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256" r:id="rId3"/>
    <p:sldId id="285" r:id="rId5"/>
    <p:sldId id="257" r:id="rId6"/>
    <p:sldId id="371" r:id="rId7"/>
    <p:sldId id="269" r:id="rId8"/>
    <p:sldId id="270" r:id="rId9"/>
    <p:sldId id="271" r:id="rId10"/>
    <p:sldId id="299" r:id="rId11"/>
    <p:sldId id="259" r:id="rId12"/>
    <p:sldId id="261" r:id="rId13"/>
    <p:sldId id="263" r:id="rId14"/>
    <p:sldId id="327" r:id="rId15"/>
    <p:sldId id="313" r:id="rId16"/>
    <p:sldId id="328" r:id="rId17"/>
    <p:sldId id="329" r:id="rId18"/>
    <p:sldId id="408" r:id="rId19"/>
    <p:sldId id="280" r:id="rId20"/>
    <p:sldId id="260" r:id="rId21"/>
    <p:sldId id="347" r:id="rId22"/>
    <p:sldId id="359" r:id="rId23"/>
    <p:sldId id="427" r:id="rId24"/>
    <p:sldId id="262" r:id="rId25"/>
    <p:sldId id="321" r:id="rId26"/>
    <p:sldId id="265" r:id="rId27"/>
    <p:sldId id="309" r:id="rId28"/>
    <p:sldId id="311" r:id="rId29"/>
    <p:sldId id="312" r:id="rId30"/>
    <p:sldId id="340" r:id="rId31"/>
    <p:sldId id="342" r:id="rId32"/>
    <p:sldId id="400" r:id="rId33"/>
    <p:sldId id="344" r:id="rId34"/>
    <p:sldId id="346" r:id="rId35"/>
    <p:sldId id="405" r:id="rId36"/>
    <p:sldId id="398" r:id="rId37"/>
    <p:sldId id="326" r:id="rId38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205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gs" Target="tags/tag49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5.png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9.xml"/><Relationship Id="rId2" Type="http://schemas.openxmlformats.org/officeDocument/2006/relationships/image" Target="../media/image7.png"/><Relationship Id="rId1" Type="http://schemas.openxmlformats.org/officeDocument/2006/relationships/tags" Target="../tags/tag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Docker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051425"/>
            <a:ext cx="9144000" cy="741680"/>
          </a:xfrm>
        </p:spPr>
        <p:txBody>
          <a:bodyPr>
            <a:noAutofit/>
          </a:bodyPr>
          <a:lstStyle/>
          <a:p>
            <a:endParaRPr lang="en-US" altLang="zh-CN" sz="2000"/>
          </a:p>
          <a:p>
            <a:r>
              <a:rPr lang="en-US" altLang="zh-CN" sz="2000"/>
              <a:t>Sparks Lu</a:t>
            </a:r>
            <a:endParaRPr lang="en-US" altLang="zh-CN" sz="2000"/>
          </a:p>
          <a:p>
            <a:r>
              <a:rPr lang="en-US" altLang="zh-CN" sz="2000"/>
              <a:t>Last updated: 12/21/2021</a:t>
            </a:r>
            <a:endParaRPr lang="en-US" altLang="zh-CN" sz="20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Working Logic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163004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Client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627189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Daemon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719955" y="3037205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015480" y="342900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02200" y="2659380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contact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717665" y="2989580"/>
            <a:ext cx="232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pull from Docker Hub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106920" y="435483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809105" y="3902075"/>
            <a:ext cx="249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create a new container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850765" y="5293360"/>
            <a:ext cx="15773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50765" y="475805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stream output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Container Lifecycle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9865" y="1283970"/>
            <a:ext cx="7110730" cy="4290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Commands - Basic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33095" y="1003300"/>
          <a:ext cx="11131550" cy="4995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1425"/>
                <a:gridCol w="3806190"/>
                <a:gridCol w="2273935"/>
              </a:tblGrid>
              <a:tr h="347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Command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Description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Note</a:t>
                      </a:r>
                      <a:endParaRPr lang="en-US" altLang="zh-CN" sz="1600"/>
                    </a:p>
                  </a:txBody>
                  <a:tcPr/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version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/>
                        <a:t>docker info</a:t>
                      </a:r>
                      <a:endParaRPr lang="en-US" altLang="zh-CN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pull {image-name}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Pull docker image from registry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pull busybox</a:t>
                      </a:r>
                      <a:endParaRPr lang="en-US" altLang="zh-CN" sz="1400"/>
                    </a:p>
                  </a:txBody>
                  <a:tcPr/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build . -t {image-name}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Build docker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run -p 8081:8080 -d {image-name}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Run docker image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stop {container-id}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stop $(docker ps -q)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stop all containers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ps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docker ps -aq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docker images and container ids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List container ids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logs -f {container-id}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Show logs in docker image, -f follow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network ls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network names for containers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network inspect {network_name}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4191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exec -it &lt;container_name&gt; /bin/bash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Run bash in container in interactive mode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cp {local_file} {image_name}:{dir_in_image}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docker cp {image_name}:{dir_in_image} {local_dir}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Docker Commands - System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42620" y="1314450"/>
          <a:ext cx="10984230" cy="370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005"/>
                <a:gridCol w="4742815"/>
                <a:gridCol w="3661410"/>
              </a:tblGrid>
              <a:tr h="613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docker system df -v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Show docker disk usage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system info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Display system-wide info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system prune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docker system prune -a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 unused data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Remove all unused data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Files in /var/lib/docker are huge.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sudo docker builder prune -a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docker system events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 real-time events from the server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770" y="3992245"/>
            <a:ext cx="2247900" cy="26746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Commands - Container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42620" y="1314450"/>
          <a:ext cx="10984230" cy="493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335"/>
                <a:gridCol w="3425190"/>
                <a:gridCol w="2465705"/>
              </a:tblGrid>
              <a:tr h="613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container ls -a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 containers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container ps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list containers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 algn="l">
                        <a:buClrTx/>
                        <a:buSzTx/>
                        <a:buFontTx/>
                      </a:pPr>
                      <a:r>
                        <a:rPr lang="en-US" altLang="zh-CN" sz="1800">
                          <a:sym typeface="+mn-ea"/>
                        </a:rPr>
                        <a:t>docker container stop {container-name}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stop container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docker container stop $(docker container ls -aq)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stop all containers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container rm --force {container-name}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 a container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container run --name {container-name} {image-name}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top/stats/attach/pause/unpause/kill/stop/rm {container-id}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Commnads - Image</a:t>
            </a:r>
            <a:endParaRPr lang="en-US" altLang="zh-CN"/>
          </a:p>
        </p:txBody>
      </p:sp>
      <p:graphicFrame>
        <p:nvGraphicFramePr>
          <p:cNvPr id="5" name="内容占位符 4"/>
          <p:cNvGraphicFramePr/>
          <p:nvPr>
            <p:ph idx="1"/>
            <p:custDataLst>
              <p:tags r:id="rId1"/>
            </p:custDataLst>
          </p:nvPr>
        </p:nvGraphicFramePr>
        <p:xfrm>
          <a:off x="838200" y="1211581"/>
          <a:ext cx="10515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70"/>
                <a:gridCol w="3869055"/>
                <a:gridCol w="288607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images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 installed images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image prune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clean up dangling images, free huge space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docker rmi {image-id}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 docker image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image build -t {image-name}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inspect {image-name}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en-US" altLang="zh-CN"/>
                        <a:t>docker inspect {container-id}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history {image-id}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Commands - Volume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30225" y="1367790"/>
          <a:ext cx="11131550" cy="2118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1425"/>
                <a:gridCol w="3806190"/>
                <a:gridCol w="2273935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Command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Description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Note</a:t>
                      </a:r>
                      <a:endParaRPr lang="en-US" altLang="zh-CN" sz="1600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volume ls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volume inspect {volume-name}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Get mount point of the volume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volume rm {volume-name}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volume prune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Volume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211580"/>
            <a:ext cx="621728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https://docs.docker.com/storage/volumes/</a:t>
            </a:r>
            <a:endParaRPr lang="en-US" altLang="zh-CN"/>
          </a:p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 sz="2000"/>
              <a:t>Volumes in image are added when run container.</a:t>
            </a:r>
            <a:endParaRPr lang="en-US" altLang="zh-CN" sz="2000"/>
          </a:p>
          <a:p>
            <a:pPr lvl="1"/>
            <a:r>
              <a:rPr lang="en-US" altLang="zh-CN" sz="2000"/>
              <a:t>Volume data is preserved across runs.</a:t>
            </a:r>
            <a:endParaRPr lang="en-US" altLang="zh-CN" sz="2000"/>
          </a:p>
          <a:p>
            <a:pPr lvl="1"/>
            <a:r>
              <a:rPr lang="en-US" altLang="zh-CN" sz="2000"/>
              <a:t>stored in /var/lib/docker/volumes/{volume-name}/</a:t>
            </a:r>
            <a:endParaRPr lang="en-US" altLang="zh-CN"/>
          </a:p>
          <a:p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docker volume ls</a:t>
            </a:r>
            <a:endParaRPr lang="en-US" altLang="zh-CN"/>
          </a:p>
          <a:p>
            <a:pPr lvl="1"/>
            <a:r>
              <a:rPr lang="en-US" altLang="zh-CN"/>
              <a:t>docker volume inspect {volume_name}</a:t>
            </a:r>
            <a:endParaRPr lang="en-US" altLang="zh-CN"/>
          </a:p>
          <a:p>
            <a:pPr lvl="1"/>
            <a:r>
              <a:rPr lang="en-US" altLang="zh-CN"/>
              <a:t>docker system prune --volumes</a:t>
            </a:r>
            <a:endParaRPr lang="en-US" altLang="zh-CN"/>
          </a:p>
        </p:txBody>
      </p:sp>
      <p:pic>
        <p:nvPicPr>
          <p:cNvPr id="6" name="图片 5" descr="types-of-mounts-volu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6120" y="1366520"/>
            <a:ext cx="4781550" cy="2428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Dockerfile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530975" cy="4904740"/>
          </a:xfrm>
        </p:spPr>
        <p:txBody>
          <a:bodyPr/>
          <a:p>
            <a:r>
              <a:rPr lang="en-US" altLang="zh-CN" sz="2000"/>
              <a:t>Intro</a:t>
            </a:r>
            <a:endParaRPr lang="en-US" altLang="zh-CN" sz="2000"/>
          </a:p>
          <a:p>
            <a:pPr lvl="1"/>
            <a:r>
              <a:rPr lang="en-US" altLang="zh-CN" sz="1800"/>
              <a:t>Tells docker how to build an image</a:t>
            </a:r>
            <a:endParaRPr lang="en-US" altLang="zh-CN" sz="1800"/>
          </a:p>
          <a:p>
            <a:pPr lvl="0"/>
            <a:r>
              <a:rPr lang="en-US" altLang="zh-CN" sz="2000">
                <a:sym typeface="+mn-ea"/>
              </a:rPr>
              <a:t>Build</a:t>
            </a:r>
            <a:endParaRPr lang="en-US" altLang="zh-CN" sz="2000"/>
          </a:p>
          <a:p>
            <a:pPr lvl="1"/>
            <a:r>
              <a:rPr lang="en-US" altLang="zh-CN" sz="1800">
                <a:sym typeface="+mn-ea"/>
              </a:rPr>
              <a:t>docker build -t {image-name}:{tag-name} dir</a:t>
            </a:r>
            <a:endParaRPr lang="en-US" altLang="zh-CN" sz="1800"/>
          </a:p>
          <a:p>
            <a:pPr lvl="2"/>
            <a:r>
              <a:rPr lang="en-US" altLang="zh-CN" sz="1600">
                <a:sym typeface="+mn-ea"/>
              </a:rPr>
              <a:t>-t: with tag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2000"/>
              <a:t>Inner</a:t>
            </a:r>
            <a:endParaRPr lang="en-US" altLang="zh-CN" sz="2000"/>
          </a:p>
          <a:p>
            <a:pPr lvl="1"/>
            <a:r>
              <a:rPr lang="en-US" altLang="zh-CN" sz="1800"/>
              <a:t>Each instruction in this Dockerfile translates (roughly) to a layer in your final image</a:t>
            </a:r>
            <a:endParaRPr lang="en-US" altLang="zh-CN" sz="1800"/>
          </a:p>
          <a:p>
            <a:pPr lvl="1"/>
            <a:r>
              <a:rPr lang="en-US" altLang="zh-CN" sz="1800"/>
              <a:t>Whenever a layer changes, that layer will need to be re-built. Docker will invalidate the cache for this layer.</a:t>
            </a:r>
            <a:endParaRPr lang="en-US" altLang="zh-CN" sz="1800"/>
          </a:p>
          <a:p>
            <a:pPr lvl="1"/>
            <a:r>
              <a:rPr lang="en-US" altLang="zh-CN" sz="1800"/>
              <a:t>If a layer changes, all other layers that come after it are also affected.</a:t>
            </a:r>
            <a:endParaRPr lang="en-US" altLang="zh-CN" sz="1800"/>
          </a:p>
          <a:p>
            <a:pPr lvl="0"/>
            <a:r>
              <a:rPr lang="en-US" altLang="zh-CN" sz="2000"/>
              <a:t>Best practice</a:t>
            </a:r>
            <a:endParaRPr lang="en-US" altLang="zh-CN" sz="2000"/>
          </a:p>
          <a:p>
            <a:pPr lvl="1"/>
            <a:r>
              <a:rPr lang="en-US" altLang="zh-CN" sz="1800"/>
              <a:t>Put more stable instructions into head of the Dockerfile</a:t>
            </a:r>
            <a:endParaRPr lang="en-US" altLang="zh-CN" sz="1800"/>
          </a:p>
        </p:txBody>
      </p:sp>
      <p:sp>
        <p:nvSpPr>
          <p:cNvPr id="5" name="文本框 4"/>
          <p:cNvSpPr txBox="1"/>
          <p:nvPr/>
        </p:nvSpPr>
        <p:spPr>
          <a:xfrm>
            <a:off x="7369175" y="777875"/>
            <a:ext cx="4341495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#This is a sample Image </a:t>
            </a:r>
            <a:endParaRPr lang="zh-CN" altLang="en-US"/>
          </a:p>
          <a:p>
            <a:r>
              <a:rPr lang="zh-CN" altLang="en-US"/>
              <a:t>FROM ubuntu </a:t>
            </a:r>
            <a:endParaRPr lang="zh-CN" altLang="en-US"/>
          </a:p>
          <a:p>
            <a:r>
              <a:rPr lang="zh-CN" altLang="en-US"/>
              <a:t>MAINTAINER demousr@gmail.com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RUN apt-get update </a:t>
            </a:r>
            <a:endParaRPr lang="zh-CN" altLang="en-US"/>
          </a:p>
          <a:p>
            <a:r>
              <a:rPr lang="zh-CN" altLang="en-US"/>
              <a:t>RUN apt-get install –y nginx </a:t>
            </a:r>
            <a:endParaRPr lang="zh-CN" altLang="en-US"/>
          </a:p>
          <a:p>
            <a:r>
              <a:rPr lang="zh-CN" altLang="en-US"/>
              <a:t>CMD [“echo”,”Image created”]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Instructions in Dockerfile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88011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https://www.fosstechnix.com/dockerfile-instructions/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213485" y="2028825"/>
          <a:ext cx="10448925" cy="3395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/>
                <a:gridCol w="5260975"/>
                <a:gridCol w="3602990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Instruction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Meaning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Note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FROM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docker image name to pull from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FROM ubuntu:latest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00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CMD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execute when image is deployed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CMD ["/usr/sbin/apache2", "-D", "FOREGROUND"]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RUN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execute when image is deployed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RUN apt-get update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ENV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set </a:t>
                      </a:r>
                      <a:r>
                        <a:rPr lang="en-US" altLang="zh-CN" sz="1200"/>
                        <a:t>e</a:t>
                      </a:r>
                      <a:r>
                        <a:rPr lang="zh-CN" altLang="en-US" sz="1200"/>
                        <a:t>nvironment </a:t>
                      </a:r>
                      <a:r>
                        <a:rPr lang="en-US" altLang="zh-CN" sz="1200"/>
                        <a:t>v</a:t>
                      </a:r>
                      <a:r>
                        <a:rPr lang="zh-CN" altLang="en-US" sz="1200"/>
                        <a:t>ariables with key and value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ENV workdirectory /usr/node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00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ADD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c</a:t>
                      </a:r>
                      <a:r>
                        <a:rPr lang="zh-CN" altLang="en-US" sz="1200"/>
                        <a:t>opies a file and directory from your host to Docker image</a:t>
                      </a:r>
                      <a:r>
                        <a:rPr lang="en-US" altLang="zh-CN" sz="1200"/>
                        <a:t>, can from URL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ADD java/jdk-8u231-linux-x64.tar /opt/jdk/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00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COPY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c</a:t>
                      </a:r>
                      <a:r>
                        <a:rPr lang="zh-CN" altLang="en-US" sz="1200">
                          <a:sym typeface="+mn-ea"/>
                        </a:rPr>
                        <a:t>opies a file and directory from your host to Docker image</a:t>
                      </a:r>
                      <a:r>
                        <a:rPr lang="en-US" altLang="zh-CN" sz="1200">
                          <a:sym typeface="+mn-ea"/>
                        </a:rPr>
                        <a:t>, can from URL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COPY package*.json ./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99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ENTRYPOINT 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specifies a commands that will executes when the Docker container starts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ENTRYPOINT ["ls"]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VOLUME 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create or mount volume to docker container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VOLUME /node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USER 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set the user name and UID when running container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USER admin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WORKDIR 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set the working directory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WORKDIR /nodejsapp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ARG 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set Environment variables with key and value during the image build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ARG JAVA_PATH=/opt/jdk/jdk1.8.0_251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https://ostechnix.com/install-docker-ubuntu/</a:t>
            </a:r>
            <a:endParaRPr lang="en-US" altLang="zh-CN"/>
          </a:p>
          <a:p>
            <a:r>
              <a:rPr lang="en-US" altLang="zh-CN"/>
              <a:t>Dockerfile</a:t>
            </a:r>
            <a:endParaRPr lang="en-US" altLang="zh-CN"/>
          </a:p>
          <a:p>
            <a:pPr lvl="1"/>
            <a:r>
              <a:rPr lang="zh-CN" altLang="en-US"/>
              <a:t>https://docs.docker.com/develop/develop-images/dockerfile_best-practices/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https://www.tutorialspoint.com/docker/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https://runnable.com/blog/9-common-dockerfile-mistakes</a:t>
            </a:r>
            <a:endParaRPr lang="zh-CN" altLang="en-US"/>
          </a:p>
          <a:p>
            <a:pPr lvl="1"/>
            <a:r>
              <a:rPr lang="zh-CN" altLang="en-US"/>
              <a:t>https://www.digitalocean.com/community/tutorials/how-to-debug-and-fix-common-docker-issues</a:t>
            </a:r>
            <a:endParaRPr lang="zh-CN" altLang="en-US"/>
          </a:p>
          <a:p>
            <a:pPr lvl="1"/>
            <a:r>
              <a:rPr lang="zh-CN" altLang="en-US"/>
              <a:t>https://docs.docker.com/build/cache/</a:t>
            </a:r>
            <a:endParaRPr lang="zh-CN" altLang="en-US"/>
          </a:p>
          <a:p>
            <a:pPr lvl="0"/>
            <a:r>
              <a:rPr lang="en-US" altLang="zh-CN" sz="2400"/>
              <a:t>Issues and Solutions</a:t>
            </a:r>
            <a:endParaRPr lang="en-US" altLang="zh-CN" sz="2400"/>
          </a:p>
          <a:p>
            <a:pPr lvl="1"/>
            <a:r>
              <a:rPr lang="zh-CN" altLang="en-US"/>
              <a:t>https://www.digitalocean.com/community/tutorials/how-to-debug-and-fix-common-docker-issues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Compose V2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https://docs.docker.com/compose/compose-v2/</a:t>
            </a:r>
            <a:endParaRPr lang="en-US" altLang="zh-CN"/>
          </a:p>
          <a:p>
            <a:pPr lvl="1"/>
            <a:r>
              <a:rPr lang="en-US" altLang="zh-CN"/>
              <a:t>https://docs.docker.com/engine/reference/commandline/compose/</a:t>
            </a:r>
            <a:endParaRPr lang="en-US" altLang="zh-CN"/>
          </a:p>
          <a:p>
            <a:pPr lvl="0"/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The new Compose V2, which supports the compose command as part of the Docker CLI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Compose - 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87010" cy="5434330"/>
          </a:xfrm>
        </p:spPr>
        <p:txBody>
          <a:bodyPr>
            <a:normAutofit fontScale="70000"/>
          </a:bodyPr>
          <a:p>
            <a:pPr lvl="0"/>
            <a:r>
              <a:rPr lang="en-US" altLang="zh-CN" sz="2300">
                <a:sym typeface="+mn-ea"/>
              </a:rPr>
              <a:t>Intro</a:t>
            </a:r>
            <a:endParaRPr lang="en-US" altLang="zh-CN" sz="23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Used to run multiple containers as a single service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https://docs.docker.com/compose/compose-file/</a:t>
            </a:r>
            <a:endParaRPr lang="en-US" altLang="zh-CN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300">
                <a:sym typeface="+mn-ea"/>
              </a:rPr>
              <a:t>docker-compose.yml</a:t>
            </a:r>
            <a:endParaRPr lang="en-US" altLang="zh-CN" sz="2300"/>
          </a:p>
          <a:p>
            <a:pPr lvl="1"/>
            <a:r>
              <a:rPr lang="en-US" altLang="zh-CN" sz="1920">
                <a:sym typeface="+mn-ea"/>
              </a:rPr>
              <a:t>ports</a:t>
            </a:r>
            <a:endParaRPr lang="en-US" altLang="zh-CN" sz="1920">
              <a:sym typeface="+mn-ea"/>
            </a:endParaRPr>
          </a:p>
          <a:p>
            <a:pPr lvl="2"/>
            <a:r>
              <a:rPr lang="en-US" altLang="zh-CN" sz="1700">
                <a:sym typeface="+mn-ea"/>
              </a:rPr>
              <a:t>{host}:{container}, ports {container}</a:t>
            </a:r>
            <a:endParaRPr lang="en-US" altLang="zh-CN" sz="1700">
              <a:sym typeface="+mn-ea"/>
            </a:endParaRPr>
          </a:p>
          <a:p>
            <a:pPr lvl="2"/>
            <a:r>
              <a:rPr lang="en-US" altLang="zh-CN" sz="1700">
                <a:sym typeface="+mn-ea"/>
              </a:rPr>
              <a:t>shared among different services</a:t>
            </a:r>
            <a:endParaRPr lang="en-US" altLang="zh-CN" sz="1700">
              <a:sym typeface="+mn-ea"/>
            </a:endParaRPr>
          </a:p>
          <a:p>
            <a:pPr lvl="2"/>
            <a:r>
              <a:rPr lang="en-US" altLang="zh-CN" sz="1700">
                <a:sym typeface="+mn-ea"/>
              </a:rPr>
              <a:t>if only a container port is provided, a random host port will be chosen</a:t>
            </a:r>
            <a:endParaRPr lang="en-US" altLang="zh-CN" sz="1700"/>
          </a:p>
          <a:p>
            <a:pPr lvl="1"/>
            <a:r>
              <a:rPr lang="en-US" altLang="zh-CN" sz="1920">
                <a:sym typeface="+mn-ea"/>
              </a:rPr>
              <a:t>expose</a:t>
            </a:r>
            <a:endParaRPr lang="en-US" altLang="zh-CN" sz="1920"/>
          </a:p>
          <a:p>
            <a:pPr lvl="2"/>
            <a:r>
              <a:rPr lang="en-US" altLang="zh-CN" sz="1700">
                <a:sym typeface="+mn-ea"/>
              </a:rPr>
              <a:t>ports are not exposed to host machine, only exposed to linked services</a:t>
            </a:r>
            <a:endParaRPr lang="en-US" altLang="zh-CN" sz="1700"/>
          </a:p>
          <a:p>
            <a:pPr lvl="1"/>
            <a:r>
              <a:rPr lang="en-US" altLang="zh-CN" sz="1920">
                <a:sym typeface="+mn-ea"/>
              </a:rPr>
              <a:t>volumes:</a:t>
            </a:r>
            <a:endParaRPr lang="en-US" altLang="zh-CN" sz="1920"/>
          </a:p>
          <a:p>
            <a:pPr lvl="2"/>
            <a:r>
              <a:rPr lang="en-US" altLang="zh-CN" sz="1700">
                <a:sym typeface="+mn-ea"/>
              </a:rPr>
              <a:t>path-based volume</a:t>
            </a:r>
            <a:endParaRPr lang="en-US" altLang="zh-CN" sz="1700">
              <a:sym typeface="+mn-ea"/>
            </a:endParaRPr>
          </a:p>
          <a:p>
            <a:pPr lvl="3"/>
            <a:r>
              <a:rPr lang="en-US" altLang="zh-CN" sz="1500">
                <a:sym typeface="+mn-ea"/>
              </a:rPr>
              <a:t>- /host/path:/container/path</a:t>
            </a:r>
            <a:endParaRPr lang="en-US" altLang="zh-CN" sz="1500"/>
          </a:p>
          <a:p>
            <a:pPr lvl="2"/>
            <a:r>
              <a:rPr lang="en-US" altLang="zh-CN" sz="1700">
                <a:sym typeface="+mn-ea"/>
              </a:rPr>
              <a:t>named volume</a:t>
            </a:r>
            <a:endParaRPr lang="en-US" altLang="zh-CN" sz="1700">
              <a:sym typeface="+mn-ea"/>
            </a:endParaRPr>
          </a:p>
          <a:p>
            <a:pPr lvl="3"/>
            <a:r>
              <a:rPr lang="en-US" altLang="zh-CN" sz="1500">
                <a:sym typeface="+mn-ea"/>
              </a:rPr>
              <a:t>named_volume_name: /container/path</a:t>
            </a:r>
            <a:endParaRPr lang="en-US" altLang="zh-CN" sz="1500">
              <a:sym typeface="+mn-ea"/>
            </a:endParaRPr>
          </a:p>
          <a:p>
            <a:pPr lvl="3"/>
            <a:r>
              <a:rPr lang="en-US" altLang="zh-CN" sz="1500">
                <a:sym typeface="+mn-ea"/>
              </a:rPr>
              <a:t>the volume will get saved to /var/lib/docker/volumes/named_volume_name/_data</a:t>
            </a:r>
            <a:endParaRPr lang="en-US" altLang="zh-CN" sz="1500">
              <a:sym typeface="+mn-ea"/>
            </a:endParaRPr>
          </a:p>
          <a:p>
            <a:pPr lvl="2"/>
            <a:r>
              <a:rPr lang="en-US" altLang="zh-CN" sz="1700">
                <a:sym typeface="+mn-ea"/>
              </a:rPr>
              <a:t>create a volume only</a:t>
            </a:r>
            <a:endParaRPr lang="en-US" altLang="zh-CN" sz="1700"/>
          </a:p>
          <a:p>
            <a:pPr lvl="3"/>
            <a:r>
              <a:rPr lang="en-US" altLang="zh-CN" sz="1700">
                <a:sym typeface="+mn-ea"/>
              </a:rPr>
              <a:t>- /container/path</a:t>
            </a:r>
            <a:endParaRPr lang="en-US" altLang="zh-CN" sz="1700"/>
          </a:p>
          <a:p>
            <a:pPr lvl="1"/>
            <a:r>
              <a:rPr lang="en-US" altLang="zh-CN" sz="1920">
                <a:sym typeface="+mn-ea"/>
              </a:rPr>
              <a:t>command</a:t>
            </a:r>
            <a:endParaRPr lang="en-US" altLang="zh-CN" sz="1920"/>
          </a:p>
          <a:p>
            <a:pPr lvl="2"/>
            <a:r>
              <a:rPr lang="en-US" altLang="zh-CN" sz="1700">
                <a:sym typeface="+mn-ea"/>
              </a:rPr>
              <a:t>override default command in Dockerfile</a:t>
            </a:r>
            <a:endParaRPr lang="en-US" altLang="zh-CN" sz="1700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539865" y="1198245"/>
            <a:ext cx="5260975" cy="543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Compose - Commands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42620" y="1328420"/>
          <a:ext cx="10984230" cy="4956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890"/>
                <a:gridCol w="3879215"/>
                <a:gridCol w="277812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docker compose version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Show docker compose version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docker compose build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Build containers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docker compose up -d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Create and start containers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-d: in daemon mode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marL="0" lvl="1" algn="l">
                        <a:buClrTx/>
                        <a:buSzTx/>
                        <a:buFontTx/>
                      </a:pPr>
                      <a:r>
                        <a:rPr lang="en-US" altLang="zh-CN" sz="1600">
                          <a:sym typeface="+mn-ea"/>
                        </a:rPr>
                        <a:t>docker compose up --no-start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Create a container, but not start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600" b="0">
                          <a:sym typeface="+mn-ea"/>
                        </a:rPr>
                        <a:t>docker compose up/start {service_name}</a:t>
                      </a:r>
                      <a:endParaRPr lang="en-US" altLang="zh-CN" sz="1600" b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Start a defined service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service_name like flask</a:t>
                      </a:r>
                      <a:endParaRPr lang="en-US" altLang="zh-CN" sz="1600" b="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600" b="0">
                          <a:sym typeface="+mn-ea"/>
                        </a:rPr>
                        <a:t>docker compose run {service_name} env</a:t>
                      </a:r>
                      <a:endParaRPr lang="en-US" altLang="zh-CN" sz="1600" b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Show env variables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 b="0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docker compose down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Stop and remove containers, networks, images and volumes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-v: remove named volumes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600"/>
                        <a:t>docker compose logs --tail=10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Show container logs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600"/>
                        <a:t>docker compose ps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List running containers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600"/>
                        <a:t>docker compose images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List images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414655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600"/>
                        <a:t>docker compose {command} --help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Show help about a command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414655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600"/>
                        <a:t>docker compose exec {service-name} {cmd}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Execute a command in a running container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Compose - Advanced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932930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Logic for docker compose up</a:t>
            </a:r>
            <a:endParaRPr lang="en-US" altLang="zh-CN"/>
          </a:p>
          <a:p>
            <a:pPr lvl="1"/>
            <a:r>
              <a:rPr lang="en-US" altLang="zh-CN"/>
              <a:t>A network called myapp_default is created, myapp is the name of the folder where this docker-compose.yml file is located</a:t>
            </a:r>
            <a:endParaRPr lang="en-US" altLang="zh-CN"/>
          </a:p>
          <a:p>
            <a:pPr lvl="2"/>
            <a:r>
              <a:rPr lang="en-US" altLang="zh-CN" sz="1800"/>
              <a:t>this name can be overriden with -p {projectname} when run docker-compose up</a:t>
            </a:r>
            <a:endParaRPr lang="en-US" altLang="zh-CN"/>
          </a:p>
          <a:p>
            <a:pPr lvl="1"/>
            <a:r>
              <a:rPr lang="en-US" altLang="zh-CN"/>
              <a:t>A container is created using web’s configuration. It joins the network myapp_default under the name web</a:t>
            </a:r>
            <a:endParaRPr lang="en-US" altLang="zh-CN"/>
          </a:p>
          <a:p>
            <a:pPr lvl="1"/>
            <a:r>
              <a:rPr lang="en-US" altLang="zh-CN"/>
              <a:t>A container is created using db’s configuration. It joins the network myapp_default under the name db</a:t>
            </a:r>
            <a:endParaRPr lang="en-US" altLang="zh-CN"/>
          </a:p>
          <a:p>
            <a:pPr lvl="0"/>
            <a:r>
              <a:rPr lang="en-US" altLang="zh-CN"/>
              <a:t>Set project name</a:t>
            </a:r>
            <a:endParaRPr lang="en-US" altLang="zh-CN"/>
          </a:p>
          <a:p>
            <a:pPr lvl="1"/>
            <a:r>
              <a:rPr lang="en-US" altLang="zh-CN"/>
              <a:t>Define in .env</a:t>
            </a:r>
            <a:endParaRPr lang="en-US" altLang="zh-CN"/>
          </a:p>
          <a:p>
            <a:pPr lvl="2"/>
            <a:r>
              <a:rPr lang="en-US" altLang="zh-CN"/>
              <a:t>COMPOSE_PROJECT_NAME=SOMEPROJECTNAME</a:t>
            </a:r>
            <a:endParaRPr lang="en-US" altLang="zh-CN"/>
          </a:p>
          <a:p>
            <a:pPr lvl="0"/>
            <a:r>
              <a:rPr lang="en-US" altLang="zh-CN"/>
              <a:t>docker-compose.yml</a:t>
            </a:r>
            <a:endParaRPr lang="en-US" altLang="zh-CN"/>
          </a:p>
          <a:p>
            <a:pPr lvl="1"/>
            <a:r>
              <a:rPr lang="en-US" altLang="zh-CN"/>
              <a:t>docker-compose.override.yml</a:t>
            </a:r>
            <a:endParaRPr lang="en-US" altLang="zh-CN"/>
          </a:p>
          <a:p>
            <a:pPr lvl="2"/>
            <a:r>
              <a:rPr lang="en-US" altLang="zh-CN"/>
              <a:t>override config in docker-compose.yml</a:t>
            </a:r>
            <a:endParaRPr lang="en-US" altLang="zh-CN"/>
          </a:p>
          <a:p>
            <a:pPr lvl="1"/>
            <a:r>
              <a:rPr lang="en-US" altLang="zh-CN"/>
              <a:t>set time zone</a:t>
            </a:r>
            <a:endParaRPr lang="en-US" altLang="zh-CN"/>
          </a:p>
          <a:p>
            <a:pPr lvl="2"/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246110" y="1211580"/>
            <a:ext cx="3369310" cy="7372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400"/>
              <a:t>volumes:</a:t>
            </a:r>
            <a:endParaRPr lang="zh-CN" altLang="en-US" sz="1400"/>
          </a:p>
          <a:p>
            <a:r>
              <a:rPr lang="zh-CN" altLang="en-US" sz="1400"/>
              <a:t>    - "/etc/timezone:/etc/timezone:ro"</a:t>
            </a:r>
            <a:endParaRPr lang="zh-CN" altLang="en-US" sz="1400"/>
          </a:p>
          <a:p>
            <a:r>
              <a:rPr lang="zh-CN" altLang="en-US" sz="1400"/>
              <a:t>    - "/etc/localtime:/etc/loc</a:t>
            </a:r>
            <a:r>
              <a:rPr lang="en-US" altLang="zh-CN" sz="1400"/>
              <a:t>altime:ro”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docker-machine commands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docker-machine create  -d virtualbox {machine-name}</a:t>
            </a:r>
            <a:endParaRPr lang="en-US" altLang="zh-CN" sz="2400">
              <a:sym typeface="+mn-ea"/>
            </a:endParaRPr>
          </a:p>
          <a:p>
            <a:pPr lvl="2"/>
            <a:r>
              <a:rPr lang="en-US" altLang="zh-CN" sz="2160">
                <a:sym typeface="+mn-ea"/>
              </a:rPr>
              <a:t>-d/--driver: which provider the machine should be created on (VirtualBox, DigitalOcean, AWS, etc.)</a:t>
            </a:r>
            <a:endParaRPr lang="en-US" altLang="zh-CN" sz="2160"/>
          </a:p>
          <a:p>
            <a:pPr lvl="1"/>
            <a:r>
              <a:rPr lang="en-US" altLang="zh-CN" sz="2400">
                <a:sym typeface="+mn-ea"/>
              </a:rPr>
              <a:t>eval $(docker-machine env dev)</a:t>
            </a:r>
            <a:endParaRPr lang="en-US" altLang="zh-CN" sz="24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2400">
                <a:sym typeface="+mn-ea"/>
              </a:rPr>
              <a:t>docker-machine ls</a:t>
            </a:r>
            <a:endParaRPr lang="en-US" altLang="zh-CN" sz="2400"/>
          </a:p>
          <a:p>
            <a:pPr lvl="1"/>
            <a:r>
              <a:rPr lang="en-US" altLang="zh-CN" sz="2400"/>
              <a:t>docker-machine ip default</a:t>
            </a:r>
            <a:endParaRPr lang="en-US" altLang="zh-CN" sz="2400"/>
          </a:p>
          <a:p>
            <a:pPr lvl="1"/>
            <a:r>
              <a:rPr lang="en-US" altLang="zh-CN" sz="2400"/>
              <a:t>docker-machine start {docker-machine-name}</a:t>
            </a:r>
            <a:endParaRPr lang="en-US" altLang="zh-CN" sz="2400"/>
          </a:p>
          <a:p>
            <a:pPr lvl="1"/>
            <a:r>
              <a:rPr lang="en-US" altLang="zh-CN" sz="2400"/>
              <a:t>eval "$(docker-machine env dev)"	# make a machine active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Alpine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a minimal docker image based on Alpine Linux with a complete package index and only 5MB in size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tmpfs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35370" cy="4549140"/>
          </a:xfrm>
        </p:spPr>
        <p:txBody>
          <a:bodyPr/>
          <a:p>
            <a:r>
              <a:rPr lang="en-US" altLang="zh-CN"/>
              <a:t>Features</a:t>
            </a:r>
            <a:endParaRPr lang="en-US" altLang="zh-CN"/>
          </a:p>
          <a:p>
            <a:pPr lvl="1"/>
            <a:r>
              <a:rPr lang="en-US" altLang="zh-CN"/>
              <a:t>Do not persist in either the host or the container writable layer</a:t>
            </a:r>
            <a:endParaRPr lang="en-US" altLang="zh-CN"/>
          </a:p>
          <a:p>
            <a:pPr lvl="0"/>
            <a:r>
              <a:rPr lang="en-US" altLang="zh-CN"/>
              <a:t>Limitations</a:t>
            </a:r>
            <a:endParaRPr lang="en-US" altLang="zh-CN"/>
          </a:p>
          <a:p>
            <a:pPr lvl="1"/>
            <a:r>
              <a:rPr lang="en-US" altLang="zh-CN"/>
              <a:t>Cannot share between containers</a:t>
            </a:r>
            <a:endParaRPr lang="en-US" altLang="zh-CN"/>
          </a:p>
          <a:p>
            <a:pPr lvl="1"/>
            <a:r>
              <a:rPr lang="en-US" altLang="zh-CN"/>
              <a:t>Only available when host is Linux</a:t>
            </a:r>
            <a:endParaRPr lang="en-US" altLang="zh-CN"/>
          </a:p>
          <a:p>
            <a:pPr lvl="0"/>
            <a:r>
              <a:rPr lang="en-US" altLang="zh-CN"/>
              <a:t>Configure</a:t>
            </a:r>
            <a:endParaRPr lang="en-US" altLang="zh-CN"/>
          </a:p>
          <a:p>
            <a:pPr lvl="1"/>
            <a:r>
              <a:rPr lang="en-US" altLang="zh-CN"/>
              <a:t>In docker-compose.yml</a:t>
            </a:r>
            <a:endParaRPr lang="en-US" altLang="zh-CN"/>
          </a:p>
          <a:p>
            <a:pPr lvl="2"/>
            <a:r>
              <a:rPr lang="en-US" altLang="zh-CN"/>
              <a:t>version 3.6</a:t>
            </a:r>
            <a:r>
              <a:rPr lang="zh-CN" altLang="en-US"/>
              <a:t>或以上</a:t>
            </a:r>
            <a:endParaRPr lang="zh-CN" altLang="en-US"/>
          </a:p>
          <a:p>
            <a:pPr lvl="2"/>
            <a:r>
              <a:rPr lang="en-US" altLang="zh-CN"/>
              <a:t>tmpfs: /tmp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43445" y="721995"/>
            <a:ext cx="4772025" cy="24669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Clean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https://depot.dev/blog/docker-clear-cache</a:t>
            </a:r>
            <a:endParaRPr lang="en-US" altLang="zh-CN"/>
          </a:p>
          <a:p>
            <a:r>
              <a:rPr lang="zh-CN" altLang="en-US"/>
              <a:t>sudo docker system prune -a -f</a:t>
            </a:r>
            <a:endParaRPr lang="zh-CN" altLang="en-US"/>
          </a:p>
          <a:p>
            <a:pPr lvl="1"/>
            <a:r>
              <a:rPr lang="en-US" altLang="zh-CN" sz="2000" b="1"/>
              <a:t>dangerous</a:t>
            </a:r>
            <a:endParaRPr lang="en-US" altLang="zh-CN" sz="2000" b="1"/>
          </a:p>
          <a:p>
            <a:pPr lvl="0"/>
            <a:r>
              <a:rPr lang="en-US" altLang="zh-CN" sz="2400"/>
              <a:t>Clear build cache</a:t>
            </a:r>
            <a:endParaRPr lang="en-US" altLang="zh-CN" sz="2400"/>
          </a:p>
          <a:p>
            <a:pPr lvl="1"/>
            <a:r>
              <a:rPr lang="zh-CN" altLang="en-US"/>
              <a:t>docker buildx prune -f</a:t>
            </a:r>
            <a:endParaRPr lang="zh-CN" altLang="en-US"/>
          </a:p>
          <a:p>
            <a:r>
              <a:rPr lang="en-US" altLang="zh-CN"/>
              <a:t>/var/lib/docker</a:t>
            </a:r>
            <a:endParaRPr lang="en-US" altLang="zh-CN"/>
          </a:p>
          <a:p>
            <a:pPr lvl="1"/>
            <a:r>
              <a:rPr lang="en-US" altLang="zh-CN"/>
              <a:t>Huge size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Images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Ubuntu images</a:t>
            </a:r>
            <a:endParaRPr lang="en-US" altLang="zh-CN"/>
          </a:p>
          <a:p>
            <a:pPr lvl="1"/>
            <a:r>
              <a:rPr lang="en-US" altLang="zh-CN"/>
              <a:t>ubuntu:22.04</a:t>
            </a:r>
            <a:endParaRPr lang="en-US" altLang="zh-CN"/>
          </a:p>
          <a:p>
            <a:pPr lvl="1"/>
            <a:r>
              <a:rPr lang="en-US" altLang="zh-CN"/>
              <a:t>ubuntu:20.04</a:t>
            </a:r>
            <a:endParaRPr lang="en-US" altLang="zh-CN"/>
          </a:p>
          <a:p>
            <a:r>
              <a:rPr lang="en-US" altLang="zh-CN"/>
              <a:t>Python docker images</a:t>
            </a:r>
            <a:endParaRPr lang="en-US" altLang="zh-CN"/>
          </a:p>
          <a:p>
            <a:pPr lvl="1"/>
            <a:r>
              <a:rPr lang="en-US" altLang="zh-CN"/>
              <a:t>https://hub.docker.com/_/python/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Nginx docker images</a:t>
            </a:r>
            <a:endParaRPr lang="en-US" altLang="zh-CN"/>
          </a:p>
          <a:p>
            <a:pPr lvl="1"/>
            <a:r>
              <a:rPr lang="en-US" altLang="zh-CN"/>
              <a:t>https://hub.docker.com/_/nginx/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5610" y="3181350"/>
            <a:ext cx="9756140" cy="9150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GPU Support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53505" cy="5386070"/>
          </a:xfrm>
        </p:spPr>
        <p:txBody>
          <a:bodyPr>
            <a:normAutofit fontScale="7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https://docs.docker.com/engine/reference/commandline/run/</a:t>
            </a:r>
            <a:endParaRPr lang="en-US" altLang="zh-CN"/>
          </a:p>
          <a:p>
            <a:pPr lvl="0"/>
            <a:r>
              <a:rPr lang="en-US" altLang="zh-CN"/>
              <a:t>docker-compose</a:t>
            </a:r>
            <a:endParaRPr lang="en-US" altLang="zh-CN"/>
          </a:p>
          <a:p>
            <a:pPr lvl="1"/>
            <a:r>
              <a:rPr lang="en-US" altLang="zh-CN"/>
              <a:t>https://docs.docker.com/compose/gpu-support/</a:t>
            </a:r>
            <a:endParaRPr lang="en-US" altLang="zh-CN"/>
          </a:p>
          <a:p>
            <a:pPr lvl="0"/>
            <a:r>
              <a:rPr lang="en-US" altLang="zh-CN" sz="2400"/>
              <a:t>docker</a:t>
            </a:r>
            <a:endParaRPr lang="en-US" altLang="zh-CN" sz="2400"/>
          </a:p>
          <a:p>
            <a:pPr lvl="1"/>
            <a:r>
              <a:rPr lang="en-US" altLang="zh-CN" sz="2000"/>
              <a:t>install driver in host OS</a:t>
            </a:r>
            <a:endParaRPr lang="en-US" altLang="zh-CN" sz="2000"/>
          </a:p>
          <a:p>
            <a:pPr lvl="2"/>
            <a:r>
              <a:rPr lang="en-US" altLang="zh-CN"/>
              <a:t>https://docs.nvidia.com/datacenter/tesla/tesla-installation-notes/index.html#ubuntu-lts</a:t>
            </a:r>
            <a:endParaRPr lang="en-US" altLang="zh-CN" sz="1800"/>
          </a:p>
          <a:p>
            <a:pPr lvl="2"/>
            <a:r>
              <a:rPr lang="en-US" altLang="zh-CN"/>
              <a:t>sudo apt-get install linux-headers-$(uname -r)</a:t>
            </a:r>
            <a:endParaRPr lang="en-US" altLang="zh-CN" sz="1800"/>
          </a:p>
          <a:p>
            <a:pPr lvl="2"/>
            <a:r>
              <a:rPr lang="en-US" altLang="zh-CN"/>
              <a:t>distribution=$(. /etc/os-release;echo $ID$VERSION_ID | sed -e 's/\.//g')</a:t>
            </a:r>
            <a:endParaRPr lang="en-US" altLang="zh-CN" sz="1800"/>
          </a:p>
          <a:p>
            <a:pPr lvl="2"/>
            <a:r>
              <a:rPr lang="en-US" altLang="zh-CN"/>
              <a:t>wget https://developer.download.nvidia.com/compute/cuda/repos/$distribution/x86_64/cuda-keyring_1.0-1_all.deb</a:t>
            </a:r>
            <a:endParaRPr lang="en-US" altLang="zh-CN" sz="1800"/>
          </a:p>
          <a:p>
            <a:pPr lvl="2"/>
            <a:r>
              <a:rPr lang="en-US" altLang="zh-CN"/>
              <a:t>sudo dpkg -i cuda-keyring_1.0-1_all.deb</a:t>
            </a:r>
            <a:endParaRPr lang="en-US" altLang="zh-CN" sz="1800"/>
          </a:p>
          <a:p>
            <a:pPr lvl="2"/>
            <a:r>
              <a:rPr lang="en-US" altLang="zh-CN"/>
              <a:t>sudo apt-get update</a:t>
            </a:r>
            <a:endParaRPr lang="en-US" altLang="zh-CN" sz="1800"/>
          </a:p>
          <a:p>
            <a:pPr lvl="2"/>
            <a:r>
              <a:rPr lang="en-US" altLang="zh-CN"/>
              <a:t>sudo apt-get -y install cuda-drivers</a:t>
            </a:r>
            <a:endParaRPr lang="en-US" altLang="zh-CN"/>
          </a:p>
          <a:p>
            <a:pPr lvl="2"/>
            <a:r>
              <a:rPr lang="en-US" altLang="zh-CN"/>
              <a:t>export PATH=/usr/local/cuda-11.7/bin${PATH:+:${PATH}}</a:t>
            </a:r>
            <a:endParaRPr lang="en-US" altLang="zh-CN"/>
          </a:p>
          <a:p>
            <a:pPr lvl="2"/>
            <a:r>
              <a:rPr lang="en-US" altLang="zh-CN"/>
              <a:t>export LD_LIBRARY_PATH=/usr/local/cuda-11.7/lib64\               ${LD_LIBRARY_PATH:+:${LD_LIBRARY_PATH}}</a:t>
            </a:r>
            <a:endParaRPr lang="en-US" altLang="zh-CN"/>
          </a:p>
          <a:p>
            <a:pPr lvl="2"/>
            <a:r>
              <a:rPr lang="en-US" altLang="zh-CN"/>
              <a:t>cat /proc/driver/nvidia/version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790815" y="1457960"/>
            <a:ext cx="4033520" cy="30460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services:</a:t>
            </a:r>
            <a:endParaRPr lang="zh-CN" altLang="en-US" sz="1600"/>
          </a:p>
          <a:p>
            <a:r>
              <a:rPr lang="zh-CN" altLang="en-US" sz="1600"/>
              <a:t>  test:</a:t>
            </a:r>
            <a:endParaRPr lang="zh-CN" altLang="en-US" sz="1600"/>
          </a:p>
          <a:p>
            <a:r>
              <a:rPr lang="zh-CN" altLang="en-US" sz="1600"/>
              <a:t>    image: tensorflow/tensorflow:latest-gpu</a:t>
            </a:r>
            <a:endParaRPr lang="zh-CN" altLang="en-US" sz="1600"/>
          </a:p>
          <a:p>
            <a:r>
              <a:rPr lang="zh-CN" altLang="en-US" sz="1600"/>
              <a:t>    command: python -c "import tensorflow as tf;tf.test.gpu_device_name()"</a:t>
            </a:r>
            <a:endParaRPr lang="zh-CN" altLang="en-US" sz="1600"/>
          </a:p>
          <a:p>
            <a:r>
              <a:rPr lang="zh-CN" altLang="en-US" sz="1600"/>
              <a:t>    deploy:</a:t>
            </a:r>
            <a:endParaRPr lang="zh-CN" altLang="en-US" sz="1600"/>
          </a:p>
          <a:p>
            <a:r>
              <a:rPr lang="zh-CN" altLang="en-US" sz="1600"/>
              <a:t>      resources:</a:t>
            </a:r>
            <a:endParaRPr lang="zh-CN" altLang="en-US" sz="1600"/>
          </a:p>
          <a:p>
            <a:r>
              <a:rPr lang="zh-CN" altLang="en-US" sz="1600"/>
              <a:t>        reservations:</a:t>
            </a:r>
            <a:endParaRPr lang="zh-CN" altLang="en-US" sz="1600"/>
          </a:p>
          <a:p>
            <a:r>
              <a:rPr lang="zh-CN" altLang="en-US" sz="1600"/>
              <a:t>          devices:</a:t>
            </a:r>
            <a:endParaRPr lang="zh-CN" altLang="en-US" sz="1600"/>
          </a:p>
          <a:p>
            <a:r>
              <a:rPr lang="zh-CN" altLang="en-US" sz="1600"/>
              <a:t>          - driver: nvidia</a:t>
            </a:r>
            <a:endParaRPr lang="zh-CN" altLang="en-US" sz="1600"/>
          </a:p>
          <a:p>
            <a:r>
              <a:rPr lang="zh-CN" altLang="en-US" sz="1600"/>
              <a:t>            device_ids: ['0', '3']</a:t>
            </a:r>
            <a:endParaRPr lang="zh-CN" altLang="en-US" sz="1600"/>
          </a:p>
          <a:p>
            <a:r>
              <a:rPr lang="zh-CN" altLang="en-US" sz="1600"/>
              <a:t>            capabilities: [gpu]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08850" cy="5187315"/>
          </a:xfrm>
        </p:spPr>
        <p:txBody>
          <a:bodyPr>
            <a:normAutofit/>
          </a:bodyPr>
          <a:p>
            <a:r>
              <a:rPr lang="en-US" altLang="zh-CN" sz="1800"/>
              <a:t>Concept</a:t>
            </a:r>
            <a:endParaRPr lang="en-US" altLang="zh-CN" sz="1800"/>
          </a:p>
          <a:p>
            <a:pPr lvl="1"/>
            <a:r>
              <a:rPr lang="en-US" altLang="zh-CN" sz="1600"/>
              <a:t>Docker: a platform to build, share, and run applications with containers</a:t>
            </a:r>
            <a:endParaRPr lang="en-US" altLang="zh-CN" sz="1600"/>
          </a:p>
          <a:p>
            <a:pPr lvl="1"/>
            <a:r>
              <a:rPr lang="en-US" altLang="zh-CN" sz="1600"/>
              <a:t>container: a running process</a:t>
            </a:r>
            <a:endParaRPr lang="en-US" altLang="zh-CN" sz="1600"/>
          </a:p>
          <a:p>
            <a:pPr lvl="1"/>
            <a:r>
              <a:rPr lang="en-US" altLang="zh-CN" sz="1600"/>
              <a:t>Docker image: everything needed to run an application</a:t>
            </a:r>
            <a:endParaRPr lang="en-US" altLang="zh-CN" sz="1600"/>
          </a:p>
          <a:p>
            <a:pPr lvl="1"/>
            <a:r>
              <a:rPr lang="en-US" altLang="zh-CN" sz="1600"/>
              <a:t>Dokerfile: describe how to assemble a private filesystem for a container</a:t>
            </a:r>
            <a:endParaRPr lang="en-US" altLang="zh-CN" sz="1600"/>
          </a:p>
          <a:p>
            <a:pPr lvl="0"/>
            <a:r>
              <a:rPr lang="en-US" altLang="zh-CN" sz="1800"/>
              <a:t>Install</a:t>
            </a:r>
            <a:endParaRPr lang="en-US" altLang="zh-CN" sz="1800"/>
          </a:p>
          <a:p>
            <a:pPr lvl="1"/>
            <a:r>
              <a:rPr lang="en-US" altLang="zh-CN" sz="1600"/>
              <a:t>Docker for Windows</a:t>
            </a:r>
            <a:endParaRPr lang="en-US" altLang="zh-CN" sz="1600"/>
          </a:p>
          <a:p>
            <a:pPr lvl="2"/>
            <a:r>
              <a:rPr lang="en-US" altLang="zh-CN" sz="1400"/>
              <a:t>https://github.com/docker/toolbox/releases</a:t>
            </a:r>
            <a:endParaRPr lang="en-US" altLang="zh-CN" sz="1400"/>
          </a:p>
          <a:p>
            <a:pPr lvl="2"/>
            <a:r>
              <a:rPr lang="en-US" altLang="zh-CN" sz="1400"/>
              <a:t>Start “Docker Quickstart Terminal”</a:t>
            </a:r>
            <a:endParaRPr lang="en-US" altLang="zh-CN" sz="1400"/>
          </a:p>
          <a:p>
            <a:pPr lvl="1"/>
            <a:r>
              <a:rPr lang="en-US" altLang="zh-CN" sz="1600"/>
              <a:t>Ubuntu Linux</a:t>
            </a:r>
            <a:endParaRPr lang="en-US" altLang="zh-CN" sz="1600"/>
          </a:p>
          <a:p>
            <a:pPr lvl="2"/>
            <a:r>
              <a:rPr lang="en-US" altLang="zh-CN" sz="1400"/>
              <a:t>sudo apt install apt-transport-https ca-certificates curl gnupg-agent software-properties-common</a:t>
            </a:r>
            <a:endParaRPr lang="en-US" altLang="zh-CN" sz="1400"/>
          </a:p>
          <a:p>
            <a:pPr lvl="2"/>
            <a:r>
              <a:rPr lang="en-US" altLang="zh-CN" sz="1400"/>
              <a:t>curl -fsSL https://download.docker.com/linux/ubuntu/gpg | sudo apt-key add -</a:t>
            </a:r>
            <a:endParaRPr lang="en-US" altLang="zh-CN" sz="1400"/>
          </a:p>
          <a:p>
            <a:pPr lvl="1"/>
            <a:r>
              <a:rPr lang="en-US" altLang="zh-CN" sz="1600"/>
              <a:t>CentOS</a:t>
            </a:r>
            <a:endParaRPr lang="en-US" altLang="zh-CN" sz="1600"/>
          </a:p>
          <a:p>
            <a:pPr lvl="1"/>
            <a:r>
              <a:rPr lang="en-US" altLang="zh-CN" sz="1600"/>
              <a:t>Test install: docker run hello-world</a:t>
            </a:r>
            <a:endParaRPr lang="en-US" altLang="zh-CN" sz="16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7060" y="1330960"/>
            <a:ext cx="3848100" cy="2657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GPU Support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</a:t>
            </a:r>
            <a:endParaRPr lang="en-US" altLang="zh-CN"/>
          </a:p>
          <a:p>
            <a:pPr lvl="1"/>
            <a:r>
              <a:rPr lang="en-US" altLang="zh-CN"/>
              <a:t>install Nvidia container toolkit</a:t>
            </a:r>
            <a:endParaRPr lang="en-US" altLang="zh-CN"/>
          </a:p>
          <a:p>
            <a:pPr lvl="2"/>
            <a:r>
              <a:rPr lang="en-US" altLang="zh-CN"/>
              <a:t>distribution=$(. /etc/os-release;echo $ID$VERSION_ID)</a:t>
            </a:r>
            <a:endParaRPr lang="en-US" altLang="zh-CN"/>
          </a:p>
          <a:p>
            <a:pPr lvl="2"/>
            <a:r>
              <a:rPr lang="en-US" altLang="zh-CN"/>
              <a:t>curl -s -L https://nvidia.github.io/nvidia-docker/gpgkey | sudo apt-key add -</a:t>
            </a:r>
            <a:endParaRPr lang="en-US" altLang="zh-CN"/>
          </a:p>
          <a:p>
            <a:pPr lvl="2"/>
            <a:r>
              <a:rPr lang="en-US" altLang="zh-CN"/>
              <a:t>curl -s -L https://nvidia.github.io/nvidia-docker/$distribution/nvidia-docker.list | sudo tee /etc/apt/sources.list.d/nvidia-docker.list</a:t>
            </a:r>
            <a:endParaRPr lang="en-US" altLang="zh-CN"/>
          </a:p>
          <a:p>
            <a:pPr lvl="2"/>
            <a:r>
              <a:rPr lang="en-US" altLang="zh-CN"/>
              <a:t>sudo apt-get update</a:t>
            </a:r>
            <a:endParaRPr lang="en-US" altLang="zh-CN"/>
          </a:p>
          <a:p>
            <a:pPr lvl="2"/>
            <a:r>
              <a:rPr lang="en-US" altLang="zh-CN"/>
              <a:t>sudo apt-get install -y nvidia-container-toolkit</a:t>
            </a:r>
            <a:endParaRPr lang="en-US" altLang="zh-CN"/>
          </a:p>
          <a:p>
            <a:pPr lvl="2"/>
            <a:r>
              <a:rPr lang="en-US" altLang="zh-CN"/>
              <a:t>sudo systemctl restart docker</a:t>
            </a:r>
            <a:endParaRPr lang="en-US" altLang="zh-CN"/>
          </a:p>
          <a:p>
            <a:pPr lvl="1"/>
            <a:r>
              <a:rPr lang="en-US" altLang="zh-CN"/>
              <a:t>test</a:t>
            </a:r>
            <a:endParaRPr lang="en-US" altLang="zh-CN"/>
          </a:p>
          <a:p>
            <a:pPr lvl="2"/>
            <a:r>
              <a:rPr lang="en-US" altLang="zh-CN"/>
              <a:t>docker run --gpus all nvidia/cuda:10.0-base nvidia-smi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tmpfs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5688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https://docs.docker.com/storage/tmpfs/</a:t>
            </a:r>
            <a:endParaRPr lang="en-US" altLang="zh-CN"/>
          </a:p>
          <a:p>
            <a:pPr lvl="0"/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en-US" altLang="zh-CN"/>
              <a:t>only persisted in the host memory</a:t>
            </a:r>
            <a:endParaRPr lang="en-US" altLang="zh-CN"/>
          </a:p>
          <a:p>
            <a:pPr lvl="0"/>
            <a:r>
              <a:rPr lang="en-US" altLang="zh-CN"/>
              <a:t>Limitations</a:t>
            </a:r>
            <a:endParaRPr lang="en-US" altLang="zh-CN"/>
          </a:p>
          <a:p>
            <a:pPr lvl="1"/>
            <a:r>
              <a:rPr lang="en-US" altLang="zh-CN"/>
              <a:t>can’t share tmpfs mounts between containers</a:t>
            </a:r>
            <a:endParaRPr lang="en-US" altLang="zh-CN"/>
          </a:p>
          <a:p>
            <a:pPr lvl="1"/>
            <a:r>
              <a:rPr lang="en-US" altLang="zh-CN"/>
              <a:t>only available if you’re running Docker on Linux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506210" y="981710"/>
            <a:ext cx="5052060" cy="26117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Timezone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Set timezone</a:t>
            </a:r>
            <a:endParaRPr lang="en-US" altLang="zh-CN"/>
          </a:p>
          <a:p>
            <a:pPr lvl="1"/>
            <a:r>
              <a:rPr lang="en-US" altLang="zh-CN"/>
              <a:t># Set up time zone.</a:t>
            </a:r>
            <a:endParaRPr lang="en-US" altLang="zh-CN"/>
          </a:p>
          <a:p>
            <a:pPr lvl="1"/>
            <a:r>
              <a:rPr lang="en-US" altLang="zh-CN"/>
              <a:t>ENV TZ=Asia/Shanghai</a:t>
            </a:r>
            <a:endParaRPr lang="en-US" altLang="zh-CN"/>
          </a:p>
          <a:p>
            <a:pPr lvl="1"/>
            <a:r>
              <a:rPr lang="en-US" altLang="zh-CN"/>
              <a:t>RUN sudo apt-get update &amp;&amp; \</a:t>
            </a:r>
            <a:endParaRPr lang="en-US" altLang="zh-CN"/>
          </a:p>
          <a:p>
            <a:pPr lvl="1"/>
            <a:r>
              <a:rPr lang="en-US" altLang="zh-CN"/>
              <a:t>    sudo DEBIAN_FRONTEND=noninteractive apt-get install -yq tzdata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Mirrors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/etc/docker/daemon.json</a:t>
            </a:r>
            <a:endParaRPr lang="zh-CN" altLang="en-US"/>
          </a:p>
          <a:p>
            <a:pPr lvl="1"/>
            <a:r>
              <a:rPr lang="en-US" altLang="zh-CN"/>
              <a:t>tencentyun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{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 "registry-mirrors": [</a:t>
            </a:r>
            <a:endParaRPr lang="zh-CN" altLang="en-US"/>
          </a:p>
          <a:p>
            <a:pPr marL="1371600" lvl="3" indent="457200">
              <a:buNone/>
            </a:pPr>
            <a:r>
              <a:rPr lang="zh-CN" altLang="en-US"/>
              <a:t>"https://mirror.ccs.tencentyun.com"</a:t>
            </a:r>
            <a:r>
              <a:rPr lang="en-US" altLang="zh-CN"/>
              <a:t>,</a:t>
            </a:r>
            <a:endParaRPr lang="zh-CN" altLang="en-US"/>
          </a:p>
          <a:p>
            <a:pPr marL="914400" lvl="2" indent="457200">
              <a:buNone/>
            </a:pPr>
            <a:r>
              <a:rPr lang="zh-CN" altLang="en-US"/>
              <a:t>]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lvl="1"/>
            <a:r>
              <a:rPr lang="en-US" altLang="zh-CN"/>
              <a:t>aliyun</a:t>
            </a:r>
            <a:endParaRPr lang="en-US" altLang="zh-CN"/>
          </a:p>
          <a:p>
            <a:pPr lvl="2"/>
            <a:r>
              <a:rPr lang="zh-CN" altLang="en-US"/>
              <a:t>https://cr.console.aliyun.com/cn-hangzhou/instances/mirrors</a:t>
            </a:r>
            <a:endParaRPr lang="en-US" altLang="zh-CN" sz="1800"/>
          </a:p>
          <a:p>
            <a:pPr lvl="2"/>
            <a:r>
              <a:rPr lang="zh-CN" altLang="en-US"/>
              <a:t>https://nume0cg0.mirror.aliyuncs.com</a:t>
            </a:r>
            <a:endParaRPr lang="zh-CN" altLang="en-US"/>
          </a:p>
          <a:p>
            <a:pPr lvl="0"/>
            <a:r>
              <a:rPr lang="en-US" altLang="zh-CN"/>
              <a:t>sudo systemctl restart docker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Docker Cache Location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https://www.guguweb.com/2019/02/07/how-to-move-docker-data-directory-to-another-location-on-ubuntu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sudo systemctl stop docker</a:t>
            </a:r>
            <a:endParaRPr lang="en-US" altLang="zh-CN"/>
          </a:p>
          <a:p>
            <a:pPr lvl="1"/>
            <a:r>
              <a:rPr lang="en-US" altLang="zh-CN"/>
              <a:t>Create /etc/docker/daemon.json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"data-root": "/data/system/docker"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lvl="1"/>
            <a:r>
              <a:rPr lang="en-US" altLang="zh-CN"/>
              <a:t>sudo rsync -aP /var/lib/docker/ /path/to/your/docker</a:t>
            </a:r>
            <a:endParaRPr lang="en-US" altLang="zh-CN"/>
          </a:p>
          <a:p>
            <a:pPr lvl="1"/>
            <a:r>
              <a:rPr lang="en-US" altLang="zh-CN"/>
              <a:t>sudo mv /var/lib/docker /var/lib/docker.old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sudo systemctl start docker</a:t>
            </a:r>
            <a:endParaRPr lang="en-US" altLang="zh-CN"/>
          </a:p>
          <a:p>
            <a:pPr lvl="1"/>
            <a:r>
              <a:rPr lang="en-US" altLang="zh-CN"/>
              <a:t>sudo rm -rf /var/lib/docker.old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827270"/>
          </a:xfrm>
        </p:spPr>
        <p:txBody>
          <a:bodyPr>
            <a:noAutofit/>
          </a:bodyPr>
          <a:p>
            <a:r>
              <a:rPr lang="zh-CN" altLang="en-US" sz="1400"/>
              <a:t>docker run hello-world</a:t>
            </a:r>
            <a:endParaRPr lang="zh-CN" altLang="en-US" sz="1400"/>
          </a:p>
          <a:p>
            <a:pPr lvl="1"/>
            <a:r>
              <a:rPr lang="en-US" altLang="zh-CN" sz="1200"/>
              <a:t>Issue:</a:t>
            </a:r>
            <a:endParaRPr lang="en-US" altLang="zh-CN" sz="1200"/>
          </a:p>
          <a:p>
            <a:pPr lvl="2"/>
            <a:r>
              <a:rPr lang="zh-CN" altLang="en-US" sz="1000"/>
              <a:t>docker: Cannot connect to the Docker daemon at unix:///var/run/docker.sock. Is the docker daemon running?.</a:t>
            </a:r>
            <a:endParaRPr lang="zh-CN" altLang="en-US" sz="1000"/>
          </a:p>
          <a:p>
            <a:pPr lvl="1"/>
            <a:r>
              <a:rPr lang="en-US" altLang="zh-CN" sz="1200"/>
              <a:t>Solution</a:t>
            </a:r>
            <a:endParaRPr lang="en-US" altLang="zh-CN" sz="1200"/>
          </a:p>
          <a:p>
            <a:pPr lvl="2"/>
            <a:r>
              <a:rPr lang="en-US" altLang="zh-CN" sz="1000"/>
              <a:t>sudo dockerd</a:t>
            </a:r>
            <a:endParaRPr lang="en-US" altLang="zh-CN" sz="1000"/>
          </a:p>
          <a:p>
            <a:pPr lvl="0"/>
            <a:r>
              <a:rPr lang="en-US" altLang="zh-CN" sz="1400"/>
              <a:t>docker-compose up</a:t>
            </a:r>
            <a:endParaRPr lang="en-US" altLang="zh-CN" sz="1400"/>
          </a:p>
          <a:p>
            <a:pPr lvl="1"/>
            <a:r>
              <a:rPr lang="en-US" altLang="zh-CN" sz="1200"/>
              <a:t>Issue</a:t>
            </a:r>
            <a:endParaRPr lang="en-US" altLang="zh-CN" sz="1200"/>
          </a:p>
          <a:p>
            <a:pPr lvl="2"/>
            <a:r>
              <a:rPr lang="en-US" altLang="zh-CN" sz="1000"/>
              <a:t>Traceback (most recent call last):</a:t>
            </a:r>
            <a:endParaRPr lang="en-US" altLang="zh-CN" sz="1000"/>
          </a:p>
          <a:p>
            <a:pPr lvl="2"/>
            <a:r>
              <a:rPr lang="en-US" altLang="zh-CN" sz="1000"/>
              <a:t>File "urllib3/connectionpool.py", line 677, in urlopen</a:t>
            </a:r>
            <a:endParaRPr lang="en-US" altLang="zh-CN" sz="1000"/>
          </a:p>
          <a:p>
            <a:pPr lvl="2"/>
            <a:r>
              <a:rPr lang="en-US" altLang="zh-CN" sz="1000"/>
              <a:t>File "urllib3/connectionpool.py", line 392, in _make_request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1252, in request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1298, in _send_request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1247, in endheaders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1026, in _send_output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966, in send</a:t>
            </a:r>
            <a:endParaRPr lang="en-US" altLang="zh-CN" sz="1000"/>
          </a:p>
          <a:p>
            <a:pPr lvl="2"/>
            <a:r>
              <a:rPr lang="en-US" altLang="zh-CN" sz="1000"/>
              <a:t>File "docker/transport/unixconn.py", line 43, in connect</a:t>
            </a:r>
            <a:endParaRPr lang="en-US" altLang="zh-CN" sz="1000"/>
          </a:p>
          <a:p>
            <a:pPr lvl="2"/>
            <a:r>
              <a:rPr lang="en-US" altLang="zh-CN" sz="1000"/>
              <a:t>FileNotFoundError: [Errno 2] No such file or directory</a:t>
            </a:r>
            <a:endParaRPr lang="en-US" altLang="zh-CN" sz="1000"/>
          </a:p>
          <a:p>
            <a:pPr lvl="1"/>
            <a:r>
              <a:rPr lang="en-US" altLang="zh-CN" sz="1200"/>
              <a:t>Solution</a:t>
            </a:r>
            <a:endParaRPr lang="en-US" altLang="zh-CN" sz="1200"/>
          </a:p>
          <a:p>
            <a:pPr lvl="2"/>
            <a:r>
              <a:rPr lang="en-US" altLang="zh-CN" sz="1000"/>
              <a:t>sudo dockerd</a:t>
            </a:r>
            <a:endParaRPr lang="en-US" altLang="zh-CN" sz="1000"/>
          </a:p>
          <a:p>
            <a:pPr lvl="0"/>
            <a:r>
              <a:rPr lang="en-US" altLang="zh-CN" sz="1400"/>
              <a:t>Postgresql</a:t>
            </a:r>
            <a:endParaRPr lang="en-US" altLang="zh-CN" sz="1400"/>
          </a:p>
          <a:p>
            <a:pPr lvl="1"/>
            <a:r>
              <a:rPr lang="en-US" altLang="zh-CN" sz="1200"/>
              <a:t>psycopg2.OperationalError: FATAL:  password authentication failed</a:t>
            </a:r>
            <a:endParaRPr lang="en-US" altLang="zh-CN" sz="1200"/>
          </a:p>
          <a:p>
            <a:pPr lvl="1"/>
            <a:r>
              <a:rPr lang="en-US" altLang="zh-CN" sz="1200"/>
              <a:t>It may be caused by old volume in docker. Remove the old volume with “sudo docker-compose down -v”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 20.04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26685"/>
          </a:xfrm>
        </p:spPr>
        <p:txBody>
          <a:bodyPr>
            <a:noAutofit/>
          </a:bodyPr>
          <a:p>
            <a:pPr fontAlgn="auto">
              <a:lnSpc>
                <a:spcPct val="100000"/>
              </a:lnSpc>
            </a:pPr>
            <a:r>
              <a:rPr lang="en-US" altLang="zh-CN" sz="1600"/>
              <a:t>Install Docker</a:t>
            </a:r>
            <a:endParaRPr lang="en-US" altLang="zh-CN" sz="1600"/>
          </a:p>
          <a:p>
            <a:pPr lvl="1" fontAlgn="auto">
              <a:lnSpc>
                <a:spcPct val="100000"/>
              </a:lnSpc>
            </a:pPr>
            <a:r>
              <a:rPr lang="en-US" altLang="zh-CN" sz="1400"/>
              <a:t>sudo apt install -y apt-transport-https ca-certificates curl software-properties-common gnupg lsb-release</a:t>
            </a:r>
            <a:endParaRPr lang="en-US" altLang="zh-CN" sz="1400">
              <a:solidFill>
                <a:schemeClr val="bg1">
                  <a:lumMod val="8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400"/>
              <a:t>curl -fsSL https://download.docker.com/linux/ubuntu/gpg | sudo gpg --dearmor -o /usr/share/keyrings/docker-archive-keyring.gpg</a:t>
            </a:r>
            <a:endParaRPr lang="en-US" altLang="zh-CN" sz="1400">
              <a:solidFill>
                <a:schemeClr val="bg1">
                  <a:lumMod val="8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400"/>
              <a:t>echo "deb [arch=$(dpkg --print-architecture) signed-by=/usr/share/keyrings/docker-archive-keyring.gpg] https://download.docker.com/linux/ubuntu $(lsb_release -cs) stable" | sudo tee /etc/apt/sources.list.d/docker.list &gt; /dev/null</a:t>
            </a:r>
            <a:endParaRPr lang="en-US" altLang="zh-CN" sz="1400">
              <a:solidFill>
                <a:schemeClr val="bg1">
                  <a:lumMod val="8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400"/>
              <a:t>sudo apt update</a:t>
            </a:r>
            <a:endParaRPr lang="en-US" altLang="zh-CN" sz="1400"/>
          </a:p>
          <a:p>
            <a:pPr lvl="1" fontAlgn="auto">
              <a:lnSpc>
                <a:spcPct val="100000"/>
              </a:lnSpc>
            </a:pPr>
            <a:r>
              <a:rPr lang="en-US" altLang="zh-CN" sz="1400" i="1"/>
              <a:t>sudo apt install -y docker-ce</a:t>
            </a:r>
            <a:r>
              <a:rPr lang="en-US" altLang="zh-CN" sz="1400" i="1">
                <a:sym typeface="+mn-ea"/>
              </a:rPr>
              <a:t> </a:t>
            </a:r>
            <a:r>
              <a:rPr lang="en-US" altLang="zh-CN" sz="1400" i="1"/>
              <a:t>docker-ce-cli</a:t>
            </a:r>
            <a:r>
              <a:rPr lang="en-US" altLang="zh-CN" sz="1400" i="1">
                <a:sym typeface="+mn-ea"/>
              </a:rPr>
              <a:t> </a:t>
            </a:r>
            <a:r>
              <a:rPr lang="en-US" altLang="zh-CN" sz="1400" i="1"/>
              <a:t>containerd.io docker-compose-plugin</a:t>
            </a:r>
            <a:endParaRPr lang="en-US" altLang="zh-CN" sz="1400" i="1"/>
          </a:p>
          <a:p>
            <a:pPr lvl="1" fontAlgn="auto">
              <a:lnSpc>
                <a:spcPct val="100000"/>
              </a:lnSpc>
            </a:pPr>
            <a:r>
              <a:rPr lang="en-US" altLang="zh-CN" sz="1400">
                <a:sym typeface="+mn-ea"/>
              </a:rPr>
              <a:t>sudo apt install -y docker-ce=5:20.10.22~3-0~ubuntu-focal docker-ce-cli=5:20.10.22~3-0~ubuntu-focal containerd.io docker-compose-plugin=2.14.1~ubuntu-focal</a:t>
            </a:r>
            <a:endParaRPr lang="en-US" altLang="zh-CN" sz="1400"/>
          </a:p>
          <a:p>
            <a:pPr lvl="1" fontAlgn="auto">
              <a:lnSpc>
                <a:spcPct val="100000"/>
              </a:lnSpc>
            </a:pPr>
            <a:r>
              <a:rPr lang="en-US" altLang="zh-CN" sz="1400"/>
              <a:t>sudo systemctl status/start/enable docker</a:t>
            </a:r>
            <a:endParaRPr lang="en-US" altLang="zh-CN" sz="1400"/>
          </a:p>
          <a:p>
            <a:pPr lvl="1" fontAlgn="auto">
              <a:lnSpc>
                <a:spcPct val="100000"/>
              </a:lnSpc>
            </a:pPr>
            <a:r>
              <a:rPr lang="en-US" altLang="zh-CN" sz="1400"/>
              <a:t>sudo docker version</a:t>
            </a:r>
            <a:endParaRPr lang="en-US" altLang="zh-CN" sz="1400"/>
          </a:p>
          <a:p>
            <a:pPr lvl="1" fontAlgn="auto">
              <a:lnSpc>
                <a:spcPct val="100000"/>
              </a:lnSpc>
            </a:pPr>
            <a:r>
              <a:rPr lang="en-US" altLang="zh-CN" sz="1400"/>
              <a:t>sudo docker compose version</a:t>
            </a:r>
            <a:endParaRPr lang="en-US" altLang="zh-CN" sz="120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 18.04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26685"/>
          </a:xfrm>
        </p:spPr>
        <p:txBody>
          <a:bodyPr>
            <a:noAutofit/>
          </a:bodyPr>
          <a:p>
            <a:pPr fontAlgn="auto">
              <a:lnSpc>
                <a:spcPct val="100000"/>
              </a:lnSpc>
            </a:pPr>
            <a:r>
              <a:rPr lang="en-US" altLang="zh-CN" sz="1800"/>
              <a:t>Install Docker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600"/>
              <a:t>sudo apt install apt-transport-https ca-certificates curl software-properties-common gnupg lsb-release</a:t>
            </a:r>
            <a:endParaRPr lang="en-US" altLang="zh-CN" sz="1600">
              <a:solidFill>
                <a:schemeClr val="bg1">
                  <a:lumMod val="8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600">
                <a:solidFill>
                  <a:schemeClr val="tx1"/>
                </a:solidFill>
              </a:rPr>
              <a:t>curl -fsSL http://mirrors.aliyun.com/docker-ce/linux/ubuntu/gpg | sudo apt-key add -</a:t>
            </a:r>
            <a:endParaRPr lang="en-US" altLang="zh-CN" sz="1600">
              <a:solidFill>
                <a:schemeClr val="tx1"/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600">
                <a:solidFill>
                  <a:schemeClr val="tx1"/>
                </a:solidFill>
              </a:rPr>
              <a:t>sudo add-apt-repository "deb [arch=amd64] http://mirrors.aliyun.com/docker-ce/linux/ubuntu $(lsb_release -cs) stable"</a:t>
            </a:r>
            <a:endParaRPr lang="en-US" altLang="zh-CN" sz="1600">
              <a:solidFill>
                <a:schemeClr val="tx1"/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600"/>
              <a:t>sudo apt update</a:t>
            </a:r>
            <a:endParaRPr lang="en-US" altLang="zh-CN" sz="1600"/>
          </a:p>
          <a:p>
            <a:pPr lvl="1" fontAlgn="auto">
              <a:lnSpc>
                <a:spcPct val="100000"/>
              </a:lnSpc>
            </a:pPr>
            <a:r>
              <a:rPr lang="en-US" altLang="zh-CN" sz="1600"/>
              <a:t>sudo apt install docker-ce=5:20.10.22~3-0~ubuntu-bionic docker-ce-cli=5:20.10.22~3-0~ubuntu-bionic containerd.io docker-compose-plugin=2.14.1~ubuntu-bionic</a:t>
            </a:r>
            <a:endParaRPr lang="en-US" altLang="zh-CN" sz="1600"/>
          </a:p>
          <a:p>
            <a:pPr lvl="1" fontAlgn="auto">
              <a:lnSpc>
                <a:spcPct val="100000"/>
              </a:lnSpc>
            </a:pPr>
            <a:r>
              <a:rPr lang="en-US" altLang="zh-CN" sz="1600"/>
              <a:t>sudo systemctl status/start/enable docker</a:t>
            </a:r>
            <a:endParaRPr lang="en-US" altLang="zh-CN" sz="1600"/>
          </a:p>
          <a:p>
            <a:pPr lvl="2" fontAlgn="auto">
              <a:lnSpc>
                <a:spcPct val="100000"/>
              </a:lnSpc>
            </a:pPr>
            <a:r>
              <a:rPr lang="en-US" altLang="zh-CN" sz="1440"/>
              <a:t>sudo service docker start // If error occurs</a:t>
            </a:r>
            <a:endParaRPr lang="en-US" altLang="zh-CN" sz="1440"/>
          </a:p>
          <a:p>
            <a:pPr lvl="1" fontAlgn="auto">
              <a:lnSpc>
                <a:spcPct val="100000"/>
              </a:lnSpc>
            </a:pPr>
            <a:r>
              <a:rPr lang="en-US" altLang="zh-CN" sz="1600"/>
              <a:t>sudo docker version</a:t>
            </a:r>
            <a:endParaRPr lang="en-US" altLang="zh-CN" sz="1600"/>
          </a:p>
          <a:p>
            <a:pPr lvl="1" fontAlgn="auto">
              <a:lnSpc>
                <a:spcPct val="100000"/>
              </a:lnSpc>
            </a:pPr>
            <a:r>
              <a:rPr lang="en-US" altLang="zh-CN" sz="1600"/>
              <a:t>sudo docker compose version</a:t>
            </a:r>
            <a:endParaRPr lang="en-US" altLang="zh-CN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 16.04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Install Docker Machine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Download docker-machine from https://github.com/docker/machine/releases/download/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docker-machine --version	# test installation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wget -q https://www.virtualbox.org/download/oracle_vbox_2016.asc -O- | sudo apt-key add -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wget -q https://www.virtualbox.org/download/oracle_vbox.asc -O- | sudo apt-key add -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sh -c 'echo "deb http://download.virtualbox.org/virtualbox/debian $(lsb_release -sc) contrib" &gt;&gt; /etc/apt/sources.list.d/virtualbox.list'</a:t>
            </a:r>
            <a:endParaRPr lang="en-US" altLang="zh-CN" sz="24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apt update</a:t>
            </a:r>
            <a:endParaRPr lang="en-US" altLang="zh-CN" sz="24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apt install virtualbox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Aliyun Ubuntu 16.04 (3)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Engine</a:t>
            </a:r>
            <a:endParaRPr lang="en-US" altLang="zh-CN"/>
          </a:p>
          <a:p>
            <a:pPr lvl="1"/>
            <a:r>
              <a:rPr lang="zh-CN" altLang="en-US"/>
              <a:t>sudo curl -fsSL https://get.docker.com | bash -s docker --mirror Aliyun</a:t>
            </a:r>
            <a:endParaRPr lang="zh-CN" altLang="en-US"/>
          </a:p>
          <a:p>
            <a:pPr lvl="1"/>
            <a:r>
              <a:rPr lang="zh-CN" altLang="en-US"/>
              <a:t>sudo -E sh -c 'apt-get install -y -qq --no-install-recommends docker-ce &gt;/dev/null'</a:t>
            </a:r>
            <a:endParaRPr lang="zh-CN" altLang="en-US"/>
          </a:p>
          <a:p>
            <a:pPr lvl="1"/>
            <a:r>
              <a:rPr lang="zh-CN" altLang="en-US"/>
              <a:t>sudo -E sh -c 'docker version'</a:t>
            </a:r>
            <a:endParaRPr lang="zh-CN" altLang="en-US"/>
          </a:p>
          <a:p>
            <a:pPr lvl="1"/>
            <a:r>
              <a:rPr lang="en-US" altLang="zh-CN"/>
              <a:t>sudo docker run hello-world	# test install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CentOS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38750"/>
          </a:xfrm>
        </p:spPr>
        <p:txBody>
          <a:bodyPr>
            <a:normAutofit fontScale="70000"/>
          </a:bodyPr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References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https://www.digitalocean.com/community/tutorials/how-to-install-and-use-docker-compose-on-centos-7</a:t>
            </a:r>
            <a:endParaRPr lang="en-US" altLang="zh-CN" sz="1800">
              <a:sym typeface="+mn-ea"/>
            </a:endParaRPr>
          </a:p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Install docker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 check-update</a:t>
            </a:r>
            <a:endParaRPr lang="en-US" altLang="zh-CN" sz="1800">
              <a:sym typeface="+mn-ea"/>
            </a:endParaRP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en-US" altLang="zh-CN" sz="1800">
                <a:sym typeface="+mn-ea"/>
              </a:rPr>
              <a:t>sudo yum install -y yum-utils device-mapper-persistent-data lvm2</a:t>
            </a:r>
            <a:endParaRPr lang="en-US" altLang="zh-CN" sz="1800">
              <a:sym typeface="+mn-ea"/>
            </a:endParaRP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en-US" altLang="zh-CN" sz="1800">
                <a:sym typeface="+mn-ea"/>
              </a:rPr>
              <a:t>sudo vim /usr/bin/yum-config-manager</a:t>
            </a:r>
            <a:endParaRPr lang="en-US" altLang="zh-CN" sz="1800">
              <a:sym typeface="+mn-ea"/>
            </a:endParaRPr>
          </a:p>
          <a:p>
            <a:pPr lvl="2" algn="l" fontAlgn="auto">
              <a:lnSpc>
                <a:spcPct val="100000"/>
              </a:lnSpc>
              <a:buClrTx/>
              <a:buSzTx/>
            </a:pPr>
            <a:r>
              <a:rPr lang="en-US" altLang="zh-CN">
                <a:sym typeface="+mn-ea"/>
              </a:rPr>
              <a:t>modify first line from #/usr/bin/python to /usr/bin/python?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yum-config-manager --add-repo https://download.docker.com/linux/centos/docker-ce.repo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 install docker</a:t>
            </a:r>
            <a:endParaRPr lang="en-US" altLang="zh-CN" sz="1800">
              <a:sym typeface="+mn-ea"/>
            </a:endParaRPr>
          </a:p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Install docker-compose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olidFill>
                  <a:schemeClr val="bg1">
                    <a:lumMod val="75000"/>
                  </a:schemeClr>
                </a:solidFill>
              </a:rPr>
              <a:t>sudo curl -L "https://github.com/docker/compose/releases/download/1.23.2/docker-compose-$(uname -s)-$(uname -m)" -o /usr/local/bin/docker-compose</a:t>
            </a:r>
            <a:endParaRPr lang="en-US" altLang="zh-CN" sz="1800">
              <a:solidFill>
                <a:schemeClr val="bg1">
                  <a:lumMod val="75000"/>
                </a:schemeClr>
              </a:solidFill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620">
                <a:solidFill>
                  <a:schemeClr val="bg1">
                    <a:lumMod val="75000"/>
                  </a:schemeClr>
                </a:solidFill>
              </a:rPr>
              <a:t>Or download directly from https://github.com/docker/compose/releases</a:t>
            </a:r>
            <a:endParaRPr lang="en-US" altLang="zh-CN" sz="1620">
              <a:solidFill>
                <a:schemeClr val="bg1">
                  <a:lumMod val="7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curl -L https://get.daocloud.io/docker/compose/releases/download/1.25.3/docker-compose-`uname -s`-`uname -m` -o /usr/local/bin/docker-compose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sudo chmod +x /usr/local/bin/docker-compose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docker-compose --version</a:t>
            </a:r>
            <a:endParaRPr lang="en-US" altLang="zh-CN" sz="1800"/>
          </a:p>
          <a:p>
            <a:pPr lvl="0" fontAlgn="auto">
              <a:lnSpc>
                <a:spcPct val="100000"/>
              </a:lnSpc>
            </a:pPr>
            <a:r>
              <a:rPr lang="en-US" altLang="zh-CN" sz="2160"/>
              <a:t>Start</a:t>
            </a:r>
            <a:endParaRPr lang="en-US" altLang="zh-CN" sz="216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systemctl start docker.service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Compose</a:t>
            </a:r>
            <a:endParaRPr lang="en-US" altLang="zh-CN"/>
          </a:p>
          <a:p>
            <a:pPr lvl="1"/>
            <a:r>
              <a:rPr lang="en-US" altLang="zh-CN"/>
              <a:t>Bundle a multi-container application into a single app</a:t>
            </a:r>
            <a:endParaRPr lang="en-US" altLang="zh-CN"/>
          </a:p>
          <a:p>
            <a:pPr lvl="1"/>
            <a:r>
              <a:rPr lang="en-US" altLang="zh-CN"/>
              <a:t>docker-compose --version</a:t>
            </a:r>
            <a:endParaRPr lang="en-US" altLang="zh-CN"/>
          </a:p>
          <a:p>
            <a:pPr lvl="0"/>
            <a:r>
              <a:rPr lang="en-US" altLang="zh-CN"/>
              <a:t>Docker Machine</a:t>
            </a:r>
            <a:endParaRPr lang="en-US" altLang="zh-CN"/>
          </a:p>
          <a:p>
            <a:pPr lvl="1"/>
            <a:r>
              <a:rPr lang="en-US" altLang="zh-CN"/>
              <a:t>Create Docker hosts both locally and in the cloud</a:t>
            </a:r>
            <a:endParaRPr lang="en-US" altLang="zh-CN"/>
          </a:p>
          <a:p>
            <a:pPr lvl="1"/>
            <a:r>
              <a:rPr lang="en-US" altLang="zh-CN"/>
              <a:t>docker-machine --version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014970" y="557403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Engine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645015" y="287210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 Client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645015" y="359918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Compose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503035" y="4846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9645015" y="1417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Kitematic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UNIT_TABLE_BEAUTIFY" val="smartTable{c521893a-0b97-4517-8b38-64f5a3b420b6}"/>
  <p:tag name="TABLE_ENDDRAG_ORIGIN_RECT" val="876*393"/>
  <p:tag name="TABLE_ENDDRAG_RECT" val="49*79*876*393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UNIT_TABLE_BEAUTIFY" val="smartTable{4a0f0fcc-8107-4f45-ba38-f3e76b8504a4}"/>
  <p:tag name="TABLE_ENDDRAG_ORIGIN_RECT" val="864*241"/>
  <p:tag name="TABLE_ENDDRAG_RECT" val="50*103*864*24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UNIT_TABLE_BEAUTIFY" val="smartTable{bbcd7454-3b0d-43ea-92c6-4dfd9acf7004}"/>
  <p:tag name="TABLE_ENDDRAG_ORIGIN_RECT" val="864*241"/>
  <p:tag name="TABLE_ENDDRAG_RECT" val="50*103*864*241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UNIT_TABLE_BEAUTIFY" val="smartTable{9031ed06-a11d-4bb1-bbcb-1dabbcd60d03}"/>
  <p:tag name="TABLE_ENDDRAG_ORIGIN_RECT" val="876*282"/>
  <p:tag name="TABLE_ENDDRAG_RECT" val="50*103*876*28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UNIT_TABLE_BEAUTIFY" val="smartTable{d920ecfc-a509-4946-9fa3-cee93da9988a}"/>
  <p:tag name="TABLE_ENDDRAG_ORIGIN_RECT" val="876*166"/>
  <p:tag name="TABLE_ENDDRAG_RECT" val="49*79*876*166"/>
  <p:tag name="KSO_WM_BEAUTIFY_FLAG" val="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UNIT_TABLE_BEAUTIFY" val="smartTable{4251b623-9156-4c3b-ba66-5265f5710ca3}"/>
  <p:tag name="TABLE_ENDDRAG_ORIGIN_RECT" val="822*177"/>
  <p:tag name="TABLE_ENDDRAG_RECT" val="92*177*822*177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UNIT_TABLE_BEAUTIFY" val="smartTable{57dbf537-cee9-476e-93a2-b4f31dffec64}"/>
  <p:tag name="TABLE_ENDDRAG_ORIGIN_RECT" val="864*230"/>
  <p:tag name="TABLE_ENDDRAG_RECT" val="50*195*864*230"/>
  <p:tag name="KSO_WM_BEAUTIFY_FLAG" val="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8.xml><?xml version="1.0" encoding="utf-8"?>
<p:tagLst xmlns:p="http://schemas.openxmlformats.org/presentationml/2006/main">
  <p:tag name="REFSHAPE" val="379500028"/>
  <p:tag name="KSO_WM_UNIT_PLACING_PICTURE_USER_VIEWPORT" val="{&quot;height&quot;:3885,&quot;width&quot;:7515}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9.xml><?xml version="1.0" encoding="utf-8"?>
<p:tagLst xmlns:p="http://schemas.openxmlformats.org/presentationml/2006/main">
  <p:tag name="COMMONDATA" val="eyJoZGlkIjoiYjRhZjQ5NWVmZmQxNmM3NmNkNDYxNWRmNzNmMjA1ZDAifQ=="/>
  <p:tag name="KSO_WPP_MARK_KEY" val="912f9f82-e1da-4214-83c0-2ace56e3deee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15065</Words>
  <Application>WPS 演示</Application>
  <PresentationFormat>宽屏</PresentationFormat>
  <Paragraphs>695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Docker Notes</vt:lpstr>
      <vt:lpstr>References</vt:lpstr>
      <vt:lpstr>Intro</vt:lpstr>
      <vt:lpstr>Install on Ubuntu 20.04</vt:lpstr>
      <vt:lpstr>Install on Ubuntu 18.04</vt:lpstr>
      <vt:lpstr>Install On Ubuntu 16.04 (2)</vt:lpstr>
      <vt:lpstr>Install On Aliyun Ubuntu 16.04 (3)</vt:lpstr>
      <vt:lpstr>Install on CentOS</vt:lpstr>
      <vt:lpstr>Components</vt:lpstr>
      <vt:lpstr>Working Logic</vt:lpstr>
      <vt:lpstr>Container Lifecycle</vt:lpstr>
      <vt:lpstr>Docker Commands - Basic</vt:lpstr>
      <vt:lpstr>Docker Commands - System</vt:lpstr>
      <vt:lpstr>Docker Commands - Container</vt:lpstr>
      <vt:lpstr>Docker Commnads - Image</vt:lpstr>
      <vt:lpstr>Docker Commands - Volume</vt:lpstr>
      <vt:lpstr>Docker Volume</vt:lpstr>
      <vt:lpstr>Dockerfile</vt:lpstr>
      <vt:lpstr>Instructions in Dockerfile</vt:lpstr>
      <vt:lpstr>Docker Compose V2</vt:lpstr>
      <vt:lpstr>Docker Compose - Intro</vt:lpstr>
      <vt:lpstr>Docker Compose - Commands</vt:lpstr>
      <vt:lpstr>Docker Compose - Advanced</vt:lpstr>
      <vt:lpstr>Docker Machine</vt:lpstr>
      <vt:lpstr>Alpine</vt:lpstr>
      <vt:lpstr>tmpfs</vt:lpstr>
      <vt:lpstr>Clean</vt:lpstr>
      <vt:lpstr>Docker Images</vt:lpstr>
      <vt:lpstr>GPU Support</vt:lpstr>
      <vt:lpstr>GPU Support 2</vt:lpstr>
      <vt:lpstr>tmpfs</vt:lpstr>
      <vt:lpstr>Timezone</vt:lpstr>
      <vt:lpstr>Docker Mirrors</vt:lpstr>
      <vt:lpstr>Change Docker Cache Location</vt:lpstr>
      <vt:lpstr>FAQ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525</cp:revision>
  <dcterms:created xsi:type="dcterms:W3CDTF">2019-06-19T02:08:00Z</dcterms:created>
  <dcterms:modified xsi:type="dcterms:W3CDTF">2023-12-27T11:43:52Z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E8EA441739504EE0934E4336E13E7BDC</vt:lpwstr>
  </property>
</Properties>
</file>