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91" r:id="rId5"/>
    <p:sldId id="259" r:id="rId6"/>
    <p:sldId id="333" r:id="rId7"/>
    <p:sldId id="307" r:id="rId8"/>
    <p:sldId id="258" r:id="rId9"/>
    <p:sldId id="263" r:id="rId10"/>
    <p:sldId id="277" r:id="rId11"/>
    <p:sldId id="260" r:id="rId12"/>
    <p:sldId id="285" r:id="rId13"/>
    <p:sldId id="357" r:id="rId14"/>
    <p:sldId id="324" r:id="rId15"/>
    <p:sldId id="268" r:id="rId16"/>
    <p:sldId id="273" r:id="rId17"/>
    <p:sldId id="303" r:id="rId18"/>
    <p:sldId id="308" r:id="rId19"/>
    <p:sldId id="354" r:id="rId20"/>
    <p:sldId id="355" r:id="rId21"/>
    <p:sldId id="360" r:id="rId22"/>
    <p:sldId id="361" r:id="rId23"/>
    <p:sldId id="362" r:id="rId24"/>
    <p:sldId id="363" r:id="rId25"/>
    <p:sldId id="364" r:id="rId26"/>
    <p:sldId id="320" r:id="rId27"/>
    <p:sldId id="349" r:id="rId28"/>
    <p:sldId id="359" r:id="rId29"/>
    <p:sldId id="264" r:id="rId30"/>
    <p:sldId id="267" r:id="rId31"/>
    <p:sldId id="276" r:id="rId32"/>
    <p:sldId id="353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5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11.png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65"/>
          </a:p>
          <a:p>
            <a:pPr lvl="1"/>
            <a:r>
              <a:rPr lang="en-US" altLang="zh-CN" sz="1600"/>
              <a:t>ffmpeg, ffprobe, ffplay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3016885"/>
          <a:ext cx="1126871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Hide 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-hide_banner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Log level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ffmpeg -loglevel quiet/panic/fatal/error/warning/info/verbose/debug 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-show_format -print_format json -v quiet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-i input.mp4 -v quiet -show_entries format=duration -hide_banner -of default=noprint_wrappers=1:nokey=1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stream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-v quiet -print_format json -show_format -show_streams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filename 2&gt;&amp;1 | sed -n "s/.*, \(.*\) fp.*/\1/p"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FF* Generic Options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ffmpeg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6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-buildconf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ffmpeg build configuration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-formats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-demuxers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-muxers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available codec formats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-devices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devices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-codec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-decoders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-encoders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codecs, decoding/encoding, video/audio/subtitle/data/attachment, lossy/lossless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-bsfs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bitstream 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-protocols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protocols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libavfilter 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-pix_fmts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pixel formats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-sampel_fmts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sample formats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-layouts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channel names and standard channel layouts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-dispositions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stream dispositions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-colors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recognized color names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frames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1245235"/>
          <a:ext cx="1126871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7265035"/>
                <a:gridCol w="2339975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Convert images into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sym typeface="+mn-ea"/>
                        </a:rPr>
                        <a:t>ffmpeg </a:t>
                      </a:r>
                      <a:r>
                        <a:rPr lang="en-US" altLang="zh-CN" sz="1200">
                          <a:sym typeface="+mn-ea"/>
                        </a:rPr>
                        <a:t>-start_number {start} </a:t>
                      </a:r>
                      <a:r>
                        <a:rPr lang="zh-CN" altLang="en-US" sz="1200">
                          <a:sym typeface="+mn-ea"/>
                        </a:rPr>
                        <a:t>-i %4d.png </a:t>
                      </a:r>
                      <a:r>
                        <a:rPr lang="en-US" altLang="zh-CN" sz="1200">
                          <a:sym typeface="+mn-ea"/>
                        </a:rPr>
                        <a:t>-r 20 output</a:t>
                      </a:r>
                      <a:r>
                        <a:rPr lang="zh-CN" altLang="en-US" sz="1200">
                          <a:sym typeface="+mn-ea"/>
                        </a:rPr>
                        <a:t>.mp4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sym typeface="+mn-ea"/>
                        </a:rPr>
                        <a:t>ffmpeg -framerate 1 -i happy%d.jpg -c:v libx264 -r 30 output.mp4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sym typeface="+mn-ea"/>
                        </a:rPr>
                        <a:t>ffmpeg -framerate 1 -pattern_type glob -i '*.jpg' -c:v libx264 -r 30 -pix_fmt yuv420p output.mp4</a:t>
                      </a:r>
                      <a:r>
                        <a:rPr lang="en-US" altLang="zh-CN" sz="1200">
                          <a:sym typeface="+mn-ea"/>
                        </a:rPr>
                        <a:t>   # glob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>
                          <a:sym typeface="+mn-ea"/>
                        </a:rPr>
                        <a:t>ffmpeg -f concat -i input.txt -c:v libx264 -r 30 -pix_fmt yuv420p output.mp4 # use concat demuxer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>
                          <a:sym typeface="+mn-ea"/>
                        </a:rPr>
                        <a:t>ffmpeg -framerate 1 -pattern_type glob -i '*.jpg' -i freeflow.mp3 -shortest -c:v libx264 -r 30 -pix_fmt yuv420p output6.mp4  # audio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>
                          <a:sym typeface="+mn-ea"/>
                        </a:rPr>
                        <a:t>ffmpeg -framerate 1/2 -i image%03d.jpg -i audio.mp3 -filter_complex "scale=1920:1080:force_original_aspect_ratio=decrease,pad=1920:1080:(ow-iw)/2:(oh-ih)/2 , subtitles=text.srt:force_style='Alignment=10,OutlineColour=&amp;H100000000,BorderStyle=3,Outline=1,Shadow=0,Fontsize=18" -pix_fmt yuv420p -r 30 -t 00:00:22 output.mp4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>
                          <a:sym typeface="+mn-ea"/>
                        </a:rPr>
                        <a:t>ffmpeg -loop 1 -t 5 -i happy1.jpg -loop 1 -t 5 -i happy2.jpg -i freeflow.mp3 \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       -filter_complex \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       "[0:v]scale=1280:720:force_original_aspect_ratio=decrease,pad=1280:720:(ow-iw)/2:(oh-ih)/2,setsar=1,fade=t=out:st=4:d=1[v0]; \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       [1:v]scale=1280:720:force_original_aspect_ratio=decrease,pad=1280:720:(ow-iw)/2:(oh-ih)/2,setsar=1,fade=t=in:st=0:d=1,fade=t=out:st=4:d=1[v1]; \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       [v0][v1]concat=n=2:v=1:a=0,format=yuv420p[v]" -map "[v]" -map 2:a -shortest output7.mp4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https://trac.ffmpeg.org/wiki/Concatenate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https://shotstack.io/learn/use-ffmpeg-to-convert-images-to-video/</a:t>
                      </a:r>
                      <a:endParaRPr lang="en-US" altLang="zh-CN" sz="1400"/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input.txt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file 'happy1.jpg'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duration 2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file 'happy2.jpg'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duration 2</a:t>
                      </a: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frames from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output/frame%04d.jpg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frames with a ratio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0.1 ./images/frames_%02d.jpg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a specific frame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00:00:05.01 -i myvideo.avi -frames:v 1 myimage.jpg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5369560"/>
                <a:gridCol w="347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-s 720x480 -c:a copy output.avi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Crop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30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video lengh not changed, frames added or removed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Add logo to video (bottom-right)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Speed up or slow down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“setpts=0.5*PTS” output.mp4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input.mkv -filter_complex "[0:v]setpts=0.5*PTS[v];[0:a]atempo=2.0[a]" -map "[v]" -map "[a]" output.mkv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PTS: presentation timestamp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Generate video from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-loop 1 -i image.png -t 3 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Rotate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input.mp4 -filter:v 'transpose=1' rotated-video.mp4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1: 90 counter-clockwise, 2: 90 clockwise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Truncate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10 -i input.mp3 -t 6 output.mp3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Concat video files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mylist.txt: </a:t>
                      </a:r>
                      <a:r>
                        <a:rPr lang="en-US" altLang="zh-CN" sz="1400">
                          <a:sym typeface="+mn-ea"/>
                        </a:rPr>
                        <a:t>file 'filename1'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in.mpg -c:v libx264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-preset   // encoding speed, ultrafast, superfast, veryfast, faster, fast, medium (the default), slow, slower, veryslow. A slower preset provides better compression (quality per file size) but is slower. 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-b:a 128k  // set audio bitrate to 128K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Allows video to playback before it is completely downloaded in the case of progressive download viewing. Useful if you are hosting the video, otherwise superfluous if uploading to a video service like YouTube.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video.mp4 -vf scale=500:-1 -t 10 -r 10 image.gif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scale to width=500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poster image to audio to generate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image.jpg -i audio.mp3 -c:v libx264 -c:a aac -strict experimental -b:a 192k -shortest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a single image to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image.png -c:v libx264 -t 30 -pix_fmt yuv420p video.mp4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90"/>
                <a:gridCol w="5744845"/>
                <a:gridCol w="3166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从</a:t>
                      </a:r>
                      <a:r>
                        <a:rPr lang="en-US" altLang="zh-CN" sz="1200"/>
                        <a:t>MP4</a:t>
                      </a:r>
                      <a:r>
                        <a:rPr lang="zh-CN" altLang="en-US" sz="1200"/>
                        <a:t>中提取声音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input.mp4 -vn output</a:t>
                      </a:r>
                      <a:r>
                        <a:rPr lang="en-US" altLang="zh-CN" sz="1200"/>
                        <a:t>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subtitle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ffmpeg -i </a:t>
                      </a:r>
                      <a:r>
                        <a:rPr lang="en-US" altLang="zh-CN" sz="1200"/>
                        <a:t>input</a:t>
                      </a:r>
                      <a:r>
                        <a:rPr lang="zh-CN" altLang="en-US" sz="1200"/>
                        <a:t>.avi -vf subtitles=subtitle.srt out</a:t>
                      </a:r>
                      <a:r>
                        <a:rPr lang="en-US" altLang="zh-CN" sz="1200"/>
                        <a:t>put</a:t>
                      </a:r>
                      <a:r>
                        <a:rPr lang="zh-CN" altLang="en-US" sz="1200"/>
                        <a:t>.avi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ffmpeg -i </a:t>
                      </a:r>
                      <a:r>
                        <a:rPr lang="en-US" altLang="zh-CN" sz="1200">
                          <a:sym typeface="+mn-ea"/>
                        </a:rPr>
                        <a:t>input</a:t>
                      </a:r>
                      <a:r>
                        <a:rPr lang="zh-CN" altLang="en-US" sz="1200">
                          <a:sym typeface="+mn-ea"/>
                        </a:rPr>
                        <a:t>.avi -vf </a:t>
                      </a:r>
                      <a:r>
                        <a:rPr lang="en-US" altLang="zh-CN" sz="1200">
                          <a:sym typeface="+mn-ea"/>
                        </a:rPr>
                        <a:t>“ass=subtitle.ass”</a:t>
                      </a:r>
                      <a:r>
                        <a:rPr lang="zh-CN" altLang="en-US" sz="1200">
                          <a:sym typeface="+mn-ea"/>
                        </a:rPr>
                        <a:t> out</a:t>
                      </a:r>
                      <a:r>
                        <a:rPr lang="en-US" altLang="zh-CN" sz="1200">
                          <a:sym typeface="+mn-ea"/>
                        </a:rPr>
                        <a:t>put</a:t>
                      </a:r>
                      <a:r>
                        <a:rPr lang="zh-CN" altLang="en-US" sz="1200">
                          <a:sym typeface="+mn-ea"/>
                        </a:rPr>
                        <a:t>.avi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ffmpeg -i movie.mp4 -i subtitles.srt -map 0 -map 1 -c copy -c:v libx264 -crf 23 -preset veryfast output.mkv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Extract audio from video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ffmpeg -i input.mp4 -vn -ac 2 </a:t>
                      </a:r>
                      <a:r>
                        <a:rPr lang="en-US" altLang="zh-CN" sz="1200"/>
                        <a:t>-ab 187 </a:t>
                      </a:r>
                      <a:r>
                        <a:rPr lang="zh-CN" altLang="en-US" sz="1200"/>
                        <a:t>audio.wav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-ac  number of audio channels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-ab  audio bitrate in Kbps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Merge audi</a:t>
                      </a:r>
                      <a:r>
                        <a:rPr lang="en-US" altLang="zh-CN" sz="1200"/>
                        <a:t>o and video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audio.mp3 -i input.mp4 output.mp4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Remove audio from video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ffmpeg -i </a:t>
                      </a:r>
                      <a:r>
                        <a:rPr lang="en-US" altLang="zh-CN" sz="1200"/>
                        <a:t>input</a:t>
                      </a:r>
                      <a:r>
                        <a:rPr lang="zh-CN" altLang="en-US" sz="1200"/>
                        <a:t>.avi -vcodec copy -an </a:t>
                      </a:r>
                      <a:r>
                        <a:rPr lang="en-US" altLang="zh-CN" sz="1200"/>
                        <a:t>output.avi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wav to 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input.wav output.mp3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audio volume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input.wav -af "volume=0.25" output.mp3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Fade in volume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-y -i demo.wav -af "afade=t=in:ss=0:d=15" output.mp3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Reduce background noise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input.wav -af "highpass=f=200, lowpass=f=3000" output.mp3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[200Hz, 300Hz] is kept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Slow down audio by 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ffmpeg -i input.mp4 -filter:a "atempo=0.5" -vn output.aac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atempo: 0.5~2.0</a:t>
                      </a:r>
                      <a:endParaRPr lang="en-US" altLang="zh-CN" sz="1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audio codec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200"/>
                        <a:t>ffmpeg -i in.mp4 -c:a aac out.mp4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mp3-encoded video cannot play audio correctly in Mac/iOS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sample rate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200"/>
                        <a:t>ffmpeg -i input.mp3 -ar 44100 output.mp3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audio sample rate to 44K Hz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Concat two mp3 into one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200"/>
                        <a:t>ffmpeg -i 1.mp3 -i 2.mp3 -filter_complex [0:a][1:a]concat=n=2:v=0:a=1 out.mp3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Subtitle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video.mkv -vcodec copy -acodec copy -sn video-no-subs.mkv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demo.mkv -i sub.ass -codec copy -map 0 -map 1 output.mkv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input.m4v -i subtitle.srt -map 0 -map 1 -c copy -c:s mov_text output.m4v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hard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# ffmpeg should be built with libass support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-version |grep libass -i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subtitles=”subtitle.srt:fontsdir=/fonts/:force_style='FontName=Droid Sans,Fontsize=12,borderstyle=3,outline=3,PrimaryColour=&amp;H00ff0000,OutlineColour=&amp;H0000ff00'” output.mp4 // color in &amp;HAABBGGRR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“ass=subtitle.ass:fontsdir=/storage/emulated/0/fonts/” output.mp4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"subtitles=subtitle.srt:force_style='Fontname=Roboto,OutlineColour=&amp;H40000000,BorderStyle=3'" output.mp4   // Youtube default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"subtitles=subtitle.srt:force_style='Fontname=Consolas,BackColour=&amp;H80000000,Spacing=0.2,Outline=0,Shadow=0.75'" output.mp4    // Netflix default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"subtitles=subtitle.srt:force_style='PrimaryColour=&amp;H03fcff,Italic=1,Spacing=0.8'" output_aesthetic.mp4    // aesthetic (vintage yellow)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borderstyle: 1 (outline + drop shadow), 3 (opaque box)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color: &amp;HAABBGGRR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https://www.baeldung.com/linux/subtitles-ffmpeg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subtitle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demo.mkv -map 0:s:0 sub.srt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 Filters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013200" cy="4903470"/>
          </a:xfrm>
        </p:spPr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https://trac.ffmpeg.org/wiki/FilteringGuide</a:t>
            </a:r>
            <a:endParaRPr lang="en-US" altLang="zh-CN"/>
          </a:p>
          <a:p>
            <a:pPr lvl="1"/>
            <a:r>
              <a:rPr lang="en-US" altLang="zh-CN"/>
              <a:t>https://ffmpeg.org/ffmpeg-filters.html</a:t>
            </a:r>
            <a:endParaRPr lang="en-US" altLang="zh-CN"/>
          </a:p>
          <a:p>
            <a:pPr lvl="0"/>
            <a:r>
              <a:rPr lang="en-US" altLang="zh-CN"/>
              <a:t>Audio filters</a:t>
            </a:r>
            <a:endParaRPr lang="en-US" altLang="zh-CN"/>
          </a:p>
          <a:p>
            <a:pPr lvl="1"/>
            <a:r>
              <a:rPr lang="en-US" altLang="zh-CN"/>
              <a:t>acompressor, acontrast, acopy, crossfade, aloop, amerge, amix, lowpass,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676265" y="1100455"/>
          <a:ext cx="6142355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95"/>
                <a:gridCol w="3422015"/>
                <a:gridCol w="15665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Apply an audio filter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 -filter:a loudnorm  output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Apply a video filter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Filters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85965" cy="454914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Video filters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ass, blend, boxblur, chromahold/colorhold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chromakey/colorkey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color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similarity(0.01~1): 0.01 for exact key color, 1 for everything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blend: in percentage, higher value for more blending effect</a:t>
            </a:r>
            <a:endParaRPr lang="en-US" altLang="zh-CN" sz="1400">
              <a:sym typeface="+mn-ea"/>
            </a:endParaRPr>
          </a:p>
          <a:p>
            <a:pPr lvl="2"/>
            <a:r>
              <a:rPr lang="zh-CN" altLang="en-US" sz="1400">
                <a:sym typeface="+mn-ea"/>
              </a:rPr>
              <a:t>ffmpeg -i input.png -vf chromakey=green</a:t>
            </a:r>
            <a:r>
              <a:rPr lang="en-US" altLang="zh-CN" sz="1400">
                <a:sym typeface="+mn-ea"/>
              </a:rPr>
              <a:t>:0.1:0.1</a:t>
            </a:r>
            <a:r>
              <a:rPr lang="zh-CN" altLang="en-US" sz="1400">
                <a:sym typeface="+mn-ea"/>
              </a:rPr>
              <a:t> out.png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chromashift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cbh (chroma-blue horizontally), cbv, crh, crv, edge (smear, default, warp)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ciescope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display CIE color diagram with pixels overlaid onto it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color system, cie, gamuts, size, intensity, contrast, corrgamma, showwhite, gamma, fill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codecview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visualize info exported by some codecs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mv: motion vectors to visualize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qp: display quantization params using the chroma plane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mv_type: fp (forward predicted MVs), bp (backward predicted MVs)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frame_type: if (intra-coded frame), pf (predicted frames), bf (bi-directionally predicted frames)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ffplay -flags2 +export_mvs input.mp4 -vf codecview=mv=pf+bf+bb</a:t>
            </a:r>
            <a:endParaRPr lang="en-US" altLang="zh-CN" sz="1400">
              <a:sym typeface="+mn-ea"/>
            </a:endParaRPr>
          </a:p>
          <a:p>
            <a:pPr lvl="2"/>
            <a:endParaRPr lang="en-US" altLang="zh-CN" sz="1400">
              <a:sym typeface="+mn-ea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6640" y="636270"/>
            <a:ext cx="3171825" cy="317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4072255"/>
            <a:ext cx="3743325" cy="2103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7800" cy="4959985"/>
          </a:xfrm>
        </p:spPr>
        <p:txBody>
          <a:bodyPr>
            <a:normAutofit fontScale="70000"/>
          </a:bodyPr>
          <a:p>
            <a:r>
              <a:rPr lang="en-US" altLang="zh-CN">
                <a:sym typeface="+mn-ea"/>
              </a:rPr>
              <a:t>Video filters (Cont.)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colorbalance</a:t>
            </a:r>
            <a:endParaRPr lang="en-US" altLang="zh-CN"/>
          </a:p>
          <a:p>
            <a:pPr lvl="2"/>
            <a:r>
              <a:rPr lang="en-US" altLang="zh-CN"/>
              <a:t>rs/gs/bs: r/g/b shadow</a:t>
            </a:r>
            <a:endParaRPr lang="en-US" altLang="zh-CN"/>
          </a:p>
          <a:p>
            <a:pPr lvl="3"/>
            <a:r>
              <a:rPr lang="en-US" altLang="zh-CN"/>
              <a:t>[-1, 1]</a:t>
            </a:r>
            <a:endParaRPr lang="en-US" altLang="zh-CN"/>
          </a:p>
          <a:p>
            <a:pPr lvl="2"/>
            <a:r>
              <a:rPr lang="en-US" altLang="zh-CN"/>
              <a:t>rm/gm/bm: r/g/b medium</a:t>
            </a:r>
            <a:endParaRPr lang="en-US" altLang="zh-CN"/>
          </a:p>
          <a:p>
            <a:pPr lvl="2"/>
            <a:r>
              <a:rPr lang="en-US" altLang="zh-CN"/>
              <a:t>rh/gh/bh: r/g/b brightest pixels</a:t>
            </a:r>
            <a:endParaRPr lang="en-US" altLang="zh-CN"/>
          </a:p>
          <a:p>
            <a:pPr lvl="2"/>
            <a:r>
              <a:rPr lang="en-US" altLang="zh-CN"/>
              <a:t>pl: preserve lightness</a:t>
            </a:r>
            <a:endParaRPr lang="en-US" altLang="zh-CN"/>
          </a:p>
          <a:p>
            <a:pPr lvl="2"/>
            <a:r>
              <a:rPr lang="en-US" altLang="zh-CN"/>
              <a:t>ffmpeg -i sodabottle.mp4 -vf colorbalance=rs=.3 rs.3.mp4</a:t>
            </a:r>
            <a:endParaRPr lang="en-US" altLang="zh-CN"/>
          </a:p>
          <a:p>
            <a:pPr lvl="1"/>
            <a:r>
              <a:rPr lang="en-US" altLang="zh-CN"/>
              <a:t>colorcontrast</a:t>
            </a:r>
            <a:endParaRPr lang="en-US" altLang="zh-CN"/>
          </a:p>
          <a:p>
            <a:pPr lvl="2"/>
            <a:r>
              <a:rPr lang="en-US" altLang="zh-CN" sz="1800"/>
              <a:t>adjust color contrast between RGB components</a:t>
            </a:r>
            <a:endParaRPr lang="en-US" altLang="zh-CN"/>
          </a:p>
          <a:p>
            <a:pPr lvl="1"/>
            <a:r>
              <a:rPr lang="en-US" altLang="zh-CN"/>
              <a:t>colorcorrect</a:t>
            </a:r>
            <a:endParaRPr lang="en-US" altLang="zh-CN"/>
          </a:p>
          <a:p>
            <a:pPr lvl="2"/>
            <a:r>
              <a:rPr lang="en-US" altLang="zh-CN"/>
              <a:t>adjust color white balance</a:t>
            </a:r>
            <a:endParaRPr lang="en-US" altLang="zh-CN"/>
          </a:p>
          <a:p>
            <a:pPr lvl="2"/>
            <a:r>
              <a:rPr lang="en-US" altLang="zh-CN"/>
              <a:t>rl(-1.0~1.0)/bl/rh/bh/saturation(-3.0~3.0)/analyze(manual/average/minmax/median)</a:t>
            </a:r>
            <a:endParaRPr lang="en-US" altLang="zh-CN"/>
          </a:p>
          <a:p>
            <a:pPr lvl="2"/>
            <a:r>
              <a:rPr lang="en-US" altLang="zh-CN"/>
              <a:t>ffmpeg -i sodabottle.mp4 -vf colorcorrect=saturation=3.0 sat3.0.mp4</a:t>
            </a:r>
            <a:endParaRPr lang="en-US" altLang="zh-CN"/>
          </a:p>
          <a:p>
            <a:pPr lvl="1"/>
            <a:r>
              <a:rPr lang="en-US" altLang="zh-CN"/>
              <a:t>colorize</a:t>
            </a:r>
            <a:endParaRPr lang="en-US" altLang="zh-CN"/>
          </a:p>
          <a:p>
            <a:pPr lvl="2"/>
            <a:r>
              <a:rPr lang="en-US" altLang="zh-CN"/>
              <a:t>Overlay a solid color on the video stream</a:t>
            </a:r>
            <a:endParaRPr lang="en-US" altLang="zh-CN"/>
          </a:p>
          <a:p>
            <a:pPr lvl="2"/>
            <a:r>
              <a:rPr lang="en-US" altLang="zh-CN"/>
              <a:t>hue (0~360), saturation (0~1), lightness (0~1), mix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5715" y="1211580"/>
            <a:ext cx="5257800" cy="49599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Video filters (Cont.)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colorlevels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/>
              <a:t>rimin/gimin/bimin/aimin: input min, [-1.0, 1.0]</a:t>
            </a:r>
            <a:endParaRPr lang="en-US" altLang="zh-CN" sz="1400"/>
          </a:p>
          <a:p>
            <a:pPr lvl="2"/>
            <a:r>
              <a:rPr lang="en-US" altLang="zh-CN" sz="1400"/>
              <a:t>rimax/gimax/bimax/aimax: input max, [-1.0, 1.0]</a:t>
            </a:r>
            <a:endParaRPr lang="en-US" altLang="zh-CN" sz="1400"/>
          </a:p>
          <a:p>
            <a:pPr lvl="2"/>
            <a:r>
              <a:rPr lang="en-US" altLang="zh-CN" sz="1400"/>
              <a:t>romin/gomin/bomin/aomin: output min, [0, 1.0]</a:t>
            </a:r>
            <a:endParaRPr lang="en-US" altLang="zh-CN" sz="1400"/>
          </a:p>
          <a:p>
            <a:pPr lvl="2"/>
            <a:r>
              <a:rPr lang="en-US" altLang="zh-CN" sz="1400"/>
              <a:t>romax/gomax/bomax/aomax:output max, [0, 1.0]</a:t>
            </a:r>
            <a:endParaRPr lang="en-US" altLang="zh-CN" sz="1400"/>
          </a:p>
          <a:p>
            <a:pPr lvl="2"/>
            <a:r>
              <a:rPr lang="en-US" altLang="zh-CN" sz="1400"/>
              <a:t>preserve: non/lum/max/avg/sum/nrm/pwr</a:t>
            </a:r>
            <a:endParaRPr lang="en-US" altLang="zh-CN" sz="1400"/>
          </a:p>
          <a:p>
            <a:pPr lvl="2"/>
            <a:r>
              <a:rPr lang="en-US" altLang="zh-CN" sz="1400"/>
              <a:t>ffmpeg -i sodabottle.mp4 -vf colorlevels=rimin=0.058:gimin=0.058:bimin=0.058 darker.mp4</a:t>
            </a:r>
            <a:endParaRPr lang="en-US" altLang="zh-CN" sz="1400"/>
          </a:p>
          <a:p>
            <a:pPr lvl="2"/>
            <a:r>
              <a:rPr lang="en-US" altLang="zh-CN" sz="1400"/>
              <a:t>ffmpeg -i sodabottle.mp4 -vf colorlevels=rimin=0.039:gimin=0.039:bimin=0.039:rimax=0.96:gimax=0.96:bimax=0.96 increase_contrast.mp4</a:t>
            </a:r>
            <a:endParaRPr lang="en-US" altLang="zh-CN" sz="1400"/>
          </a:p>
          <a:p>
            <a:pPr lvl="1"/>
            <a:r>
              <a:rPr lang="en-US" altLang="zh-CN" sz="1555"/>
              <a:t>colormap/colormatrix/colorspace</a:t>
            </a:r>
            <a:endParaRPr lang="en-US" altLang="zh-CN" sz="1555"/>
          </a:p>
          <a:p>
            <a:pPr lvl="1"/>
            <a:r>
              <a:rPr lang="en-US" altLang="zh-CN" sz="1555"/>
              <a:t>colortemperature</a:t>
            </a:r>
            <a:endParaRPr lang="en-US" altLang="zh-CN" sz="1555"/>
          </a:p>
          <a:p>
            <a:pPr lvl="2"/>
            <a:r>
              <a:rPr lang="en-US" altLang="zh-CN" sz="1400"/>
              <a:t>temperature: in Kelvin, 1000~40000, default 6500K</a:t>
            </a:r>
            <a:endParaRPr lang="en-US" altLang="zh-CN" sz="1400"/>
          </a:p>
          <a:p>
            <a:pPr lvl="2"/>
            <a:r>
              <a:rPr lang="en-US" altLang="zh-CN" sz="1400"/>
              <a:t>mix (0~1, default 1), pl (preserve lightness, 0~1, default 0)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5325110"/>
          </a:xfrm>
        </p:spPr>
        <p:txBody>
          <a:bodyPr>
            <a:normAutofit fontScale="80000"/>
          </a:bodyPr>
          <a:p>
            <a:r>
              <a:rPr lang="en-US" altLang="zh-CN" sz="2000">
                <a:sym typeface="+mn-ea"/>
              </a:rPr>
              <a:t>Video filters (Cont.)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/>
              <a:t>convolution</a:t>
            </a:r>
            <a:endParaRPr lang="en-US" altLang="zh-CN" sz="1800"/>
          </a:p>
          <a:p>
            <a:pPr lvl="2"/>
            <a:r>
              <a:rPr lang="en-US" altLang="zh-CN" sz="1600"/>
              <a:t>matrix for each plane (channel): 3*3/5*5/7*7/horizontal/vertical, up to 49 elements</a:t>
            </a:r>
            <a:endParaRPr lang="en-US" altLang="zh-CN" sz="1600"/>
          </a:p>
          <a:p>
            <a:pPr lvl="2"/>
            <a:r>
              <a:rPr lang="en-US" altLang="zh-CN" sz="1600"/>
              <a:t>multiplier for calculated value for each plane, default 1</a:t>
            </a:r>
            <a:endParaRPr lang="en-US" altLang="zh-CN" sz="1600"/>
          </a:p>
          <a:p>
            <a:pPr lvl="2"/>
            <a:r>
              <a:rPr lang="en-US" altLang="zh-CN" sz="1600"/>
              <a:t>bias for each plane, added to the result of the multiplication, default 0.0</a:t>
            </a:r>
            <a:endParaRPr lang="en-US" altLang="zh-CN" sz="1600"/>
          </a:p>
          <a:p>
            <a:pPr lvl="2"/>
            <a:r>
              <a:rPr lang="en-US" altLang="zh-CN" sz="1600"/>
              <a:t>matrix mode for each plane, square (default) / row/column</a:t>
            </a:r>
            <a:endParaRPr lang="en-US" altLang="zh-CN" sz="1600"/>
          </a:p>
          <a:p>
            <a:pPr lvl="2"/>
            <a:r>
              <a:rPr lang="en-US" altLang="zh-CN" sz="1600"/>
              <a:t>sharpen: convolution="0 -1 0 -1 5 -1 0 -1 0:0 -1 0 -1 5 -1 0 -1 0:0 -1 0 -1 5 -1 0 -1 0:0 -1 0 -1 5 -1 0 -1 0"</a:t>
            </a:r>
            <a:endParaRPr lang="en-US" altLang="zh-CN" sz="1600"/>
          </a:p>
          <a:p>
            <a:pPr lvl="2"/>
            <a:r>
              <a:rPr lang="en-US" altLang="zh-CN" sz="1600"/>
              <a:t>blur: convolution="1 1 1 1 1 1 1 1 1:1 1 1 1 1 1 1 1 1:1 1 1 1 1 1 1 1 1:1 1 1 1 1 1 1 1 1:1/9:1/9:1/9:1/9"</a:t>
            </a:r>
            <a:endParaRPr lang="en-US" altLang="zh-CN" sz="1600"/>
          </a:p>
          <a:p>
            <a:pPr lvl="2"/>
            <a:r>
              <a:rPr lang="en-US" altLang="zh-CN" sz="1600"/>
              <a:t>edge enhance: convolution="0 0 0 -1 1 0 0 0 0:0 0 0 -1 1 0 0 0 0:0 0 0 -1 1 0 0 0 0:0 0 0 -1 1 0 0 0 0:5:1:1:1:0:128:128:128"</a:t>
            </a:r>
            <a:endParaRPr lang="en-US" altLang="zh-CN" sz="1600"/>
          </a:p>
          <a:p>
            <a:pPr lvl="2"/>
            <a:r>
              <a:rPr lang="en-US" altLang="zh-CN" sz="1600"/>
              <a:t>edge detect:convolution="0 1 0 1 -4 1 0 1 0:0 1 0 1 -4 1 0 1 0:0 1 0 1 -4 1 0 1 0:0 1 0 1 -4 1 0 1 0:5:5:5:1:0:128:128:128"</a:t>
            </a:r>
            <a:endParaRPr lang="en-US" altLang="zh-CN" sz="1600"/>
          </a:p>
          <a:p>
            <a:pPr lvl="2"/>
            <a:r>
              <a:rPr lang="en-US" altLang="zh-CN" sz="1600"/>
              <a:t>laplacian edge detect: convolution="1 1 1 1 -8 1 1 1 1:1 1 1 1 -8 1 1 1 1:1 1 1 1 -8 1 1 1 1:1 1 1 1 -8 1 1 1 1:5:5:5:1:0:128:128:0"</a:t>
            </a:r>
            <a:endParaRPr lang="en-US" altLang="zh-CN" sz="1600"/>
          </a:p>
          <a:p>
            <a:pPr lvl="2"/>
            <a:r>
              <a:rPr lang="en-US" altLang="zh-CN" sz="1600"/>
              <a:t>emboss:convolution="-2 -1 0 -1 1 1 0 1 2:-2 -1 0 -1 1 1 0 1 2:-2 -1 0 -1 1 1 0 1 2:-2 -1 0 -1 1 1 0 1 2"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12230" y="1211580"/>
            <a:ext cx="5258435" cy="5325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Video filters (Cont.)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/>
              <a:t>crop</a:t>
            </a:r>
            <a:endParaRPr lang="en-US" altLang="zh-CN" sz="1400"/>
          </a:p>
          <a:p>
            <a:pPr lvl="2"/>
            <a:r>
              <a:rPr lang="en-US" altLang="zh-CN" sz="1200"/>
              <a:t>width, height, x, y</a:t>
            </a:r>
            <a:endParaRPr lang="en-US" altLang="zh-CN" sz="1200"/>
          </a:p>
          <a:p>
            <a:pPr lvl="2"/>
            <a:r>
              <a:rPr lang="en-US" altLang="zh-CN" sz="1200"/>
              <a:t>crop=2/3*in_w:2/3*in_h</a:t>
            </a:r>
            <a:endParaRPr lang="en-US" altLang="zh-CN" sz="1200"/>
          </a:p>
          <a:p>
            <a:pPr lvl="1"/>
            <a:r>
              <a:rPr lang="en-US" altLang="zh-CN" sz="1400"/>
              <a:t>curves</a:t>
            </a:r>
            <a:endParaRPr lang="en-US" altLang="zh-CN" sz="1400"/>
          </a:p>
          <a:p>
            <a:pPr lvl="2"/>
            <a:r>
              <a:rPr lang="en-US" altLang="zh-CN" sz="1200"/>
              <a:t>preset: none/color_negative/cross_process/darker/increase_contrast/lighter/linear_contrast/medium_contrast/negative/strong_contrast/vintage</a:t>
            </a:r>
            <a:endParaRPr lang="en-US" altLang="zh-CN" sz="1200"/>
          </a:p>
          <a:p>
            <a:pPr lvl="2"/>
            <a:r>
              <a:rPr lang="en-US" altLang="zh-CN" sz="1200"/>
              <a:t>vintage effect: curves=r='0/0.11 .42/.51 1/0.95':g='0/0 0.50/0.48 1/1':b='0/0.22 .49/.44 1/0.8'</a:t>
            </a:r>
            <a:endParaRPr lang="en-US" altLang="zh-CN" sz="1200"/>
          </a:p>
          <a:p>
            <a:pPr lvl="2"/>
            <a:r>
              <a:rPr lang="en-US" altLang="zh-CN" sz="1200"/>
              <a:t>curves=preset=vintage</a:t>
            </a:r>
            <a:endParaRPr lang="en-US" altLang="zh-CN" sz="1200"/>
          </a:p>
          <a:p>
            <a:pPr lvl="1"/>
            <a:r>
              <a:rPr lang="en-US" altLang="zh-CN" sz="1400"/>
              <a:t>dctdnoiz</a:t>
            </a:r>
            <a:endParaRPr lang="en-US" altLang="zh-CN" sz="1400"/>
          </a:p>
          <a:p>
            <a:pPr lvl="1"/>
            <a:r>
              <a:rPr lang="en-US" altLang="zh-CN" sz="1400"/>
              <a:t>decimate</a:t>
            </a:r>
            <a:endParaRPr lang="en-US" altLang="zh-CN" sz="1400"/>
          </a:p>
          <a:p>
            <a:pPr lvl="1"/>
            <a:r>
              <a:rPr lang="en-US" altLang="zh-CN" sz="1400"/>
              <a:t>drawbox</a:t>
            </a:r>
            <a:endParaRPr lang="en-US" altLang="zh-CN" sz="1400"/>
          </a:p>
          <a:p>
            <a:pPr lvl="2"/>
            <a:r>
              <a:rPr lang="en-US" altLang="zh-CN" sz="1200"/>
              <a:t>drawbox=10:20:200:60:red@0.5</a:t>
            </a:r>
            <a:endParaRPr lang="en-US" altLang="zh-CN" sz="1200"/>
          </a:p>
          <a:p>
            <a:pPr lvl="1"/>
            <a:r>
              <a:rPr lang="en-US" altLang="zh-CN" sz="1400"/>
              <a:t>drawgrid</a:t>
            </a:r>
            <a:endParaRPr lang="en-US" altLang="zh-CN" sz="1400"/>
          </a:p>
          <a:p>
            <a:pPr lvl="2"/>
            <a:r>
              <a:rPr lang="en-US" altLang="zh-CN" sz="1200"/>
              <a:t>drawgrid=w=iw/3:h=ih/3:t=2:c=white@0.5 # width/height/thickness,color</a:t>
            </a:r>
            <a:endParaRPr lang="en-US" altLang="zh-CN" sz="1200"/>
          </a:p>
          <a:p>
            <a:pPr lvl="1"/>
            <a:r>
              <a:rPr lang="en-US" altLang="zh-CN" sz="1400"/>
              <a:t>drawtext</a:t>
            </a:r>
            <a:endParaRPr lang="en-US" altLang="zh-CN" sz="1400"/>
          </a:p>
          <a:p>
            <a:pPr lvl="2"/>
            <a:r>
              <a:rPr lang="en-US" altLang="zh-CN" sz="1200"/>
              <a:t>compiled with --enable-libfreetype and --enable-libharfbuzz, or --enable-libfontconfig (font options), --enable-libfribidi (text_shaping options)</a:t>
            </a:r>
            <a:endParaRPr lang="en-US" altLang="zh-CN" sz="1200"/>
          </a:p>
          <a:p>
            <a:pPr lvl="2"/>
            <a:r>
              <a:rPr lang="en-US" altLang="zh-CN" sz="1200"/>
              <a:t>drawtext="fontfile=/usr/share/fonts/truetype/freefont/FreeSerif.ttf: text='Test Text'"</a:t>
            </a:r>
            <a:endParaRPr lang="en-US" altLang="zh-CN" sz="1200"/>
          </a:p>
          <a:p>
            <a:pPr lvl="1"/>
            <a:r>
              <a:rPr lang="en-US" altLang="zh-CN" sz="1330"/>
              <a:t>exposure</a:t>
            </a:r>
            <a:endParaRPr lang="en-US" altLang="zh-CN" sz="1330"/>
          </a:p>
          <a:p>
            <a:pPr lvl="2"/>
            <a:r>
              <a:rPr lang="en-US" altLang="zh-CN" sz="1195"/>
              <a:t>exposure:-3.0~3.0, black:-1.0~1.0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115" y="102235"/>
            <a:ext cx="3689985" cy="1109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3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211580"/>
            <a:ext cx="5258435" cy="5325110"/>
          </a:xfrm>
        </p:spPr>
        <p:txBody>
          <a:bodyPr>
            <a:normAutofit fontScale="70000"/>
          </a:bodyPr>
          <a:p>
            <a:r>
              <a:rPr lang="en-US" altLang="zh-CN" sz="2000">
                <a:sym typeface="+mn-ea"/>
              </a:rPr>
              <a:t>Video filters (Cont.)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600"/>
              <a:t>fade</a:t>
            </a:r>
            <a:endParaRPr lang="en-US" altLang="zh-CN" sz="1600"/>
          </a:p>
          <a:p>
            <a:pPr lvl="2"/>
            <a:r>
              <a:rPr lang="en-US" altLang="zh-CN" sz="1440"/>
              <a:t>type: in/out, start frame, end_frame</a:t>
            </a:r>
            <a:endParaRPr lang="en-US" altLang="zh-CN" sz="1440"/>
          </a:p>
          <a:p>
            <a:pPr lvl="2"/>
            <a:r>
              <a:rPr lang="en-US" altLang="zh-CN" sz="1440"/>
              <a:t>fade=in:0:30</a:t>
            </a:r>
            <a:endParaRPr lang="en-US" altLang="zh-CN" sz="1440"/>
          </a:p>
          <a:p>
            <a:pPr lvl="1"/>
            <a:r>
              <a:rPr lang="en-US" altLang="zh-CN" sz="1600"/>
              <a:t>format</a:t>
            </a:r>
            <a:endParaRPr lang="en-US" altLang="zh-CN" sz="1600"/>
          </a:p>
          <a:p>
            <a:pPr lvl="2"/>
            <a:r>
              <a:rPr lang="en-US" altLang="zh-CN" sz="1440"/>
              <a:t>pix_fmts</a:t>
            </a:r>
            <a:endParaRPr lang="en-US" altLang="zh-CN" sz="1440"/>
          </a:p>
          <a:p>
            <a:pPr lvl="2"/>
            <a:r>
              <a:rPr lang="en-US" altLang="zh-CN" sz="1440"/>
              <a:t>format=pix_fmts=yuv420p</a:t>
            </a:r>
            <a:endParaRPr lang="en-US" altLang="zh-CN" sz="1440"/>
          </a:p>
          <a:p>
            <a:pPr lvl="1"/>
            <a:r>
              <a:rPr lang="en-US" altLang="zh-CN" sz="1600"/>
              <a:t>fps</a:t>
            </a:r>
            <a:endParaRPr lang="en-US" altLang="zh-CN" sz="1600"/>
          </a:p>
          <a:p>
            <a:pPr lvl="1"/>
            <a:r>
              <a:rPr lang="en-US" altLang="zh-CN" sz="1600"/>
              <a:t>hflip</a:t>
            </a:r>
            <a:endParaRPr lang="en-US" altLang="zh-CN" sz="1600"/>
          </a:p>
          <a:p>
            <a:pPr lvl="1"/>
            <a:r>
              <a:rPr lang="en-US" altLang="zh-CN" sz="1600"/>
              <a:t>histogram</a:t>
            </a:r>
            <a:endParaRPr lang="en-US" altLang="zh-CN" sz="1600"/>
          </a:p>
          <a:p>
            <a:pPr lvl="1"/>
            <a:r>
              <a:rPr lang="en-US" altLang="zh-CN" sz="1600"/>
              <a:t>hstack</a:t>
            </a:r>
            <a:endParaRPr lang="en-US" altLang="zh-CN" sz="1600"/>
          </a:p>
          <a:p>
            <a:pPr lvl="1"/>
            <a:r>
              <a:rPr lang="en-US" altLang="zh-CN" sz="1600"/>
              <a:t>hue</a:t>
            </a:r>
            <a:endParaRPr lang="en-US" altLang="zh-CN" sz="1600"/>
          </a:p>
          <a:p>
            <a:pPr lvl="2"/>
            <a:r>
              <a:rPr lang="en-US" altLang="zh-CN" sz="1440"/>
              <a:t>hue=h=90:s=1</a:t>
            </a:r>
            <a:endParaRPr lang="en-US" altLang="zh-CN" sz="1440"/>
          </a:p>
          <a:p>
            <a:pPr lvl="2"/>
            <a:r>
              <a:rPr lang="en-US" altLang="zh-CN" sz="1440"/>
              <a:t>hue="H=2*PI*t: s=sin(2*PI*t)+1" // rotate hue and sat</a:t>
            </a:r>
            <a:endParaRPr lang="en-US" altLang="zh-CN" sz="1440"/>
          </a:p>
          <a:p>
            <a:pPr lvl="1"/>
            <a:r>
              <a:rPr lang="en-US" altLang="zh-CN" sz="1600"/>
              <a:t>loop</a:t>
            </a:r>
            <a:endParaRPr lang="en-US" altLang="zh-CN" sz="1600"/>
          </a:p>
          <a:p>
            <a:pPr lvl="2"/>
            <a:r>
              <a:rPr lang="en-US" altLang="zh-CN" sz="1440"/>
              <a:t>loop=loop=5:size=10:start=0 // loop first 10 frames for 5 times</a:t>
            </a:r>
            <a:endParaRPr lang="en-US" altLang="zh-CN" sz="1440"/>
          </a:p>
          <a:p>
            <a:pPr lvl="1"/>
            <a:r>
              <a:rPr lang="en-US" altLang="zh-CN" sz="1600"/>
              <a:t>lut, lutyuv, lutrgb</a:t>
            </a:r>
            <a:endParaRPr lang="en-US" altLang="zh-CN" sz="1600"/>
          </a:p>
          <a:p>
            <a:pPr lvl="2"/>
            <a:r>
              <a:rPr lang="en-US" altLang="zh-CN" sz="1440"/>
              <a:t>lutyuv=y=negval // negate luma</a:t>
            </a:r>
            <a:endParaRPr lang="en-US" altLang="zh-CN" sz="1440"/>
          </a:p>
          <a:p>
            <a:pPr lvl="2"/>
            <a:r>
              <a:rPr lang="en-US" altLang="zh-CN" sz="1440"/>
              <a:t>lutyuv="y=2*val" // luma burning effect</a:t>
            </a:r>
            <a:endParaRPr lang="en-US" altLang="zh-CN" sz="1440"/>
          </a:p>
          <a:p>
            <a:pPr lvl="2"/>
            <a:r>
              <a:rPr lang="en-US" altLang="zh-CN" sz="1440"/>
              <a:t>lutyuv=y=gammaval(0.5) // correct luma gamma</a:t>
            </a:r>
            <a:endParaRPr lang="en-US" altLang="zh-CN" sz="1440"/>
          </a:p>
          <a:p>
            <a:pPr lvl="1"/>
            <a:r>
              <a:rPr lang="en-US" altLang="zh-CN" sz="1600"/>
              <a:t>lut2, tlut2</a:t>
            </a:r>
            <a:endParaRPr lang="en-US" altLang="zh-CN" sz="1600"/>
          </a:p>
          <a:p>
            <a:pPr lvl="2"/>
            <a:r>
              <a:rPr lang="en-US" altLang="zh-CN" sz="1440"/>
              <a:t>lut2='ifnot(x-y,0,pow(2,bdx)-1):ifnot(x-y,0,pow(2,bdx)-1):ifnot(x-y,0,pow(2,bdx)-1)' // highlight diff between two RGB streams</a:t>
            </a:r>
            <a:endParaRPr lang="en-US" altLang="zh-CN" sz="1440"/>
          </a:p>
          <a:p>
            <a:pPr lvl="2"/>
            <a:r>
              <a:rPr lang="en-US" altLang="zh-CN" sz="1440"/>
              <a:t>lut2='ifnot(x-y,0,pow(2,bdx)-1):ifnot(x-y,pow(2,bdx-1),pow(2,bdx)-1):ifnot(x-y,pow(2,bdx-1),pow(2,bdx)-1)' // highlight diff between two YUV streams</a:t>
            </a:r>
            <a:endParaRPr lang="en-US" altLang="zh-CN" sz="1440"/>
          </a:p>
        </p:txBody>
      </p:sp>
      <p:sp>
        <p:nvSpPr>
          <p:cNvPr id="5" name="内容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93815" y="1211580"/>
            <a:ext cx="5258435" cy="5325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ym typeface="+mn-ea"/>
              </a:rPr>
              <a:t>Video filters (Cont.)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000"/>
              <a:t>mpdecimate</a:t>
            </a:r>
            <a:endParaRPr lang="en-US" altLang="zh-CN" sz="1000"/>
          </a:p>
          <a:p>
            <a:pPr lvl="1"/>
            <a:r>
              <a:rPr lang="en-US" altLang="zh-CN" sz="1000"/>
              <a:t>normalize</a:t>
            </a:r>
            <a:endParaRPr lang="en-US" altLang="zh-CN" sz="1000"/>
          </a:p>
          <a:p>
            <a:pPr lvl="2"/>
            <a:r>
              <a:rPr lang="en-US" altLang="zh-CN" sz="900"/>
              <a:t>normalize=blackpt=black:whitept=white:smoothing=0 // stretch contrast to use the full dynamic range</a:t>
            </a:r>
            <a:endParaRPr lang="en-US" altLang="zh-CN" sz="900"/>
          </a:p>
          <a:p>
            <a:pPr lvl="1"/>
            <a:r>
              <a:rPr lang="en-US" altLang="zh-CN" sz="1000"/>
              <a:t>overlay</a:t>
            </a:r>
            <a:endParaRPr lang="en-US" altLang="zh-CN" sz="1000"/>
          </a:p>
          <a:p>
            <a:pPr lvl="2"/>
            <a:r>
              <a:rPr lang="en-US" altLang="zh-CN" sz="900"/>
              <a:t>overlay=main_w-overlay_w-10:main_h-overlay_h-10 // draw overlay at 10px from the bottom-right corner of the main window</a:t>
            </a:r>
            <a:endParaRPr lang="en-US" altLang="zh-CN" sz="900"/>
          </a:p>
          <a:p>
            <a:pPr lvl="2"/>
            <a:r>
              <a:rPr lang="en-US" altLang="zh-CN" sz="900"/>
              <a:t>ffmpeg -i input -i logo -filter_complex 'overlay=10:main_h-overlay_h-10' output // overlay logo on bottom-left corner</a:t>
            </a:r>
            <a:endParaRPr lang="en-US" altLang="zh-CN" sz="900"/>
          </a:p>
          <a:p>
            <a:pPr lvl="1"/>
            <a:r>
              <a:rPr lang="en-US" altLang="zh-CN" sz="1000"/>
              <a:t>pad</a:t>
            </a:r>
            <a:endParaRPr lang="en-US" altLang="zh-CN" sz="1000"/>
          </a:p>
          <a:p>
            <a:pPr lvl="2"/>
            <a:r>
              <a:rPr lang="en-US" altLang="zh-CN" sz="900"/>
              <a:t>pad=640:480:0:40:violet	// width/height/x/y</a:t>
            </a:r>
            <a:endParaRPr lang="en-US" altLang="zh-CN" sz="900"/>
          </a:p>
          <a:p>
            <a:pPr lvl="2"/>
            <a:r>
              <a:rPr lang="en-US" altLang="zh-CN" sz="900"/>
              <a:t>pad="max(iw\,ih):ow:(ow-iw)/2:(oh-ih)/2" // pad as square</a:t>
            </a:r>
            <a:endParaRPr lang="en-US" altLang="zh-CN" sz="900"/>
          </a:p>
          <a:p>
            <a:pPr lvl="2"/>
            <a:r>
              <a:rPr lang="en-US" altLang="zh-CN" sz="900"/>
              <a:t>pad="ih*16/9:ih:(ow-iw)/2:(oh-ih)/2" // pad as 16:9</a:t>
            </a:r>
            <a:endParaRPr lang="en-US" altLang="zh-CN" sz="900"/>
          </a:p>
          <a:p>
            <a:pPr lvl="1"/>
            <a:r>
              <a:rPr lang="en-US" altLang="zh-CN" sz="1000"/>
              <a:t>rotate</a:t>
            </a:r>
            <a:endParaRPr lang="en-US" altLang="zh-CN" sz="1000"/>
          </a:p>
          <a:p>
            <a:pPr lvl="2"/>
            <a:r>
              <a:rPr lang="en-US" altLang="zh-CN" sz="900"/>
              <a:t>rotate=PI/6</a:t>
            </a:r>
            <a:endParaRPr lang="en-US" altLang="zh-CN" sz="900"/>
          </a:p>
          <a:p>
            <a:pPr lvl="1"/>
            <a:r>
              <a:rPr lang="en-US" altLang="zh-CN" sz="1000"/>
              <a:t>scale</a:t>
            </a:r>
            <a:endParaRPr lang="en-US" altLang="zh-CN" sz="1000"/>
          </a:p>
          <a:p>
            <a:pPr lvl="2"/>
            <a:r>
              <a:rPr lang="en-US" altLang="zh-CN" sz="900"/>
              <a:t>scale=200x100</a:t>
            </a:r>
            <a:endParaRPr lang="en-US" altLang="zh-CN" sz="900"/>
          </a:p>
          <a:p>
            <a:pPr lvl="2"/>
            <a:r>
              <a:rPr lang="en-US" altLang="zh-CN" sz="900"/>
              <a:t>scale=2*in_w:2*in_h</a:t>
            </a:r>
            <a:endParaRPr lang="en-US" altLang="zh-CN" sz="900"/>
          </a:p>
          <a:p>
            <a:pPr lvl="1"/>
            <a:r>
              <a:rPr lang="en-US" altLang="zh-CN" sz="1000"/>
              <a:t>scroll</a:t>
            </a:r>
            <a:endParaRPr lang="en-US" altLang="zh-CN" sz="1000"/>
          </a:p>
          <a:p>
            <a:pPr lvl="2"/>
            <a:r>
              <a:rPr lang="en-US" altLang="zh-CN" sz="900"/>
              <a:t>h (horizontal scroll speed, -1~1), v (vertical scroll speed, -1~1), hpos (0~1), vpos(0~1)</a:t>
            </a:r>
            <a:endParaRPr lang="en-US" altLang="zh-CN" sz="900"/>
          </a:p>
          <a:p>
            <a:pPr lvl="1"/>
            <a:r>
              <a:rPr lang="en-US" altLang="zh-CN" sz="900"/>
              <a:t>setdar, setsar</a:t>
            </a:r>
            <a:endParaRPr lang="en-US" altLang="zh-CN" sz="900"/>
          </a:p>
          <a:p>
            <a:pPr lvl="2"/>
            <a:r>
              <a:rPr lang="en-US" altLang="zh-CN" sz="900"/>
              <a:t>dar (Display Aspect Ratio), sar (Sample Aspect Ratio)</a:t>
            </a:r>
            <a:endParaRPr lang="en-US" altLang="zh-CN" sz="900"/>
          </a:p>
          <a:p>
            <a:pPr lvl="2"/>
            <a:r>
              <a:rPr lang="en-US" altLang="zh-CN" sz="900"/>
              <a:t>setdar=dar=16/9</a:t>
            </a:r>
            <a:endParaRPr lang="en-US" altLang="zh-CN" sz="900"/>
          </a:p>
          <a:p>
            <a:pPr lvl="1"/>
            <a:r>
              <a:rPr lang="en-US" altLang="zh-CN" sz="900"/>
              <a:t>signature</a:t>
            </a:r>
            <a:endParaRPr lang="en-US" altLang="zh-CN" sz="900"/>
          </a:p>
          <a:p>
            <a:pPr lvl="2"/>
            <a:r>
              <a:rPr lang="en-US" altLang="zh-CN" sz="900"/>
              <a:t>MPEG-7 Video Signature</a:t>
            </a:r>
            <a:endParaRPr lang="en-US" altLang="zh-CN" sz="900"/>
          </a:p>
          <a:p>
            <a:pPr lvl="1"/>
            <a:r>
              <a:rPr lang="en-US" altLang="zh-CN" sz="900"/>
              <a:t>subtitles</a:t>
            </a:r>
            <a:endParaRPr lang="en-US" altLang="zh-CN" sz="900"/>
          </a:p>
          <a:p>
            <a:pPr lvl="2"/>
            <a:r>
              <a:rPr lang="en-US" altLang="zh-CN" sz="900"/>
              <a:t>subtitles=sub.srt:force_style='Fontname=DejaVu Serif,PrimaryColour=&amp;HCCFF0000'</a:t>
            </a:r>
            <a:endParaRPr lang="en-US" altLang="zh-CN" sz="9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7140" cy="5304790"/>
          </a:xfrm>
        </p:spPr>
        <p:txBody>
          <a:bodyPr>
            <a:noAutofit/>
          </a:bodyPr>
          <a:p>
            <a:r>
              <a:rPr lang="en-US" altLang="zh-CN" sz="1400">
                <a:sym typeface="+mn-ea"/>
              </a:rPr>
              <a:t>Video filters (Cont.)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200"/>
              <a:t>thumbnail</a:t>
            </a:r>
            <a:endParaRPr lang="en-US" altLang="zh-CN" sz="1200"/>
          </a:p>
          <a:p>
            <a:pPr lvl="2"/>
            <a:r>
              <a:rPr lang="en-US" altLang="zh-CN" sz="1000"/>
              <a:t>Select the most representative frame in a given sequence of consecutive frames</a:t>
            </a:r>
            <a:endParaRPr lang="en-US" altLang="zh-CN" sz="1000"/>
          </a:p>
          <a:p>
            <a:pPr lvl="2"/>
            <a:r>
              <a:rPr lang="en-US" altLang="zh-CN" sz="1000"/>
              <a:t>thumbnail=50 // extract one image every 50 frames</a:t>
            </a:r>
            <a:endParaRPr lang="en-US" altLang="zh-CN" sz="1000"/>
          </a:p>
          <a:p>
            <a:pPr lvl="2"/>
            <a:r>
              <a:rPr lang="en-US" altLang="zh-CN" sz="1000"/>
              <a:t>ffmpeg -i in.avi -vf thumbnail,scale=300:200 -frames:v 1 out.png</a:t>
            </a:r>
            <a:endParaRPr lang="en-US" altLang="zh-CN" sz="1000"/>
          </a:p>
          <a:p>
            <a:pPr lvl="1"/>
            <a:r>
              <a:rPr lang="en-US" altLang="zh-CN" sz="1200"/>
              <a:t>tile</a:t>
            </a:r>
            <a:endParaRPr lang="en-US" altLang="zh-CN" sz="1200"/>
          </a:p>
          <a:p>
            <a:pPr lvl="2"/>
            <a:r>
              <a:rPr lang="en-US" altLang="zh-CN" sz="1000"/>
              <a:t>ffmpeg -skip_frame nokey -i file.avi -vf 'scale=128:72,tile=8x8' -an -vsync 0 keyframes%03d.png // produce 8x8 PNG tiles of all keyframes</a:t>
            </a:r>
            <a:endParaRPr lang="en-US" altLang="zh-CN" sz="1000"/>
          </a:p>
          <a:p>
            <a:pPr lvl="1"/>
            <a:r>
              <a:rPr lang="en-US" altLang="zh-CN" sz="1200"/>
              <a:t>tmix</a:t>
            </a:r>
            <a:endParaRPr lang="en-US" altLang="zh-CN" sz="1200"/>
          </a:p>
          <a:p>
            <a:pPr lvl="2"/>
            <a:r>
              <a:rPr lang="en-US" altLang="zh-CN" sz="1000"/>
              <a:t>tmix=frames=7:weights="1 1 1 1 1 1 1" // average 7 successive frames</a:t>
            </a:r>
            <a:endParaRPr lang="en-US" altLang="zh-CN" sz="1000"/>
          </a:p>
          <a:p>
            <a:pPr lvl="1"/>
            <a:r>
              <a:rPr lang="en-US" altLang="zh-CN" sz="1200"/>
              <a:t>trim</a:t>
            </a:r>
            <a:endParaRPr lang="en-US" altLang="zh-CN" sz="1200"/>
          </a:p>
          <a:p>
            <a:pPr lvl="2"/>
            <a:r>
              <a:rPr lang="en-US" altLang="zh-CN" sz="1000"/>
              <a:t>ffmpeg -i INPUT -vf trim=60:120 // keep only 2nd minute</a:t>
            </a:r>
            <a:endParaRPr lang="en-US" altLang="zh-CN" sz="1000"/>
          </a:p>
          <a:p>
            <a:pPr lvl="1"/>
            <a:r>
              <a:rPr lang="en-US" altLang="zh-CN" sz="1200"/>
              <a:t>untile</a:t>
            </a:r>
            <a:endParaRPr lang="en-US" altLang="zh-CN" sz="1200"/>
          </a:p>
          <a:p>
            <a:pPr lvl="2"/>
            <a:r>
              <a:rPr lang="en-US" altLang="zh-CN" sz="1000"/>
              <a:t>ffmpeg -r 1 -i image.jpg -vf untile=1x25 movie.mkv</a:t>
            </a:r>
            <a:endParaRPr lang="en-US" altLang="zh-CN" sz="1000"/>
          </a:p>
          <a:p>
            <a:pPr lvl="1"/>
            <a:r>
              <a:rPr lang="en-US" altLang="zh-CN" sz="1200"/>
              <a:t>vidstabdetect</a:t>
            </a:r>
            <a:endParaRPr lang="en-US" altLang="zh-CN" sz="1200"/>
          </a:p>
          <a:p>
            <a:pPr lvl="2"/>
            <a:r>
              <a:rPr lang="en-US" altLang="zh-CN" sz="1000"/>
              <a:t>ffmpeg needs to be compiled with --enable-libvidstab</a:t>
            </a:r>
            <a:endParaRPr lang="en-US" altLang="zh-CN" sz="1000"/>
          </a:p>
          <a:p>
            <a:pPr lvl="2"/>
            <a:r>
              <a:rPr lang="en-US" altLang="zh-CN" sz="1000"/>
              <a:t>vidstabdetect=show=1</a:t>
            </a:r>
            <a:endParaRPr lang="en-US" altLang="zh-CN" sz="1000"/>
          </a:p>
          <a:p>
            <a:pPr lvl="1"/>
            <a:r>
              <a:rPr lang="en-US" altLang="zh-CN" sz="1200"/>
              <a:t>vidstabtransform</a:t>
            </a:r>
            <a:endParaRPr lang="en-US" altLang="zh-CN" sz="1200"/>
          </a:p>
          <a:p>
            <a:pPr lvl="2"/>
            <a:r>
              <a:rPr lang="en-US" altLang="zh-CN" sz="1000"/>
              <a:t>ffmpeg -i inp.mpeg -vf vidstabtransform,unsharp=5:5:0.8:3:3:0.4 inp_stabilized.mpeg</a:t>
            </a:r>
            <a:endParaRPr lang="en-US" altLang="zh-CN" sz="1000"/>
          </a:p>
          <a:p>
            <a:pPr lvl="1"/>
            <a:r>
              <a:rPr lang="en-US" altLang="zh-CN" sz="1000"/>
              <a:t>vignette</a:t>
            </a:r>
            <a:endParaRPr lang="en-US" altLang="zh-CN" sz="1000"/>
          </a:p>
          <a:p>
            <a:pPr lvl="2"/>
            <a:r>
              <a:rPr lang="en-US" altLang="zh-CN" sz="1000"/>
              <a:t>vignette effect</a:t>
            </a:r>
            <a:endParaRPr lang="en-US" altLang="zh-CN" sz="1000"/>
          </a:p>
          <a:p>
            <a:pPr lvl="2"/>
            <a:r>
              <a:rPr lang="en-US" altLang="zh-CN" sz="1000"/>
              <a:t>vignette=PI/4</a:t>
            </a:r>
            <a:endParaRPr lang="en-US" altLang="zh-CN" sz="1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96660" y="1211580"/>
            <a:ext cx="5057140" cy="5304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Video filters (Cont.)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xfade</a:t>
            </a:r>
            <a:endParaRPr lang="en-US" altLang="zh-CN" sz="1400"/>
          </a:p>
          <a:p>
            <a:pPr lvl="2"/>
            <a:r>
              <a:rPr lang="en-US" altLang="zh-CN" sz="1200"/>
              <a:t>ffmpeg -i first.mp4 -i second.mp4 -filter_complex xfade=transition=fade:duration=2:offset=5 output.mp4</a:t>
            </a:r>
            <a:endParaRPr lang="en-US" altLang="zh-CN" sz="1200"/>
          </a:p>
          <a:p>
            <a:pPr lvl="1"/>
            <a:r>
              <a:rPr lang="en-US" altLang="zh-CN" sz="1200"/>
              <a:t>xstack</a:t>
            </a:r>
            <a:endParaRPr lang="en-US" altLang="zh-CN" sz="1200"/>
          </a:p>
          <a:p>
            <a:pPr lvl="2"/>
            <a:r>
              <a:rPr lang="en-US" altLang="zh-CN" sz="1200"/>
              <a:t>Stack video inputs into custom layout.</a:t>
            </a:r>
            <a:endParaRPr lang="en-US" altLang="zh-CN" sz="1200"/>
          </a:p>
          <a:p>
            <a:pPr lvl="2"/>
            <a:r>
              <a:rPr lang="en-US" altLang="zh-CN" sz="1200"/>
              <a:t>xstack=inputs=4:layout=0_0|0_h0|w0_0|w0_h0</a:t>
            </a:r>
            <a:endParaRPr lang="en-US" altLang="zh-CN" sz="1200"/>
          </a:p>
          <a:p>
            <a:pPr lvl="1"/>
            <a:r>
              <a:rPr lang="en-US" altLang="zh-CN" sz="1200"/>
              <a:t>zoompan</a:t>
            </a:r>
            <a:endParaRPr lang="en-US" altLang="zh-CN" sz="1200"/>
          </a:p>
          <a:p>
            <a:pPr lvl="2"/>
            <a:r>
              <a:rPr lang="en-US" altLang="zh-CN" sz="1090"/>
              <a:t>zoompan=z='min(zoom+0.0015,1.5)':d=700:x='if(gte(zoom,1.5),x,x+1/a)':y='if(gte(zoom,1.5),y,y+1)':s=640x360</a:t>
            </a:r>
            <a:endParaRPr lang="en-US" altLang="zh-CN" sz="1090"/>
          </a:p>
          <a:p>
            <a:pPr lvl="1"/>
            <a:r>
              <a:rPr lang="en-US" altLang="zh-CN" sz="1210"/>
              <a:t>setpts, asetpts</a:t>
            </a:r>
            <a:endParaRPr lang="en-US" altLang="zh-CN" sz="1210"/>
          </a:p>
          <a:p>
            <a:pPr lvl="2"/>
            <a:r>
              <a:rPr lang="en-US" altLang="zh-CN" sz="1085"/>
              <a:t>pts (Presentation TimeStamp)</a:t>
            </a:r>
            <a:endParaRPr lang="en-US" altLang="zh-CN" sz="1085"/>
          </a:p>
          <a:p>
            <a:pPr lvl="2"/>
            <a:r>
              <a:rPr lang="en-US" altLang="zh-CN" sz="1085"/>
              <a:t>setpts=0.5*PTS // 2x fast</a:t>
            </a:r>
            <a:endParaRPr lang="en-US" altLang="zh-CN" sz="1085"/>
          </a:p>
          <a:p>
            <a:pPr lvl="1"/>
            <a:r>
              <a:rPr lang="en-US" altLang="zh-CN" sz="1205"/>
              <a:t>showcqt, showcwt, showfreqs, showspatial, showspectrum, showspectrumpic, showvolume, showwaves, showwavespic, </a:t>
            </a:r>
            <a:endParaRPr lang="en-US" altLang="zh-CN" sz="1205"/>
          </a:p>
          <a:p>
            <a:pPr lvl="2"/>
            <a:r>
              <a:rPr lang="en-US" altLang="zh-CN" sz="1080"/>
              <a:t>Convert input audio to a video output representing frequency spectrum logarithmically</a:t>
            </a:r>
            <a:endParaRPr lang="en-US" altLang="zh-CN" sz="1080"/>
          </a:p>
          <a:p>
            <a:pPr lvl="2"/>
            <a:r>
              <a:rPr lang="en-US" altLang="zh-CN" sz="1080"/>
              <a:t>ffplay -f lavfi 'amovie=input.mp3, asplit [a][out1]; [a] showspectrum=mode=separate:color=intensity:slide=1:scale=cbrt [out0]'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7425" cy="5429250"/>
          </a:xfrm>
        </p:spPr>
        <p:txBody>
          <a:bodyPr>
            <a:noAutofit/>
          </a:bodyPr>
          <a:p>
            <a:r>
              <a:rPr lang="en-US" altLang="zh-CN" sz="1400"/>
              <a:t>Video filter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ffplay -f lavfi -i mandelbrot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ffplay -f lavfi -i life=s=640x480:mold=10:r=100:ratio=0.1:death_color=blue:life_color=#00ff00,boxblur=2:2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Gradient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ffplay -f lavfi -i gradients=n=3:type=linear,format=rgb0 // linear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gradients=n=3:type=radial,format=rgb0</a:t>
            </a:r>
            <a:r>
              <a:rPr lang="en-US" altLang="zh-CN" sz="1200">
                <a:sym typeface="+mn-ea"/>
              </a:rPr>
              <a:t> // radial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gradients=n=7:type=circular,format=rgb0</a:t>
            </a:r>
            <a:r>
              <a:rPr lang="en-US" altLang="zh-CN" sz="1200">
                <a:sym typeface="+mn-ea"/>
              </a:rPr>
              <a:t> // circular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gradients=n=7:type=spiral,format=rgb0</a:t>
            </a:r>
            <a:r>
              <a:rPr lang="en-US" altLang="zh-CN" sz="1200">
                <a:sym typeface="+mn-ea"/>
              </a:rPr>
              <a:t> // spiral gradient</a:t>
            </a:r>
            <a:endParaRPr lang="en-US" altLang="zh-CN" sz="1200"/>
          </a:p>
          <a:p>
            <a:pPr lvl="0"/>
            <a:r>
              <a:rPr lang="en-US" altLang="zh-CN" sz="1600"/>
              <a:t>Waveforms</a:t>
            </a:r>
            <a:endParaRPr lang="en-US" altLang="zh-CN" sz="16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80"/>
              <a:t>https://trac.ffmpeg.org/wiki/FancyFilteringExamples</a:t>
            </a:r>
            <a:endParaRPr lang="en-US" altLang="zh-CN" sz="1080"/>
          </a:p>
          <a:p>
            <a:pPr lvl="1"/>
            <a:r>
              <a:rPr lang="en-US" altLang="zh-CN" sz="1200"/>
              <a:t>ffplay -f lavfi -i mandelbrot -vf "format=gbrp,split=4[a][b][c][d],[d]histogram=display_mode=0:level_height=244[dd],[a]waveform=m=1:d=0:r=0:c=7[aa],[b]waveform=m=0:d=0:r=0:c=7[bb],[c][aa]vstack[V],[bb][dd]vstack[V2],[V][V2]hstack"</a:t>
            </a:r>
            <a:endParaRPr lang="en-US" altLang="zh-CN" sz="1200"/>
          </a:p>
          <a:p>
            <a:pPr lvl="1"/>
            <a:r>
              <a:rPr lang="en-US" altLang="zh-CN" sz="1200"/>
              <a:t>ffplay -f lavfi -i mandelbrot -vf "format=yuv444p,split=4[a][b][c][d],[a]waveform[aa],[b][aa]vstack[V],[c]waveform=m=0[cc],[d]vectorscope=color4[dd],[cc][dd]vstack[V2],[V][V2]hstack"</a:t>
            </a:r>
            <a:endParaRPr lang="en-US" altLang="zh-CN" sz="1200"/>
          </a:p>
          <a:p>
            <a:pPr lvl="1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3340" y="1211580"/>
            <a:ext cx="4797425" cy="542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Waveforms</a:t>
            </a:r>
            <a:endParaRPr lang="en-US" altLang="zh-CN" sz="1200"/>
          </a:p>
          <a:p>
            <a:pPr lvl="1"/>
            <a:r>
              <a:rPr lang="en-US" altLang="zh-CN" sz="1000">
                <a:sym typeface="+mn-ea"/>
              </a:rPr>
              <a:t>ffplay -i https://archive.org/download/BigBuckBunny/big_buck_bunny_480p_surround-fix.avi  -vf "split[a][b];[a]format=gray,waveform,split[c][d];[b]pad=iw:ih+256[padded];[c]geq=g=1:b=1[red];[d]geq=r=1:b=1,crop=in_w:220:0:16[mid];[red][mid]overlay=0:16[wave];[padded][wave]overlay=0:H-h"</a:t>
            </a:r>
            <a:endParaRPr lang="en-US" altLang="zh-CN" sz="1000"/>
          </a:p>
          <a:p>
            <a:pPr lvl="1"/>
            <a:r>
              <a:rPr lang="en-US" altLang="zh-CN" sz="1000"/>
              <a:t>ffplay ~/matrixbench_mpeg2.mpg -vf "split[a][b];[a]waveform=e=3,split=3[c][d][e];[e]crop=in_w:20:0:235,lutyuv=v=180[low];[c]crop=in_w:16:0:0,lutyuv=y=val:v=180[high];[d]crop=in_w:220:0:16,lutyuv=v=110[mid] ; [b][high][mid][low]vstack=4"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- Build From 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https://trac.ffmpeg.org/wiki/CompilationGuide/Ubuntu</a:t>
            </a:r>
            <a:endParaRPr lang="en-US" altLang="zh-CN"/>
          </a:p>
          <a:p>
            <a:pPr lvl="0"/>
            <a:r>
              <a:rPr lang="en-US" altLang="zh-CN"/>
              <a:t>ffmpeg-git-amd64-static.tar.xz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Browser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mp4v</a:t>
            </a:r>
            <a:endParaRPr lang="en-US" altLang="zh-CN"/>
          </a:p>
          <a:p>
            <a:pPr lvl="1"/>
            <a:r>
              <a:rPr lang="en-US" altLang="zh-CN"/>
              <a:t>standard mp4 format is not supported in most web browsers</a:t>
            </a:r>
            <a:endParaRPr lang="en-US" altLang="zh-CN"/>
          </a:p>
          <a:p>
            <a:pPr lvl="1"/>
            <a:r>
              <a:rPr lang="en-US" altLang="zh-CN"/>
              <a:t>need to convert to h.264 codec</a:t>
            </a:r>
            <a:endParaRPr lang="en-US" altLang="zh-CN"/>
          </a:p>
          <a:p>
            <a:pPr lvl="2"/>
            <a:r>
              <a:rPr lang="en-US" altLang="zh-CN"/>
              <a:t>ffmpeg -i output.mp4 -c:v libx264 output2.mp4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FFPlay Options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-x width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-y height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player window width/height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6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Play in fullscreen mode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Disable audio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Disable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Disable subtitles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-ss {pos}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Seek to pos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-t {duration}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Play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-showmode {mode}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0: video, 1: waves, 2: rdft (audio frequency band using RDFT)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-vf {filtergraph}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-af {filtergraph}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Acceleration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https://docs.nvidia.com/video-technologies/video-codec-sdk/12.0/ffmpeg-with-nvidia-gpu/index.html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ffmpeg -y -vsync 0 </a:t>
            </a:r>
            <a:r>
              <a:rPr lang="en-US" altLang="zh-CN" b="1"/>
              <a:t>-hwaccel cuda -hwaccel_output_format cuda</a:t>
            </a:r>
            <a:r>
              <a:rPr lang="en-US" altLang="zh-CN"/>
              <a:t> -i input.mp4 -c:a copy -c:v h264_nvenc -b:v 5M output.mp4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Conversion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SVG -&gt; PNG</a:t>
            </a:r>
            <a:endParaRPr lang="en-US" altLang="zh-CN"/>
          </a:p>
          <a:p>
            <a:pPr lvl="1"/>
            <a:r>
              <a:rPr lang="en-US" altLang="zh-CN"/>
              <a:t>convert -density 1200 -resize 200x200 source.svg target.png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Streams</a:t>
            </a:r>
            <a:endParaRPr lang="en-US" altLang="zh-CN"/>
          </a:p>
          <a:p>
            <a:pPr lvl="1"/>
            <a:r>
              <a:rPr lang="en-US" altLang="zh-CN"/>
              <a:t>ffprobe ../videos/samples_subtitle/1.mp4 |&amp; grep stream -i</a:t>
            </a:r>
            <a:endParaRPr lang="en-US" altLang="zh-CN"/>
          </a:p>
          <a:p>
            <a:pPr lvl="1"/>
            <a:r>
              <a:rPr lang="en-US" altLang="zh-CN"/>
              <a:t>video (-vn to turn off)</a:t>
            </a:r>
            <a:endParaRPr lang="en-US" altLang="zh-CN"/>
          </a:p>
          <a:p>
            <a:pPr lvl="1"/>
            <a:r>
              <a:rPr lang="en-US" altLang="zh-CN"/>
              <a:t>audio (-an to turn off)</a:t>
            </a:r>
            <a:endParaRPr lang="en-US" altLang="zh-CN"/>
          </a:p>
          <a:p>
            <a:pPr lvl="1"/>
            <a:r>
              <a:rPr lang="en-US" altLang="zh-CN"/>
              <a:t>subtitle (-sn to turn off)</a:t>
            </a:r>
            <a:endParaRPr lang="en-US" altLang="zh-CN"/>
          </a:p>
          <a:p>
            <a:pPr lvl="1"/>
            <a:r>
              <a:rPr lang="en-US" altLang="zh-CN"/>
              <a:t>data (-dn to turn off)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5286375"/>
          </a:xfrm>
        </p:spPr>
        <p:txBody>
          <a:bodyPr>
            <a:normAutofit fontScale="70000"/>
          </a:bodyPr>
          <a:p>
            <a:r>
              <a:rPr lang="en-US" altLang="zh-CN" sz="2000"/>
              <a:t>MP4</a:t>
            </a:r>
            <a:endParaRPr lang="en-US" altLang="zh-CN" sz="2000"/>
          </a:p>
          <a:p>
            <a:pPr lvl="1"/>
            <a:r>
              <a:rPr lang="en-US" altLang="zh-CN" sz="1800"/>
              <a:t>audio encoding: AAC, MP3</a:t>
            </a:r>
            <a:endParaRPr lang="en-US" altLang="zh-CN" sz="1800"/>
          </a:p>
          <a:p>
            <a:pPr lvl="1"/>
            <a:r>
              <a:rPr lang="en-US" altLang="zh-CN" sz="1800"/>
              <a:t>video encoding: H.264 (AVC), H.265(HEVC)</a:t>
            </a:r>
            <a:endParaRPr lang="en-US" altLang="zh-CN" sz="1800"/>
          </a:p>
          <a:p>
            <a:pPr lvl="1"/>
            <a:r>
              <a:rPr lang="en-US" altLang="zh-CN" sz="1800"/>
              <a:t>not royalty-free</a:t>
            </a:r>
            <a:endParaRPr lang="en-US" altLang="zh-CN" sz="1800"/>
          </a:p>
          <a:p>
            <a:pPr lvl="0"/>
            <a:r>
              <a:rPr lang="en-US" altLang="zh-CN" sz="2000"/>
              <a:t>WebM</a:t>
            </a:r>
            <a:endParaRPr lang="en-US" altLang="zh-CN" sz="2000"/>
          </a:p>
          <a:p>
            <a:pPr lvl="1"/>
            <a:r>
              <a:rPr lang="en-US" altLang="zh-CN" sz="1800"/>
              <a:t>audio encoding: Ogg Vorbis</a:t>
            </a:r>
            <a:endParaRPr lang="en-US" altLang="zh-CN" sz="1800"/>
          </a:p>
          <a:p>
            <a:pPr lvl="1"/>
            <a:r>
              <a:rPr lang="en-US" altLang="zh-CN" sz="1800"/>
              <a:t>video encoding: VP8, VP9</a:t>
            </a:r>
            <a:endParaRPr lang="en-US" altLang="zh-CN" sz="1800"/>
          </a:p>
          <a:p>
            <a:pPr lvl="1"/>
            <a:r>
              <a:rPr lang="en-US" altLang="zh-CN" sz="1800"/>
              <a:t>royalty-free</a:t>
            </a:r>
            <a:endParaRPr lang="en-US" altLang="zh-CN" sz="1800"/>
          </a:p>
          <a:p>
            <a:pPr lvl="1"/>
            <a:r>
              <a:rPr lang="en-US" altLang="zh-CN" sz="1800"/>
              <a:t>default audio encoder for WebM is libopus, but if it is not available libvorbis will be used instead</a:t>
            </a:r>
            <a:endParaRPr lang="en-US" altLang="zh-CN" sz="1800"/>
          </a:p>
          <a:p>
            <a:pPr lvl="1"/>
            <a:r>
              <a:rPr lang="en-US" altLang="zh-CN" sz="1800"/>
              <a:t>vp9</a:t>
            </a:r>
            <a:endParaRPr lang="en-US" altLang="zh-CN" sz="1800"/>
          </a:p>
          <a:p>
            <a:pPr lvl="2"/>
            <a:r>
              <a:rPr lang="en-US" altLang="zh-CN" sz="1620"/>
              <a:t>libvpx-vp9 is the VP9 video encoder for ​WebM</a:t>
            </a:r>
            <a:endParaRPr lang="en-US" altLang="zh-CN" sz="1620"/>
          </a:p>
          <a:p>
            <a:pPr lvl="2"/>
            <a:r>
              <a:rPr lang="en-US" altLang="zh-CN" sz="1620"/>
              <a:t>libvpx-vp9 can save about 20–50% bitrate compared to libx264 (the default H.264 encoder), while retaining the same visual quality.</a:t>
            </a:r>
            <a:endParaRPr lang="en-US" altLang="zh-CN" sz="1620"/>
          </a:p>
          <a:p>
            <a:pPr lvl="2"/>
            <a:r>
              <a:rPr lang="en-US" altLang="zh-CN" sz="1620"/>
              <a:t>To install FFmpeg with support for libvpx-vp9, compile FFmpeg with the --enable-libvpx option.</a:t>
            </a:r>
            <a:endParaRPr lang="en-US" altLang="zh-CN" sz="1620"/>
          </a:p>
          <a:p>
            <a:pPr lvl="2"/>
            <a:r>
              <a:rPr lang="en-US" altLang="zh-CN" sz="1620"/>
              <a:t>ffmpeg -i input.mp4 -c:v libvpx-vp9 -lossless 1 output.webm</a:t>
            </a:r>
            <a:endParaRPr lang="en-US" altLang="zh-CN" sz="1620"/>
          </a:p>
          <a:p>
            <a:pPr lvl="1"/>
            <a:r>
              <a:rPr lang="en-US" altLang="zh-CN" sz="1800"/>
              <a:t>vp8</a:t>
            </a:r>
            <a:endParaRPr lang="en-US" altLang="zh-CN" sz="1800"/>
          </a:p>
          <a:p>
            <a:pPr lvl="2"/>
            <a:r>
              <a:rPr lang="en-US" altLang="zh-CN" sz="1620"/>
              <a:t>libvpx is the VP8 video encoder for ​WebM</a:t>
            </a:r>
            <a:endParaRPr lang="en-US" altLang="zh-CN" sz="1620"/>
          </a:p>
          <a:p>
            <a:pPr lvl="2"/>
            <a:r>
              <a:rPr lang="en-US" altLang="zh-CN" sz="1620">
                <a:sym typeface="+mn-ea"/>
              </a:rPr>
              <a:t>--enable-libvpx</a:t>
            </a:r>
            <a:endParaRPr lang="en-US" altLang="zh-CN" sz="1620">
              <a:sym typeface="+mn-ea"/>
            </a:endParaRPr>
          </a:p>
          <a:p>
            <a:pPr lvl="2"/>
            <a:r>
              <a:rPr lang="en-US" altLang="zh-CN" sz="1620"/>
              <a:t>VP8 includes </a:t>
            </a:r>
            <a:r>
              <a:rPr lang="en-US" altLang="zh-CN" sz="1620" b="1"/>
              <a:t>alpha </a:t>
            </a:r>
            <a:r>
              <a:rPr lang="en-US" altLang="zh-CN" sz="1620"/>
              <a:t>channel support</a:t>
            </a:r>
            <a:endParaRPr lang="en-US" altLang="zh-CN" sz="1620"/>
          </a:p>
          <a:p>
            <a:pPr lvl="3"/>
            <a:r>
              <a:rPr lang="en-US" altLang="zh-CN" sz="1620"/>
              <a:t>ffmpeg -i %04d.png -c:v libvpx -pix_fmt yuva420p -metadata:s:v:0 alpha_mode="1" output.webm</a:t>
            </a:r>
            <a:endParaRPr lang="en-US" altLang="zh-CN" sz="1620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16825" y="360045"/>
            <a:ext cx="3893185" cy="1901825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5" y="2261870"/>
            <a:ext cx="3893820" cy="214820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825" y="4410075"/>
            <a:ext cx="3912870" cy="22821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703f567b-05a5-4a53-b5f0-8938832afbf8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b25ac203-39bb-4432-8512-8af5b043ea5c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4d7e8339-478d-47a3-84f6-322938f35e20}"/>
  <p:tag name="TABLE_ENDDRAG_ORIGIN_RECT" val="887*243"/>
  <p:tag name="TABLE_ENDDRAG_RECT" val="45*211*887*24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17fe2128-d501-4d58-8214-09a0ec7f4644}"/>
  <p:tag name="TABLE_ENDDRAG_ORIGIN_RECT" val="886*301"/>
  <p:tag name="TABLE_ENDDRAG_RECT" val="53*92*886*301"/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62123fe0-b76f-44af-aac0-069ed4ba829e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2711d1cf-086a-4bb9-96e9-1aa874396d84}"/>
  <p:tag name="TABLE_ENDDRAG_ORIGIN_RECT" val="886*372"/>
  <p:tag name="TABLE_ENDDRAG_RECT" val="53*92*886*37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UNIT_TABLE_BEAUTIFY" val="smartTable{193e1c89-daca-4f0a-b546-7c720581675c}"/>
  <p:tag name="TABLE_ENDDRAG_ORIGIN_RECT" val="886*291"/>
  <p:tag name="TABLE_ENDDRAG_RECT" val="53*92*886*29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ABLE_BEAUTIFY" val="smartTable{4b8ce0ae-f2d2-40a6-abfb-172965841599}"/>
  <p:tag name="TABLE_ENDDRAG_ORIGIN_RECT" val="886*301"/>
  <p:tag name="TABLE_ENDDRAG_RECT" val="53*92*886*30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UNIT_TABLE_BEAUTIFY" val="smartTable{30aae654-8df9-432a-90c9-ebb3d28e3761}"/>
  <p:tag name="TABLE_ENDDRAG_ORIGIN_RECT" val="483*455"/>
  <p:tag name="TABLE_ENDDRAG_RECT" val="305*122*483*455"/>
  <p:tag name="KSO_WM_BEAUTIFY_FLAG" val="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UNIT_TABLE_BEAUTIFY" val="smartTable{61b7b9e4-6138-4202-af5d-8078c33f9bba}"/>
  <p:tag name="TABLE_ENDDRAG_ORIGIN_RECT" val="886*301"/>
  <p:tag name="TABLE_ENDDRAG_RECT" val="53*92*886*301"/>
  <p:tag name="KSO_WM_BEAUTIFY_FLAG" val="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20721</Words>
  <Application>WPS 演示</Application>
  <PresentationFormat>宽屏</PresentationFormat>
  <Paragraphs>820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Change History</vt:lpstr>
      <vt:lpstr>References</vt:lpstr>
      <vt:lpstr>Image Conversion</vt:lpstr>
      <vt:lpstr>Concepts</vt:lpstr>
      <vt:lpstr>Video Container Format</vt:lpstr>
      <vt:lpstr>Video Standards</vt:lpstr>
      <vt:lpstr>Resolution Standard</vt:lpstr>
      <vt:lpstr>FourCC</vt:lpstr>
      <vt:lpstr>FFMPEG Info</vt:lpstr>
      <vt:lpstr>FF* Generic Options</vt:lpstr>
      <vt:lpstr>FFMPEG frames</vt:lpstr>
      <vt:lpstr>FFMPEG Video</vt:lpstr>
      <vt:lpstr>FFMPEG Video 2</vt:lpstr>
      <vt:lpstr>FFMPEG Audio</vt:lpstr>
      <vt:lpstr>FFMPEG Subtitle</vt:lpstr>
      <vt:lpstr>FFMPEG Audio Filters</vt:lpstr>
      <vt:lpstr>FFMPEG Video Filters</vt:lpstr>
      <vt:lpstr>FFMPEG Video Filters 2</vt:lpstr>
      <vt:lpstr>FFMPEG Video Filters 2</vt:lpstr>
      <vt:lpstr>FFMPEG Video Filters 3</vt:lpstr>
      <vt:lpstr>FFMPEG Video Filters 4</vt:lpstr>
      <vt:lpstr>FFMPEG Video Filters 5</vt:lpstr>
      <vt:lpstr>FFmpeg - Build From Source</vt:lpstr>
      <vt:lpstr>Video Support in Browser</vt:lpstr>
      <vt:lpstr>FFPlay Options</vt:lpstr>
      <vt:lpstr>Video Support in Safari</vt:lpstr>
      <vt:lpstr>Video Edit Software</vt:lpstr>
      <vt:lpstr>Subtitle</vt:lpstr>
      <vt:lpstr>GPU Acceleration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566</cp:revision>
  <dcterms:created xsi:type="dcterms:W3CDTF">2019-06-19T02:08:00Z</dcterms:created>
  <dcterms:modified xsi:type="dcterms:W3CDTF">2024-01-03T03:52:31Z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FE9BB33DDBA5409A99DF69872F8EE48D</vt:lpwstr>
  </property>
</Properties>
</file>