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91" r:id="rId5"/>
    <p:sldId id="359" r:id="rId6"/>
    <p:sldId id="354" r:id="rId7"/>
    <p:sldId id="364" r:id="rId8"/>
    <p:sldId id="353" r:id="rId9"/>
    <p:sldId id="357" r:id="rId10"/>
    <p:sldId id="35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Resources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9/28/2023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5017770"/>
          </a:xfrm>
        </p:spPr>
        <p:txBody>
          <a:bodyPr>
            <a:normAutofit fontScale="60000"/>
          </a:bodyPr>
          <a:p>
            <a:r>
              <a:rPr lang="zh-CN" altLang="en-US"/>
              <a:t>https://mixkit.co/</a:t>
            </a:r>
            <a:endParaRPr lang="zh-CN" altLang="en-US"/>
          </a:p>
          <a:p>
            <a:pPr lvl="1"/>
            <a:r>
              <a:rPr lang="en-US" altLang="zh-CN"/>
              <a:t>Video templates</a:t>
            </a:r>
            <a:endParaRPr lang="en-US" altLang="zh-CN"/>
          </a:p>
          <a:p>
            <a:pPr lvl="2"/>
            <a:r>
              <a:rPr lang="en-US" altLang="zh-CN" sz="1800"/>
              <a:t>Premier Pro, After Effects, Final Cut Pro, DaVinci Resolve</a:t>
            </a:r>
            <a:endParaRPr lang="en-US" altLang="zh-CN" sz="1800"/>
          </a:p>
          <a:p>
            <a:pPr lvl="1"/>
            <a:r>
              <a:rPr lang="en-US" altLang="zh-CN" sz="2000"/>
              <a:t>Video</a:t>
            </a:r>
            <a:endParaRPr lang="en-US" altLang="zh-CN" sz="2000"/>
          </a:p>
          <a:p>
            <a:pPr lvl="2"/>
            <a:r>
              <a:rPr lang="en-US" altLang="zh-CN" sz="1800"/>
              <a:t>4K, nature, lifestyle, business, animals, zoom background, vertical, backgrounds</a:t>
            </a:r>
            <a:endParaRPr lang="en-US" altLang="zh-CN"/>
          </a:p>
          <a:p>
            <a:pPr lvl="1"/>
            <a:r>
              <a:rPr lang="en-US" altLang="zh-CN"/>
              <a:t>Music</a:t>
            </a:r>
            <a:endParaRPr lang="en-US" altLang="zh-CN"/>
          </a:p>
          <a:p>
            <a:pPr lvl="2"/>
            <a:r>
              <a:rPr lang="en-US" altLang="zh-CN" sz="1800"/>
              <a:t>ambient, cinematic, corporate, drum &amp; base, experimental, funk, hip-hop, jazz</a:t>
            </a:r>
            <a:endParaRPr lang="en-US" altLang="zh-CN"/>
          </a:p>
          <a:p>
            <a:pPr lvl="1"/>
            <a:r>
              <a:rPr lang="en-US" altLang="zh-CN"/>
              <a:t>Audio effects</a:t>
            </a:r>
            <a:endParaRPr lang="en-US" altLang="zh-CN"/>
          </a:p>
          <a:p>
            <a:pPr lvl="2"/>
            <a:r>
              <a:rPr lang="en-US" altLang="zh-CN"/>
              <a:t>animals, game, human, instrument, lifestyle, nature, tech, transition, warfare</a:t>
            </a:r>
            <a:endParaRPr lang="en-US" altLang="zh-CN"/>
          </a:p>
          <a:p>
            <a:pPr lvl="1"/>
            <a:r>
              <a:rPr lang="en-US" altLang="zh-CN"/>
              <a:t>Icon</a:t>
            </a:r>
            <a:endParaRPr lang="en-US" altLang="zh-CN"/>
          </a:p>
          <a:p>
            <a:pPr lvl="0"/>
            <a:r>
              <a:rPr lang="en-US" altLang="zh-CN"/>
              <a:t>https://pixabay.com/zh/</a:t>
            </a:r>
            <a:endParaRPr lang="en-US" altLang="zh-CN"/>
          </a:p>
          <a:p>
            <a:pPr lvl="1"/>
            <a:r>
              <a:rPr lang="en-US" altLang="zh-CN"/>
              <a:t>photos</a:t>
            </a:r>
            <a:endParaRPr lang="en-US" altLang="zh-CN"/>
          </a:p>
          <a:p>
            <a:pPr lvl="1"/>
            <a:r>
              <a:rPr lang="en-US" altLang="zh-CN"/>
              <a:t>illustrations</a:t>
            </a:r>
            <a:endParaRPr lang="en-US" altLang="zh-CN"/>
          </a:p>
          <a:p>
            <a:pPr lvl="1"/>
            <a:r>
              <a:rPr lang="en-US" altLang="zh-CN"/>
              <a:t>vectors</a:t>
            </a:r>
            <a:endParaRPr lang="en-US" altLang="zh-CN"/>
          </a:p>
          <a:p>
            <a:pPr lvl="1"/>
            <a:r>
              <a:rPr lang="en-US" altLang="zh-CN"/>
              <a:t>videos</a:t>
            </a:r>
            <a:endParaRPr lang="en-US" altLang="zh-CN"/>
          </a:p>
          <a:p>
            <a:pPr lvl="1"/>
            <a:r>
              <a:rPr lang="en-US" altLang="zh-CN"/>
              <a:t>music</a:t>
            </a:r>
            <a:endParaRPr lang="en-US" altLang="zh-CN"/>
          </a:p>
          <a:p>
            <a:pPr lvl="1"/>
            <a:r>
              <a:rPr lang="en-US" altLang="zh-CN"/>
              <a:t>audio effects</a:t>
            </a:r>
            <a:endParaRPr lang="en-US" altLang="zh-CN"/>
          </a:p>
          <a:p>
            <a:pPr lvl="1"/>
            <a:r>
              <a:rPr lang="en-US" altLang="zh-CN"/>
              <a:t>gifs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 Images</a:t>
            </a:r>
            <a:endParaRPr lang="en-US" altLang="zh-CN"/>
          </a:p>
          <a:p>
            <a:pPr lvl="1"/>
            <a:r>
              <a:rPr lang="en-US" altLang="zh-CN"/>
              <a:t>pexels.com</a:t>
            </a:r>
            <a:endParaRPr lang="en-US" altLang="zh-CN"/>
          </a:p>
          <a:p>
            <a:pPr lvl="1"/>
            <a:r>
              <a:rPr lang="en-US" altLang="zh-CN"/>
              <a:t>unsplash.com</a:t>
            </a:r>
            <a:endParaRPr lang="en-US" altLang="zh-CN"/>
          </a:p>
          <a:p>
            <a:pPr lvl="2"/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pixabay.com</a:t>
            </a:r>
            <a:endParaRPr lang="en-US" altLang="zh-CN"/>
          </a:p>
          <a:p>
            <a:pPr lvl="0"/>
            <a:r>
              <a:rPr lang="en-US" altLang="zh-CN"/>
              <a:t>Panorama</a:t>
            </a:r>
            <a:endParaRPr lang="en-US" altLang="zh-CN"/>
          </a:p>
          <a:p>
            <a:pPr lvl="1"/>
            <a:r>
              <a:rPr lang="en-US" altLang="zh-CN"/>
              <a:t>https://polyhaven.com/zh/hdris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https://musopen.org/</a:t>
            </a:r>
            <a:endParaRPr lang="zh-CN" altLang="en-US"/>
          </a:p>
          <a:p>
            <a:pPr lvl="1"/>
            <a:r>
              <a:rPr lang="en-US" altLang="zh-CN"/>
              <a:t>all royalty free</a:t>
            </a:r>
            <a:endParaRPr lang="en-US" altLang="zh-CN"/>
          </a:p>
          <a:p>
            <a:pPr lvl="1"/>
            <a:r>
              <a:rPr lang="en-US" altLang="zh-CN"/>
              <a:t>search by composer, instrument, period</a:t>
            </a:r>
            <a:endParaRPr lang="en-US" altLang="zh-CN"/>
          </a:p>
          <a:p>
            <a:pPr lvl="0"/>
            <a:r>
              <a:rPr lang="en-US" altLang="zh-CN"/>
              <a:t>https://freesfx.co.uk/</a:t>
            </a:r>
            <a:endParaRPr lang="en-US" altLang="zh-CN"/>
          </a:p>
          <a:p>
            <a:pPr lvl="1"/>
            <a:r>
              <a:rPr lang="en-US" altLang="zh-CN"/>
              <a:t>Slow to download</a:t>
            </a:r>
            <a:endParaRPr lang="en-US" altLang="zh-CN"/>
          </a:p>
          <a:p>
            <a:pPr lvl="1"/>
            <a:r>
              <a:rPr lang="en-US" altLang="zh-CN"/>
              <a:t>sound effects, music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4745" cy="520954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https://zhuanlan.zhihu.com/p/126721357</a:t>
            </a:r>
            <a:endParaRPr lang="en-US" altLang="zh-CN"/>
          </a:p>
          <a:p>
            <a:pPr lvl="1"/>
            <a:r>
              <a:rPr lang="en-US" altLang="zh-CN" b="1"/>
              <a:t>https://www.fonts.net.cn/</a:t>
            </a:r>
            <a:endParaRPr lang="en-US" altLang="zh-CN" b="1"/>
          </a:p>
          <a:p>
            <a:pPr lvl="1"/>
            <a:r>
              <a:rPr lang="en-US" altLang="zh-CN"/>
              <a:t>http://wenq.org/wqy2/index.cgi?FontGuide</a:t>
            </a:r>
            <a:endParaRPr lang="en-US" altLang="zh-CN"/>
          </a:p>
          <a:p>
            <a:r>
              <a:rPr lang="zh-CN" altLang="en-US"/>
              <a:t>免费可商用</a:t>
            </a:r>
            <a:endParaRPr lang="zh-CN" altLang="en-US"/>
          </a:p>
          <a:p>
            <a:pPr lvl="1"/>
            <a:r>
              <a:rPr lang="zh-CN" altLang="en-US"/>
              <a:t>思源黑体</a:t>
            </a:r>
            <a:endParaRPr lang="zh-CN" altLang="en-US"/>
          </a:p>
          <a:p>
            <a:pPr lvl="2"/>
            <a:r>
              <a:rPr lang="zh-CN" altLang="en-US"/>
              <a:t>https://github.com/adobe-fonts/source-han-sans/tree/release/</a:t>
            </a:r>
            <a:endParaRPr lang="zh-CN" altLang="en-US"/>
          </a:p>
          <a:p>
            <a:pPr lvl="1"/>
            <a:r>
              <a:rPr lang="zh-CN" altLang="en-US"/>
              <a:t>思源宋体</a:t>
            </a:r>
            <a:endParaRPr lang="zh-CN" altLang="en-US" sz="2000"/>
          </a:p>
          <a:p>
            <a:pPr lvl="2"/>
            <a:r>
              <a:rPr lang="zh-CN" altLang="en-US"/>
              <a:t>https://github.com/adobe-fonts/source-han-serif/tree/release/</a:t>
            </a:r>
            <a:endParaRPr lang="zh-CN" altLang="en-US"/>
          </a:p>
          <a:p>
            <a:pPr lvl="1"/>
            <a:r>
              <a:rPr lang="zh-CN" altLang="en-US" sz="2000"/>
              <a:t>手书体</a:t>
            </a:r>
            <a:endParaRPr lang="zh-CN" altLang="en-US" sz="2000"/>
          </a:p>
          <a:p>
            <a:pPr lvl="2"/>
            <a:r>
              <a:rPr lang="zh-CN" altLang="en-US"/>
              <a:t>https://www.zcool.com.cn/work/ZMjI2MDk1MDg=.html</a:t>
            </a:r>
            <a:endParaRPr lang="zh-CN" altLang="en-US"/>
          </a:p>
          <a:p>
            <a:pPr lvl="1"/>
            <a:r>
              <a:rPr lang="zh-CN" altLang="en-US"/>
              <a:t>站酷系列字体</a:t>
            </a:r>
            <a:endParaRPr lang="zh-CN" altLang="en-US"/>
          </a:p>
          <a:p>
            <a:pPr lvl="2"/>
            <a:r>
              <a:rPr lang="zh-CN" altLang="en-US"/>
              <a:t>https://www.zcool.com.cn/special/zcoolfonts/</a:t>
            </a:r>
            <a:endParaRPr lang="zh-CN" altLang="en-US"/>
          </a:p>
          <a:p>
            <a:pPr lvl="1"/>
            <a:r>
              <a:rPr lang="zh-CN" altLang="en-US" sz="2000"/>
              <a:t>方正字库</a:t>
            </a:r>
            <a:endParaRPr lang="zh-CN" altLang="en-US" sz="2000"/>
          </a:p>
          <a:p>
            <a:pPr lvl="2"/>
            <a:r>
              <a:rPr lang="zh-CN" altLang="en-US"/>
              <a:t>https://www.foundertype.com/index.php/About/powerbus.html</a:t>
            </a:r>
            <a:endParaRPr lang="zh-CN" altLang="en-US"/>
          </a:p>
          <a:p>
            <a:pPr lvl="2"/>
            <a:r>
              <a:rPr lang="zh-CN" altLang="en-US"/>
              <a:t>免费字体：包括五种字体：方正黑体、方正书宋、方正仿宋、方正楷体、 方正甲骨文。针对“商业发布”这种使用方式免费。</a:t>
            </a:r>
            <a:endParaRPr lang="zh-CN" altLang="en-US"/>
          </a:p>
          <a:p>
            <a:pPr lvl="0"/>
            <a:r>
              <a:rPr lang="en-US" altLang="zh-CN" sz="2400"/>
              <a:t>GPL</a:t>
            </a:r>
            <a:endParaRPr lang="en-US" altLang="zh-CN" sz="2400"/>
          </a:p>
          <a:p>
            <a:pPr lvl="1"/>
            <a:r>
              <a:rPr lang="zh-CN" altLang="en-US"/>
              <a:t>文泉驿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527925" y="1340485"/>
            <a:ext cx="3916680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0" y="1935162"/>
            <a:ext cx="2857500" cy="639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7578090" y="2574290"/>
            <a:ext cx="2804160" cy="701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7578090" y="3124200"/>
            <a:ext cx="340614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7527925" y="3594735"/>
            <a:ext cx="3322320" cy="586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7501890" y="4072255"/>
            <a:ext cx="348234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7"/>
          <a:stretch>
            <a:fillRect/>
          </a:stretch>
        </p:blipFill>
        <p:spPr>
          <a:xfrm>
            <a:off x="7578090" y="4500880"/>
            <a:ext cx="2964180" cy="73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8"/>
          <a:stretch>
            <a:fillRect/>
          </a:stretch>
        </p:blipFill>
        <p:spPr>
          <a:xfrm>
            <a:off x="7616190" y="5201920"/>
            <a:ext cx="3368040" cy="49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35525" cy="4549140"/>
          </a:xfrm>
        </p:spPr>
        <p:txBody>
          <a:bodyPr/>
          <a:p>
            <a:r>
              <a:rPr lang="zh-CN" altLang="en-US"/>
              <a:t>钉钉进步体</a:t>
            </a:r>
            <a:endParaRPr lang="zh-CN" altLang="en-US"/>
          </a:p>
          <a:p>
            <a:pPr lvl="1"/>
            <a:r>
              <a:rPr lang="zh-CN" altLang="en-US"/>
              <a:t>https://page.dingtalk.com/wow/dingtalk/default/dingtalk/y-W5aF3_ZJwzulU0nceIl</a:t>
            </a:r>
            <a:endParaRPr lang="zh-CN" altLang="en-US"/>
          </a:p>
          <a:p>
            <a:pPr lvl="0"/>
            <a:r>
              <a:rPr lang="zh-CN" altLang="en-US"/>
              <a:t>得意黑</a:t>
            </a:r>
            <a:endParaRPr lang="zh-CN" altLang="en-US"/>
          </a:p>
          <a:p>
            <a:pPr lvl="1"/>
            <a:r>
              <a:rPr lang="zh-CN" altLang="en-US"/>
              <a:t>https://github.com/atelier-anchor/smiley-sans</a:t>
            </a:r>
            <a:endParaRPr lang="zh-CN" altLang="en-US"/>
          </a:p>
          <a:p>
            <a:pPr lvl="1"/>
            <a:r>
              <a:rPr lang="en-US" altLang="zh-CN"/>
              <a:t>OFL-1.1</a:t>
            </a:r>
            <a:endParaRPr lang="en-US" altLang="zh-CN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244475"/>
            <a:ext cx="5101590" cy="5991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25110" cy="4549140"/>
          </a:xfrm>
        </p:spPr>
        <p:txBody>
          <a:bodyPr/>
          <a:p>
            <a:r>
              <a:rPr lang="en-US" altLang="zh-CN"/>
              <a:t>Models</a:t>
            </a:r>
            <a:endParaRPr lang="en-US" altLang="zh-CN"/>
          </a:p>
          <a:p>
            <a:pPr lvl="1"/>
            <a:r>
              <a:rPr lang="zh-CN" altLang="en-US"/>
              <a:t>https://polyhaven.com/zh/models</a:t>
            </a:r>
            <a:endParaRPr lang="zh-CN" altLang="en-US"/>
          </a:p>
          <a:p>
            <a:pPr lvl="2"/>
            <a:r>
              <a:rPr lang="en-US" altLang="zh-CN"/>
              <a:t>total: 286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79540" y="1211580"/>
            <a:ext cx="532511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Textures</a:t>
            </a:r>
            <a:endParaRPr lang="en-US" altLang="zh-CN"/>
          </a:p>
          <a:p>
            <a:pPr lvl="1"/>
            <a:r>
              <a:rPr lang="zh-CN" altLang="en-US"/>
              <a:t>https://polyhaven.com/zh/textures</a:t>
            </a:r>
            <a:endParaRPr lang="zh-CN" altLang="en-US"/>
          </a:p>
          <a:p>
            <a:pPr lvl="2"/>
            <a:r>
              <a:rPr lang="en-US" altLang="zh-CN"/>
              <a:t>total: 432</a:t>
            </a:r>
            <a:endParaRPr lang="en-US" altLang="zh-CN"/>
          </a:p>
          <a:p>
            <a:pPr lvl="1"/>
            <a:r>
              <a:rPr lang="en-US" altLang="zh-CN"/>
              <a:t>https://cc0-textures.com/</a:t>
            </a:r>
            <a:endParaRPr lang="en-US" altLang="zh-CN"/>
          </a:p>
          <a:p>
            <a:pPr lvl="2"/>
            <a:r>
              <a:rPr lang="en-US" altLang="zh-CN"/>
              <a:t>total: 3314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92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Resources Notes</vt:lpstr>
      <vt:lpstr>Change History</vt:lpstr>
      <vt:lpstr>Mix</vt:lpstr>
      <vt:lpstr>Images</vt:lpstr>
      <vt:lpstr>PowerPoint 演示文稿</vt:lpstr>
      <vt:lpstr>Fonts</vt:lpstr>
      <vt:lpstr>Fonts - 2</vt:lpstr>
      <vt:lpstr>3D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330</cp:revision>
  <dcterms:created xsi:type="dcterms:W3CDTF">2019-06-19T02:08:00Z</dcterms:created>
  <dcterms:modified xsi:type="dcterms:W3CDTF">2024-01-02T07:39:39Z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6650AF44C1794C54BECF97E18D8332B2_13</vt:lpwstr>
  </property>
</Properties>
</file>