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22"/>
  </p:handoutMasterIdLst>
  <p:sldIdLst>
    <p:sldId id="256" r:id="rId3"/>
    <p:sldId id="300" r:id="rId4"/>
    <p:sldId id="287" r:id="rId5"/>
    <p:sldId id="258" r:id="rId6"/>
    <p:sldId id="259" r:id="rId7"/>
    <p:sldId id="273" r:id="rId8"/>
    <p:sldId id="260" r:id="rId9"/>
    <p:sldId id="261" r:id="rId10"/>
    <p:sldId id="267" r:id="rId11"/>
    <p:sldId id="316" r:id="rId12"/>
    <p:sldId id="323" r:id="rId13"/>
    <p:sldId id="280" r:id="rId14"/>
    <p:sldId id="278" r:id="rId15"/>
    <p:sldId id="281" r:id="rId17"/>
    <p:sldId id="315" r:id="rId18"/>
    <p:sldId id="317" r:id="rId19"/>
    <p:sldId id="286" r:id="rId20"/>
    <p:sldId id="330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Django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728345"/>
          </a:xfrm>
        </p:spPr>
        <p:txBody>
          <a:bodyPr>
            <a:normAutofit fontScale="7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2018-8-1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 manage.py createsuperuer</a:t>
            </a:r>
            <a:endParaRPr lang="en-US" altLang="zh-CN"/>
          </a:p>
          <a:p>
            <a:r>
              <a:rPr lang="en-US" altLang="zh-CN"/>
              <a:t>Access http://{ipaddr}:8080/admin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 views.py</a:t>
            </a:r>
            <a:endParaRPr lang="en-US" altLang="zh-CN"/>
          </a:p>
          <a:p>
            <a:pPr lvl="1"/>
            <a:r>
              <a:rPr lang="en-US" altLang="zh-CN"/>
              <a:t>template = loader.get_template('app_name/index.html')</a:t>
            </a:r>
            <a:endParaRPr lang="en-US" altLang="zh-CN"/>
          </a:p>
          <a:p>
            <a:pPr lvl="1"/>
            <a:r>
              <a:rPr lang="en-US" altLang="zh-CN"/>
              <a:t>context = {'var_name': var_value}</a:t>
            </a:r>
            <a:endParaRPr lang="en-US" altLang="zh-CN"/>
          </a:p>
          <a:p>
            <a:pPr lvl="1"/>
            <a:r>
              <a:rPr lang="en-US" altLang="zh-CN"/>
              <a:t>template.render(context, request)</a:t>
            </a:r>
            <a:endParaRPr lang="en-US" altLang="zh-CN"/>
          </a:p>
          <a:p>
            <a:pPr lvl="0"/>
            <a:r>
              <a:rPr lang="en-US" altLang="zh-CN"/>
              <a:t>Template html</a:t>
            </a:r>
            <a:endParaRPr lang="en-US" altLang="zh-CN"/>
          </a:p>
          <a:p>
            <a:pPr lvl="1"/>
            <a:r>
              <a:rPr lang="en-US" altLang="zh-CN" sz="2000"/>
              <a:t>app_name/index.html</a:t>
            </a:r>
            <a:endParaRPr lang="en-US" altLang="zh-CN" sz="2000"/>
          </a:p>
          <a:p>
            <a:pPr lvl="1"/>
            <a:r>
              <a:rPr lang="en-US" altLang="zh-CN" sz="2000"/>
              <a:t>{{ var_name }}</a:t>
            </a:r>
            <a:endParaRPr lang="en-US" altLang="zh-CN" sz="2000"/>
          </a:p>
          <a:p>
            <a:pPr lvl="1"/>
            <a:r>
              <a:rPr lang="x-none" altLang="en-US" sz="2000"/>
              <a:t>{% url "name" %}</a:t>
            </a:r>
            <a:endParaRPr lang="x-none" altLang="en-US" sz="2000"/>
          </a:p>
          <a:p>
            <a:pPr lvl="1"/>
            <a:r>
              <a:rPr lang="en-US" altLang="zh-CN" sz="2000"/>
              <a:t>{% load static %}</a:t>
            </a:r>
            <a:endParaRPr lang="en-US" altLang="zh-CN" sz="2000"/>
          </a:p>
          <a:p>
            <a:pPr lvl="1"/>
            <a:r>
              <a:rPr lang="en-US" altLang="zh-CN" sz="2000"/>
              <a:t>{% static 'app_name/style.css' %}</a:t>
            </a:r>
            <a:endParaRPr lang="en-US" altLang="zh-CN" sz="2000"/>
          </a:p>
          <a:p>
            <a:pPr lvl="1"/>
            <a:r>
              <a:rPr lang="en-US" altLang="zh-CN" sz="2000"/>
              <a:t>{% comment “...” %}</a:t>
            </a:r>
            <a:endParaRPr lang="en-US" altLang="zh-CN" sz="2000"/>
          </a:p>
          <a:p>
            <a:pPr lvl="2"/>
            <a:r>
              <a:rPr lang="en-US" altLang="zh-CN" sz="1800"/>
              <a:t>&lt;...&gt;</a:t>
            </a:r>
            <a:endParaRPr lang="en-US" altLang="zh-CN" sz="1800"/>
          </a:p>
          <a:p>
            <a:pPr lvl="1"/>
            <a:r>
              <a:rPr lang="en-US" altLang="zh-CN" sz="2000"/>
              <a:t>{% endcomment %}</a:t>
            </a:r>
            <a:endParaRPr lang="en-US" altLang="zh-CN" sz="2000"/>
          </a:p>
          <a:p>
            <a:pPr lvl="1"/>
            <a:r>
              <a:rPr lang="x-none" altLang="en-US" sz="2000"/>
              <a:t>{% if ...}, {%elif ...}, {%else ...}, {%endif%}</a:t>
            </a:r>
            <a:endParaRPr lang="x-none" altLang="en-US" sz="2000"/>
          </a:p>
          <a:p>
            <a:pPr lvl="1"/>
            <a:r>
              <a:rPr lang="x-none" altLang="en-US" sz="2000"/>
              <a:t>{% for ...}, {% endfor %}</a:t>
            </a:r>
            <a:endParaRPr lang="x-none" altLang="en-US" sz="2000"/>
          </a:p>
          <a:p>
            <a:pPr lvl="1"/>
            <a:r>
              <a:rPr lang="x-none" altLang="en-US" sz="2000"/>
              <a:t>{% block ...} {% endblock %}</a:t>
            </a:r>
            <a:endParaRPr lang="x-none" altLang="en-US" sz="2000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6640830" cy="5084445"/>
          </a:xfrm>
        </p:spPr>
        <p:txBody>
          <a:bodyPr/>
          <a:p>
            <a:r>
              <a:rPr lang="en-US" altLang="zh-CN"/>
              <a:t>test.py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manage.py test &lt;app-name&gt;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Selenium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A suite of tools to automate web browsers across many platforms.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record/playback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pip install selenium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Rebar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Testing forms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380605" y="2515870"/>
            <a:ext cx="1368425" cy="5581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380605" y="3384550"/>
            <a:ext cx="1975485" cy="5581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RequestFactory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356725" y="2486660"/>
            <a:ext cx="2345055" cy="558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LiveServerTestCase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10780" y="1830070"/>
            <a:ext cx="110807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Unit Testing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2960" y="1830070"/>
            <a:ext cx="163322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Integration Testing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Authentication and Authorization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User object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Attributes: username, password, email, first_name, last_name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Forms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Form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Fields of a form are classes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3599815"/>
            <a:ext cx="6167755" cy="2509520"/>
          </a:xfrm>
        </p:spPr>
        <p:txBody>
          <a:bodyPr>
            <a:normAutofit fontScale="5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pip install djangorestframework markdown django-filter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Add 'rest_framework' to INSTALLED_APPS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Edit models.py (models.Model)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manage.py migrate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manage.py createsuperuser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Edit serializers.py (serializers.ModelSerializer)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Edit views.py (viewsets.ModelViewSet)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Edit ${project}/urls.py and {app}/urls.py for URL routing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pip install httpie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http -a admin:password123 http://127.0.0.1:8000/users/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6379210" y="2941955"/>
            <a:ext cx="3108325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HyperlinkedModelSerializer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525635" y="2216785"/>
            <a:ext cx="1931035" cy="5118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JSONRenderer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487535" y="3018155"/>
            <a:ext cx="1931035" cy="5118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JSONParser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834505" y="2216785"/>
            <a:ext cx="2374900" cy="5880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serializers.ModelSerializer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620510" y="3888105"/>
            <a:ext cx="2374900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Request</a:t>
            </a:r>
            <a:endParaRPr lang="en-US" altLang="zh-CN"/>
          </a:p>
          <a:p>
            <a:pPr algn="ctr"/>
            <a:r>
              <a:rPr lang="zh-CN" altLang="en-US" sz="1000"/>
              <a:t>（</a:t>
            </a:r>
            <a:r>
              <a:rPr lang="en-US" altLang="zh-CN" sz="1000"/>
              <a:t>handle incoming request data)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6619875" y="4518025"/>
            <a:ext cx="2374900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Response</a:t>
            </a:r>
            <a:endParaRPr lang="en-US" altLang="zh-CN"/>
          </a:p>
          <a:p>
            <a:pPr algn="ctr"/>
            <a:r>
              <a:rPr lang="en-US" altLang="zh-CN" sz="1000"/>
              <a:t>(render response into correct content type)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6619875" y="5147310"/>
            <a:ext cx="2374900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@apiview</a:t>
            </a:r>
            <a:endParaRPr lang="en-US" altLang="zh-CN"/>
          </a:p>
          <a:p>
            <a:pPr algn="ctr"/>
            <a:r>
              <a:rPr lang="en-US" altLang="zh-CN" sz="1600"/>
              <a:t>(function based views)</a:t>
            </a:r>
            <a:endParaRPr lang="en-US" altLang="zh-CN" sz="1600"/>
          </a:p>
        </p:txBody>
      </p:sp>
      <p:sp>
        <p:nvSpPr>
          <p:cNvPr id="11" name="圆角矩形 10"/>
          <p:cNvSpPr/>
          <p:nvPr/>
        </p:nvSpPr>
        <p:spPr>
          <a:xfrm>
            <a:off x="6620510" y="5799455"/>
            <a:ext cx="2374900" cy="6273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APIView</a:t>
            </a:r>
            <a:endParaRPr lang="en-US" altLang="zh-CN"/>
          </a:p>
          <a:p>
            <a:pPr algn="ctr"/>
            <a:r>
              <a:rPr lang="en-US" altLang="zh-CN" sz="1600"/>
              <a:t>(class based views)</a:t>
            </a:r>
            <a:endParaRPr lang="en-US" altLang="zh-CN" sz="1600"/>
          </a:p>
        </p:txBody>
      </p:sp>
      <p:sp>
        <p:nvSpPr>
          <p:cNvPr id="12" name="圆角矩形 11"/>
          <p:cNvSpPr/>
          <p:nvPr/>
        </p:nvSpPr>
        <p:spPr>
          <a:xfrm>
            <a:off x="9239885" y="5325745"/>
            <a:ext cx="2374900" cy="4737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ListCreateAPIView</a:t>
            </a:r>
            <a:endParaRPr lang="en-US" altLang="zh-CN" sz="1400"/>
          </a:p>
        </p:txBody>
      </p:sp>
      <p:sp>
        <p:nvSpPr>
          <p:cNvPr id="13" name="圆角矩形 12"/>
          <p:cNvSpPr/>
          <p:nvPr/>
        </p:nvSpPr>
        <p:spPr>
          <a:xfrm>
            <a:off x="9239885" y="5856605"/>
            <a:ext cx="2374900" cy="4737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RetrieveUpdateDestroyAPIView</a:t>
            </a:r>
            <a:endParaRPr lang="en-US" altLang="zh-CN" sz="1000"/>
          </a:p>
        </p:txBody>
      </p:sp>
      <p:cxnSp>
        <p:nvCxnSpPr>
          <p:cNvPr id="14" name="直接连接符 13"/>
          <p:cNvCxnSpPr>
            <a:stCxn id="11" idx="3"/>
            <a:endCxn id="12" idx="1"/>
          </p:cNvCxnSpPr>
          <p:nvPr/>
        </p:nvCxnSpPr>
        <p:spPr>
          <a:xfrm flipV="1">
            <a:off x="8995410" y="5553075"/>
            <a:ext cx="244475" cy="55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1"/>
            <a:endCxn id="11" idx="3"/>
          </p:cNvCxnSpPr>
          <p:nvPr/>
        </p:nvCxnSpPr>
        <p:spPr>
          <a:xfrm flipH="1">
            <a:off x="8995410" y="6083935"/>
            <a:ext cx="244475" cy="1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834505" y="1454785"/>
            <a:ext cx="2374900" cy="5880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Serializer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7" idx="0"/>
            <a:endCxn id="16" idx="2"/>
          </p:cNvCxnSpPr>
          <p:nvPr/>
        </p:nvCxnSpPr>
        <p:spPr>
          <a:xfrm flipV="1">
            <a:off x="8021955" y="2042795"/>
            <a:ext cx="0" cy="17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0"/>
            <a:endCxn id="7" idx="2"/>
          </p:cNvCxnSpPr>
          <p:nvPr/>
        </p:nvCxnSpPr>
        <p:spPr>
          <a:xfrm flipV="1">
            <a:off x="7933690" y="2804795"/>
            <a:ext cx="88265" cy="13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04310" y="1357630"/>
            <a:ext cx="2374900" cy="5880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models.Model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4004310" y="2042795"/>
            <a:ext cx="2374900" cy="5880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ModelViewSet</a:t>
            </a:r>
            <a:endParaRPr lang="en-US" altLang="zh-CN"/>
          </a:p>
        </p:txBody>
      </p:sp>
      <p:cxnSp>
        <p:nvCxnSpPr>
          <p:cNvPr id="21" name="直接连接符 20"/>
          <p:cNvCxnSpPr>
            <a:stCxn id="19" idx="3"/>
            <a:endCxn id="7" idx="1"/>
          </p:cNvCxnSpPr>
          <p:nvPr/>
        </p:nvCxnSpPr>
        <p:spPr>
          <a:xfrm>
            <a:off x="6379210" y="1651635"/>
            <a:ext cx="455295" cy="85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3"/>
          </p:cNvCxnSpPr>
          <p:nvPr/>
        </p:nvCxnSpPr>
        <p:spPr>
          <a:xfrm>
            <a:off x="6379210" y="2336800"/>
            <a:ext cx="42926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917315" y="2941955"/>
            <a:ext cx="2374900" cy="5880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DefaultRouter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 flipH="1">
            <a:off x="5104765" y="2630805"/>
            <a:ext cx="86995" cy="31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Integrate with 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2147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Modify ${project}/setttings.py</a:t>
            </a:r>
            <a:endParaRPr lang="en-US" altLang="zh-CN"/>
          </a:p>
          <a:p>
            <a:pPr lvl="1"/>
            <a:r>
              <a:rPr lang="en-US" altLang="zh-CN"/>
              <a:t>Add IP address and domain name to ALLOWED_HOSTS</a:t>
            </a:r>
            <a:endParaRPr lang="en-US" altLang="zh-CN"/>
          </a:p>
          <a:p>
            <a:pPr lvl="0"/>
            <a:r>
              <a:rPr lang="en-US" altLang="zh-CN"/>
              <a:t>uWSGI</a:t>
            </a:r>
            <a:endParaRPr lang="en-US" altLang="zh-CN"/>
          </a:p>
          <a:p>
            <a:pPr lvl="1"/>
            <a:r>
              <a:rPr lang="en-US" altLang="zh-CN" sz="2000"/>
              <a:t>Communicate with applications over a standard interface called WSGI</a:t>
            </a:r>
            <a:endParaRPr lang="en-US" altLang="zh-CN" sz="2000"/>
          </a:p>
          <a:p>
            <a:pPr lvl="1"/>
            <a:r>
              <a:rPr lang="en-US" altLang="zh-CN"/>
              <a:t>sudo -H pip install uwsgi</a:t>
            </a:r>
            <a:endParaRPr lang="en-US" altLang="zh-CN"/>
          </a:p>
          <a:p>
            <a:pPr lvl="1"/>
            <a:r>
              <a:rPr lang="en-US" altLang="zh-CN"/>
              <a:t>uwsgi --http :8080 --home /home/lgm/Env/firstsite --chdir /home/lgm/firstsite -w firstsite.wsgi</a:t>
            </a:r>
            <a:endParaRPr lang="en-US" altLang="zh-CN"/>
          </a:p>
          <a:p>
            <a:pPr lvl="1"/>
            <a:r>
              <a:rPr lang="en-US" altLang="zh-CN"/>
              <a:t>sudo mkdir -p /etc/uwsgi/sites/, create firstsite.ini</a:t>
            </a:r>
            <a:endParaRPr lang="en-US" altLang="zh-CN"/>
          </a:p>
          <a:p>
            <a:pPr lvl="1"/>
            <a:r>
              <a:rPr lang="en-US" altLang="zh-CN"/>
              <a:t>Add to /etc/rc.local</a:t>
            </a:r>
            <a:endParaRPr lang="en-US" altLang="zh-CN"/>
          </a:p>
          <a:p>
            <a:pPr lvl="2"/>
            <a:r>
              <a:rPr lang="en-US" altLang="zh-CN"/>
              <a:t>/usr/local/bin/uwsgi --emperor /etc/uwsgi/sites</a:t>
            </a:r>
            <a:endParaRPr lang="en-US" altLang="zh-CN" sz="1800"/>
          </a:p>
          <a:p>
            <a:pPr lvl="1"/>
            <a:r>
              <a:rPr lang="en-US" altLang="zh-CN" sz="2000"/>
              <a:t>Create /etc/nginx/sites-available/firstsite</a:t>
            </a:r>
            <a:endParaRPr lang="en-US" altLang="zh-CN" sz="2000"/>
          </a:p>
          <a:p>
            <a:pPr lvl="1"/>
            <a:r>
              <a:rPr lang="en-US" altLang="zh-CN"/>
              <a:t>sudo ln -s /etc/nginx/sites-available/firstsite /etc/nginx/sites-enabled</a:t>
            </a:r>
            <a:endParaRPr lang="en-US" altLang="zh-CN"/>
          </a:p>
          <a:p>
            <a:pPr lvl="1"/>
            <a:r>
              <a:rPr lang="en-US" altLang="zh-CN"/>
              <a:t>sudo nginx -t</a:t>
            </a:r>
            <a:endParaRPr lang="en-US" altLang="zh-CN"/>
          </a:p>
          <a:p>
            <a:pPr lvl="1"/>
            <a:r>
              <a:rPr lang="en-US" altLang="zh-CN"/>
              <a:t>sudo chkconfig nginx 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64780" y="3855720"/>
            <a:ext cx="3893820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200"/>
              <a:t>server {</a:t>
            </a:r>
            <a:endParaRPr lang="zh-CN" altLang="en-US" sz="1200"/>
          </a:p>
          <a:p>
            <a:r>
              <a:rPr lang="zh-CN" altLang="en-US" sz="1200"/>
              <a:t>    listen 80;</a:t>
            </a:r>
            <a:endParaRPr lang="zh-CN" altLang="en-US" sz="1200"/>
          </a:p>
          <a:p>
            <a:r>
              <a:rPr lang="zh-CN" altLang="en-US" sz="1200"/>
              <a:t>    server_name firstsite.com www.firstsite.com;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location = /favicon.ico { access_log off; log_not_found off; }</a:t>
            </a:r>
            <a:endParaRPr lang="zh-CN" altLang="en-US" sz="1200"/>
          </a:p>
          <a:p>
            <a:r>
              <a:rPr lang="zh-CN" altLang="en-US" sz="1200"/>
              <a:t>    location /static/ {</a:t>
            </a:r>
            <a:endParaRPr lang="zh-CN" altLang="en-US" sz="1200"/>
          </a:p>
          <a:p>
            <a:r>
              <a:rPr lang="zh-CN" altLang="en-US" sz="1200"/>
              <a:t>        root /home/sammy/firstsite;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location / {</a:t>
            </a:r>
            <a:endParaRPr lang="zh-CN" altLang="en-US" sz="1200"/>
          </a:p>
          <a:p>
            <a:r>
              <a:rPr lang="zh-CN" altLang="en-US" sz="1200"/>
              <a:t>        include         uwsgi_params;</a:t>
            </a:r>
            <a:endParaRPr lang="zh-CN" altLang="en-US" sz="1200"/>
          </a:p>
          <a:p>
            <a:r>
              <a:rPr lang="zh-CN" altLang="en-US" sz="1200"/>
              <a:t>        uwsgi_pass      unix:/run/uwsgi/firstsite.sock;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2198370" y="5828030"/>
            <a:ext cx="158496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65270" y="5828030"/>
            <a:ext cx="158496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uwsgi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3783330" y="6140450"/>
            <a:ext cx="2819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974715" y="5828030"/>
            <a:ext cx="158496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 APP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5650230" y="6140450"/>
            <a:ext cx="3244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 2050"/>
          <p:cNvSpPr/>
          <p:nvPr/>
        </p:nvSpPr>
        <p:spPr bwMode="auto">
          <a:xfrm>
            <a:off x="1177290" y="5774690"/>
            <a:ext cx="449580" cy="73152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1626870" y="6140450"/>
            <a:ext cx="5715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Configure Nginx and uWSGI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4549140"/>
          </a:xfrm>
        </p:spPr>
        <p:txBody>
          <a:bodyPr>
            <a:normAutofit lnSpcReduction="10000"/>
          </a:bodyPr>
          <a:p>
            <a:r>
              <a:rPr lang="en-US" altLang="zh-CN"/>
              <a:t>Configure uWSGI</a:t>
            </a:r>
            <a:endParaRPr lang="en-US" altLang="zh-CN"/>
          </a:p>
          <a:p>
            <a:pPr lvl="1"/>
            <a:r>
              <a:rPr lang="en-US" altLang="zh-CN"/>
              <a:t>Pass configurations as arguments</a:t>
            </a:r>
            <a:endParaRPr lang="en-US" altLang="zh-CN"/>
          </a:p>
          <a:p>
            <a:pPr lvl="1"/>
            <a:r>
              <a:rPr lang="en-US" altLang="zh-CN"/>
              <a:t>Use .ini/.json for configurations</a:t>
            </a:r>
            <a:endParaRPr lang="en-US" altLang="zh-CN"/>
          </a:p>
          <a:p>
            <a:pPr lvl="2"/>
            <a:r>
              <a:rPr lang="en-US" altLang="zh-CN"/>
              <a:t>uwsgi --ini/--json</a:t>
            </a:r>
            <a:endParaRPr lang="en-US" altLang="zh-CN"/>
          </a:p>
          <a:p>
            <a:pPr lvl="0"/>
            <a:r>
              <a:rPr lang="en-US" altLang="zh-CN"/>
              <a:t>Conigure uWSGI for auto start</a:t>
            </a:r>
            <a:endParaRPr lang="en-US" altLang="zh-CN"/>
          </a:p>
          <a:p>
            <a:pPr lvl="1"/>
            <a:r>
              <a:rPr lang="en-US" altLang="zh-CN"/>
              <a:t>Create file /etc/init.d/uwsgi</a:t>
            </a:r>
            <a:endParaRPr lang="en-US" altLang="zh-CN"/>
          </a:p>
          <a:p>
            <a:pPr lvl="1"/>
            <a:r>
              <a:rPr lang="en-US" altLang="zh-CN"/>
              <a:t>Or create file /etc/init/uwsgi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Configure Nginx to proxy to uWSGI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Modify /etc/nginx/nginx.conf</a:t>
            </a:r>
            <a:endParaRPr lang="en-US" altLang="zh-CN" sz="2400">
              <a:sym typeface="+mn-ea"/>
            </a:endParaRPr>
          </a:p>
          <a:p>
            <a:pPr lvl="0"/>
            <a:r>
              <a:rPr lang="x-none" altLang="en-US"/>
              <a:t>Start uWSGI</a:t>
            </a:r>
            <a:endParaRPr lang="x-none" altLang="en-US"/>
          </a:p>
          <a:p>
            <a:pPr lvl="1"/>
            <a:r>
              <a:rPr lang="x-none" altLang="en-US"/>
              <a:t>/etc/init.d/uwsgi [start|restart|stop]</a:t>
            </a:r>
            <a:endParaRPr lang="x-none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37910" y="1604963"/>
            <a:ext cx="2766060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zh-CN" altLang="en-US" sz="1000">
                <a:sym typeface="+mn-ea"/>
              </a:rPr>
              <a:t>http {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</a:t>
            </a:r>
            <a:r>
              <a:rPr lang="en-US" altLang="zh-CN" sz="1000">
                <a:sym typeface="+mn-ea"/>
              </a:rPr>
              <a:t>upstream django {</a:t>
            </a:r>
            <a:endParaRPr lang="en-US" altLang="zh-CN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</a:t>
            </a:r>
            <a:r>
              <a:rPr lang="en-US" altLang="zh-CN" sz="1000">
                <a:sym typeface="+mn-ea"/>
              </a:rPr>
              <a:t>server 127.0.0.1:29000;</a:t>
            </a:r>
            <a:endParaRPr lang="en-US" altLang="zh-CN" sz="1000">
              <a:sym typeface="+mn-ea"/>
            </a:endParaRPr>
          </a:p>
          <a:p>
            <a:pPr lvl="0" algn="l"/>
            <a:r>
              <a:rPr lang="en-US" altLang="zh-CN" sz="1000">
                <a:sym typeface="+mn-ea"/>
              </a:rPr>
              <a:t>    }</a:t>
            </a:r>
            <a:endParaRPr lang="en-US" altLang="zh-CN" sz="1000">
              <a:sym typeface="+mn-ea"/>
            </a:endParaRPr>
          </a:p>
          <a:p>
            <a:pPr lvl="0" algn="l"/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server {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</a:t>
            </a:r>
            <a:r>
              <a:rPr lang="en-US" altLang="zh-CN" sz="1000">
                <a:sym typeface="+mn-ea"/>
              </a:rPr>
              <a:t>listen 80;</a:t>
            </a:r>
            <a:endParaRPr lang="en-US" altLang="zh-CN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</a:t>
            </a:r>
            <a:r>
              <a:rPr lang="en-US" altLang="zh-CN" sz="1000">
                <a:sym typeface="+mn-ea"/>
              </a:rPr>
              <a:t>server_name www.vhuantech.com;</a:t>
            </a:r>
            <a:endParaRPr lang="en-US" altLang="zh-CN" sz="1000">
              <a:sym typeface="+mn-ea"/>
            </a:endParaRPr>
          </a:p>
          <a:p>
            <a:pPr lvl="0" algn="l"/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# Proxying connections to application servers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location / {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    include            </a:t>
            </a:r>
            <a:r>
              <a:rPr lang="en-US" altLang="zh-CN" sz="1000">
                <a:sym typeface="+mn-ea"/>
              </a:rPr>
              <a:t>/etc/nginx/</a:t>
            </a:r>
            <a:r>
              <a:rPr lang="zh-CN" altLang="en-US" sz="1000">
                <a:sym typeface="+mn-ea"/>
              </a:rPr>
              <a:t>uwsgi_params;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    uwsgi_pass     </a:t>
            </a:r>
            <a:r>
              <a:rPr lang="en-US" altLang="zh-CN" sz="1000">
                <a:sym typeface="+mn-ea"/>
              </a:rPr>
              <a:t>django;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    }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    }</a:t>
            </a:r>
            <a:endParaRPr lang="zh-CN" altLang="en-US" sz="1000">
              <a:sym typeface="+mn-ea"/>
            </a:endParaRPr>
          </a:p>
          <a:p>
            <a:pPr lvl="0" algn="l"/>
            <a:r>
              <a:rPr lang="zh-CN" altLang="en-US" sz="1000">
                <a:sym typeface="+mn-ea"/>
              </a:rPr>
              <a:t>}</a:t>
            </a:r>
            <a:endParaRPr lang="zh-CN" altLang="en-US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4795" y="3119755"/>
            <a:ext cx="2751455" cy="1753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200"/>
              <a:t>[uwsgi]</a:t>
            </a:r>
            <a:endParaRPr lang="zh-CN" altLang="en-US" sz="1200"/>
          </a:p>
          <a:p>
            <a:r>
              <a:rPr lang="zh-CN" altLang="en-US" sz="1200"/>
              <a:t>socket = 127.0.0.1:</a:t>
            </a:r>
            <a:r>
              <a:rPr lang="en-US" altLang="zh-CN" sz="1200"/>
              <a:t>29000</a:t>
            </a:r>
            <a:endParaRPr lang="zh-CN" altLang="en-US" sz="1200"/>
          </a:p>
          <a:p>
            <a:r>
              <a:rPr lang="zh-CN" altLang="en-US" sz="1200"/>
              <a:t>chdir = /</a:t>
            </a:r>
            <a:r>
              <a:rPr lang="en-US" altLang="zh-CN" sz="1200"/>
              <a:t>var/django/projects/pano</a:t>
            </a:r>
            <a:endParaRPr lang="zh-CN" altLang="en-US" sz="1200"/>
          </a:p>
          <a:p>
            <a:r>
              <a:rPr lang="zh-CN" altLang="en-US" sz="1200"/>
              <a:t>module = </a:t>
            </a:r>
            <a:r>
              <a:rPr lang="en-US" altLang="zh-CN" sz="1200"/>
              <a:t>pano.wsgi:application</a:t>
            </a:r>
            <a:endParaRPr lang="en-US" altLang="zh-CN" sz="1200"/>
          </a:p>
          <a:p>
            <a:r>
              <a:rPr lang="en-US" altLang="zh-CN" sz="1200"/>
              <a:t>master = True</a:t>
            </a:r>
            <a:endParaRPr lang="en-US" altLang="zh-CN" sz="1200"/>
          </a:p>
          <a:p>
            <a:r>
              <a:rPr lang="en-US" altLang="zh-CN" sz="1200"/>
              <a:t>pidfile = /tmp/pano-master.pid</a:t>
            </a:r>
            <a:endParaRPr lang="en-US" altLang="zh-CN" sz="1200"/>
          </a:p>
          <a:p>
            <a:r>
              <a:rPr lang="en-US" altLang="zh-CN" sz="1200"/>
              <a:t>vacuum = True</a:t>
            </a:r>
            <a:endParaRPr lang="en-US" altLang="zh-CN" sz="1200"/>
          </a:p>
          <a:p>
            <a:r>
              <a:rPr lang="en-US" altLang="zh-CN" sz="1200"/>
              <a:t>max-requests = 5000</a:t>
            </a:r>
            <a:endParaRPr lang="en-US" altLang="zh-CN" sz="1200"/>
          </a:p>
          <a:p>
            <a:r>
              <a:rPr lang="en-US" altLang="zh-CN" sz="1200"/>
              <a:t>daemonize = /var/log/uwsgi/pano.log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9154795" y="1664335"/>
            <a:ext cx="2751455" cy="1014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  <a:p>
            <a:r>
              <a:rPr lang="en-US" altLang="zh-CN" sz="1200"/>
              <a:t>uwsgi --pidfile /tmp/pano.pid --ini /var/django/projects/pano/uwsgi/uwsgi.ini</a:t>
            </a:r>
            <a:endParaRPr lang="en-US" altLang="zh-CN" sz="1200"/>
          </a:p>
          <a:p>
            <a:r>
              <a:rPr lang="en-US" altLang="zh-CN" sz="1200"/>
              <a:t>...</a:t>
            </a:r>
            <a:endParaRPr lang="en-US" altLang="zh-CN" sz="1200"/>
          </a:p>
        </p:txBody>
      </p:sp>
      <p:cxnSp>
        <p:nvCxnSpPr>
          <p:cNvPr id="8" name="曲线连接符 7"/>
          <p:cNvCxnSpPr>
            <a:stCxn id="6" idx="2"/>
            <a:endCxn id="5" idx="0"/>
          </p:cNvCxnSpPr>
          <p:nvPr/>
        </p:nvCxnSpPr>
        <p:spPr>
          <a:xfrm rot="5400000">
            <a:off x="10302875" y="2899410"/>
            <a:ext cx="44069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54795" y="1384935"/>
            <a:ext cx="2367915" cy="3371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600"/>
              <a:t>/etc/init.d/uwsgi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9154795" y="4872990"/>
            <a:ext cx="2367915" cy="3371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600"/>
              <a:t>uwsgi.ini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9849485" y="3359150"/>
            <a:ext cx="1135380" cy="1454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77685" y="1957705"/>
            <a:ext cx="1135380" cy="1454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4" idx="2"/>
            <a:endCxn id="5" idx="1"/>
          </p:cNvCxnSpPr>
          <p:nvPr/>
        </p:nvCxnSpPr>
        <p:spPr>
          <a:xfrm rot="5400000" flipH="1" flipV="1">
            <a:off x="8095298" y="3414713"/>
            <a:ext cx="469900" cy="1633855"/>
          </a:xfrm>
          <a:prstGeom prst="curvedConnector4">
            <a:avLst>
              <a:gd name="adj1" fmla="val -137095"/>
              <a:gd name="adj2" fmla="val 923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37910" y="1268095"/>
            <a:ext cx="2367915" cy="3371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600"/>
              <a:t>/etc/nginx/nginx.conf</a:t>
            </a:r>
            <a:endParaRPr lang="en-US" altLang="zh-CN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Integrate with Apache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Apache + mod_wsgi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Apache: systemctl start/restart/stop httpd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mod_wsgi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Install: yum install mod_wsgi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Install: download source, ./configure, make, make install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Load into Apache: LoadModule wsgi_module modules/mod_wsgi.so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Restart: apachectl restart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Modify httpd.conf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Check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Modify settings.py: ALLOWED_HOSTS = ['*']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Check folder and file permissions (apache user)</a:t>
            </a:r>
            <a:endParaRPr lang="en-US" altLang="zh-CN"/>
          </a:p>
          <a:p>
            <a:pPr marL="0" lvl="1"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python manage.py check --deploy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75905" y="4523740"/>
            <a:ext cx="3190875" cy="18713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WSGIScriptAlias / /path/to/mysite.com/mysite/wsgi.py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WSGIPythonHome /path/to/venv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WSGIPythonPath /path/to/mysite.com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&lt;Directory /path/to/mysite.com/mysite&gt;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&lt;Files wsgi.py&gt;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Require all granted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&lt;/Files&gt;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&lt;/Directory&gt;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 - Wagtail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08040" cy="4549140"/>
          </a:xfrm>
        </p:spPr>
        <p:txBody>
          <a:bodyPr>
            <a:normAutofit fontScale="70000"/>
          </a:bodyPr>
          <a:p>
            <a:r>
              <a:rPr lang="zh-CN" altLang="en-US"/>
              <a:t>https://github.com/wagtail/wagtail</a:t>
            </a:r>
            <a:endParaRPr lang="zh-CN" altLang="en-US"/>
          </a:p>
          <a:p>
            <a:pPr lvl="1"/>
            <a:r>
              <a:rPr lang="en-US" altLang="zh-CN"/>
              <a:t>Setup</a:t>
            </a:r>
            <a:endParaRPr lang="en-US" altLang="zh-CN"/>
          </a:p>
          <a:p>
            <a:pPr lvl="2"/>
            <a:r>
              <a:rPr lang="zh-CN" altLang="en-US"/>
              <a:t>pip install wagtail</a:t>
            </a:r>
            <a:endParaRPr lang="zh-CN" altLang="en-US"/>
          </a:p>
          <a:p>
            <a:pPr lvl="2"/>
            <a:r>
              <a:rPr lang="zh-CN" altLang="en-US"/>
              <a:t>wagtail start mysite</a:t>
            </a:r>
            <a:endParaRPr lang="zh-CN" altLang="en-US"/>
          </a:p>
          <a:p>
            <a:pPr lvl="2"/>
            <a:r>
              <a:rPr lang="zh-CN" altLang="en-US"/>
              <a:t>cd mysite</a:t>
            </a:r>
            <a:endParaRPr lang="zh-CN" altLang="en-US"/>
          </a:p>
          <a:p>
            <a:pPr lvl="2"/>
            <a:r>
              <a:rPr lang="zh-CN" altLang="en-US"/>
              <a:t>pip install -r requirements.txt</a:t>
            </a:r>
            <a:endParaRPr lang="zh-CN" altLang="en-US"/>
          </a:p>
          <a:p>
            <a:pPr lvl="2"/>
            <a:r>
              <a:rPr lang="zh-CN" altLang="en-US"/>
              <a:t>python manage.py migrate</a:t>
            </a:r>
            <a:endParaRPr lang="zh-CN" altLang="en-US"/>
          </a:p>
          <a:p>
            <a:pPr lvl="2"/>
            <a:r>
              <a:rPr lang="zh-CN" altLang="en-US"/>
              <a:t>python manage.py createsuperuser</a:t>
            </a:r>
            <a:endParaRPr lang="zh-CN" altLang="en-US"/>
          </a:p>
          <a:p>
            <a:pPr lvl="2"/>
            <a:r>
              <a:rPr lang="zh-CN" altLang="en-US"/>
              <a:t>python manage.py runserver</a:t>
            </a:r>
            <a:endParaRPr lang="zh-CN" altLang="en-US"/>
          </a:p>
          <a:p>
            <a:pPr lvl="1"/>
            <a:r>
              <a:rPr lang="en-US" altLang="zh-CN"/>
              <a:t>Features</a:t>
            </a:r>
            <a:endParaRPr lang="en-US" altLang="zh-CN"/>
          </a:p>
          <a:p>
            <a:pPr lvl="2"/>
            <a:r>
              <a:rPr lang="en-US" altLang="zh-CN"/>
              <a:t>Django 3.2.x, 4.1.x and 4.2.x</a:t>
            </a:r>
            <a:endParaRPr lang="en-US" altLang="zh-CN"/>
          </a:p>
          <a:p>
            <a:pPr lvl="2"/>
            <a:r>
              <a:rPr lang="en-US" altLang="zh-CN"/>
              <a:t>Python 3.8, 3.9, 3.10, 3.11 and 3.12</a:t>
            </a:r>
            <a:endParaRPr lang="en-US" altLang="zh-CN"/>
          </a:p>
          <a:p>
            <a:pPr lvl="2"/>
            <a:r>
              <a:rPr lang="en-US" altLang="zh-CN"/>
              <a:t>PostgreSQL, MySQL and SQLite (with JSON1) as database backends</a:t>
            </a:r>
            <a:endParaRPr lang="en-US" altLang="zh-CN"/>
          </a:p>
          <a:p>
            <a:pPr lvl="1"/>
            <a:r>
              <a:rPr lang="en-US" altLang="zh-CN"/>
              <a:t>docker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https://github.com/wagtail/docker-wagtail-develop/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https://jortdevreeze.com/blog/wagtail-3/dockerize-wagtail-cms-for-your-development-environment-2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7885" y="1211580"/>
            <a:ext cx="454787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Wagtail+Vue</a:t>
            </a:r>
            <a:endParaRPr lang="en-US" altLang="zh-CN"/>
          </a:p>
          <a:p>
            <a:pPr lvl="2"/>
            <a:r>
              <a:rPr lang="en-US" altLang="zh-CN"/>
              <a:t>https://devpress.csdn.net/vue/62f905cac6770329307fcc6c.html</a:t>
            </a:r>
            <a:endParaRPr lang="en-US" altLang="zh-CN"/>
          </a:p>
          <a:p>
            <a:pPr lvl="2"/>
            <a:r>
              <a:rPr lang="en-US" altLang="zh-CN"/>
              <a:t>https://gist.github.com/tomdyson/abf1e973db4dcd50b388816f8c20adb0</a:t>
            </a:r>
            <a:endParaRPr lang="en-US" altLang="zh-CN"/>
          </a:p>
          <a:p>
            <a:pPr lvl="3"/>
            <a:r>
              <a:rPr lang="en-US" altLang="zh-CN"/>
              <a:t>Wagtail 4</a:t>
            </a:r>
            <a:endParaRPr lang="en-US" altLang="zh-CN"/>
          </a:p>
          <a:p>
            <a:pPr lvl="2"/>
            <a:r>
              <a:rPr lang="en-US" altLang="zh-CN"/>
              <a:t>https://github.com/QuangPhamll/wagtail-vue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References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zh-CN" altLang="en-US" smtClean="0"/>
              <a:t>https://www.djangoproject.com/</a:t>
            </a:r>
            <a:endParaRPr lang="zh-CN" altLang="en-US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zh-CN" altLang="en-US" smtClean="0"/>
              <a:t>http://www.effectivedjango.com/tutorial/index.html</a:t>
            </a:r>
            <a:endParaRPr lang="zh-CN" altLang="en-US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zh-CN" altLang="en-US" smtClean="0"/>
              <a:t>https://www.django-rest-framework.org/</a:t>
            </a:r>
            <a:endParaRPr lang="zh-CN" altLang="en-US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zh-CN" altLang="en-US" smtClean="0"/>
              <a:t>https://www.digitalocean.com/community/tutorials/how-to-serve-django-applications-with-apache-and-mod_wsgi-on-centos-7</a:t>
            </a:r>
            <a:endParaRPr lang="zh-CN" altLang="en-US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Install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Apache and mod_wsgi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pip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python get-pip.py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virtualenv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pip install virtualenv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virtualenv &lt;env&gt;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source bin/activate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Install Django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pip install Django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pip instal djangorestframework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pip install mysqlclient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Preparation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zh-CN" altLang="en-US" dirty="0" smtClean="0"/>
          </a:p>
          <a:p>
            <a:pPr marL="228600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/>
              <a:t>pip install Django==1.11.2</a:t>
            </a:r>
            <a:endParaRPr lang="zh-CN" altLang="en-US" smtClean="0"/>
          </a:p>
          <a:p>
            <a:pPr marL="228600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Verify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python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import django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print(django.get_version())</a:t>
            </a:r>
            <a:endParaRPr lang="en-US" altLang="zh-CN" smtClean="0"/>
          </a:p>
          <a:p>
            <a:pPr marL="228600" lvl="0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Virtualenv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mkdir &lt;project_name&gt;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virtualenv env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source &lt;project_name&gt;\Scripts\activate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Create requirements.txt (Django==1.5.1)</a:t>
            </a:r>
            <a:endParaRPr lang="en-US" altLang="zh-CN" smtClean="0"/>
          </a:p>
          <a:p>
            <a:pPr marL="685800" lvl="1" indent="-228600" algn="l">
              <a:lnSpc>
                <a:spcPct val="2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pip install -U -r requirements.txt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4000" y="1082276"/>
            <a:ext cx="584200" cy="741357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/>
              <a:t>Start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t">
            <a:normAutofit fontScale="60000"/>
          </a:bodyPr>
          <a:p>
            <a:pPr>
              <a:lnSpc>
                <a:spcPct val="150000"/>
              </a:lnSpc>
            </a:pPr>
            <a:endParaRPr lang="zh-CN" altLang="en-US" dirty="0"/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Create project</a:t>
            </a:r>
            <a:endParaRPr lang="en-US" altLang="zh-CN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django-admin startproject &lt;project-name&gt;</a:t>
            </a:r>
            <a:endParaRPr lang="en-US" altLang="zh-CN" smtClean="0"/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Create app</a:t>
            </a:r>
            <a:endParaRPr lang="en-US" altLang="zh-CN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python manage.py startapp &lt;app-name&gt;</a:t>
            </a:r>
            <a:endParaRPr lang="en-US" altLang="zh-CN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Add app to INSTALLED_APPS in settings.py</a:t>
            </a:r>
            <a:endParaRPr lang="en-US" altLang="zh-CN" smtClean="0"/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&lt;app-name&gt;.apps.XXXConfig</a:t>
            </a:r>
            <a:endParaRPr lang="en-US" altLang="zh-CN" smtClean="0"/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 smtClean="0">
                <a:sym typeface="+mn-ea"/>
              </a:rPr>
              <a:t>Start test server</a:t>
            </a:r>
            <a:endParaRPr lang="en-US" altLang="zh-CN" sz="2400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400" smtClean="0">
                <a:sym typeface="+mn-ea"/>
              </a:rPr>
              <a:t>python manage.py runserver</a:t>
            </a:r>
            <a:endParaRPr lang="en-US" altLang="zh-CN" sz="2400" smtClean="0">
              <a:sym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Admin</a:t>
            </a:r>
            <a:endParaRPr lang="en-US" altLang="zh-CN" smtClean="0"/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python manage.py createsuperuser</a:t>
            </a:r>
            <a:endParaRPr lang="en-US" altLang="zh-CN" smtClean="0"/>
          </a:p>
        </p:txBody>
      </p:sp>
      <p:sp>
        <p:nvSpPr>
          <p:cNvPr id="7" name="圆角矩形 6"/>
          <p:cNvSpPr/>
          <p:nvPr/>
        </p:nvSpPr>
        <p:spPr>
          <a:xfrm>
            <a:off x="6911975" y="5173345"/>
            <a:ext cx="2529205" cy="8070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models.py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911975" y="4044315"/>
            <a:ext cx="2529205" cy="8070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views.py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9744710" y="3975100"/>
            <a:ext cx="1778000" cy="543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manage.py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9735185" y="4756785"/>
            <a:ext cx="1778000" cy="543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urls.py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9744710" y="5478145"/>
            <a:ext cx="1778000" cy="543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settings.py</a:t>
            </a:r>
            <a:endParaRPr lang="en-US" altLang="zh-CN"/>
          </a:p>
        </p:txBody>
      </p:sp>
      <p:pic>
        <p:nvPicPr>
          <p:cNvPr id="2" name="图片 1" descr="django_mvc_mvt_patte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0" y="999490"/>
            <a:ext cx="5715635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Folder Structure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86460" y="3094990"/>
            <a:ext cx="1052195" cy="5308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Project_Root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421255" y="1082675"/>
            <a:ext cx="1438275" cy="3384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db.sqlite3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411095" y="1482725"/>
            <a:ext cx="1447800" cy="358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manage.py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411095" y="1963420"/>
            <a:ext cx="1447800" cy="5308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APP_Root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411095" y="4794250"/>
            <a:ext cx="1447800" cy="5308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APP_1</a:t>
            </a:r>
            <a:endParaRPr lang="en-US" altLang="zh-CN"/>
          </a:p>
        </p:txBody>
      </p:sp>
      <p:sp>
        <p:nvSpPr>
          <p:cNvPr id="13" name="左大括号 12"/>
          <p:cNvSpPr/>
          <p:nvPr/>
        </p:nvSpPr>
        <p:spPr>
          <a:xfrm>
            <a:off x="1977390" y="1308735"/>
            <a:ext cx="433070" cy="378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303395" y="1598295"/>
            <a:ext cx="1447800" cy="386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settings.py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64660" y="2036445"/>
            <a:ext cx="1447800" cy="386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urls.py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303395" y="2494280"/>
            <a:ext cx="1447800" cy="386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wsgi.py</a:t>
            </a:r>
            <a:endParaRPr lang="en-US" altLang="zh-CN"/>
          </a:p>
        </p:txBody>
      </p:sp>
      <p:sp>
        <p:nvSpPr>
          <p:cNvPr id="17" name="左大括号 16"/>
          <p:cNvSpPr/>
          <p:nvPr/>
        </p:nvSpPr>
        <p:spPr>
          <a:xfrm>
            <a:off x="3930015" y="1687195"/>
            <a:ext cx="308610" cy="1045210"/>
          </a:xfrm>
          <a:prstGeom prst="leftBrace">
            <a:avLst>
              <a:gd name="adj1" fmla="val 8333"/>
              <a:gd name="adj2" fmla="val 52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曲线连接符 17"/>
          <p:cNvCxnSpPr>
            <a:stCxn id="7" idx="3"/>
            <a:endCxn id="14" idx="0"/>
          </p:cNvCxnSpPr>
          <p:nvPr/>
        </p:nvCxnSpPr>
        <p:spPr>
          <a:xfrm flipV="1">
            <a:off x="3858895" y="1598295"/>
            <a:ext cx="1168400" cy="64135"/>
          </a:xfrm>
          <a:prstGeom prst="curvedConnector4">
            <a:avLst>
              <a:gd name="adj1" fmla="val 19022"/>
              <a:gd name="adj2" fmla="val 6514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4" idx="3"/>
            <a:endCxn id="15" idx="3"/>
          </p:cNvCxnSpPr>
          <p:nvPr/>
        </p:nvCxnSpPr>
        <p:spPr>
          <a:xfrm flipH="1">
            <a:off x="5712460" y="1791335"/>
            <a:ext cx="38735" cy="438150"/>
          </a:xfrm>
          <a:prstGeom prst="curvedConnector3">
            <a:avLst>
              <a:gd name="adj1" fmla="val -614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70600" y="1812925"/>
            <a:ext cx="165481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ROOT_URLCONF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3859530" y="3201670"/>
            <a:ext cx="308610" cy="3233420"/>
          </a:xfrm>
          <a:prstGeom prst="leftBrace">
            <a:avLst>
              <a:gd name="adj1" fmla="val 8333"/>
              <a:gd name="adj2" fmla="val 52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64660" y="3027045"/>
            <a:ext cx="1447800" cy="367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admin.py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031865" y="3049905"/>
            <a:ext cx="316039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Register models used in admin pages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238625" y="3443605"/>
            <a:ext cx="1447800" cy="367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apps.py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070600" y="3418840"/>
            <a:ext cx="184086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Configure APP name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238625" y="3850640"/>
            <a:ext cx="1447800" cy="367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models.py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070600" y="3834765"/>
            <a:ext cx="132016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models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238625" y="4255135"/>
            <a:ext cx="1447800" cy="367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tests.py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070600" y="4277360"/>
            <a:ext cx="1122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tests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238625" y="4662805"/>
            <a:ext cx="1447800" cy="367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urls.py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070600" y="4656455"/>
            <a:ext cx="160591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URLCONF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238625" y="5069205"/>
            <a:ext cx="1447800" cy="367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views.py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070600" y="5069205"/>
            <a:ext cx="119126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views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38625" y="5465445"/>
            <a:ext cx="1447800" cy="3670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static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238625" y="5861685"/>
            <a:ext cx="1447800" cy="3670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6070600" y="5465445"/>
            <a:ext cx="193357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static elements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70600" y="5890260"/>
            <a:ext cx="230886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Define templates for HTML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" name="曲线连接符 2"/>
          <p:cNvCxnSpPr>
            <a:stCxn id="35" idx="3"/>
            <a:endCxn id="34" idx="3"/>
          </p:cNvCxnSpPr>
          <p:nvPr/>
        </p:nvCxnSpPr>
        <p:spPr>
          <a:xfrm flipV="1">
            <a:off x="5686425" y="5648960"/>
            <a:ext cx="3175" cy="396240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>
            <a:stCxn id="32" idx="3"/>
            <a:endCxn id="35" idx="3"/>
          </p:cNvCxnSpPr>
          <p:nvPr/>
        </p:nvCxnSpPr>
        <p:spPr>
          <a:xfrm>
            <a:off x="5686425" y="5252720"/>
            <a:ext cx="3175" cy="792480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线形标注 2(带边框和强调线) 10"/>
          <p:cNvSpPr/>
          <p:nvPr/>
        </p:nvSpPr>
        <p:spPr>
          <a:xfrm>
            <a:off x="9101455" y="5098415"/>
            <a:ext cx="1177925" cy="36703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44"/>
              <a:gd name="adj6" fmla="val -270619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render()</a:t>
            </a:r>
            <a:endParaRPr lang="en-US" altLang="zh-CN"/>
          </a:p>
        </p:txBody>
      </p:sp>
      <p:cxnSp>
        <p:nvCxnSpPr>
          <p:cNvPr id="39" name="曲线连接符 38"/>
          <p:cNvCxnSpPr>
            <a:stCxn id="15" idx="3"/>
            <a:endCxn id="30" idx="3"/>
          </p:cNvCxnSpPr>
          <p:nvPr/>
        </p:nvCxnSpPr>
        <p:spPr>
          <a:xfrm flipH="1">
            <a:off x="5686425" y="2229485"/>
            <a:ext cx="26035" cy="2616835"/>
          </a:xfrm>
          <a:prstGeom prst="curvedConnector3">
            <a:avLst>
              <a:gd name="adj1" fmla="val -914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2" idx="3"/>
            <a:endCxn id="26" idx="3"/>
          </p:cNvCxnSpPr>
          <p:nvPr/>
        </p:nvCxnSpPr>
        <p:spPr>
          <a:xfrm flipV="1">
            <a:off x="5686425" y="4024630"/>
            <a:ext cx="3175" cy="1218565"/>
          </a:xfrm>
          <a:prstGeom prst="curved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238625" y="6261100"/>
            <a:ext cx="1447800" cy="3670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migrations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060440" y="6261100"/>
            <a:ext cx="102362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DB related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Model &amp; DB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  <a:sym typeface="+mn-ea"/>
              </a:rPr>
              <a:t>Create DB</a:t>
            </a:r>
            <a:endParaRPr lang="en-US" altLang="zh-CN" smtClean="0">
              <a:latin typeface="+mn-lt"/>
              <a:ea typeface="+mn-ea"/>
              <a:sym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  <a:sym typeface="+mn-ea"/>
              </a:rPr>
              <a:t>python manage.py migrate        #According to mysite/settings.py</a:t>
            </a:r>
            <a:endParaRPr lang="en-US" altLang="zh-CN" smtClean="0">
              <a:latin typeface="+mn-lt"/>
              <a:ea typeface="+mn-ea"/>
              <a:sym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Model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In models.py, define class, Field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With models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DB schema can be created</a:t>
            </a:r>
            <a:endParaRPr lang="en-US" altLang="zh-CN" smtClean="0">
              <a:latin typeface="+mn-lt"/>
              <a:ea typeface="+mn-ea"/>
            </a:endParaRPr>
          </a:p>
          <a:p>
            <a:pPr marL="1143000" lvl="2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DB access APIs can be created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manage.py syncdb  # Update DB based on defined models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manage.py makemigrations &lt;module-name&gt;     # Create migrations for changes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manage.py sqlmigrate &lt;module-name&gt; 0001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python manage.py migrate       # Apply changes to DB</a:t>
            </a:r>
            <a:endParaRPr lang="en-US" altLang="zh-CN" smtClean="0">
              <a:latin typeface="+mn-lt"/>
              <a:ea typeface="+mn-ea"/>
            </a:endParaRPr>
          </a:p>
          <a:p>
            <a:pPr marL="228600" lvl="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Field Relationship</a:t>
            </a:r>
            <a:endParaRPr lang="en-US" altLang="zh-CN" smtClean="0">
              <a:latin typeface="+mn-lt"/>
              <a:ea typeface="+mn-ea"/>
            </a:endParaRPr>
          </a:p>
          <a:p>
            <a:pPr marL="685800" lvl="1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+mn-lt"/>
                <a:ea typeface="+mn-ea"/>
              </a:rPr>
              <a:t>ForeignKey (1-n), ManyToManyField (n-n), OneToOneField (1-1)</a:t>
            </a:r>
            <a:endParaRPr lang="en-US" altLang="zh-CN" smtClean="0">
              <a:latin typeface="+mn-lt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55435" y="2332355"/>
            <a:ext cx="147637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3" name="流程图: 可选过程 2"/>
          <p:cNvSpPr/>
          <p:nvPr/>
        </p:nvSpPr>
        <p:spPr>
          <a:xfrm>
            <a:off x="10034905" y="1551305"/>
            <a:ext cx="1390015" cy="54991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CharField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0034905" y="2226945"/>
            <a:ext cx="1390015" cy="54991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EmailField</a:t>
            </a:r>
            <a:endParaRPr lang="en-US" altLang="zh-CN"/>
          </a:p>
        </p:txBody>
      </p:sp>
      <p:cxnSp>
        <p:nvCxnSpPr>
          <p:cNvPr id="5" name="直接连接符 4"/>
          <p:cNvCxnSpPr>
            <a:stCxn id="12" idx="3"/>
            <a:endCxn id="3" idx="1"/>
          </p:cNvCxnSpPr>
          <p:nvPr/>
        </p:nvCxnSpPr>
        <p:spPr>
          <a:xfrm flipV="1">
            <a:off x="9919970" y="1826260"/>
            <a:ext cx="11493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313420" y="2501900"/>
            <a:ext cx="56896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单角的矩形 8"/>
          <p:cNvSpPr/>
          <p:nvPr/>
        </p:nvSpPr>
        <p:spPr>
          <a:xfrm>
            <a:off x="6655435" y="3973195"/>
            <a:ext cx="1477010" cy="829945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 Table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2" idx="2"/>
            <a:endCxn id="9" idx="3"/>
          </p:cNvCxnSpPr>
          <p:nvPr/>
        </p:nvCxnSpPr>
        <p:spPr>
          <a:xfrm>
            <a:off x="7393940" y="3152775"/>
            <a:ext cx="0" cy="820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97675" y="5083810"/>
            <a:ext cx="1943100" cy="1209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Model.objects.create()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Model.objects.all()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Model.objects.filter()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Model.objects.get()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247380" y="2332355"/>
            <a:ext cx="1672590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ModelForm</a:t>
            </a:r>
            <a:endParaRPr lang="en-US" altLang="zh-CN"/>
          </a:p>
        </p:txBody>
      </p:sp>
      <p:cxnSp>
        <p:nvCxnSpPr>
          <p:cNvPr id="13" name="直接连接符 12"/>
          <p:cNvCxnSpPr>
            <a:stCxn id="2" idx="3"/>
            <a:endCxn id="12" idx="1"/>
          </p:cNvCxnSpPr>
          <p:nvPr/>
        </p:nvCxnSpPr>
        <p:spPr>
          <a:xfrm>
            <a:off x="8131810" y="2742565"/>
            <a:ext cx="115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3"/>
            <a:endCxn id="4" idx="1"/>
          </p:cNvCxnSpPr>
          <p:nvPr/>
        </p:nvCxnSpPr>
        <p:spPr>
          <a:xfrm flipV="1">
            <a:off x="9919970" y="2501900"/>
            <a:ext cx="114935" cy="24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Dynamic Web Page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835" y="1211580"/>
            <a:ext cx="5882005" cy="4549140"/>
          </a:xfrm>
        </p:spPr>
        <p:txBody>
          <a:bodyPr>
            <a:normAutofit lnSpcReduction="10000"/>
          </a:bodyPr>
          <a:p>
            <a:endParaRPr lang="zh-CN" altLang="en-US" sz="915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Web pages are delivered by views.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Each view is represented by a Python function or method in class-based views.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A URLconf maps URL patterns (regex) to views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Each view is responsible for one of following two things.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Return a HttpResponse object containing the content for the requested page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Raise an exception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Generic Views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en-US" sz="800" dirty="0" smtClean="0">
                <a:latin typeface="+mn-lt"/>
                <a:ea typeface="+mn-ea"/>
              </a:rPr>
              <a:t>django.views.generic</a:t>
            </a:r>
            <a:endParaRPr lang="x-none" altLang="en-US" sz="80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ListView, DetailView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Template</a:t>
            </a:r>
            <a:endParaRPr lang="en-US" altLang="zh-CN" sz="92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Aim: separate the design from Python codes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Most of generic views have a predefind template name that they expect to find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Steps: create template -&gt; load template -&gt; fill a context -&gt; return page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40" dirty="0" smtClean="0">
                <a:latin typeface="+mn-lt"/>
                <a:ea typeface="+mn-ea"/>
              </a:rPr>
              <a:t>Create “templates” folder in APP folder</a:t>
            </a:r>
            <a:endParaRPr lang="en-US" altLang="zh-CN" sz="740" dirty="0" smtClean="0">
              <a:latin typeface="+mn-lt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latin typeface="+mn-lt"/>
                <a:ea typeface="+mn-ea"/>
              </a:rPr>
              <a:t>Template can extend one another, using block tags</a:t>
            </a:r>
            <a:endParaRPr lang="en-US" altLang="zh-CN" sz="800" dirty="0" smtClean="0">
              <a:latin typeface="+mn-lt"/>
              <a:ea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20" dirty="0" smtClean="0">
                <a:latin typeface="+mn-lt"/>
                <a:ea typeface="+mn-ea"/>
              </a:rPr>
              <a:t>viewsets, Routers</a:t>
            </a:r>
            <a:endParaRPr lang="en-US" altLang="zh-CN" sz="920" dirty="0" smtClean="0">
              <a:latin typeface="+mn-lt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374255" y="3297555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9507220" y="1454150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ListView</a:t>
            </a:r>
            <a:endParaRPr lang="en-US" altLang="zh-CN"/>
          </a:p>
        </p:txBody>
      </p:sp>
      <p:cxnSp>
        <p:nvCxnSpPr>
          <p:cNvPr id="4" name="直接连接符 3"/>
          <p:cNvCxnSpPr>
            <a:stCxn id="2" idx="3"/>
            <a:endCxn id="3" idx="1"/>
          </p:cNvCxnSpPr>
          <p:nvPr/>
        </p:nvCxnSpPr>
        <p:spPr>
          <a:xfrm flipV="1">
            <a:off x="9217660" y="1864360"/>
            <a:ext cx="289560" cy="184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507220" y="2332355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DetailView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507220" y="3230245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CreateView</a:t>
            </a:r>
            <a:endParaRPr lang="en-US" altLang="zh-CN"/>
          </a:p>
        </p:txBody>
      </p:sp>
      <p:cxnSp>
        <p:nvCxnSpPr>
          <p:cNvPr id="9" name="直接连接符 8"/>
          <p:cNvCxnSpPr>
            <a:stCxn id="2" idx="3"/>
            <a:endCxn id="5" idx="1"/>
          </p:cNvCxnSpPr>
          <p:nvPr/>
        </p:nvCxnSpPr>
        <p:spPr>
          <a:xfrm flipV="1">
            <a:off x="9217660" y="2742565"/>
            <a:ext cx="28956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" idx="3"/>
            <a:endCxn id="6" idx="1"/>
          </p:cNvCxnSpPr>
          <p:nvPr/>
        </p:nvCxnSpPr>
        <p:spPr>
          <a:xfrm flipV="1">
            <a:off x="9217660" y="3640455"/>
            <a:ext cx="289560" cy="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507220" y="4195445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UpdateView</a:t>
            </a:r>
            <a:endParaRPr lang="en-US" altLang="zh-CN"/>
          </a:p>
        </p:txBody>
      </p:sp>
      <p:cxnSp>
        <p:nvCxnSpPr>
          <p:cNvPr id="12" name="直接连接符 11"/>
          <p:cNvCxnSpPr>
            <a:stCxn id="2" idx="3"/>
            <a:endCxn id="11" idx="1"/>
          </p:cNvCxnSpPr>
          <p:nvPr/>
        </p:nvCxnSpPr>
        <p:spPr>
          <a:xfrm>
            <a:off x="9217660" y="3707765"/>
            <a:ext cx="289560" cy="89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507220" y="5121910"/>
            <a:ext cx="1843405" cy="820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DeleteView</a:t>
            </a:r>
            <a:endParaRPr lang="en-US" altLang="zh-CN"/>
          </a:p>
        </p:txBody>
      </p:sp>
      <p:cxnSp>
        <p:nvCxnSpPr>
          <p:cNvPr id="14" name="直接连接符 13"/>
          <p:cNvCxnSpPr>
            <a:stCxn id="2" idx="3"/>
            <a:endCxn id="13" idx="1"/>
          </p:cNvCxnSpPr>
          <p:nvPr/>
        </p:nvCxnSpPr>
        <p:spPr>
          <a:xfrm>
            <a:off x="9217660" y="3707765"/>
            <a:ext cx="289560" cy="182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286375" y="3302000"/>
            <a:ext cx="1843405" cy="8204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ModelViewSet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3"/>
            <a:endCxn id="2" idx="1"/>
          </p:cNvCxnSpPr>
          <p:nvPr/>
        </p:nvCxnSpPr>
        <p:spPr>
          <a:xfrm flipV="1">
            <a:off x="7129780" y="3707765"/>
            <a:ext cx="24447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286375" y="4422140"/>
            <a:ext cx="1843405" cy="8204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DefaultRouter</a:t>
            </a:r>
            <a:endParaRPr lang="en-US" altLang="zh-CN"/>
          </a:p>
        </p:txBody>
      </p:sp>
      <p:cxnSp>
        <p:nvCxnSpPr>
          <p:cNvPr id="18" name="直接连接符 17"/>
          <p:cNvCxnSpPr>
            <a:stCxn id="15" idx="2"/>
            <a:endCxn id="17" idx="0"/>
          </p:cNvCxnSpPr>
          <p:nvPr/>
        </p:nvCxnSpPr>
        <p:spPr>
          <a:xfrm>
            <a:off x="6208395" y="4122420"/>
            <a:ext cx="0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Static</a:t>
            </a:r>
            <a:endParaRPr lang="en-US" altLang="zh-CN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JS, CSS, images ...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Create “static” folder in ${project} folder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Add below line to settings.py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/>
              <a:t>STATIC_ROOT = os.path.join(BASE_DIR, 'static/')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python manage.py collectstatic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Bootstrap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Front-end web framework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Most popular HTML, CSS, and JS framework for developing responsive, mobile-first projects on the web</a:t>
            </a:r>
            <a:endParaRPr lang="en-US" altLang="zh-CN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RhZjQ5NWVmZmQxNmM3NmNkNDYxNWRmNzNmMjA1ZDAifQ==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7788</Words>
  <Application>WPS 演示</Application>
  <PresentationFormat>宽屏</PresentationFormat>
  <Paragraphs>441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1_A000120140530A02PPBG</vt:lpstr>
      <vt:lpstr>Django</vt:lpstr>
      <vt:lpstr>References</vt:lpstr>
      <vt:lpstr>Install</vt:lpstr>
      <vt:lpstr>Preparation</vt:lpstr>
      <vt:lpstr>Start</vt:lpstr>
      <vt:lpstr>Folder Structure</vt:lpstr>
      <vt:lpstr>Model &amp; DB</vt:lpstr>
      <vt:lpstr>Dynamic Web Page</vt:lpstr>
      <vt:lpstr>Static</vt:lpstr>
      <vt:lpstr>Admin</vt:lpstr>
      <vt:lpstr>Template</vt:lpstr>
      <vt:lpstr>Test</vt:lpstr>
      <vt:lpstr>Authentication and Authorization</vt:lpstr>
      <vt:lpstr>REST</vt:lpstr>
      <vt:lpstr>Integrate with Nginx</vt:lpstr>
      <vt:lpstr>Configure Nginx and uWSGI</vt:lpstr>
      <vt:lpstr>Integrate with Apache</vt:lpstr>
      <vt:lpstr>CMS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280</cp:revision>
  <dcterms:created xsi:type="dcterms:W3CDTF">2018-08-28T03:03:00Z</dcterms:created>
  <dcterms:modified xsi:type="dcterms:W3CDTF">2023-11-30T05:05:50Z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FD169BD7B6AD48F3B1E20C1A105C7D8C_12</vt:lpwstr>
  </property>
</Properties>
</file>