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4.webp" ContentType="image/webp"/>
  <Override PartName="/ppt/media/image1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62"/>
  </p:handoutMasterIdLst>
  <p:sldIdLst>
    <p:sldId id="256" r:id="rId3"/>
    <p:sldId id="402" r:id="rId4"/>
    <p:sldId id="366" r:id="rId5"/>
    <p:sldId id="314" r:id="rId6"/>
    <p:sldId id="325" r:id="rId7"/>
    <p:sldId id="343" r:id="rId8"/>
    <p:sldId id="434" r:id="rId9"/>
    <p:sldId id="488" r:id="rId10"/>
    <p:sldId id="435" r:id="rId11"/>
    <p:sldId id="459" r:id="rId12"/>
    <p:sldId id="284" r:id="rId13"/>
    <p:sldId id="323" r:id="rId14"/>
    <p:sldId id="329" r:id="rId15"/>
    <p:sldId id="277" r:id="rId16"/>
    <p:sldId id="333" r:id="rId18"/>
    <p:sldId id="633" r:id="rId19"/>
    <p:sldId id="337" r:id="rId20"/>
    <p:sldId id="334" r:id="rId21"/>
    <p:sldId id="341" r:id="rId22"/>
    <p:sldId id="354" r:id="rId23"/>
    <p:sldId id="574" r:id="rId24"/>
    <p:sldId id="390" r:id="rId25"/>
    <p:sldId id="389" r:id="rId26"/>
    <p:sldId id="671" r:id="rId27"/>
    <p:sldId id="673" r:id="rId28"/>
    <p:sldId id="672" r:id="rId29"/>
    <p:sldId id="358" r:id="rId30"/>
    <p:sldId id="528" r:id="rId31"/>
    <p:sldId id="529" r:id="rId32"/>
    <p:sldId id="359" r:id="rId33"/>
    <p:sldId id="401" r:id="rId34"/>
    <p:sldId id="362" r:id="rId35"/>
    <p:sldId id="356" r:id="rId36"/>
    <p:sldId id="363" r:id="rId37"/>
    <p:sldId id="429" r:id="rId38"/>
    <p:sldId id="483" r:id="rId39"/>
    <p:sldId id="515" r:id="rId40"/>
    <p:sldId id="558" r:id="rId41"/>
    <p:sldId id="547" r:id="rId42"/>
    <p:sldId id="548" r:id="rId43"/>
    <p:sldId id="604" r:id="rId44"/>
    <p:sldId id="605" r:id="rId45"/>
    <p:sldId id="619" r:id="rId46"/>
    <p:sldId id="331" r:id="rId47"/>
    <p:sldId id="516" r:id="rId48"/>
    <p:sldId id="517" r:id="rId49"/>
    <p:sldId id="518" r:id="rId50"/>
    <p:sldId id="523" r:id="rId51"/>
    <p:sldId id="524" r:id="rId52"/>
    <p:sldId id="367" r:id="rId53"/>
    <p:sldId id="368" r:id="rId54"/>
    <p:sldId id="369" r:id="rId55"/>
    <p:sldId id="570" r:id="rId56"/>
    <p:sldId id="571" r:id="rId57"/>
    <p:sldId id="572" r:id="rId58"/>
    <p:sldId id="573" r:id="rId59"/>
    <p:sldId id="705" r:id="rId60"/>
    <p:sldId id="706" r:id="rId61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gs" Target="tags/tag72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13.png"/><Relationship Id="rId1" Type="http://schemas.openxmlformats.org/officeDocument/2006/relationships/tags" Target="../tags/tag47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image" Target="../media/image16.jpeg"/><Relationship Id="rId2" Type="http://schemas.openxmlformats.org/officeDocument/2006/relationships/image" Target="../media/image15.webp"/><Relationship Id="rId1" Type="http://schemas.openxmlformats.org/officeDocument/2006/relationships/image" Target="../media/image14.web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1.png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3/7/2022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3985" cy="510540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https://certbot.eff.org/</a:t>
            </a:r>
            <a:endParaRPr lang="en-US" altLang="zh-CN" sz="2400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certbot installer from </a:t>
            </a:r>
            <a:r>
              <a:rPr lang="en-US" altLang="zh-CN">
                <a:sym typeface="+mn-ea"/>
              </a:rPr>
              <a:t>https://certbot.eff.org/instructions?ws=apache&amp;os=windows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certbot certonly --standalone</a:t>
            </a:r>
            <a:endParaRPr lang="en-US" altLang="zh-CN"/>
          </a:p>
          <a:p>
            <a:pPr lvl="1"/>
            <a:r>
              <a:rPr lang="en-US" altLang="zh-CN"/>
              <a:t>After success</a:t>
            </a:r>
            <a:endParaRPr lang="en-US" altLang="zh-CN"/>
          </a:p>
          <a:p>
            <a:pPr lvl="2"/>
            <a:r>
              <a:rPr lang="en-US" altLang="zh-CN"/>
              <a:t>Successfully received certificate.</a:t>
            </a:r>
            <a:endParaRPr lang="en-US" altLang="zh-CN"/>
          </a:p>
          <a:p>
            <a:pPr lvl="2"/>
            <a:r>
              <a:rPr lang="en-US" altLang="zh-CN"/>
              <a:t>Certificate is saved at: C:\Certbot\live\weifantasy.com\fullchain.pem</a:t>
            </a:r>
            <a:endParaRPr lang="en-US" altLang="zh-CN"/>
          </a:p>
          <a:p>
            <a:pPr lvl="2"/>
            <a:r>
              <a:rPr lang="en-US" altLang="zh-CN"/>
              <a:t>Key is saved at:         C:\Certbot\live\weifantasy.com\privkey.pem</a:t>
            </a:r>
            <a:endParaRPr lang="en-US" altLang="zh-CN"/>
          </a:p>
          <a:p>
            <a:pPr lvl="2"/>
            <a:r>
              <a:rPr lang="en-US" altLang="zh-CN"/>
              <a:t>This certificate expires on 2022-03-20.</a:t>
            </a:r>
            <a:endParaRPr lang="en-US" altLang="zh-CN"/>
          </a:p>
          <a:p>
            <a:pPr lvl="2"/>
            <a:r>
              <a:rPr lang="en-US" altLang="zh-CN"/>
              <a:t>These files will be updated when the certificate renews.</a:t>
            </a:r>
            <a:endParaRPr lang="en-US" altLang="zh-CN"/>
          </a:p>
          <a:p>
            <a:pPr lvl="2"/>
            <a:r>
              <a:rPr lang="en-US" altLang="zh-CN"/>
              <a:t>Certbot has set up a scheduled task to automatically renew this certificate in the background.</a:t>
            </a:r>
            <a:endParaRPr lang="en-US" altLang="zh-CN"/>
          </a:p>
          <a:p>
            <a:pPr lvl="1"/>
            <a:r>
              <a:rPr lang="en-US" altLang="zh-CN"/>
              <a:t>cd C:\Certbot\live\weifantasy.com</a:t>
            </a:r>
            <a:endParaRPr lang="en-US" altLang="zh-CN"/>
          </a:p>
          <a:p>
            <a:pPr lvl="1"/>
            <a:r>
              <a:rPr lang="en-US" altLang="zh-CN"/>
              <a:t>cp cert.pem/chain.pem/privkey.pem $tomcat\conf</a:t>
            </a:r>
            <a:endParaRPr lang="en-US" altLang="zh-CN"/>
          </a:p>
          <a:p>
            <a:pPr lvl="1"/>
            <a:r>
              <a:rPr lang="en-US" altLang="zh-CN"/>
              <a:t>Modify conf/server.xlm</a:t>
            </a:r>
            <a:endParaRPr lang="en-US" altLang="zh-CN"/>
          </a:p>
          <a:p>
            <a:pPr lvl="1"/>
            <a:r>
              <a:rPr lang="en-US" altLang="zh-CN"/>
              <a:t>restart server</a:t>
            </a:r>
            <a:endParaRPr lang="en-US" altLang="zh-CN"/>
          </a:p>
          <a:p>
            <a:pPr lvl="1"/>
            <a:r>
              <a:rPr lang="en-US" altLang="zh-CN"/>
              <a:t>Control Panel -&gt; Internet Options -&gt; Content -&gt; Clear SSL States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24925" y="389890"/>
            <a:ext cx="254000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/>
              <a:t>conf/server.xml</a:t>
            </a:r>
            <a:endParaRPr lang="en-US" altLang="zh-CN" sz="1200" b="1"/>
          </a:p>
          <a:p>
            <a:endParaRPr lang="en-US" altLang="zh-CN" sz="1200"/>
          </a:p>
          <a:p>
            <a:r>
              <a:rPr lang="zh-CN" altLang="en-US" sz="1200"/>
              <a:t>    &lt;Connector port="8443" protocol="org.apache.coyote.http11.Http11NioProtocol"</a:t>
            </a:r>
            <a:endParaRPr lang="zh-CN" altLang="en-US" sz="1200"/>
          </a:p>
          <a:p>
            <a:r>
              <a:rPr lang="zh-CN" altLang="en-US" sz="1200"/>
              <a:t>               maxThreads="150" SSLEnabled="true"&gt;</a:t>
            </a:r>
            <a:endParaRPr lang="zh-CN" altLang="en-US" sz="1200"/>
          </a:p>
          <a:p>
            <a:r>
              <a:rPr lang="zh-CN" altLang="en-US" sz="1200"/>
              <a:t>        &lt;SSLHostConfig&gt;</a:t>
            </a:r>
            <a:endParaRPr lang="zh-CN" altLang="en-US" sz="1200"/>
          </a:p>
          <a:p>
            <a:r>
              <a:rPr lang="zh-CN" altLang="en-US" sz="1200"/>
              <a:t>            &lt;Certificate certificateFile="conf/cert.pem"</a:t>
            </a:r>
            <a:endParaRPr lang="zh-CN" altLang="en-US" sz="1200"/>
          </a:p>
          <a:p>
            <a:r>
              <a:rPr lang="zh-CN" altLang="en-US" sz="1200"/>
              <a:t>                 certificateKeyFile="conf/privkey.pem"</a:t>
            </a:r>
            <a:endParaRPr lang="zh-CN" altLang="en-US" sz="1200"/>
          </a:p>
          <a:p>
            <a:r>
              <a:rPr lang="zh-CN" altLang="en-US" sz="1200"/>
              <a:t>                 certificateChainFile="conf/chain.pem" /&gt;</a:t>
            </a:r>
            <a:endParaRPr lang="zh-CN" altLang="en-US" sz="1200"/>
          </a:p>
          <a:p>
            <a:r>
              <a:rPr lang="zh-CN" altLang="en-US" sz="1200"/>
              <a:t>        &lt;/SSLHostConfig&gt;</a:t>
            </a:r>
            <a:endParaRPr lang="zh-CN" altLang="en-US" sz="1200"/>
          </a:p>
          <a:p>
            <a:r>
              <a:rPr lang="zh-CN" altLang="en-US" sz="1200"/>
              <a:t>    &lt;/Connector&gt;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925" y="3752215"/>
            <a:ext cx="2330450" cy="302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29175" cy="4549140"/>
          </a:xfrm>
        </p:spPr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0955" y="1228725"/>
            <a:ext cx="482917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 type</a:t>
            </a:r>
            <a:endParaRPr lang="en-US" altLang="zh-CN"/>
          </a:p>
          <a:p>
            <a:pPr lvl="1"/>
            <a:r>
              <a:rPr lang="en-US" altLang="zh-CN"/>
              <a:t>/etc/nginx/mime.types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082925"/>
          <a:ext cx="1060513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3171825"/>
                <a:gridCol w="4589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max_ranges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Limits the maximum allowed number of ranges in byte-range requests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Default: not limited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0: disable byte-range support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proxy_connect_timeout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proxy_read_timeout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limit_rate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limit_rate 512k;</a:t>
                      </a:r>
                      <a:r>
                        <a:rPr lang="en-US" altLang="zh-CN" sz="1400"/>
                        <a:t>  // limit bandwidth to 512K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该指令用于限制向客户端传输数据的速度，单位是Byte/s每秒传输的字节数，设置0禁用限制功能。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netstat -nltp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Operation &amp; Maintenance 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87240" cy="4549140"/>
          </a:xfrm>
        </p:spPr>
        <p:txBody>
          <a:bodyPr/>
          <a:p>
            <a:r>
              <a:rPr lang="en-US" altLang="zh-CN"/>
              <a:t>1Panel</a:t>
            </a:r>
            <a:endParaRPr lang="en-US" altLang="zh-CN"/>
          </a:p>
          <a:p>
            <a:pPr lvl="1"/>
            <a:r>
              <a:rPr lang="en-US" altLang="zh-CN"/>
              <a:t>https://github.com/1Panel-dev/1Panel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/>
              <a:t>curl -sSL https://resource.fit2cloud.com/1panel/package/quick_start.sh -o quick_start.sh &amp;&amp; sudo bash quick_start.sh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531485" y="1278890"/>
            <a:ext cx="6270625" cy="30181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11/24/2021</a:t>
            </a:r>
            <a:endParaRPr lang="en-US" altLang="zh-CN"/>
          </a:p>
          <a:p>
            <a:pPr lvl="1"/>
            <a:r>
              <a:rPr lang="en-US" altLang="zh-CN"/>
              <a:t>Added “Lets’ Encrypt for Docker” slide</a:t>
            </a:r>
            <a:endParaRPr lang="en-US" altLang="zh-CN"/>
          </a:p>
          <a:p>
            <a:pPr lvl="0"/>
            <a:r>
              <a:rPr lang="en-US" altLang="zh-CN"/>
              <a:t>3/7/2022</a:t>
            </a:r>
            <a:endParaRPr lang="en-US" altLang="zh-CN"/>
          </a:p>
          <a:p>
            <a:pPr lvl="1"/>
            <a:r>
              <a:rPr lang="en-US" altLang="zh-CN"/>
              <a:t>Added ssh slide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7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{server-ip}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 8.8.8.8</a:t>
            </a:r>
            <a:endParaRPr lang="en-US" altLang="zh-CN"/>
          </a:p>
          <a:p>
            <a:pPr lvl="3"/>
            <a:r>
              <a:rPr lang="en-US" altLang="zh-CN"/>
              <a:t>ms-dns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200"/>
              <a:t>/etc/init.d/pptpd restart</a:t>
            </a:r>
            <a:endParaRPr lang="en-US" altLang="zh-CN" sz="1200"/>
          </a:p>
          <a:p>
            <a:pPr lvl="2"/>
            <a:r>
              <a:rPr lang="en-US" altLang="zh-CN" sz="1200"/>
              <a:t>iptables -I INPUT -p tcp --dport 1723 -j ACCEPT</a:t>
            </a:r>
            <a:endParaRPr lang="en-US" altLang="zh-CN" sz="1200"/>
          </a:p>
          <a:p>
            <a:pPr lvl="2"/>
            <a:r>
              <a:rPr lang="en-US" altLang="zh-CN" sz="1200"/>
              <a:t>Edit /etc/sysctl.conf</a:t>
            </a:r>
            <a:endParaRPr lang="en-US" altLang="zh-CN" sz="1200"/>
          </a:p>
          <a:p>
            <a:pPr lvl="3"/>
            <a:r>
              <a:rPr lang="en-US" altLang="zh-CN" sz="1200"/>
              <a:t>	net.ipv4.ip_forward = 1</a:t>
            </a:r>
            <a:endParaRPr lang="en-US" altLang="zh-CN" sz="1200"/>
          </a:p>
          <a:p>
            <a:pPr lvl="2"/>
            <a:r>
              <a:rPr lang="en-US" altLang="zh-CN" sz="1200"/>
              <a:t>sysctl -p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cat /proc/sys/net/ipv4/ip_forward: 1</a:t>
            </a:r>
            <a:endParaRPr lang="en-US" altLang="zh-CN" sz="1200"/>
          </a:p>
          <a:p>
            <a:pPr lvl="2"/>
            <a:r>
              <a:rPr lang="en-US" altLang="zh-CN" sz="1200"/>
              <a:t>/etc/init.d/procps restart</a:t>
            </a:r>
            <a:endParaRPr lang="en-US" altLang="zh-CN" sz="1200"/>
          </a:p>
          <a:p>
            <a:pPr lvl="2"/>
            <a:r>
              <a:rPr lang="en-US" altLang="zh-CN" sz="1200"/>
              <a:t>apt-get install iptables</a:t>
            </a:r>
            <a:endParaRPr lang="en-US" altLang="zh-CN" sz="1200"/>
          </a:p>
          <a:p>
            <a:pPr lvl="2"/>
            <a:r>
              <a:rPr lang="en-US" altLang="zh-CN" sz="1200"/>
              <a:t>sudo ifconfig</a:t>
            </a:r>
            <a:endParaRPr lang="en-US" altLang="zh-CN" sz="1200"/>
          </a:p>
          <a:p>
            <a:pPr lvl="3"/>
            <a:r>
              <a:rPr lang="en-US" altLang="zh-CN" sz="1200"/>
              <a:t>get eth0 name: e.g. enp1s0</a:t>
            </a:r>
            <a:endParaRPr lang="en-US" altLang="zh-CN" sz="1200"/>
          </a:p>
          <a:p>
            <a:pPr lvl="2"/>
            <a:r>
              <a:rPr lang="en-US" altLang="zh-CN" sz="1200"/>
              <a:t>iptables --table nat --append POSTROUTING --out-interface {eth0} --jump MASQUERADE</a:t>
            </a:r>
            <a:endParaRPr lang="en-US" altLang="zh-CN" sz="1200"/>
          </a:p>
          <a:p>
            <a:pPr lvl="2"/>
            <a:r>
              <a:rPr lang="en-US" altLang="zh-CN" sz="1200"/>
              <a:t>Edit /etc/rc.local:</a:t>
            </a:r>
            <a:endParaRPr lang="en-US" altLang="zh-CN" sz="1200"/>
          </a:p>
          <a:p>
            <a:pPr lvl="3"/>
            <a:r>
              <a:rPr lang="en-US" altLang="zh-CN" sz="1200"/>
              <a:t>iptables --table nat --append POSTROUTING --out-interface eth0 --jump MASQUERADE</a:t>
            </a:r>
            <a:endParaRPr lang="en-US" altLang="zh-CN" sz="1200"/>
          </a:p>
          <a:p>
            <a:pPr lvl="2"/>
            <a:r>
              <a:rPr lang="en-US" altLang="zh-CN" sz="1200"/>
              <a:t>sudo iptables-save</a:t>
            </a:r>
            <a:endParaRPr lang="en-US" altLang="zh-CN" sz="1200"/>
          </a:p>
          <a:p>
            <a:pPr lvl="2"/>
            <a:r>
              <a:rPr lang="en-US" altLang="zh-CN" sz="1200"/>
              <a:t>sudo systemctl enable pptpd</a:t>
            </a:r>
            <a:endParaRPr lang="en-US" altLang="zh-CN" sz="1200"/>
          </a:p>
          <a:p>
            <a:pPr lvl="2"/>
            <a:r>
              <a:rPr lang="en-US" altLang="zh-CN" sz="1200"/>
              <a:t>sudo apt-get install -y iptables-persistent</a:t>
            </a:r>
            <a:endParaRPr lang="en-US" altLang="zh-CN" sz="1200"/>
          </a:p>
          <a:p>
            <a:pPr lvl="0"/>
            <a:r>
              <a:rPr lang="en-US" altLang="zh-CN" sz="1600"/>
              <a:t>Set up client</a:t>
            </a:r>
            <a:endParaRPr lang="en-US" altLang="zh-CN" sz="1600"/>
          </a:p>
          <a:p>
            <a:pPr lvl="1"/>
            <a:r>
              <a:rPr lang="en-US" altLang="zh-CN" sz="1400"/>
              <a:t>Search vpn in start menu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Set Up VPN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230370" cy="4549140"/>
          </a:xfrm>
        </p:spPr>
        <p:txBody>
          <a:bodyPr/>
          <a:p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5475" y="1327150"/>
            <a:ext cx="5771515" cy="4563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Firewall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  <a:p>
            <a:pPr lvl="1"/>
            <a:r>
              <a:rPr lang="en-US" altLang="zh-CN"/>
              <a:t>sudo ufw status verbose</a:t>
            </a:r>
            <a:endParaRPr lang="en-US" altLang="zh-CN"/>
          </a:p>
          <a:p>
            <a:pPr lvl="1"/>
            <a:r>
              <a:rPr lang="en-US" altLang="zh-CN"/>
              <a:t>sudo ufw allow 80</a:t>
            </a:r>
            <a:endParaRPr lang="en-US" altLang="zh-CN"/>
          </a:p>
          <a:p>
            <a:pPr lvl="1"/>
            <a:r>
              <a:rPr lang="en-US" altLang="zh-CN"/>
              <a:t>sudo ufw delete allow 80</a:t>
            </a:r>
            <a:endParaRPr lang="en-US" altLang="zh-CN"/>
          </a:p>
          <a:p>
            <a:pPr lvl="0"/>
            <a:r>
              <a:rPr lang="en-US" altLang="zh-CN"/>
              <a:t>CentOS</a:t>
            </a:r>
            <a:endParaRPr lang="en-US" altLang="zh-CN"/>
          </a:p>
          <a:p>
            <a:pPr lvl="1"/>
            <a:r>
              <a:rPr lang="en-US" altLang="zh-CN"/>
              <a:t>firewall-cmd --zone=public --list-ports</a:t>
            </a:r>
            <a:endParaRPr lang="en-US" altLang="zh-CN"/>
          </a:p>
          <a:p>
            <a:pPr lvl="1"/>
            <a:r>
              <a:rPr lang="en-US" altLang="zh-CN"/>
              <a:t>firewall-cmd --zone=public --add-port=80/tcp --permanent</a:t>
            </a:r>
            <a:endParaRPr lang="en-US" altLang="zh-CN"/>
          </a:p>
          <a:p>
            <a:pPr lvl="1"/>
            <a:r>
              <a:rPr lang="en-US" altLang="zh-CN"/>
              <a:t>firewall-cmd --zone=public --add-port=443/tcp --permanent</a:t>
            </a:r>
            <a:endParaRPr lang="en-US" altLang="zh-CN"/>
          </a:p>
          <a:p>
            <a:pPr lvl="1"/>
            <a:r>
              <a:rPr lang="en-US" altLang="zh-CN"/>
              <a:t>firewall-cmd --zone=public --remove-port=80/tcp --permanent</a:t>
            </a:r>
            <a:endParaRPr lang="en-US" altLang="zh-CN"/>
          </a:p>
          <a:p>
            <a:pPr lvl="1"/>
            <a:r>
              <a:rPr lang="en-US" altLang="zh-CN"/>
              <a:t>firewall-cmd --reload</a:t>
            </a:r>
            <a:endParaRPr lang="en-US" altLang="zh-CN"/>
          </a:p>
          <a:p>
            <a:pPr lvl="1"/>
            <a:r>
              <a:rPr lang="en-US" altLang="zh-CN"/>
              <a:t>firewall-cmd --zone=public --query-port=80/tcp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5655" cy="4815205"/>
          </a:xfrm>
        </p:spPr>
        <p:txBody>
          <a:bodyPr>
            <a:noAutofit/>
          </a:bodyPr>
          <a:p>
            <a:r>
              <a:rPr lang="en-US" altLang="zh-CN" sz="1200"/>
              <a:t>Generate private key</a:t>
            </a:r>
            <a:endParaRPr lang="en-US" altLang="zh-CN" sz="1200"/>
          </a:p>
          <a:p>
            <a:pPr lvl="1"/>
            <a:r>
              <a:rPr lang="en-US" altLang="zh-CN" sz="1000"/>
              <a:t>openssl genrsa -out privateKey.key 2048</a:t>
            </a:r>
            <a:endParaRPr lang="en-US" altLang="zh-CN" sz="1000"/>
          </a:p>
          <a:p>
            <a:pPr lvl="0"/>
            <a:r>
              <a:rPr lang="en-US" altLang="zh-CN" sz="1200"/>
              <a:t>Generate </a:t>
            </a:r>
            <a:r>
              <a:rPr lang="en-US" altLang="zh-CN" sz="1200" b="1"/>
              <a:t>CSR (Certificate Signing Requests)</a:t>
            </a:r>
            <a:endParaRPr lang="en-US" altLang="zh-CN" sz="1200" b="1"/>
          </a:p>
          <a:p>
            <a:pPr lvl="1"/>
            <a:r>
              <a:rPr lang="en-US" altLang="zh-CN" sz="1000"/>
              <a:t>openssl req -new -key privateKey.key -out CSR.csr</a:t>
            </a:r>
            <a:endParaRPr lang="en-US" altLang="zh-CN" sz="1000"/>
          </a:p>
          <a:p>
            <a:pPr lvl="2"/>
            <a:r>
              <a:rPr lang="en-US" altLang="zh-CN" sz="900"/>
              <a:t>input country name, state/province, city, organization name, organization unit, common name (full domain name)</a:t>
            </a:r>
            <a:endParaRPr lang="en-US" altLang="zh-CN" sz="900"/>
          </a:p>
          <a:p>
            <a:pPr lvl="0"/>
            <a:r>
              <a:rPr lang="en-US" altLang="zh-CN" sz="1200"/>
              <a:t>Generate private key and CSR</a:t>
            </a:r>
            <a:endParaRPr lang="en-US" altLang="zh-CN" sz="1200"/>
          </a:p>
          <a:p>
            <a:pPr lvl="1"/>
            <a:r>
              <a:rPr lang="en-US" altLang="zh-CN" sz="1000"/>
              <a:t>openssl req -out CSR.csr -new -newkey rsa:2048 -nodes -keyout privateKey.key -subj "/C=US/ST=Florida/L=Saint Petersburg/O=Your Company, Inc./OU=IT/CN=yourdomain.com"</a:t>
            </a:r>
            <a:endParaRPr lang="en-US" altLang="zh-CN" sz="1000"/>
          </a:p>
          <a:p>
            <a:pPr lvl="0"/>
            <a:r>
              <a:rPr lang="en-US" altLang="zh-CN" sz="1200"/>
              <a:t>Generate a self-signed certificate</a:t>
            </a:r>
            <a:endParaRPr lang="en-US" altLang="zh-CN" sz="1200"/>
          </a:p>
          <a:p>
            <a:pPr lvl="1"/>
            <a:r>
              <a:rPr lang="en-US" altLang="zh-CN" sz="1000"/>
              <a:t>openssl req -x509 -sha256 -nodes -days 365 -newkey rsa:2048 -keyout privateKey.key -out certificate.crt</a:t>
            </a:r>
            <a:endParaRPr lang="en-US" altLang="zh-CN" sz="1000"/>
          </a:p>
          <a:p>
            <a:pPr lvl="0"/>
            <a:r>
              <a:rPr lang="en-US" altLang="zh-CN" sz="1200"/>
              <a:t>Check private key info</a:t>
            </a:r>
            <a:endParaRPr lang="en-US" altLang="zh-CN" sz="1200"/>
          </a:p>
          <a:p>
            <a:pPr lvl="1"/>
            <a:r>
              <a:rPr lang="en-US" altLang="zh-CN" sz="935"/>
              <a:t>openssl rsa -text -in privateKey.key -noout</a:t>
            </a:r>
            <a:endParaRPr lang="en-US" altLang="zh-CN" sz="935"/>
          </a:p>
          <a:p>
            <a:pPr lvl="0"/>
            <a:r>
              <a:rPr lang="en-US" altLang="zh-CN" sz="1200"/>
              <a:t>Check CSR info</a:t>
            </a:r>
            <a:endParaRPr lang="en-US" altLang="zh-CN" sz="1200"/>
          </a:p>
          <a:p>
            <a:pPr lvl="1"/>
            <a:r>
              <a:rPr lang="en-US" altLang="zh-CN" sz="930"/>
              <a:t>openssl req -text -in CSR.csr -noout</a:t>
            </a:r>
            <a:endParaRPr lang="en-US" altLang="zh-CN" sz="930"/>
          </a:p>
          <a:p>
            <a:pPr lvl="0"/>
            <a:r>
              <a:rPr lang="en-US" altLang="zh-CN" sz="1095"/>
              <a:t>View certificate info</a:t>
            </a:r>
            <a:endParaRPr lang="en-US" altLang="zh-CN" sz="1095"/>
          </a:p>
          <a:p>
            <a:pPr lvl="1"/>
            <a:r>
              <a:rPr lang="en-US" altLang="zh-CN" sz="930">
                <a:solidFill>
                  <a:srgbClr val="FF0000"/>
                </a:solidFill>
              </a:rPr>
              <a:t>openssl x509 -text -in certificate.crt -noout</a:t>
            </a:r>
            <a:endParaRPr lang="en-US" altLang="zh-CN" sz="930">
              <a:solidFill>
                <a:srgbClr val="FF0000"/>
              </a:solidFill>
            </a:endParaRPr>
          </a:p>
          <a:p>
            <a:pPr lvl="0"/>
            <a:r>
              <a:rPr lang="en-US" altLang="zh-CN" sz="1095" b="1">
                <a:solidFill>
                  <a:srgbClr val="FF0000"/>
                </a:solidFill>
              </a:rPr>
              <a:t>Check certificate of website</a:t>
            </a:r>
            <a:endParaRPr lang="en-US" altLang="zh-CN" sz="1095" b="1">
              <a:solidFill>
                <a:srgbClr val="FF0000"/>
              </a:solidFill>
            </a:endParaRPr>
          </a:p>
          <a:p>
            <a:pPr lvl="1"/>
            <a:r>
              <a:rPr lang="en-US" altLang="zh-CN" sz="925" b="1">
                <a:solidFill>
                  <a:srgbClr val="FF0000"/>
                </a:solidFill>
              </a:rPr>
              <a:t>openssl s_client -showcerts -connect &lt;hostname&gt;:&lt;port&gt; -prexit</a:t>
            </a:r>
            <a:endParaRPr lang="en-US" altLang="zh-CN" sz="925" b="1">
              <a:solidFill>
                <a:srgbClr val="FF0000"/>
              </a:solidFill>
            </a:endParaRPr>
          </a:p>
          <a:p>
            <a:pPr lvl="0"/>
            <a:r>
              <a:rPr lang="en-US" altLang="zh-CN" sz="1090"/>
              <a:t>Download certificate from a website</a:t>
            </a:r>
            <a:endParaRPr lang="en-US" altLang="zh-CN" sz="1090"/>
          </a:p>
          <a:p>
            <a:pPr lvl="1"/>
            <a:r>
              <a:rPr lang="en-US" altLang="zh-CN" sz="925"/>
              <a:t>echo -n | openssl s_client -connect fr.cib-biz.com:8097 | openssl x509 &gt; /tmp/cis.cert</a:t>
            </a:r>
            <a:endParaRPr lang="en-US" altLang="zh-CN" sz="925"/>
          </a:p>
          <a:p>
            <a:pPr lvl="0"/>
            <a:r>
              <a:rPr lang="en-US" altLang="zh-CN" sz="1110" b="1"/>
              <a:t>PKS (Public Key Cryptography Standards)</a:t>
            </a:r>
            <a:endParaRPr lang="zh-CN" altLang="en-US" sz="1110" b="1"/>
          </a:p>
        </p:txBody>
      </p:sp>
      <p:sp>
        <p:nvSpPr>
          <p:cNvPr id="4" name="流程图: 过程 3"/>
          <p:cNvSpPr/>
          <p:nvPr/>
        </p:nvSpPr>
        <p:spPr>
          <a:xfrm>
            <a:off x="7179310" y="1581150"/>
            <a:ext cx="3321050" cy="586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key pair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7178675" y="242697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CSR (Certificatae Signing Request) that contains public key and domain name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7179310" y="353949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upload request to a CA (Certificate Authority)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7178675" y="466725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the certificate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8832215" y="2167890"/>
            <a:ext cx="762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832215" y="323342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 flipH="1">
            <a:off x="8832215" y="4345940"/>
            <a:ext cx="63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02045" cy="5048250"/>
          </a:xfrm>
        </p:spPr>
        <p:txBody>
          <a:bodyPr>
            <a:noAutofit/>
          </a:bodyPr>
          <a:p>
            <a:r>
              <a:rPr lang="en-US" altLang="zh-CN" sz="1400"/>
              <a:t>Check website certificate</a:t>
            </a:r>
            <a:endParaRPr lang="en-US" altLang="zh-CN" sz="1400"/>
          </a:p>
          <a:p>
            <a:r>
              <a:rPr lang="en-US" altLang="zh-CN" sz="1400"/>
              <a:t>Format</a:t>
            </a:r>
            <a:endParaRPr lang="en-US" altLang="zh-CN" sz="1400"/>
          </a:p>
          <a:p>
            <a:pPr lvl="1"/>
            <a:r>
              <a:rPr lang="en-US" altLang="zh-CN" sz="1200"/>
              <a:t>Tomcat:.pfx</a:t>
            </a:r>
            <a:endParaRPr lang="en-US" altLang="zh-CN" sz="1200"/>
          </a:p>
          <a:p>
            <a:pPr lvl="1"/>
            <a:r>
              <a:rPr lang="en-US" altLang="zh-CN" sz="1200"/>
              <a:t>Nginx: .crt .pem</a:t>
            </a:r>
            <a:endParaRPr lang="en-US" altLang="zh-CN" sz="1000"/>
          </a:p>
          <a:p>
            <a:pPr lvl="1"/>
            <a:r>
              <a:rPr lang="en-US" altLang="zh-CN" sz="1200"/>
              <a:t>conversion</a:t>
            </a:r>
            <a:endParaRPr lang="en-US" altLang="zh-CN" sz="1200"/>
          </a:p>
          <a:p>
            <a:pPr lvl="2"/>
            <a:r>
              <a:rPr lang="en-US" altLang="zh-CN" sz="1000"/>
              <a:t>references</a:t>
            </a:r>
            <a:endParaRPr lang="en-US" altLang="zh-CN" sz="1000"/>
          </a:p>
          <a:p>
            <a:pPr lvl="3"/>
            <a:r>
              <a:rPr lang="en-US" altLang="zh-CN" sz="1000"/>
              <a:t>https://www.howtouselinux.com/post/converting-cer-crt-der-pem-pfx-certificate</a:t>
            </a:r>
            <a:endParaRPr lang="en-US" altLang="zh-CN" sz="1000"/>
          </a:p>
          <a:p>
            <a:pPr lvl="3"/>
            <a:r>
              <a:rPr lang="en-US" altLang="zh-CN" sz="1000"/>
              <a:t>https://www.sslshopper.com/ssl-converter.html</a:t>
            </a:r>
            <a:endParaRPr lang="en-US" altLang="zh-CN" sz="1000"/>
          </a:p>
          <a:p>
            <a:pPr lvl="3"/>
            <a:r>
              <a:rPr lang="en-US" altLang="zh-CN" sz="1000"/>
              <a:t>https://thesecmaster.com/what-are-the-different-types-of-certificate-formats/</a:t>
            </a:r>
            <a:endParaRPr lang="en-US" altLang="zh-CN" sz="1000"/>
          </a:p>
          <a:p>
            <a:pPr lvl="2"/>
            <a:r>
              <a:rPr lang="en-US" altLang="zh-CN" sz="1000"/>
              <a:t>convert .crt to .pfx</a:t>
            </a:r>
            <a:endParaRPr lang="en-US" altLang="zh-CN" sz="1000"/>
          </a:p>
          <a:p>
            <a:pPr lvl="3"/>
            <a:r>
              <a:rPr lang="en-US" altLang="zh-CN" sz="1000"/>
              <a:t>openssl pkcs12 -export -out domain.name.pfx -inkey domain.name.key -in domain.name.crt</a:t>
            </a:r>
            <a:endParaRPr lang="en-US" altLang="zh-CN" sz="1000"/>
          </a:p>
          <a:p>
            <a:pPr lvl="2"/>
            <a:r>
              <a:rPr lang="en-US" altLang="zh-CN" sz="1000"/>
              <a:t>convert .p7b to .pfx</a:t>
            </a:r>
            <a:endParaRPr lang="en-US" altLang="zh-CN" sz="1000"/>
          </a:p>
          <a:p>
            <a:pPr lvl="3"/>
            <a:r>
              <a:rPr lang="en-US" altLang="zh-CN" sz="1000"/>
              <a:t>openssl pkcs7 -print_certs -in certificate.p7b -out certificate.cer</a:t>
            </a:r>
            <a:endParaRPr lang="en-US" altLang="zh-CN" sz="1000"/>
          </a:p>
          <a:p>
            <a:pPr lvl="3"/>
            <a:r>
              <a:rPr lang="en-US" altLang="zh-CN" sz="1000"/>
              <a:t>openssl pkcs12 -export -in certificate.cer -inkey privateKey.key -out certificate.pfx -certfile CACert.cer</a:t>
            </a:r>
            <a:endParaRPr lang="en-US" altLang="zh-CN" sz="1000"/>
          </a:p>
          <a:p>
            <a:pPr lvl="2"/>
            <a:r>
              <a:rPr lang="en-US" altLang="zh-CN" sz="1000"/>
              <a:t>covnert .pfx to PEM</a:t>
            </a:r>
            <a:endParaRPr lang="en-US" altLang="zh-CN" sz="1000"/>
          </a:p>
          <a:p>
            <a:pPr lvl="3"/>
            <a:r>
              <a:rPr lang="en-US" altLang="zh-CN" sz="1000"/>
              <a:t>openssl pkcs12 -in certificate.pfx -out certificate.cer -nodes</a:t>
            </a:r>
            <a:endParaRPr lang="en-US" altLang="zh-CN" sz="1000"/>
          </a:p>
          <a:p>
            <a:pPr lvl="2"/>
            <a:r>
              <a:rPr lang="en-US" altLang="zh-CN" sz="1000"/>
              <a:t>convert PEM to .p7b</a:t>
            </a:r>
            <a:endParaRPr lang="en-US" altLang="zh-CN" sz="1000"/>
          </a:p>
          <a:p>
            <a:pPr lvl="3"/>
            <a:r>
              <a:rPr lang="en-US" altLang="zh-CN" sz="1000"/>
              <a:t>openssl crl2pkcs7 -nocrl -certfile certificate.cer -out certificate.p7b -certfile CACert.cer</a:t>
            </a:r>
            <a:endParaRPr lang="en-US" altLang="zh-CN" sz="1000"/>
          </a:p>
          <a:p>
            <a:pPr lvl="0"/>
            <a:r>
              <a:rPr lang="en-US" altLang="zh-CN" sz="1400"/>
              <a:t>Keytool</a:t>
            </a:r>
            <a:endParaRPr lang="en-US" altLang="zh-CN" sz="1400"/>
          </a:p>
          <a:p>
            <a:pPr lvl="1"/>
            <a:r>
              <a:rPr lang="en-US" altLang="zh-CN" sz="1200"/>
              <a:t>default password: “changeit”</a:t>
            </a:r>
            <a:endParaRPr lang="en-US" altLang="zh-CN" sz="12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95" y="694055"/>
            <a:ext cx="3690620" cy="1774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95" y="3032760"/>
            <a:ext cx="5137150" cy="2889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1470" cy="5219065"/>
          </a:xfrm>
        </p:spPr>
        <p:txBody>
          <a:bodyPr>
            <a:normAutofit fontScale="7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https://www.baeldung.com/jvm-certificate-store-errors</a:t>
            </a:r>
            <a:endParaRPr lang="en-US" altLang="zh-CN" sz="1600"/>
          </a:p>
          <a:p>
            <a:r>
              <a:rPr lang="en-US" altLang="zh-CN" sz="1800"/>
              <a:t>List certificates</a:t>
            </a:r>
            <a:endParaRPr lang="en-US" altLang="zh-CN" sz="1800"/>
          </a:p>
          <a:p>
            <a:pPr lvl="1"/>
            <a:r>
              <a:rPr lang="en-US" altLang="zh-CN" sz="1600"/>
              <a:t>keytool -list -keystore </a:t>
            </a:r>
            <a:r>
              <a:rPr lang="zh-CN" altLang="en-US" sz="1600">
                <a:sym typeface="+mn-ea"/>
              </a:rPr>
              <a:t>$JAVA_HOME\jre\lib\security</a:t>
            </a:r>
            <a:r>
              <a:rPr lang="en-US" altLang="zh-CN" sz="1600">
                <a:sym typeface="+mn-ea"/>
              </a:rPr>
              <a:t>\</a:t>
            </a:r>
            <a:r>
              <a:rPr lang="en-US" altLang="zh-CN" sz="1600"/>
              <a:t>cacerts</a:t>
            </a:r>
            <a:endParaRPr lang="en-US" altLang="zh-CN" sz="1600"/>
          </a:p>
          <a:p>
            <a:pPr lvl="1"/>
            <a:r>
              <a:rPr lang="en-US" altLang="zh-CN" sz="1600"/>
              <a:t>// get a list of all the certificates registered in the JVM’s certificate store</a:t>
            </a:r>
            <a:endParaRPr lang="en-US" altLang="zh-CN" sz="1600"/>
          </a:p>
          <a:p>
            <a:pPr lvl="0"/>
            <a:r>
              <a:rPr lang="en-US" altLang="zh-CN" sz="1800"/>
              <a:t>Add certificate to JVM’s certificate store</a:t>
            </a:r>
            <a:endParaRPr lang="en-US" altLang="zh-CN" sz="1800"/>
          </a:p>
          <a:p>
            <a:pPr lvl="1"/>
            <a:r>
              <a:rPr lang="en-US" altLang="zh-CN" sz="1600"/>
              <a:t>$JAVA_HOME/bin/keytool -import -trustcacerts -file booking.crt -keystore $JAVA_HOME/jre/lib/security/cacerts</a:t>
            </a:r>
            <a:endParaRPr lang="en-US" altLang="zh-CN" sz="1600"/>
          </a:p>
          <a:p>
            <a:pPr lvl="0"/>
            <a:r>
              <a:rPr lang="en-US" altLang="zh-CN" sz="1800"/>
              <a:t>Verify .p7b certificate</a:t>
            </a:r>
            <a:endParaRPr lang="en-US" altLang="zh-CN" sz="1800"/>
          </a:p>
          <a:p>
            <a:pPr lvl="1"/>
            <a:r>
              <a:rPr lang="en-US" altLang="zh-CN" sz="1500"/>
              <a:t>openssl pkcs7 -print_certs -inform der -in file.p7b</a:t>
            </a:r>
            <a:endParaRPr lang="en-US" altLang="zh-CN" sz="1500"/>
          </a:p>
          <a:p>
            <a:pPr lvl="0"/>
            <a:r>
              <a:rPr lang="en-US" altLang="zh-CN" sz="1800"/>
              <a:t>Use .p7b certificate in Tomcat</a:t>
            </a:r>
            <a:endParaRPr lang="en-US" altLang="zh-CN" sz="1800"/>
          </a:p>
          <a:p>
            <a:pPr lvl="1"/>
            <a:r>
              <a:rPr lang="en-US" altLang="zh-CN" sz="1600"/>
              <a:t>refereces</a:t>
            </a:r>
            <a:endParaRPr lang="en-US" altLang="zh-CN" sz="1600"/>
          </a:p>
          <a:p>
            <a:pPr lvl="2"/>
            <a:r>
              <a:rPr lang="en-US" altLang="zh-CN" sz="1400"/>
              <a:t>https://ssle.cn/help/tomcat-an-zhuang-ssl-zheng-shu/</a:t>
            </a:r>
            <a:endParaRPr lang="en-US" altLang="zh-CN" sz="1400"/>
          </a:p>
          <a:p>
            <a:pPr lvl="1"/>
            <a:r>
              <a:rPr lang="en-US" altLang="zh-CN" sz="1600"/>
              <a:t>create keystore</a:t>
            </a:r>
            <a:endParaRPr lang="en-US" altLang="zh-CN" sz="1600"/>
          </a:p>
          <a:p>
            <a:pPr lvl="2"/>
            <a:r>
              <a:rPr lang="en-US" altLang="zh-CN" sz="1440"/>
              <a:t>keytool -genkey -alias </a:t>
            </a:r>
            <a:r>
              <a:rPr lang="en-US" altLang="zh-CN" sz="1440" b="1"/>
              <a:t>server </a:t>
            </a:r>
            <a:r>
              <a:rPr lang="en-US" altLang="zh-CN" sz="1440"/>
              <a:t>-keyalg RSA -keysize 2048 -keystore your_site_name.jks</a:t>
            </a:r>
            <a:endParaRPr lang="en-US" altLang="zh-CN" sz="1440"/>
          </a:p>
          <a:p>
            <a:pPr lvl="1"/>
            <a:r>
              <a:rPr lang="en-US" altLang="zh-CN" sz="1600"/>
              <a:t>import p7b into keystore</a:t>
            </a:r>
            <a:endParaRPr lang="en-US" altLang="zh-CN" sz="1600"/>
          </a:p>
          <a:p>
            <a:pPr lvl="2"/>
            <a:r>
              <a:rPr lang="en-US" altLang="zh-CN" sz="1400"/>
              <a:t>keytool -import -trustcacerts -alias </a:t>
            </a:r>
            <a:r>
              <a:rPr lang="en-US" altLang="zh-CN" sz="1400" b="1"/>
              <a:t>server </a:t>
            </a:r>
            <a:r>
              <a:rPr lang="en-US" altLang="zh-CN" sz="1400"/>
              <a:t>-file domain.p7b -keystore ssle.jks</a:t>
            </a:r>
            <a:endParaRPr lang="en-US" altLang="zh-CN" sz="1400"/>
          </a:p>
          <a:p>
            <a:pPr lvl="1"/>
            <a:r>
              <a:rPr lang="en-US" altLang="zh-CN" sz="1555"/>
              <a:t>check keystore</a:t>
            </a:r>
            <a:endParaRPr lang="en-US" altLang="zh-CN" sz="1555"/>
          </a:p>
          <a:p>
            <a:pPr lvl="1"/>
            <a:r>
              <a:rPr lang="en-US" altLang="zh-CN" sz="1550"/>
              <a:t>Modify conf/server.xml</a:t>
            </a:r>
            <a:endParaRPr lang="en-US" altLang="zh-CN" sz="1550"/>
          </a:p>
          <a:p>
            <a:pPr lvl="2"/>
            <a:r>
              <a:rPr lang="en-US" altLang="zh-CN" sz="1400"/>
              <a:t>set jks to “keystoreFile”</a:t>
            </a:r>
            <a:endParaRPr lang="en-US" altLang="zh-CN" sz="1400"/>
          </a:p>
          <a:p>
            <a:pPr lvl="2"/>
            <a:r>
              <a:rPr lang="en-US" altLang="zh-CN" sz="1400"/>
              <a:t>set “keystorePass” </a:t>
            </a:r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5080" y="1211580"/>
            <a:ext cx="5411470" cy="521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Java Certificate</a:t>
            </a:r>
            <a:endParaRPr lang="en-US" altLang="zh-CN" sz="1800"/>
          </a:p>
          <a:p>
            <a:pPr lvl="1"/>
            <a:r>
              <a:rPr lang="en-US" altLang="zh-CN" sz="1400"/>
              <a:t>jks (Java KeyStore): repository of security certificates</a:t>
            </a:r>
            <a:endParaRPr lang="en-US" altLang="zh-CN" sz="1400"/>
          </a:p>
          <a:p>
            <a:pPr lvl="1"/>
            <a:r>
              <a:rPr lang="en-US" altLang="zh-CN" sz="1400"/>
              <a:t>create keystore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keytool -list -keystore ssle.jks -v</a:t>
            </a:r>
            <a:endParaRPr lang="en-US" altLang="zh-CN" sz="1200"/>
          </a:p>
          <a:p>
            <a:pPr lvl="2"/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SunCertPathBuilderException: unable to find valid certification path to requested target</a:t>
            </a:r>
            <a:endParaRPr lang="zh-CN" altLang="en-US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zh-CN" altLang="en-US"/>
              <a:t>the certificate offered by the endpoint is not considered valid to your JDK's default trust store</a:t>
            </a:r>
            <a:endParaRPr lang="zh-CN" altLang="en-US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 sz="1800"/>
              <a:t>get InstallCert.java from https://github.com/escline/InstallCert</a:t>
            </a:r>
            <a:endParaRPr lang="en-US" altLang="zh-CN" sz="1800"/>
          </a:p>
          <a:p>
            <a:pPr lvl="2"/>
            <a:r>
              <a:rPr lang="en-US" altLang="zh-CN" sz="1800"/>
              <a:t>run “javac InstallCert.java”</a:t>
            </a:r>
            <a:endParaRPr lang="en-US" altLang="zh-CN" sz="1800"/>
          </a:p>
          <a:p>
            <a:pPr lvl="2"/>
            <a:r>
              <a:rPr lang="en-US" altLang="zh-CN" sz="1800"/>
              <a:t>run “java InstallCert localhost:8443”</a:t>
            </a:r>
            <a:endParaRPr lang="en-US" altLang="zh-CN" sz="1800"/>
          </a:p>
          <a:p>
            <a:pPr lvl="3"/>
            <a:r>
              <a:rPr lang="en-US" altLang="zh-CN" sz="1800"/>
              <a:t>add your localhost as a trusted keystore, and generates a file “jssecacerts”</a:t>
            </a:r>
            <a:endParaRPr lang="en-US" altLang="zh-CN" sz="1800"/>
          </a:p>
          <a:p>
            <a:pPr lvl="2"/>
            <a:r>
              <a:rPr lang="en-US" altLang="zh-CN"/>
              <a:t>c</a:t>
            </a:r>
            <a:r>
              <a:rPr lang="zh-CN" altLang="en-US"/>
              <a:t>opy the generated jssecacerts file to your $JAVA_HOME\jre\lib\security folder.</a:t>
            </a:r>
            <a:endParaRPr lang="zh-CN" altLang="en-US"/>
          </a:p>
          <a:p>
            <a:pPr lvl="2"/>
            <a:r>
              <a:rPr lang="en-US" altLang="zh-CN"/>
              <a:t>restart web service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https://mkyong.com/webservices/jax-ws/suncertpathbuilderexception-unable-to-find-valid-certification-path-to-requested-target/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</a:t>
            </a:r>
            <a:endParaRPr lang="en-US" altLang="zh-CN"/>
          </a:p>
          <a:p>
            <a:pPr lvl="1"/>
            <a:r>
              <a:rPr lang="en-US" altLang="zh-CN"/>
              <a:t>Nginx</a:t>
            </a:r>
            <a:endParaRPr lang="en-US" altLang="zh-CN"/>
          </a:p>
          <a:p>
            <a:pPr lvl="2"/>
            <a:r>
              <a:rPr lang="en-US" altLang="zh-CN" sz="1800">
                <a:solidFill>
                  <a:srgbClr val="FF0000"/>
                </a:solidFill>
                <a:sym typeface="+mn-ea"/>
              </a:rPr>
              <a:t>openssl req -x509 -nodes -days 3650 -newkey rsa:2048 -keyout /etc/ssl/private/aja-nginx-selfsigned.key -out /etc/ssl/certs/aja-nginx-selfsigned.crt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2000">
                <a:sym typeface="+mn-ea"/>
              </a:rPr>
              <a:t>output .key and .crt files for nginx server</a:t>
            </a:r>
            <a:endParaRPr lang="en-US" altLang="zh-CN" sz="2000"/>
          </a:p>
          <a:p>
            <a:pPr lvl="1"/>
            <a:r>
              <a:rPr lang="en-US" altLang="zh-CN"/>
              <a:t>Tomcat</a:t>
            </a:r>
            <a:endParaRPr lang="en-US" altLang="zh-CN"/>
          </a:p>
          <a:p>
            <a:pPr lvl="2"/>
            <a:r>
              <a:rPr lang="en-US" altLang="zh-CN"/>
              <a:t>Generate certificate</a:t>
            </a:r>
            <a:endParaRPr lang="en-US" altLang="zh-CN"/>
          </a:p>
          <a:p>
            <a:pPr lvl="3"/>
            <a:r>
              <a:rPr lang="en-US" altLang="zh-CN"/>
              <a:t>keytool -genkey -keyalg RSA -alias tomcat -keystore selfsigned.jks -validity 365 -keysize 2048</a:t>
            </a:r>
            <a:endParaRPr lang="en-US" altLang="zh-CN" sz="1800"/>
          </a:p>
          <a:p>
            <a:pPr lvl="4"/>
            <a:r>
              <a:rPr lang="en-US" altLang="zh-CN"/>
              <a:t>selfsigned.jks is the key store file</a:t>
            </a:r>
            <a:endParaRPr lang="en-US" altLang="zh-CN"/>
          </a:p>
          <a:p>
            <a:pPr lvl="4"/>
            <a:r>
              <a:rPr lang="en-US" altLang="zh-CN"/>
              <a:t>input domain name as common name</a:t>
            </a:r>
            <a:endParaRPr lang="en-US" altLang="zh-CN"/>
          </a:p>
          <a:p>
            <a:pPr lvl="2"/>
            <a:r>
              <a:rPr lang="en-US" altLang="zh-CN"/>
              <a:t>Verify certificate</a:t>
            </a:r>
            <a:endParaRPr lang="en-US" altLang="zh-CN"/>
          </a:p>
          <a:p>
            <a:pPr lvl="3"/>
            <a:r>
              <a:rPr lang="en-US" altLang="zh-CN"/>
              <a:t>keytool -list -v -keystore selfsigned.jks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信任自签名证书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https://www.jianshu.com/p/07233168346e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34660" cy="4549140"/>
          </a:xfrm>
        </p:spPr>
        <p:txBody>
          <a:bodyPr>
            <a:normAutofit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https://www.jianshu.com/p/ea090833f766</a:t>
            </a:r>
            <a:endParaRPr lang="en-US" altLang="zh-CN" sz="1800"/>
          </a:p>
          <a:p>
            <a:pPr lvl="0"/>
            <a:r>
              <a:rPr lang="en-US" altLang="zh-CN" sz="2000"/>
              <a:t>Apply</a:t>
            </a:r>
            <a:endParaRPr lang="en-US" altLang="zh-CN" sz="2000"/>
          </a:p>
          <a:p>
            <a:pPr lvl="1"/>
            <a:r>
              <a:rPr lang="en-US" altLang="zh-CN" sz="1800"/>
              <a:t>mkdir -p /letsencrypt/site</a:t>
            </a:r>
            <a:endParaRPr lang="en-US" altLang="zh-CN" sz="1800"/>
          </a:p>
          <a:p>
            <a:pPr lvl="1"/>
            <a:r>
              <a:rPr lang="en-US" altLang="zh-CN" sz="1800"/>
              <a:t>create “/letsencrypt/docker-compose.yml”</a:t>
            </a:r>
            <a:endParaRPr lang="en-US" altLang="zh-CN" sz="1800"/>
          </a:p>
          <a:p>
            <a:pPr lvl="1"/>
            <a:r>
              <a:rPr lang="en-US" altLang="zh-CN" sz="1800"/>
              <a:t>create “/letsencrypt/nginx.conf”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up -d</a:t>
            </a:r>
            <a:endParaRPr lang="en-US" altLang="zh-CN" sz="1800"/>
          </a:p>
          <a:p>
            <a:pPr lvl="1"/>
            <a:r>
              <a:rPr lang="en-US" altLang="zh-CN" sz="1800"/>
              <a:t>run “apply.sh”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down</a:t>
            </a:r>
            <a:endParaRPr lang="en-US" altLang="zh-CN" sz="1800"/>
          </a:p>
          <a:p>
            <a:pPr lvl="1"/>
            <a:r>
              <a:rPr lang="en-US" altLang="zh-CN" sz="1800"/>
              <a:t>copy certificate files from /letsencrypt/certbot/etc/letsencrypt/live/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create “/letsencrypt/renew.sh”</a:t>
            </a:r>
            <a:endParaRPr lang="en-US" altLang="zh-CN" sz="1800"/>
          </a:p>
          <a:p>
            <a:pPr lvl="1"/>
            <a:r>
              <a:rPr lang="en-US" altLang="zh-CN" sz="1800"/>
              <a:t>crontab -e</a:t>
            </a:r>
            <a:endParaRPr lang="en-US" altLang="zh-CN" sz="1800"/>
          </a:p>
          <a:p>
            <a:pPr lvl="2"/>
            <a:r>
              <a:rPr lang="en-US" altLang="zh-CN" sz="1620"/>
              <a:t>Add new line: “0 1 * * 0 /letsencrypt/renew.sh”</a:t>
            </a:r>
            <a:endParaRPr lang="en-US" altLang="zh-CN" sz="1620"/>
          </a:p>
        </p:txBody>
      </p:sp>
      <p:sp>
        <p:nvSpPr>
          <p:cNvPr id="4" name="文本框 3"/>
          <p:cNvSpPr txBox="1"/>
          <p:nvPr/>
        </p:nvSpPr>
        <p:spPr>
          <a:xfrm>
            <a:off x="6852920" y="1025525"/>
            <a:ext cx="2555875" cy="3014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/letsencrypt/docker-compose.yml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version: '3.1'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services:</a:t>
            </a:r>
            <a:endParaRPr lang="zh-CN" altLang="en-US" sz="1000"/>
          </a:p>
          <a:p>
            <a:r>
              <a:rPr lang="zh-CN" altLang="en-US" sz="1000"/>
              <a:t>  demo-site:</a:t>
            </a:r>
            <a:endParaRPr lang="zh-CN" altLang="en-US" sz="1000"/>
          </a:p>
          <a:p>
            <a:r>
              <a:rPr lang="zh-CN" altLang="en-US" sz="1000"/>
              <a:t>    container_name: 'demo-site'</a:t>
            </a:r>
            <a:endParaRPr lang="zh-CN" altLang="en-US" sz="1000"/>
          </a:p>
          <a:p>
            <a:r>
              <a:rPr lang="zh-CN" altLang="en-US" sz="1000"/>
              <a:t>    image: nginx:alpine</a:t>
            </a:r>
            <a:endParaRPr lang="zh-CN" altLang="en-US" sz="1000"/>
          </a:p>
          <a:p>
            <a:r>
              <a:rPr lang="zh-CN" altLang="en-US" sz="1000"/>
              <a:t>    ports:</a:t>
            </a:r>
            <a:endParaRPr lang="zh-CN" altLang="en-US" sz="1000"/>
          </a:p>
          <a:p>
            <a:r>
              <a:rPr lang="zh-CN" altLang="en-US" sz="1000"/>
              <a:t>      - "80:80"</a:t>
            </a:r>
            <a:endParaRPr lang="zh-CN" altLang="en-US" sz="1000"/>
          </a:p>
          <a:p>
            <a:r>
              <a:rPr lang="zh-CN" altLang="en-US" sz="1000"/>
              <a:t>    volumes:</a:t>
            </a:r>
            <a:endParaRPr lang="zh-CN" altLang="en-US" sz="1000"/>
          </a:p>
          <a:p>
            <a:r>
              <a:rPr lang="zh-CN" altLang="en-US" sz="1000"/>
              <a:t>      - ./nginx.conf:/etc/nginx/conf.d/default.conf</a:t>
            </a:r>
            <a:endParaRPr lang="zh-CN" altLang="en-US" sz="1000"/>
          </a:p>
          <a:p>
            <a:r>
              <a:rPr lang="zh-CN" altLang="en-US" sz="1000"/>
              <a:t>      - ./site:/usr/share/nginx/html</a:t>
            </a:r>
            <a:endParaRPr lang="zh-CN" altLang="en-US" sz="1000"/>
          </a:p>
          <a:p>
            <a:r>
              <a:rPr lang="zh-CN" altLang="en-US" sz="1000"/>
              <a:t>    networks:</a:t>
            </a:r>
            <a:endParaRPr lang="zh-CN" altLang="en-US" sz="1000"/>
          </a:p>
          <a:p>
            <a:r>
              <a:rPr lang="zh-CN" altLang="en-US" sz="1000"/>
              <a:t>      - docker-network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networks:</a:t>
            </a:r>
            <a:endParaRPr lang="zh-CN" altLang="en-US" sz="1000"/>
          </a:p>
          <a:p>
            <a:r>
              <a:rPr lang="zh-CN" altLang="en-US" sz="1000"/>
              <a:t>  docker-network:</a:t>
            </a:r>
            <a:endParaRPr lang="zh-CN" altLang="en-US" sz="1000"/>
          </a:p>
          <a:p>
            <a:r>
              <a:rPr lang="zh-CN" altLang="en-US" sz="1000"/>
              <a:t>    driver: bridge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9545320" y="1211580"/>
            <a:ext cx="2540000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/letsencrypt/nginx.conf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80;</a:t>
            </a:r>
            <a:endParaRPr lang="zh-CN" altLang="en-US" sz="1000"/>
          </a:p>
          <a:p>
            <a:r>
              <a:rPr lang="zh-CN" altLang="en-US" sz="1000"/>
              <a:t>    server_name example.com www.example.com;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location ~ /.well-known/acme-challenge {</a:t>
            </a:r>
            <a:endParaRPr lang="zh-CN" altLang="en-US" sz="1000"/>
          </a:p>
          <a:p>
            <a:r>
              <a:rPr lang="zh-CN" altLang="en-US" sz="1000"/>
              <a:t>        allow all;</a:t>
            </a:r>
            <a:endParaRPr lang="zh-CN" altLang="en-US" sz="1000"/>
          </a:p>
          <a:p>
            <a:r>
              <a:rPr lang="zh-CN" altLang="en-US" sz="1000"/>
              <a:t>        root /usr/share/nginx/html;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root /usr/share/nginx/html;</a:t>
            </a:r>
            <a:endParaRPr lang="zh-CN" altLang="en-US" sz="1000"/>
          </a:p>
          <a:p>
            <a:r>
              <a:rPr lang="zh-CN" altLang="en-US" sz="1000"/>
              <a:t>    index index.html;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852920" y="4151630"/>
            <a:ext cx="2555875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apply.sh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docker run --rm -it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 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 </a:t>
            </a:r>
            <a:endParaRPr lang="zh-CN" altLang="en-US" sz="1000"/>
          </a:p>
          <a:p>
            <a:r>
              <a:rPr lang="zh-CN" altLang="en-US" sz="1000"/>
              <a:t>-v /letsencrypt/site:/data/letsencrypt \ 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certonly --webroot \ </a:t>
            </a:r>
            <a:endParaRPr lang="zh-CN" altLang="en-US" sz="1000"/>
          </a:p>
          <a:p>
            <a:r>
              <a:rPr lang="zh-CN" altLang="en-US" sz="1000"/>
              <a:t>--email youremail@domain.com --agree-tos --no-eff-email \              </a:t>
            </a:r>
            <a:endParaRPr lang="zh-CN" altLang="en-US" sz="1000"/>
          </a:p>
          <a:p>
            <a:r>
              <a:rPr lang="zh-CN" altLang="en-US" sz="1000"/>
              <a:t>--webroot-path=/data/letsencrypt \</a:t>
            </a:r>
            <a:endParaRPr lang="zh-CN" altLang="en-US" sz="1000"/>
          </a:p>
          <a:p>
            <a:r>
              <a:rPr lang="zh-CN" altLang="en-US" sz="1000"/>
              <a:t>-d example.com -d www.example.com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9545320" y="3772535"/>
            <a:ext cx="2540000" cy="270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renew.sh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#!/bin/bash</a:t>
            </a:r>
            <a:endParaRPr lang="zh-CN" altLang="en-US" sz="1000"/>
          </a:p>
          <a:p>
            <a:r>
              <a:rPr lang="zh-CN" altLang="en-US" sz="1000"/>
              <a:t>docker run -it --rm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</a:t>
            </a:r>
            <a:endParaRPr lang="zh-CN" altLang="en-US" sz="1000"/>
          </a:p>
          <a:p>
            <a:r>
              <a:rPr lang="zh-CN" altLang="en-US" sz="1000"/>
              <a:t>-v /letsencrypt/certbot/var/lib/letsencrypt:/var/lib/letsencrypt \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</a:t>
            </a:r>
            <a:endParaRPr lang="zh-CN" altLang="en-US" sz="1000"/>
          </a:p>
          <a:p>
            <a:r>
              <a:rPr lang="zh-CN" altLang="en-US" sz="1000"/>
              <a:t>-v /letsencrypt/site:/data/letsencrypt \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renew --webroot -w /data/letsencrypt --quiet &amp;&amp; docker kill --signal=HUP demo-site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876165"/>
          </a:xfrm>
        </p:spPr>
        <p:txBody>
          <a:bodyPr>
            <a:normAutofit fontScale="6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1"/>
            <a:r>
              <a:rPr lang="en-US" altLang="zh-CN" sz="1800"/>
              <a:t>https://stackoverflow.com/questions/66638368/how-to-do-auto-renewal-of-tls-certificates-with-certbot</a:t>
            </a:r>
            <a:endParaRPr lang="en-US" altLang="zh-CN" sz="1800"/>
          </a:p>
          <a:p>
            <a:pPr lvl="1"/>
            <a:r>
              <a:rPr lang="en-US" altLang="zh-CN" sz="1800"/>
              <a:t>https://delattreconsulting.com/2020/02/lets-encrypt-ssl-certificate-through-certbot-for-nginx-in-a-docker-environment/</a:t>
            </a:r>
            <a:endParaRPr lang="en-US" altLang="zh-CN" sz="1800"/>
          </a:p>
          <a:p>
            <a:pPr lvl="0"/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800"/>
              <a:t>Offline</a:t>
            </a:r>
            <a:endParaRPr lang="en-US" altLang="zh-CN" sz="1800"/>
          </a:p>
          <a:p>
            <a:pPr lvl="2"/>
            <a:r>
              <a:rPr lang="en-US" altLang="zh-CN" sz="1620"/>
              <a:t>sudo apt-get install -y certbot</a:t>
            </a:r>
            <a:endParaRPr lang="en-US" altLang="zh-CN" sz="1620"/>
          </a:p>
          <a:p>
            <a:pPr lvl="2"/>
            <a:r>
              <a:rPr lang="en-US" altLang="zh-CN" sz="1620"/>
              <a:t>stop 80 port service</a:t>
            </a:r>
            <a:endParaRPr lang="en-US" altLang="zh-CN" sz="1620"/>
          </a:p>
          <a:p>
            <a:pPr lvl="2"/>
            <a:r>
              <a:rPr lang="en-US" altLang="zh-CN" sz="1620"/>
              <a:t>sudo certbot certonly --standalone --preferred-challenges http -d fishpano.com</a:t>
            </a:r>
            <a:endParaRPr lang="en-US" altLang="zh-CN" sz="1620"/>
          </a:p>
          <a:p>
            <a:pPr lvl="3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3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  <a:p>
            <a:pPr lvl="1"/>
            <a:r>
              <a:rPr lang="en-US" altLang="zh-CN" sz="1800"/>
              <a:t>sudo certbot certonly </a:t>
            </a:r>
            <a:r>
              <a:rPr lang="en-US" altLang="zh-CN" sz="1800">
                <a:sym typeface="+mn-ea"/>
              </a:rPr>
              <a:t> --standalone --preferred-challenges http </a:t>
            </a:r>
            <a:r>
              <a:rPr lang="en-US" altLang="zh-CN" sz="1800"/>
              <a:t>--force-renew -d fishpano.com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0330" cy="5095875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</a:t>
            </a:r>
            <a:endParaRPr lang="en-US" altLang="zh-CN" sz="1400"/>
          </a:p>
          <a:p>
            <a:pPr lvl="1"/>
            <a:r>
              <a:rPr lang="en-US" altLang="zh-CN" sz="1400"/>
              <a:t>https://www.digicert.com/kb/util/csr-creation-ssl-installation-tomcat.htm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pfx</a:t>
            </a:r>
            <a:endParaRPr lang="en-US" altLang="zh-CN" sz="1400"/>
          </a:p>
          <a:p>
            <a:pPr lvl="2"/>
            <a:r>
              <a:rPr lang="en-US" altLang="zh-CN" sz="1260"/>
              <a:t>import certificate</a:t>
            </a:r>
            <a:endParaRPr lang="en-US" altLang="zh-CN" sz="1260"/>
          </a:p>
          <a:p>
            <a:pPr lvl="2"/>
            <a:r>
              <a:rPr lang="en-US" altLang="zh-CN" sz="1260"/>
              <a:t>export certificate in a .pfx format</a:t>
            </a:r>
            <a:endParaRPr lang="en-US" altLang="zh-CN" sz="1260"/>
          </a:p>
          <a:p>
            <a:pPr lvl="2"/>
            <a:r>
              <a:rPr lang="en-US" altLang="zh-CN" sz="1260"/>
              <a:t>configure a SSLconnector</a:t>
            </a:r>
            <a:endParaRPr lang="en-US" altLang="zh-CN" sz="126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80"/>
              <a:t>Check certificate</a:t>
            </a:r>
            <a:endParaRPr lang="en-US" altLang="zh-CN" sz="1680"/>
          </a:p>
          <a:p>
            <a:pPr lvl="1"/>
            <a:r>
              <a:rPr lang="en-US" altLang="zh-CN" sz="1300" b="1">
                <a:solidFill>
                  <a:srgbClr val="FF0000"/>
                </a:solidFill>
                <a:sym typeface="+mn-ea"/>
              </a:rPr>
              <a:t>openssl s_client -showcerts -connect &lt;hostname&gt;:&lt;port&gt; -prexit</a:t>
            </a:r>
            <a:endParaRPr lang="en-US" altLang="zh-CN" sz="1300" b="1">
              <a:solidFill>
                <a:srgbClr val="FF0000"/>
              </a:solidFill>
            </a:endParaRPr>
          </a:p>
          <a:p>
            <a:pPr lvl="1"/>
            <a:endParaRPr lang="en-US" altLang="zh-CN" sz="13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60780"/>
            <a:ext cx="518033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2952750"/>
            <a:ext cx="4906010" cy="3462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redis-server</a:t>
            </a:r>
            <a:endParaRPr lang="en-US" altLang="zh-CN"/>
          </a:p>
          <a:p>
            <a:pPr lvl="1"/>
            <a:r>
              <a:rPr lang="en-US" altLang="zh-CN"/>
              <a:t>sudo service redis-server start</a:t>
            </a:r>
            <a:endParaRPr lang="en-US" altLang="zh-CN"/>
          </a:p>
          <a:p>
            <a:pPr lvl="2"/>
            <a:r>
              <a:rPr lang="en-US" altLang="zh-CN" sz="1800"/>
              <a:t>port 6379</a:t>
            </a:r>
            <a:endParaRPr lang="en-US" altLang="zh-CN"/>
          </a:p>
          <a:p>
            <a:pPr lvl="1"/>
            <a:r>
              <a:rPr lang="en-US" altLang="zh-CN"/>
              <a:t>sudo service redis-server status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Replace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1170" cy="5104765"/>
          </a:xfrm>
        </p:spPr>
        <p:txBody>
          <a:bodyPr>
            <a:noAutofit/>
          </a:bodyPr>
          <a:p>
            <a:r>
              <a:rPr lang="en-US" altLang="zh-CN" sz="1400"/>
              <a:t>Steps</a:t>
            </a:r>
            <a:endParaRPr lang="en-US" altLang="zh-CN" sz="1400"/>
          </a:p>
          <a:p>
            <a:pPr lvl="1"/>
            <a:r>
              <a:rPr lang="en-US" altLang="zh-CN" sz="1200"/>
              <a:t>old server</a:t>
            </a:r>
            <a:endParaRPr lang="en-US" altLang="zh-CN" sz="1200"/>
          </a:p>
          <a:p>
            <a:pPr lvl="2"/>
            <a:r>
              <a:rPr lang="en-US" altLang="zh-CN" sz="1000"/>
              <a:t>create snapshot</a:t>
            </a:r>
            <a:endParaRPr lang="en-US" altLang="zh-CN" sz="1000"/>
          </a:p>
          <a:p>
            <a:pPr lvl="2"/>
            <a:r>
              <a:rPr lang="en-US" altLang="zh-CN" sz="1000"/>
              <a:t>share snapshot by account id</a:t>
            </a:r>
            <a:endParaRPr lang="en-US" altLang="zh-CN" sz="1000"/>
          </a:p>
          <a:p>
            <a:pPr lvl="2"/>
            <a:r>
              <a:rPr lang="en-US" altLang="zh-CN" sz="1000"/>
              <a:t>dump postgresql db</a:t>
            </a:r>
            <a:endParaRPr lang="en-US" altLang="zh-CN" sz="1000"/>
          </a:p>
          <a:p>
            <a:pPr lvl="3"/>
            <a:r>
              <a:rPr lang="en-US" altLang="zh-CN" sz="1000"/>
              <a:t>sudo docker-compose -f docker-compose.yml start db</a:t>
            </a:r>
            <a:endParaRPr lang="en-US" altLang="zh-CN" sz="1000"/>
          </a:p>
          <a:p>
            <a:pPr lvl="3"/>
            <a:r>
              <a:rPr lang="en-US" altLang="zh-CN" sz="1000"/>
              <a:t>sudo docker exec -t fishpano_db_1 pg_dump -U fishpano fishpano_db &gt;/tmp/202112261900.pgdump</a:t>
            </a:r>
            <a:endParaRPr lang="en-US" altLang="zh-CN" sz="1000"/>
          </a:p>
          <a:p>
            <a:pPr lvl="1"/>
            <a:r>
              <a:rPr lang="en-US" altLang="zh-CN" sz="1200"/>
              <a:t>new server</a:t>
            </a:r>
            <a:endParaRPr lang="en-US" altLang="zh-CN" sz="1200"/>
          </a:p>
          <a:p>
            <a:pPr lvl="2"/>
            <a:r>
              <a:rPr lang="en-US" altLang="zh-CN" sz="1000"/>
              <a:t>open necessary ports</a:t>
            </a:r>
            <a:endParaRPr lang="en-US" altLang="zh-CN" sz="1000"/>
          </a:p>
          <a:p>
            <a:pPr lvl="2"/>
            <a:r>
              <a:rPr lang="en-US" altLang="zh-CN" sz="1000"/>
              <a:t>set swap</a:t>
            </a:r>
            <a:endParaRPr lang="en-US" altLang="zh-CN" sz="1000"/>
          </a:p>
          <a:p>
            <a:pPr lvl="2"/>
            <a:r>
              <a:rPr lang="en-US" altLang="zh-CN" sz="1000"/>
              <a:t>mount new disk</a:t>
            </a:r>
            <a:endParaRPr lang="en-US" altLang="zh-CN" sz="1000"/>
          </a:p>
          <a:p>
            <a:pPr lvl="3"/>
            <a:r>
              <a:rPr lang="en-US" altLang="zh-CN" sz="1000" b="1"/>
              <a:t>mkfs.ext4 /dev/vdb</a:t>
            </a:r>
            <a:endParaRPr lang="en-US" altLang="zh-CN" sz="1000"/>
          </a:p>
          <a:p>
            <a:pPr lvl="3"/>
            <a:r>
              <a:rPr lang="en-US" altLang="zh-CN" sz="1000"/>
              <a:t>sudo mount /dev/vdb /data</a:t>
            </a:r>
            <a:endParaRPr lang="en-US" altLang="zh-CN" sz="1000"/>
          </a:p>
          <a:p>
            <a:pPr lvl="2"/>
            <a:r>
              <a:rPr lang="en-US" altLang="zh-CN" sz="1000"/>
              <a:t>create disk from shared snapshot</a:t>
            </a:r>
            <a:endParaRPr lang="en-US" altLang="zh-CN" sz="1000"/>
          </a:p>
          <a:p>
            <a:pPr lvl="2"/>
            <a:r>
              <a:rPr lang="en-US" altLang="zh-CN" sz="1000"/>
              <a:t>mount created disk</a:t>
            </a:r>
            <a:endParaRPr lang="en-US" altLang="zh-CN" sz="1000"/>
          </a:p>
          <a:p>
            <a:pPr lvl="2"/>
            <a:r>
              <a:rPr lang="en-US" altLang="zh-CN" sz="1000"/>
              <a:t>mv files from created disk to new disk</a:t>
            </a:r>
            <a:endParaRPr lang="en-US" altLang="zh-CN" sz="1000"/>
          </a:p>
          <a:p>
            <a:pPr lvl="2"/>
            <a:r>
              <a:rPr lang="en-US" altLang="zh-CN" sz="1000"/>
              <a:t>restore DB</a:t>
            </a:r>
            <a:endParaRPr lang="en-US" altLang="zh-CN" sz="1000"/>
          </a:p>
          <a:p>
            <a:pPr lvl="3"/>
            <a:r>
              <a:rPr lang="en-US" altLang="zh-CN" sz="1000"/>
              <a:t>sudo docker compose up db &amp;</a:t>
            </a:r>
            <a:endParaRPr lang="en-US" altLang="zh-CN" sz="1000"/>
          </a:p>
          <a:p>
            <a:pPr lvl="3"/>
            <a:r>
              <a:rPr lang="en-US" altLang="zh-CN" sz="1000"/>
              <a:t>sudo docker exec -it expovr-db-1 /bin/bash</a:t>
            </a:r>
            <a:endParaRPr lang="en-US" altLang="zh-CN" sz="1000"/>
          </a:p>
          <a:p>
            <a:pPr lvl="3"/>
            <a:r>
              <a:rPr lang="en-US" altLang="zh-CN" sz="1000"/>
              <a:t>dropdb -U fishpano fishpano_db</a:t>
            </a:r>
            <a:endParaRPr lang="en-US" altLang="zh-CN" sz="1000"/>
          </a:p>
          <a:p>
            <a:pPr lvl="3"/>
            <a:r>
              <a:rPr lang="en-US" altLang="zh-CN" sz="1000"/>
              <a:t>createdb -U fishpano fishpano_db</a:t>
            </a:r>
            <a:endParaRPr lang="en-US" altLang="zh-CN" sz="1000"/>
          </a:p>
          <a:p>
            <a:pPr lvl="3"/>
            <a:r>
              <a:rPr lang="en-US" altLang="zh-CN" sz="1000"/>
              <a:t>psql -U fishpano fishpano_db &lt;/tmp/202112261900.pgdump</a:t>
            </a:r>
            <a:endParaRPr lang="en-US" altLang="zh-CN" sz="1000"/>
          </a:p>
          <a:p>
            <a:pPr lvl="2"/>
            <a:r>
              <a:rPr lang="en-US" altLang="zh-CN" sz="1000"/>
              <a:t>copy bashrc, cron scripts</a:t>
            </a:r>
            <a:endParaRPr lang="en-US" altLang="zh-CN" sz="1000"/>
          </a:p>
          <a:p>
            <a:pPr lvl="2"/>
            <a:r>
              <a:rPr lang="en-US" altLang="zh-CN" sz="1000"/>
              <a:t>install docker environment</a:t>
            </a:r>
            <a:endParaRPr lang="en-US" altLang="zh-CN" sz="1000"/>
          </a:p>
          <a:p>
            <a:pPr lvl="1"/>
            <a:r>
              <a:rPr lang="en-US" altLang="zh-CN" sz="1000"/>
              <a:t>change DNS</a:t>
            </a:r>
            <a:endParaRPr lang="en-US" altLang="zh-CN" sz="1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9070" y="914400"/>
            <a:ext cx="4084955" cy="3310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9345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Framework: SpringCloud</a:t>
            </a:r>
            <a:endParaRPr lang="en-US" altLang="zh-CN"/>
          </a:p>
          <a:p>
            <a:pPr lvl="1"/>
            <a:r>
              <a:rPr lang="zh-CN" altLang="en-US"/>
              <a:t>优点：逻辑清晰、简化部署、可扩展、灵活组合、技术异构、高</a:t>
            </a:r>
            <a:r>
              <a:rPr lang="zh-CN" altLang="en-US"/>
              <a:t>可靠</a:t>
            </a:r>
            <a:endParaRPr lang="zh-CN" altLang="en-US"/>
          </a:p>
          <a:p>
            <a:pPr lvl="1"/>
            <a:r>
              <a:rPr lang="zh-CN" altLang="en-US"/>
              <a:t>缺点：复杂度高、运维复杂、影响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27545" y="61595"/>
            <a:ext cx="4620895" cy="390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62025" y="3014980"/>
            <a:ext cx="6316980" cy="336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265" y="3654425"/>
            <a:ext cx="4275455" cy="2935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Mode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2"/>
            <a:r>
              <a:rPr lang="en-US" altLang="zh-CN"/>
              <a:t>PORT（主动）方式的连接过程是：客户端向服务器的FTP端口（默认是21）发送连接请求，服务器接受连接，建立一条命令链路。当需要传送数据时，客户端在命令链路上用PORT命令告诉服务器：“我打开了XXXX端口，你过来连接我”。于是服务器从20端口向客户端的XXXX端口发送连接请求，建立一条数据链路来传送数据。</a:t>
            </a:r>
            <a:endParaRPr lang="en-US" altLang="zh-CN"/>
          </a:p>
          <a:p>
            <a:pPr lvl="1"/>
            <a:r>
              <a:rPr lang="en-US" altLang="zh-CN"/>
              <a:t>Passive</a:t>
            </a:r>
            <a:endParaRPr lang="en-US" altLang="zh-CN"/>
          </a:p>
          <a:p>
            <a:pPr lvl="2"/>
            <a:r>
              <a:rPr lang="en-US" altLang="zh-CN"/>
              <a:t>PASV（被动）方式的连接过程是：客户端向服务器的FTP端口（默认是21）发送连接请求，服务器接受连接，建立一条命令链路。当需要传送数据时，服务器在命令链路上用PASV命令告诉客户端：“我打开了XXXX端口，你过来连接我”。于是客户端向服务器的XXXX端口发送连接请求，建立一条数据链路来传送数据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45760" cy="493395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200"/>
              <a:t>https://www.linuxidc.com/Linux/2018-08/153491.htm</a:t>
            </a:r>
            <a:endParaRPr lang="en-US" altLang="zh-CN" sz="1200"/>
          </a:p>
          <a:p>
            <a:r>
              <a:rPr lang="en-US" altLang="zh-CN" sz="1600"/>
              <a:t>Linux</a:t>
            </a:r>
            <a:endParaRPr lang="en-US" altLang="zh-CN" sz="1600"/>
          </a:p>
          <a:p>
            <a:pPr lvl="1"/>
            <a:r>
              <a:rPr lang="en-US" altLang="zh-CN" sz="1200"/>
              <a:t>Install server</a:t>
            </a:r>
            <a:endParaRPr lang="en-US" altLang="zh-CN" sz="1200"/>
          </a:p>
          <a:p>
            <a:pPr lvl="2"/>
            <a:r>
              <a:rPr lang="en-US" altLang="zh-CN" sz="1000"/>
              <a:t>sudo apt install vsftpd</a:t>
            </a:r>
            <a:endParaRPr lang="en-US" altLang="zh-CN" sz="1000"/>
          </a:p>
          <a:p>
            <a:pPr lvl="2"/>
            <a:r>
              <a:rPr lang="en-US" altLang="zh-CN" sz="1000"/>
              <a:t>sudo systemctl status vsftpd</a:t>
            </a:r>
            <a:endParaRPr lang="en-US" altLang="zh-CN" sz="1000"/>
          </a:p>
          <a:p>
            <a:pPr lvl="2"/>
            <a:r>
              <a:rPr lang="en-US" altLang="zh-CN" sz="1000"/>
              <a:t>sudo systemctl enable --now vsftpd</a:t>
            </a:r>
            <a:endParaRPr lang="en-US" altLang="zh-CN" sz="1000"/>
          </a:p>
          <a:p>
            <a:pPr lvl="1"/>
            <a:r>
              <a:rPr lang="en-US" altLang="zh-CN" sz="1200"/>
              <a:t>Configure firewall</a:t>
            </a:r>
            <a:endParaRPr lang="en-US" altLang="zh-CN" sz="1200"/>
          </a:p>
          <a:p>
            <a:pPr lvl="1"/>
            <a:r>
              <a:rPr lang="en-US" altLang="zh-CN" sz="1200"/>
              <a:t>Configure users</a:t>
            </a:r>
            <a:endParaRPr lang="en-US" altLang="zh-CN" sz="1200"/>
          </a:p>
          <a:p>
            <a:pPr lvl="2"/>
            <a:r>
              <a:rPr lang="en-US" altLang="zh-CN" sz="1000"/>
              <a:t>sudo adduser ftpuser</a:t>
            </a:r>
            <a:endParaRPr lang="en-US" altLang="zh-CN" sz="1000"/>
          </a:p>
          <a:p>
            <a:pPr lvl="2"/>
            <a:r>
              <a:rPr lang="en-US" altLang="zh-CN" sz="1000"/>
              <a:t>sudo vim /etc/ssh/sshd_config</a:t>
            </a:r>
            <a:endParaRPr lang="en-US" altLang="zh-CN" sz="1000"/>
          </a:p>
          <a:p>
            <a:pPr lvl="3"/>
            <a:r>
              <a:rPr lang="en-US" altLang="zh-CN" sz="1000"/>
              <a:t>DenyUsers ftpuser</a:t>
            </a:r>
            <a:endParaRPr lang="en-US" altLang="zh-CN" sz="1000"/>
          </a:p>
          <a:p>
            <a:pPr lvl="2"/>
            <a:r>
              <a:rPr lang="en-US" altLang="zh-CN" sz="1000"/>
              <a:t>sudo systemctl restart sshd</a:t>
            </a:r>
            <a:endParaRPr lang="en-US" altLang="zh-CN" sz="1000"/>
          </a:p>
          <a:p>
            <a:pPr lvl="1"/>
            <a:r>
              <a:rPr lang="en-US" altLang="zh-CN" sz="1200"/>
              <a:t>Create the FTP folder and set permissions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03325"/>
            <a:ext cx="5445760" cy="51295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Configure and secure vsftpd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vim /etc/vsftpd.conf</a:t>
            </a:r>
            <a:endParaRPr lang="en-US" altLang="zh-CN" sz="1200"/>
          </a:p>
          <a:p>
            <a:pPr lvl="3"/>
            <a:r>
              <a:rPr lang="en-US" altLang="zh-CN" sz="1200"/>
              <a:t>anonymous_enable=NO</a:t>
            </a:r>
            <a:endParaRPr lang="en-US" altLang="zh-CN" sz="1200"/>
          </a:p>
          <a:p>
            <a:pPr lvl="3"/>
            <a:r>
              <a:rPr lang="en-US" altLang="zh-CN" sz="1200"/>
              <a:t>local_enable=YES</a:t>
            </a:r>
            <a:endParaRPr lang="en-US" altLang="zh-CN" sz="1200"/>
          </a:p>
          <a:p>
            <a:pPr lvl="3"/>
            <a:r>
              <a:rPr lang="en-US" altLang="zh-CN" sz="1200"/>
              <a:t>write_enable=YES</a:t>
            </a:r>
            <a:endParaRPr lang="en-US" altLang="zh-CN" sz="1200"/>
          </a:p>
          <a:p>
            <a:pPr lvl="3"/>
            <a:r>
              <a:rPr lang="en-US" altLang="zh-CN" sz="1200"/>
              <a:t>pasv_min_port=30000	// passive mode min port</a:t>
            </a:r>
            <a:endParaRPr lang="en-US" altLang="zh-CN" sz="1200"/>
          </a:p>
          <a:p>
            <a:pPr lvl="3"/>
            <a:r>
              <a:rPr lang="en-US" altLang="zh-CN" sz="1200"/>
              <a:t>pasv_max_port=31000	// passive mode max port</a:t>
            </a:r>
            <a:endParaRPr lang="en-US" altLang="zh-CN" sz="1200"/>
          </a:p>
          <a:p>
            <a:pPr lvl="3"/>
            <a:r>
              <a:rPr lang="en-US" altLang="zh-CN" sz="1200"/>
              <a:t>chroot_local_user=YES</a:t>
            </a:r>
            <a:endParaRPr lang="en-US" altLang="zh-CN" sz="1200"/>
          </a:p>
          <a:p>
            <a:pPr lvl="3"/>
            <a:r>
              <a:rPr lang="en-US" altLang="zh-CN" sz="1200"/>
              <a:t>local_umask=022</a:t>
            </a:r>
            <a:endParaRPr lang="en-US" altLang="zh-CN" sz="9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Server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54930" cy="5343525"/>
          </a:xfrm>
        </p:spPr>
        <p:txBody>
          <a:bodyPr>
            <a:normAutofit fontScale="70000"/>
          </a:bodyPr>
          <a:p>
            <a:pPr lvl="1"/>
            <a:r>
              <a:rPr lang="en-US" altLang="zh-CN" sz="1600">
                <a:sym typeface="+mn-ea"/>
              </a:rPr>
              <a:t>Securing vsftpd with SSL/TLS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sudo openssl req -x509 -nodes -days 365 -newkey rsa:2048 -keyout /etc/ssl/private/vsftpd.pem -out /etc/ssl/private/vsftpd.pem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sudo nano /etc/vsftpd.conf</a:t>
            </a:r>
            <a:endParaRPr lang="en-US" altLang="zh-CN" sz="1600"/>
          </a:p>
          <a:p>
            <a:pPr lvl="3"/>
            <a:r>
              <a:rPr lang="en-US" altLang="zh-CN" sz="1600">
                <a:sym typeface="+mn-ea"/>
              </a:rPr>
              <a:t>Remove lines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rsa_cert_file=/etc/ssl/certs/ssl-cert-snakeoil.pem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rsa_private_key_file=/etc/ssl/private/ssl-cert-snakeoil.key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ssl_enable=NO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Add lines</a:t>
            </a:r>
            <a:endParaRPr lang="en-US" altLang="zh-CN" sz="1600">
              <a:sym typeface="+mn-ea"/>
            </a:endParaRPr>
          </a:p>
          <a:p>
            <a:pPr lvl="4"/>
            <a:r>
              <a:rPr lang="en-US" altLang="zh-CN" sz="1600"/>
              <a:t>rsa_cert_file=/etc/ssl/private/vsftpd.pem</a:t>
            </a:r>
            <a:endParaRPr lang="en-US" altLang="zh-CN" sz="1600"/>
          </a:p>
          <a:p>
            <a:pPr lvl="4"/>
            <a:r>
              <a:rPr lang="en-US" altLang="zh-CN" sz="1600"/>
              <a:t>rsa_private_key_file=/etc/ssl/private/vsftpd.pem</a:t>
            </a:r>
            <a:endParaRPr lang="en-US" altLang="zh-CN" sz="1600"/>
          </a:p>
          <a:p>
            <a:pPr lvl="4"/>
            <a:r>
              <a:rPr lang="en-US" altLang="zh-CN" sz="1600"/>
              <a:t>ssl_enable=YES</a:t>
            </a:r>
            <a:endParaRPr lang="en-US" altLang="zh-CN" sz="1600"/>
          </a:p>
          <a:p>
            <a:pPr lvl="4"/>
            <a:r>
              <a:rPr lang="en-US" altLang="zh-CN" sz="1600"/>
              <a:t>allow_anon_ssl=NO</a:t>
            </a:r>
            <a:endParaRPr lang="en-US" altLang="zh-CN" sz="1600"/>
          </a:p>
          <a:p>
            <a:pPr lvl="4"/>
            <a:r>
              <a:rPr lang="en-US" altLang="zh-CN" sz="1600"/>
              <a:t>force_local_data_ssl=YES</a:t>
            </a:r>
            <a:endParaRPr lang="en-US" altLang="zh-CN" sz="1600"/>
          </a:p>
          <a:p>
            <a:pPr lvl="4"/>
            <a:r>
              <a:rPr lang="en-US" altLang="zh-CN" sz="1600"/>
              <a:t>force_local_logins_ssl=YES</a:t>
            </a:r>
            <a:endParaRPr lang="en-US" altLang="zh-CN" sz="1600"/>
          </a:p>
          <a:p>
            <a:pPr lvl="4"/>
            <a:r>
              <a:rPr lang="en-US" altLang="zh-CN" sz="1600"/>
              <a:t>ssl_tlsv1=YES</a:t>
            </a:r>
            <a:endParaRPr lang="en-US" altLang="zh-CN" sz="1600"/>
          </a:p>
          <a:p>
            <a:pPr lvl="4"/>
            <a:r>
              <a:rPr lang="en-US" altLang="zh-CN" sz="1600"/>
              <a:t>ssl_sslv2=NO</a:t>
            </a:r>
            <a:endParaRPr lang="en-US" altLang="zh-CN" sz="1600"/>
          </a:p>
          <a:p>
            <a:pPr lvl="4"/>
            <a:r>
              <a:rPr lang="en-US" altLang="zh-CN" sz="1600"/>
              <a:t>ssl_sslv3=NO</a:t>
            </a:r>
            <a:endParaRPr lang="en-US" altLang="zh-CN" sz="1600"/>
          </a:p>
          <a:p>
            <a:pPr lvl="4"/>
            <a:r>
              <a:rPr lang="en-US" altLang="zh-CN" sz="1600"/>
              <a:t>require_ssl_reuse=NO</a:t>
            </a:r>
            <a:endParaRPr lang="en-US" altLang="zh-CN" sz="1600"/>
          </a:p>
          <a:p>
            <a:pPr lvl="4"/>
            <a:r>
              <a:rPr lang="en-US" altLang="zh-CN" sz="1600"/>
              <a:t>ssl_ciphers=HIGH</a:t>
            </a:r>
            <a:endParaRPr lang="en-US" altLang="zh-CN" sz="1600"/>
          </a:p>
          <a:p>
            <a:pPr lvl="2"/>
            <a:r>
              <a:rPr lang="en-US" altLang="zh-CN" sz="1600"/>
              <a:t>sudo systemctl restart --now vsftpd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05930" y="1211580"/>
            <a:ext cx="5121275" cy="53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775"/>
              <a:t>Disable shell access</a:t>
            </a:r>
            <a:endParaRPr lang="en-US" altLang="zh-CN" sz="1775"/>
          </a:p>
          <a:p>
            <a:pPr lvl="2"/>
            <a:r>
              <a:rPr lang="en-US" altLang="zh-CN" sz="1595"/>
              <a:t>echo -e '#!/bin/sh\necho "This account is limited to FTP access only."' | sudo tee -a  /bin/ftponly</a:t>
            </a:r>
            <a:endParaRPr lang="en-US" altLang="zh-CN" sz="1595"/>
          </a:p>
          <a:p>
            <a:pPr lvl="2"/>
            <a:r>
              <a:rPr lang="en-US" altLang="zh-CN" sz="1595"/>
              <a:t>sudo chmod a+x /bin/ftponly</a:t>
            </a:r>
            <a:endParaRPr lang="en-US" altLang="zh-CN" sz="1595"/>
          </a:p>
          <a:p>
            <a:pPr lvl="2"/>
            <a:r>
              <a:rPr lang="en-US" altLang="zh-CN" sz="1595"/>
              <a:t>echo "/bin/ftponly" | sudo tee -a /etc/shells</a:t>
            </a:r>
            <a:endParaRPr lang="en-US" altLang="zh-CN" sz="1595"/>
          </a:p>
          <a:p>
            <a:pPr lvl="2"/>
            <a:r>
              <a:rPr lang="en-US" altLang="zh-CN" sz="1595"/>
              <a:t>sudo usermod ftpuser -s /bin/ftponly</a:t>
            </a:r>
            <a:endParaRPr lang="en-US" altLang="zh-CN" sz="1595"/>
          </a:p>
          <a:p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VNC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14415" cy="4918075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https://www.digitalocean.com/community/tutorials/how-to-install-and-configure-vnc-on-ubuntu-20-04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1"/>
            <a:r>
              <a:rPr lang="en-US" altLang="zh-CN"/>
              <a:t>sudo apt install xfce4 xfce4-goodies</a:t>
            </a:r>
            <a:endParaRPr lang="en-US" altLang="zh-CN"/>
          </a:p>
          <a:p>
            <a:pPr lvl="1"/>
            <a:r>
              <a:rPr lang="en-US" altLang="zh-CN"/>
              <a:t>sudo apt install tightvncserver</a:t>
            </a:r>
            <a:endParaRPr lang="en-US" altLang="zh-CN"/>
          </a:p>
          <a:p>
            <a:pPr lvl="1"/>
            <a:r>
              <a:rPr lang="en-US" altLang="zh-CN"/>
              <a:t>vncserver</a:t>
            </a:r>
            <a:endParaRPr lang="en-US" altLang="zh-CN"/>
          </a:p>
          <a:p>
            <a:pPr lvl="2"/>
            <a:r>
              <a:rPr lang="en-US" altLang="zh-CN"/>
              <a:t> it launches a default server instance on port 5901</a:t>
            </a:r>
            <a:endParaRPr lang="en-US" altLang="zh-CN"/>
          </a:p>
          <a:p>
            <a:pPr lvl="2"/>
            <a:r>
              <a:rPr lang="en-US" altLang="zh-CN"/>
              <a:t>vncserver -kill :1	// kill the vnc server</a:t>
            </a:r>
            <a:endParaRPr lang="en-US" altLang="zh-CN"/>
          </a:p>
          <a:p>
            <a:pPr lvl="1"/>
            <a:r>
              <a:rPr lang="en-US" altLang="zh-CN"/>
              <a:t>vim  ~/.vnc/xstartup</a:t>
            </a:r>
            <a:endParaRPr lang="en-US" altLang="zh-CN"/>
          </a:p>
          <a:p>
            <a:pPr lvl="2"/>
            <a:r>
              <a:rPr lang="en-US" altLang="zh-CN"/>
              <a:t>#!/bin/bash</a:t>
            </a:r>
            <a:endParaRPr lang="en-US" altLang="zh-CN"/>
          </a:p>
          <a:p>
            <a:pPr lvl="2"/>
            <a:r>
              <a:rPr lang="en-US" altLang="zh-CN"/>
              <a:t>xrdb $HOME/.Xresources</a:t>
            </a:r>
            <a:endParaRPr lang="en-US" altLang="zh-CN"/>
          </a:p>
          <a:p>
            <a:pPr lvl="2"/>
            <a:r>
              <a:rPr lang="en-US" altLang="zh-CN"/>
              <a:t>startxfce4 &amp;</a:t>
            </a:r>
            <a:endParaRPr lang="en-US" altLang="zh-CN"/>
          </a:p>
          <a:p>
            <a:pPr lvl="1"/>
            <a:r>
              <a:rPr lang="en-US" altLang="zh-CN"/>
              <a:t>chmod +x ~/.vnc/xstartup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vncserver -kill :1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vncserver</a:t>
            </a:r>
            <a:endParaRPr lang="en-US" altLang="zh-CN"/>
          </a:p>
          <a:p>
            <a:pPr lvl="1"/>
            <a:r>
              <a:rPr lang="en-US" altLang="zh-CN"/>
              <a:t>sudo ufw allow 5901/tcp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0590" y="812800"/>
            <a:ext cx="3888740" cy="5231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New Disk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 (e.g. /dev/vdb)</a:t>
            </a:r>
            <a:endParaRPr lang="en-US" altLang="zh-CN"/>
          </a:p>
          <a:p>
            <a:pPr lvl="1"/>
            <a:r>
              <a:rPr lang="en-US" altLang="zh-CN"/>
              <a:t>Create new empty partitions:</a:t>
            </a:r>
            <a:endParaRPr lang="en-US" altLang="zh-CN"/>
          </a:p>
          <a:p>
            <a:pPr lvl="2"/>
            <a:r>
              <a:rPr lang="en-US" altLang="zh-CN"/>
              <a:t># parted -s /dev/vdb mklabel gpt</a:t>
            </a:r>
            <a:endParaRPr lang="en-US" altLang="zh-CN"/>
          </a:p>
          <a:p>
            <a:pPr lvl="2"/>
            <a:r>
              <a:rPr lang="en-US" altLang="zh-CN"/>
              <a:t># parted -s /dev/vdb unit mib mkpart primary 0% 100%</a:t>
            </a:r>
            <a:endParaRPr lang="en-US" altLang="zh-CN"/>
          </a:p>
          <a:p>
            <a:pPr lvl="1"/>
            <a:r>
              <a:rPr lang="en-US" altLang="zh-CN"/>
              <a:t>Create new empty filesystem:</a:t>
            </a:r>
            <a:endParaRPr lang="en-US" altLang="zh-CN"/>
          </a:p>
          <a:p>
            <a:pPr lvl="2"/>
            <a:r>
              <a:rPr lang="en-US" altLang="zh-CN"/>
              <a:t># mkfs.ext4 /dev/vdb1</a:t>
            </a:r>
            <a:endParaRPr lang="en-US" altLang="zh-CN"/>
          </a:p>
          <a:p>
            <a:pPr lvl="1"/>
            <a:r>
              <a:rPr lang="en-US" altLang="zh-CN"/>
              <a:t>Mount block storage:</a:t>
            </a:r>
            <a:endParaRPr lang="en-US" altLang="zh-CN"/>
          </a:p>
          <a:p>
            <a:pPr lvl="2"/>
            <a:r>
              <a:rPr lang="en-US" altLang="zh-CN"/>
              <a:t># mkdir /mnt/blockstorage</a:t>
            </a:r>
            <a:endParaRPr lang="en-US" altLang="zh-CN"/>
          </a:p>
          <a:p>
            <a:pPr lvl="2"/>
            <a:r>
              <a:rPr lang="en-US" altLang="zh-CN"/>
              <a:t># echo &gt;&gt; /etc/fstab</a:t>
            </a:r>
            <a:endParaRPr lang="en-US" altLang="zh-CN"/>
          </a:p>
          <a:p>
            <a:pPr lvl="2"/>
            <a:r>
              <a:rPr lang="en-US" altLang="zh-CN"/>
              <a:t># echo /dev/vdb1               /mnt/blockstorage       ext4    defaults,noatime,nofail 0 0 &gt;&gt; /etc/fstab</a:t>
            </a:r>
            <a:endParaRPr lang="en-US" altLang="zh-CN"/>
          </a:p>
          <a:p>
            <a:pPr lvl="2"/>
            <a:r>
              <a:rPr lang="en-US" altLang="zh-CN"/>
              <a:t># mount /mnt/blockstorage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Server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25700" y="1170940"/>
            <a:ext cx="7339965" cy="4986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63030" cy="4549140"/>
          </a:xfrm>
        </p:spPr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  <a:p>
            <a:r>
              <a:rPr lang="en-US" altLang="zh-CN"/>
              <a:t>SameSite cookie issue</a:t>
            </a:r>
            <a:endParaRPr lang="en-US" altLang="zh-CN"/>
          </a:p>
          <a:p>
            <a:pPr lvl="1"/>
            <a:r>
              <a:rPr lang="en-US" altLang="zh-CN"/>
              <a:t>https://trinitytuts.com/fix-samesite-cookie-issue-in-chrome-browser/</a:t>
            </a:r>
            <a:endParaRPr lang="en-US" altLang="zh-CN"/>
          </a:p>
          <a:p>
            <a:pPr lvl="1"/>
            <a:r>
              <a:rPr lang="en-US" altLang="zh-CN"/>
              <a:t>It happens when debug frontend using “npm run dev”</a:t>
            </a:r>
            <a:endParaRPr lang="en-US" altLang="zh-CN"/>
          </a:p>
          <a:p>
            <a:pPr lvl="1"/>
            <a:r>
              <a:rPr lang="en-US" altLang="zh-CN"/>
              <a:t>solution: modify nginx configuration</a:t>
            </a:r>
            <a:endParaRPr lang="en-US" altLang="zh-CN"/>
          </a:p>
          <a:p>
            <a:pPr lvl="0"/>
            <a:r>
              <a:rPr lang="zh-CN" altLang="en-US"/>
              <a:t>云盘扩容</a:t>
            </a:r>
            <a:endParaRPr lang="zh-CN" altLang="en-US"/>
          </a:p>
          <a:p>
            <a:pPr lvl="1"/>
            <a:r>
              <a:rPr lang="zh-CN" altLang="en-US"/>
              <a:t>sudo apt-get install -y cloud-guest-utils</a:t>
            </a:r>
            <a:endParaRPr lang="zh-CN" altLang="en-US"/>
          </a:p>
          <a:p>
            <a:pPr lvl="1"/>
            <a:r>
              <a:rPr lang="zh-CN" altLang="en-US"/>
              <a:t>sudo growpart /dev/vda 1</a:t>
            </a:r>
            <a:endParaRPr lang="zh-CN" altLang="en-US"/>
          </a:p>
          <a:p>
            <a:pPr lvl="1"/>
            <a:r>
              <a:rPr lang="zh-CN" altLang="en-US"/>
              <a:t>sudo resize2fs /dev/vda1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90510" y="1211580"/>
            <a:ext cx="346329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server {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en-US" altLang="zh-CN" sz="1400"/>
              <a:t> </a:t>
            </a:r>
            <a:r>
              <a:rPr lang="zh-CN" altLang="en-US" sz="1400"/>
              <a:t># Your other server directives...</a:t>
            </a:r>
            <a:endParaRPr lang="zh-CN" altLang="en-US" sz="1400"/>
          </a:p>
          <a:p>
            <a:r>
              <a:rPr lang="zh-CN" altLang="en-US" sz="1400"/>
              <a:t>    location / {</a:t>
            </a:r>
            <a:endParaRPr lang="zh-CN" altLang="en-US" sz="1400"/>
          </a:p>
          <a:p>
            <a:r>
              <a:rPr lang="zh-CN" altLang="en-US" sz="1400"/>
              <a:t>      proxy_cookie_path / "/; secure; HttpOnly; SameSite=None";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6085" cy="5029835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https://www.zabbix.com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Functions</a:t>
            </a:r>
            <a:endParaRPr lang="en-US" altLang="zh-CN" sz="1400"/>
          </a:p>
          <a:p>
            <a:pPr lvl="2"/>
            <a:r>
              <a:rPr lang="en-US" altLang="zh-CN" sz="1200"/>
              <a:t>主机的性能监控、网络设备性能监控、数据库性能监控、FTP 等通用协议监控、多种告警方式、详细的报表图表绘制</a:t>
            </a:r>
            <a:endParaRPr lang="en-US" altLang="zh-CN" sz="1200"/>
          </a:p>
          <a:p>
            <a:pPr lvl="1"/>
            <a:r>
              <a:rPr lang="en-US" altLang="zh-CN" sz="1400"/>
              <a:t>collect data through C/S mode</a:t>
            </a:r>
            <a:endParaRPr lang="en-US" altLang="zh-CN" sz="1400"/>
          </a:p>
          <a:p>
            <a:pPr lvl="1"/>
            <a:r>
              <a:rPr lang="en-US" altLang="zh-CN" sz="1400"/>
              <a:t>configure and display through B/S mode</a:t>
            </a:r>
            <a:endParaRPr lang="en-US" altLang="zh-CN" sz="1400"/>
          </a:p>
          <a:p>
            <a:pPr lvl="0"/>
            <a:r>
              <a:rPr lang="en-US" altLang="zh-CN" sz="1600"/>
              <a:t>Component</a:t>
            </a:r>
            <a:endParaRPr lang="en-US" altLang="zh-CN" sz="1600"/>
          </a:p>
          <a:p>
            <a:pPr lvl="1"/>
            <a:r>
              <a:rPr lang="en-US" altLang="zh-CN" sz="1400"/>
              <a:t>server</a:t>
            </a:r>
            <a:endParaRPr lang="en-US" altLang="zh-CN" sz="1400"/>
          </a:p>
          <a:p>
            <a:pPr lvl="1"/>
            <a:r>
              <a:rPr lang="en-US" altLang="zh-CN" sz="1400"/>
              <a:t>agent: deployed on the target machine to be monitored, responsible for reporting the gathered data from the target to the server</a:t>
            </a:r>
            <a:endParaRPr lang="en-US" altLang="zh-CN" sz="1400"/>
          </a:p>
          <a:p>
            <a:pPr lvl="0"/>
            <a:r>
              <a:rPr lang="en-US" altLang="zh-CN" sz="1600"/>
              <a:t>Support</a:t>
            </a:r>
            <a:endParaRPr lang="en-US" altLang="zh-CN" sz="1600"/>
          </a:p>
          <a:p>
            <a:pPr lvl="1"/>
            <a:r>
              <a:rPr lang="en-US" altLang="zh-CN" sz="1400"/>
              <a:t>MySQL/PostgreSQL support</a:t>
            </a:r>
            <a:endParaRPr lang="en-US" altLang="zh-CN" sz="1400"/>
          </a:p>
          <a:p>
            <a:pPr lvl="1"/>
            <a:r>
              <a:rPr lang="en-US" altLang="zh-CN" sz="1400"/>
              <a:t>Apache2/Nginx support</a:t>
            </a:r>
            <a:endParaRPr lang="en-US" altLang="zh-CN" sz="1400"/>
          </a:p>
          <a:p>
            <a:pPr lvl="0"/>
            <a:r>
              <a:rPr lang="en-US" altLang="zh-CN" sz="1600"/>
              <a:t>Install</a:t>
            </a:r>
            <a:endParaRPr lang="en-US" altLang="zh-CN" sz="1600"/>
          </a:p>
          <a:p>
            <a:pPr lvl="1"/>
            <a:r>
              <a:rPr lang="en-US" altLang="zh-CN" sz="1400"/>
              <a:t>apt-get install mysql-server mysql-client mlocate</a:t>
            </a:r>
            <a:endParaRPr lang="en-US" altLang="zh-CN" sz="1400"/>
          </a:p>
          <a:p>
            <a:pPr lvl="1"/>
            <a:r>
              <a:rPr lang="en-US" altLang="zh-CN" sz="1400"/>
              <a:t>sudo apt-get install zabbix-server-mysql zabbix-frontend-php zabbix-agent</a:t>
            </a:r>
            <a:endParaRPr lang="en-US" altLang="zh-CN" sz="14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344285" y="1341755"/>
            <a:ext cx="5569585" cy="34867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(docker-compose)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https://programming.vip/docs/zabbix-installation-and-deployment-in-docker.html</a:t>
            </a:r>
            <a:endParaRPr lang="en-US" altLang="zh-CN"/>
          </a:p>
          <a:p>
            <a:pPr lvl="1"/>
            <a:r>
              <a:rPr lang="en-US" altLang="zh-CN"/>
              <a:t>https://fabianlee.org/2019/10/06/zabbix-using-docker-compose-to-install-and-upgrade-zabbix/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742430" cy="5454650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https://blog.csdn.net/m0_37263637/article/details/91045566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.pem file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create private key pair for a user (sparks) and download .pem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ssh-keygen -y -f sparks.pem	// generate public key and save</a:t>
            </a:r>
            <a:endParaRPr lang="en-US" altLang="zh-CN"/>
          </a:p>
          <a:p>
            <a:pPr lvl="1"/>
            <a:r>
              <a:rPr lang="en-US" altLang="zh-CN"/>
              <a:t>ssh -i fishpano-jp.pem ubuntu@ec2-35-88-91-217.us-west-2.compute.amazonaws.com</a:t>
            </a:r>
            <a:endParaRPr lang="en-US" altLang="zh-CN"/>
          </a:p>
          <a:p>
            <a:pPr lvl="1"/>
            <a:r>
              <a:rPr lang="en-US" altLang="zh-CN"/>
              <a:t>sudo add user sparks</a:t>
            </a:r>
            <a:endParaRPr lang="en-US" altLang="zh-CN"/>
          </a:p>
          <a:p>
            <a:pPr lvl="1"/>
            <a:r>
              <a:rPr lang="en-US" altLang="zh-CN"/>
              <a:t>sudo vim /etc/sudoers	// add sparks as sudoer</a:t>
            </a:r>
            <a:endParaRPr lang="en-US" altLang="zh-CN"/>
          </a:p>
          <a:p>
            <a:pPr lvl="1"/>
            <a:r>
              <a:rPr lang="en-US" altLang="zh-CN"/>
              <a:t>sudo su sparks</a:t>
            </a:r>
            <a:endParaRPr lang="en-US" altLang="zh-CN"/>
          </a:p>
          <a:p>
            <a:pPr lvl="1"/>
            <a:r>
              <a:rPr lang="en-US" altLang="zh-CN"/>
              <a:t>mkdir ~/.ssh</a:t>
            </a:r>
            <a:endParaRPr lang="en-US" altLang="zh-CN"/>
          </a:p>
          <a:p>
            <a:pPr lvl="1"/>
            <a:r>
              <a:rPr lang="en-US" altLang="zh-CN"/>
              <a:t>vim ~/.ssh/authorized_keys	// paste public key for sparks into and save</a:t>
            </a:r>
            <a:endParaRPr lang="en-US" altLang="zh-CN"/>
          </a:p>
          <a:p>
            <a:pPr lvl="1"/>
            <a:r>
              <a:rPr lang="en-US" altLang="zh-CN"/>
              <a:t>ssh -i sparks.pem sparks@35.88.91.217	// ssh with new user</a:t>
            </a:r>
            <a:endParaRPr lang="en-US" altLang="zh-CN"/>
          </a:p>
          <a:p>
            <a:pPr lvl="1"/>
            <a:r>
              <a:rPr lang="en-US" altLang="zh-CN"/>
              <a:t>rsync -ahvz -e "ssh -i ../sparks.pem" --progress ../src/*.py $user_name@$host_name:$www_root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01560" y="914400"/>
            <a:ext cx="4610100" cy="2912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75910" cy="4549140"/>
          </a:xfrm>
        </p:spPr>
        <p:txBody>
          <a:bodyPr>
            <a:normAutofit lnSpcReduction="2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41490" y="1211580"/>
            <a:ext cx="458914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Tools</a:t>
            </a:r>
            <a:endParaRPr lang="en-US" altLang="zh-CN"/>
          </a:p>
          <a:p>
            <a:pPr lvl="2"/>
            <a:r>
              <a:rPr lang="en-US" altLang="zh-CN"/>
              <a:t>check port status</a:t>
            </a:r>
            <a:endParaRPr lang="en-US" altLang="zh-CN"/>
          </a:p>
          <a:p>
            <a:pPr lvl="3"/>
            <a:r>
              <a:rPr lang="en-US" altLang="zh-CN"/>
              <a:t>sudo lsof -i -P -n | grep LISTEN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Backend As A Service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Firebase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2235" cy="497522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https://www.jianshu.com/p/b71f5d3b7c8c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Functions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Analytics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FCM (Firebase Cloud Messaging) </a:t>
            </a:r>
            <a:r>
              <a:rPr lang="zh-CN" altLang="en-US" sz="2000">
                <a:sym typeface="+mn-ea"/>
              </a:rPr>
              <a:t>跨平台消息服务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https://www.jianshu.com/p/b50f5aee4403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Authentication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email, Facebook, Twitter, Github, Google sign-in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Realtime DB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NoSQL, json, offline usage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Storage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Hosting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Remote Config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Test Lab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Crash Reporting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Notifications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App Indexing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Dynamic Links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Invites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AdWords, AdMob</a:t>
            </a:r>
            <a:endParaRPr lang="en-US" altLang="zh-CN" sz="20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Testing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5595" y="1233805"/>
            <a:ext cx="7214235" cy="476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31380" cy="504571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https://docs.locust.io/en/stable/index.html</a:t>
            </a:r>
            <a:endParaRPr lang="en-US" altLang="zh-CN"/>
          </a:p>
          <a:p>
            <a:pPr lvl="1"/>
            <a:r>
              <a:rPr lang="en-US" altLang="zh-CN"/>
              <a:t>https://locust.io/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pip install gevent==20.9.0</a:t>
            </a:r>
            <a:endParaRPr lang="en-US" altLang="zh-CN"/>
          </a:p>
          <a:p>
            <a:pPr lvl="1"/>
            <a:r>
              <a:rPr lang="en-US" altLang="zh-CN"/>
              <a:t>pip install locust==2.8.6</a:t>
            </a:r>
            <a:endParaRPr lang="en-US" altLang="zh-CN"/>
          </a:p>
          <a:p>
            <a:pPr lvl="1"/>
            <a:r>
              <a:rPr lang="en-US" altLang="zh-CN"/>
              <a:t>locust -V</a:t>
            </a:r>
            <a:endParaRPr lang="en-US" altLang="zh-CN"/>
          </a:p>
          <a:p>
            <a:pPr lvl="1"/>
            <a:r>
              <a:rPr lang="en-US" altLang="zh-CN"/>
              <a:t>locust --headless --users 10 --spawn-rate 1 -H http://your-server.com</a:t>
            </a:r>
            <a:endParaRPr lang="en-US" altLang="zh-CN"/>
          </a:p>
          <a:p>
            <a:pPr lvl="2"/>
            <a:r>
              <a:rPr lang="en-US" altLang="zh-CN" sz="1800"/>
              <a:t>-c: </a:t>
            </a:r>
            <a:r>
              <a:rPr lang="zh-CN" altLang="en-US" sz="1800"/>
              <a:t>并发用户数</a:t>
            </a:r>
            <a:endParaRPr lang="zh-CN" altLang="en-US" sz="1800"/>
          </a:p>
          <a:p>
            <a:pPr lvl="2"/>
            <a:r>
              <a:rPr lang="en-US" altLang="zh-CN" sz="1800"/>
              <a:t>-r: </a:t>
            </a:r>
            <a:r>
              <a:rPr lang="zh-CN" altLang="en-US" sz="1800"/>
              <a:t>启动虚拟用户的速率</a:t>
            </a:r>
            <a:endParaRPr lang="en-US" altLang="zh-CN"/>
          </a:p>
          <a:p>
            <a:pPr lvl="0"/>
            <a:r>
              <a:rPr lang="en-US" altLang="zh-CN"/>
              <a:t>Result</a:t>
            </a:r>
            <a:endParaRPr lang="en-US" altLang="zh-CN"/>
          </a:p>
          <a:p>
            <a:pPr lvl="1"/>
            <a:r>
              <a:rPr lang="en-US" altLang="zh-CN"/>
              <a:t>rps	// requests per second</a:t>
            </a:r>
            <a:endParaRPr lang="en-US" altLang="zh-CN"/>
          </a:p>
          <a:p>
            <a:pPr lvl="1"/>
            <a:r>
              <a:rPr lang="en-US" altLang="zh-CN"/>
              <a:t>fails	// percentage of failed requests</a:t>
            </a:r>
            <a:endParaRPr lang="en-US" altLang="zh-CN"/>
          </a:p>
          <a:p>
            <a:pPr lvl="0"/>
            <a:r>
              <a:rPr lang="en-US" altLang="zh-CN"/>
              <a:t>locustfile</a:t>
            </a:r>
            <a:endParaRPr lang="en-US" altLang="zh-CN"/>
          </a:p>
          <a:p>
            <a:pPr lvl="1"/>
            <a:r>
              <a:rPr lang="en-US" altLang="zh-CN"/>
              <a:t>locust -f locustfile</a:t>
            </a:r>
            <a:endParaRPr lang="en-US" altLang="zh-CN"/>
          </a:p>
          <a:p>
            <a:pPr lvl="1"/>
            <a:r>
              <a:rPr lang="en-US" altLang="zh-CN"/>
              <a:t>HttpUser class</a:t>
            </a:r>
            <a:endParaRPr lang="en-US" altLang="zh-CN"/>
          </a:p>
          <a:p>
            <a:pPr lvl="2"/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240" y="182880"/>
            <a:ext cx="2552065" cy="3035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90890" y="3218815"/>
            <a:ext cx="3326765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locust import HttpUser, between, task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class WebsiteUser(HttpUser):</a:t>
            </a:r>
            <a:endParaRPr lang="zh-CN" altLang="en-US" sz="1200"/>
          </a:p>
          <a:p>
            <a:r>
              <a:rPr lang="zh-CN" altLang="en-US" sz="1200"/>
              <a:t>    wait_time = between(5, 15)</a:t>
            </a:r>
            <a:endParaRPr lang="zh-CN" altLang="en-US" sz="1200"/>
          </a:p>
          <a:p>
            <a:r>
              <a:rPr lang="zh-CN" altLang="en-US" sz="1200"/>
              <a:t>    def on_start(self):</a:t>
            </a:r>
            <a:endParaRPr lang="zh-CN" altLang="en-US" sz="1200"/>
          </a:p>
          <a:p>
            <a:r>
              <a:rPr lang="zh-CN" altLang="en-US" sz="1200"/>
              <a:t>        self.client.post("/login", {</a:t>
            </a:r>
            <a:endParaRPr lang="zh-CN" altLang="en-US" sz="1200"/>
          </a:p>
          <a:p>
            <a:r>
              <a:rPr lang="zh-CN" altLang="en-US" sz="1200"/>
              <a:t>            "username": "test_user",</a:t>
            </a:r>
            <a:endParaRPr lang="zh-CN" altLang="en-US" sz="1200"/>
          </a:p>
          <a:p>
            <a:r>
              <a:rPr lang="zh-CN" altLang="en-US" sz="1200"/>
              <a:t>            "password": ""</a:t>
            </a:r>
            <a:endParaRPr lang="zh-CN" altLang="en-US" sz="1200"/>
          </a:p>
          <a:p>
            <a:r>
              <a:rPr lang="zh-CN" altLang="en-US" sz="1200"/>
              <a:t>        })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@task</a:t>
            </a:r>
            <a:endParaRPr lang="zh-CN" altLang="en-US" sz="1200"/>
          </a:p>
          <a:p>
            <a:r>
              <a:rPr lang="zh-CN" altLang="en-US" sz="1200"/>
              <a:t>    def index(self):</a:t>
            </a:r>
            <a:endParaRPr lang="zh-CN" altLang="en-US" sz="1200"/>
          </a:p>
          <a:p>
            <a:r>
              <a:rPr lang="zh-CN" altLang="en-US" sz="1200"/>
              <a:t>        self.client.get("/")</a:t>
            </a:r>
            <a:endParaRPr lang="zh-CN" altLang="en-US" sz="1200"/>
          </a:p>
          <a:p>
            <a:r>
              <a:rPr lang="zh-CN" altLang="en-US" sz="1200"/>
              <a:t>        self.client.get("/static/assets.js")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@task</a:t>
            </a:r>
            <a:endParaRPr lang="zh-CN" altLang="en-US" sz="1200"/>
          </a:p>
          <a:p>
            <a:r>
              <a:rPr lang="zh-CN" altLang="en-US" sz="1200"/>
              <a:t>    def about(self):</a:t>
            </a:r>
            <a:endParaRPr lang="zh-CN" altLang="en-US" sz="1200"/>
          </a:p>
          <a:p>
            <a:r>
              <a:rPr lang="zh-CN" altLang="en-US" sz="1200"/>
              <a:t>        self.client.get("/about/")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Locust - 2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036955"/>
            <a:ext cx="10295890" cy="531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 CMS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467985" cy="4549140"/>
          </a:xfrm>
        </p:spPr>
        <p:txBody>
          <a:bodyPr>
            <a:normAutofit lnSpcReduction="10000"/>
          </a:bodyPr>
          <a:p>
            <a:r>
              <a:rPr lang="zh-CN" altLang="en-US"/>
              <a:t>https://github.com/TaleLin/lin-cms-flask</a:t>
            </a:r>
            <a:endParaRPr lang="zh-CN" altLang="en-US"/>
          </a:p>
          <a:p>
            <a:pPr lvl="1"/>
            <a:r>
              <a:rPr lang="en-US" altLang="zh-CN"/>
              <a:t>MIT</a:t>
            </a:r>
            <a:endParaRPr lang="en-US" altLang="zh-CN"/>
          </a:p>
          <a:p>
            <a:pPr lvl="1"/>
            <a:r>
              <a:rPr lang="zh-CN" altLang="en-US"/>
              <a:t>前后端分离</a:t>
            </a:r>
            <a:endParaRPr lang="zh-CN" altLang="en-US"/>
          </a:p>
          <a:p>
            <a:pPr lvl="1"/>
            <a:r>
              <a:rPr lang="zh-CN" altLang="en-US"/>
              <a:t>功能</a:t>
            </a:r>
            <a:endParaRPr lang="zh-CN" altLang="en-US"/>
          </a:p>
          <a:p>
            <a:pPr lvl="2"/>
            <a:r>
              <a:rPr lang="zh-CN" altLang="en-US"/>
              <a:t>内置了 CMS 中最为常见的需求：用户管理、权限管理、日志系统等</a:t>
            </a:r>
            <a:endParaRPr lang="zh-CN" altLang="en-US"/>
          </a:p>
          <a:p>
            <a:pPr lvl="1"/>
            <a:r>
              <a:rPr lang="zh-CN" altLang="en-US"/>
              <a:t>实现</a:t>
            </a:r>
            <a:endParaRPr lang="zh-CN" altLang="en-US"/>
          </a:p>
          <a:p>
            <a:pPr lvl="2"/>
            <a:r>
              <a:rPr lang="zh-CN" altLang="en-US"/>
              <a:t>后端：</a:t>
            </a:r>
            <a:r>
              <a:rPr lang="en-US" altLang="zh-CN"/>
              <a:t>flask</a:t>
            </a:r>
            <a:endParaRPr lang="en-US" altLang="zh-CN"/>
          </a:p>
          <a:p>
            <a:pPr lvl="2"/>
            <a:r>
              <a:rPr lang="zh-CN" altLang="en-US"/>
              <a:t>前端：</a:t>
            </a:r>
            <a:r>
              <a:rPr lang="en-US" altLang="zh-CN"/>
              <a:t>vue3</a:t>
            </a:r>
            <a:r>
              <a:rPr lang="zh-CN" altLang="en-US"/>
              <a:t>，</a:t>
            </a:r>
            <a:r>
              <a:rPr lang="en-US" altLang="zh-CN"/>
              <a:t>element plus</a:t>
            </a:r>
            <a:endParaRPr lang="en-US" altLang="zh-CN"/>
          </a:p>
          <a:p>
            <a:pPr lvl="0"/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zh-CN" altLang="en-US"/>
              <a:t>git clone https://github.com/TaleLin/lin-cms-flask.git starter</a:t>
            </a:r>
            <a:endParaRPr lang="zh-CN" altLang="en-US"/>
          </a:p>
          <a:p>
            <a:pPr lvl="1"/>
            <a:r>
              <a:rPr lang="zh-CN" altLang="en-US"/>
              <a:t>pip install -r requirements-dev.txt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66055" cy="5017770"/>
          </a:xfrm>
        </p:spPr>
        <p:txBody>
          <a:bodyPr>
            <a:noAutofit/>
          </a:bodyPr>
          <a:p>
            <a:r>
              <a:rPr lang="zh-CN" altLang="en-US" sz="1600"/>
              <a:t>远程桌面连接</a:t>
            </a:r>
            <a:endParaRPr lang="zh-CN" altLang="en-US" sz="1600"/>
          </a:p>
          <a:p>
            <a:pPr lvl="1"/>
            <a:r>
              <a:rPr lang="zh-CN" altLang="en-US" sz="1400"/>
              <a:t>https://zhuanlan.zhihu.com/p/33490405</a:t>
            </a:r>
            <a:endParaRPr lang="zh-CN" altLang="en-US" sz="1400"/>
          </a:p>
          <a:p>
            <a:pPr lvl="1"/>
            <a:r>
              <a:rPr lang="zh-CN" altLang="en-US" sz="1400"/>
              <a:t>阿里云网页连接登录服务器</a:t>
            </a:r>
            <a:endParaRPr lang="zh-CN" altLang="en-US" sz="1400"/>
          </a:p>
          <a:p>
            <a:pPr lvl="1"/>
            <a:r>
              <a:rPr lang="zh-CN" altLang="en-US" sz="1400"/>
              <a:t>服务器管理</a:t>
            </a:r>
            <a:r>
              <a:rPr lang="en-US" altLang="zh-CN" sz="1400"/>
              <a:t>-</a:t>
            </a:r>
            <a:r>
              <a:rPr lang="zh-CN" altLang="en-US" sz="1400"/>
              <a:t>》本地服务器</a:t>
            </a:r>
            <a:r>
              <a:rPr lang="en-US" altLang="zh-CN" sz="1400"/>
              <a:t>-</a:t>
            </a:r>
            <a:r>
              <a:rPr lang="zh-CN" altLang="en-US" sz="1400"/>
              <a:t>》启用远程管理和远程桌面</a:t>
            </a:r>
            <a:endParaRPr lang="zh-CN" altLang="en-US" sz="1400"/>
          </a:p>
          <a:p>
            <a:pPr lvl="0"/>
            <a:r>
              <a:rPr lang="en-US" altLang="zh-CN" sz="1600"/>
              <a:t>Check port status</a:t>
            </a:r>
            <a:endParaRPr lang="en-US" altLang="zh-CN" sz="1600"/>
          </a:p>
          <a:p>
            <a:pPr lvl="1"/>
            <a:r>
              <a:rPr lang="en-US" altLang="zh-CN" sz="1400"/>
              <a:t>CurrPorts</a:t>
            </a:r>
            <a:endParaRPr lang="en-US" altLang="zh-CN" sz="1400"/>
          </a:p>
          <a:p>
            <a:pPr lvl="2"/>
            <a:r>
              <a:rPr lang="en-US" altLang="zh-CN" sz="1200"/>
              <a:t>http://www.nirsoft.net/utils/cports.html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Install Exchange Server</a:t>
            </a:r>
            <a:endParaRPr lang="en-US" altLang="zh-CN" sz="1600"/>
          </a:p>
          <a:p>
            <a:pPr lvl="1"/>
            <a:r>
              <a:rPr lang="zh-CN" altLang="en-US" sz="1400">
                <a:sym typeface="+mn-ea"/>
              </a:rPr>
              <a:t>部署</a:t>
            </a:r>
            <a:r>
              <a:rPr lang="en-US" altLang="zh-CN" sz="1400">
                <a:sym typeface="+mn-ea"/>
              </a:rPr>
              <a:t>AD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https://blog.51cto.com/lumay0526/2046844</a:t>
            </a:r>
            <a:endParaRPr lang="en-US" altLang="zh-CN" sz="1200"/>
          </a:p>
          <a:p>
            <a:pPr lvl="1"/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Exchange Server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https://blog.csdn.net/weixin_39585471/article/details/81081274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Post-installation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https://docs.microsoft.com/en-us/exchange/plan-and-deploy/post-installation-tasks/post-installation-tasks?view=exchserver-2019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Management Shell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admin center</a:t>
            </a:r>
            <a:endParaRPr lang="en-US" altLang="zh-CN" sz="1200"/>
          </a:p>
          <a:p>
            <a:pPr lvl="3"/>
            <a:r>
              <a:rPr lang="en-US" altLang="zh-CN" sz="1000">
                <a:sym typeface="+mn-ea"/>
              </a:rPr>
              <a:t>https://&lt;ServerFQDN&gt;/ecp</a:t>
            </a:r>
            <a:endParaRPr lang="en-US" altLang="zh-CN" sz="10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9520" y="1245870"/>
            <a:ext cx="5266055" cy="4796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SSH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References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https://www.hostwinds.com/tutorials/how-to-install-and-configure-openssh-windows-server-2016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Download and install OpenSSH server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download from https://github.com/PowerShell/Win32-OpenSSH/releases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extract to 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setx PATH "$env:path;C:\Program Files\OpenSSH-Win64" -m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cd </a:t>
            </a:r>
            <a:r>
              <a:rPr lang="en-US" altLang="zh-CN" sz="1400">
                <a:sym typeface="+mn-ea"/>
              </a:rPr>
              <a:t>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.\install-sshd.ps1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Set-Service sshd -StartupType Automatic; Set-Service ssh-agent -StartupType Automatic; Start-Service sshd; Start-Service ssh-agent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Control Panel-&gt;Windows Firewall-&gt;Advanced Settings-&gt;Inbound Rules-&gt;New Rules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 22</a:t>
            </a:r>
            <a:endParaRPr lang="en-US" altLang="zh-CN" sz="1400"/>
          </a:p>
          <a:p>
            <a:pPr lvl="0"/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63745" cy="4549140"/>
          </a:xfrm>
        </p:spPr>
        <p:txBody>
          <a:bodyPr/>
          <a:p>
            <a:r>
              <a:rPr lang="en-US" altLang="zh-CN"/>
              <a:t>Setup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Enable TCP/IP</a:t>
            </a:r>
            <a:endParaRPr lang="en-US" altLang="zh-CN"/>
          </a:p>
          <a:p>
            <a:pPr lvl="2"/>
            <a:r>
              <a:rPr lang="en-US" altLang="zh-CN"/>
              <a:t>Open “SQL Server Configuration Manager”</a:t>
            </a:r>
            <a:endParaRPr lang="en-US" altLang="zh-CN"/>
          </a:p>
          <a:p>
            <a:pPr lvl="2"/>
            <a:r>
              <a:rPr lang="en-US" altLang="zh-CN"/>
              <a:t>Expand “SQL Server Network Configuration”</a:t>
            </a:r>
            <a:endParaRPr lang="en-US" altLang="zh-CN"/>
          </a:p>
          <a:p>
            <a:pPr lvl="2"/>
            <a:r>
              <a:rPr lang="en-US" altLang="zh-CN"/>
              <a:t>Turn “TCP/IP” on</a:t>
            </a:r>
            <a:endParaRPr lang="en-US" altLang="zh-CN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875" y="1647190"/>
            <a:ext cx="6135370" cy="26104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/etc/ssh/sshd_config</a:t>
            </a:r>
            <a:endParaRPr lang="zh-CN" altLang="en-US"/>
          </a:p>
          <a:p>
            <a:pPr lvl="1"/>
            <a:r>
              <a:rPr lang="zh-CN" altLang="en-US"/>
              <a:t>PasswordAuthentication</a:t>
            </a:r>
            <a:endParaRPr lang="zh-CN" altLang="en-US"/>
          </a:p>
          <a:p>
            <a:pPr lvl="2"/>
            <a:r>
              <a:rPr lang="en-US" altLang="zh-CN"/>
              <a:t>no -&gt; yes</a:t>
            </a:r>
            <a:endParaRPr lang="en-US" altLang="zh-CN"/>
          </a:p>
          <a:p>
            <a:pPr lvl="1"/>
            <a:r>
              <a:rPr lang="en-US" altLang="zh-CN" sz="2000"/>
              <a:t>Avoid ssh connection freeze</a:t>
            </a:r>
            <a:endParaRPr lang="en-US" altLang="zh-CN" sz="2000"/>
          </a:p>
          <a:p>
            <a:pPr lvl="2"/>
            <a:r>
              <a:rPr lang="en-US" altLang="zh-CN" sz="1800"/>
              <a:t>TCPKeepAlive yes</a:t>
            </a:r>
            <a:endParaRPr lang="en-US" altLang="zh-CN" sz="1800"/>
          </a:p>
          <a:p>
            <a:pPr lvl="2"/>
            <a:r>
              <a:rPr lang="en-US" altLang="zh-CN" sz="1800"/>
              <a:t>ClientAliveInterval 100</a:t>
            </a:r>
            <a:endParaRPr lang="en-US" altLang="zh-CN" sz="1800"/>
          </a:p>
          <a:p>
            <a:pPr lvl="2"/>
            <a:r>
              <a:rPr lang="en-US" altLang="zh-CN" sz="1800"/>
              <a:t>ClientAliveCountMax 3000</a:t>
            </a:r>
            <a:endParaRPr lang="en-US" altLang="zh-CN" sz="1800"/>
          </a:p>
          <a:p>
            <a:pPr lvl="1"/>
            <a:r>
              <a:rPr lang="en-US" altLang="zh-CN"/>
              <a:t>sudo service sshd restart</a:t>
            </a:r>
            <a:endParaRPr lang="en-US" altLang="zh-CN"/>
          </a:p>
          <a:p>
            <a:pPr lvl="0"/>
            <a:r>
              <a:rPr lang="en-US" altLang="zh-CN"/>
              <a:t>ssh client</a:t>
            </a:r>
            <a:endParaRPr lang="en-US" altLang="zh-CN"/>
          </a:p>
          <a:p>
            <a:pPr lvl="1"/>
            <a:r>
              <a:rPr lang="en-US" altLang="zh-CN"/>
              <a:t>avoid freeze</a:t>
            </a:r>
            <a:endParaRPr lang="en-US" altLang="zh-CN"/>
          </a:p>
          <a:p>
            <a:pPr lvl="2"/>
            <a:r>
              <a:rPr lang="en-US" altLang="zh-CN"/>
              <a:t>~/.ssh/config</a:t>
            </a:r>
            <a:endParaRPr lang="en-US" altLang="zh-CN"/>
          </a:p>
          <a:p>
            <a:pPr lvl="3"/>
            <a:r>
              <a:rPr lang="en-US" altLang="zh-CN"/>
              <a:t>ServerAliveInterval	// seconds that the client will wait before sending a null packet to the server (to keep the connection alive)</a:t>
            </a:r>
            <a:endParaRPr lang="en-US" altLang="zh-CN"/>
          </a:p>
          <a:p>
            <a:pPr lvl="3"/>
            <a:r>
              <a:rPr lang="en-US" altLang="zh-CN"/>
              <a:t>ClientAliveInterval	// number of seconds that the server will wait before sending a null packet to the client (to keep the connection alive).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 - 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5520" cy="4549140"/>
          </a:xfrm>
        </p:spPr>
        <p:txBody>
          <a:bodyPr/>
          <a:p>
            <a:r>
              <a:rPr lang="en-US" altLang="zh-CN"/>
              <a:t>Cert</a:t>
            </a:r>
            <a:endParaRPr lang="en-US" altLang="zh-CN"/>
          </a:p>
          <a:p>
            <a:pPr lvl="1"/>
            <a:r>
              <a:rPr lang="en-US" altLang="zh-CN"/>
              <a:t>keytool -import -alias example -keystore  "C:\Program Files (x86)\Java\jre1.6.0_22\lib\security\cacerts" -file example.cer</a:t>
            </a:r>
            <a:endParaRPr lang="en-US" altLang="zh-CN"/>
          </a:p>
          <a:p>
            <a:pPr lvl="2"/>
            <a:r>
              <a:rPr lang="en-US" altLang="zh-CN"/>
              <a:t>password: changeit</a:t>
            </a:r>
            <a:endParaRPr lang="en-US" altLang="zh-CN"/>
          </a:p>
          <a:p>
            <a:pPr lvl="0"/>
            <a:r>
              <a:rPr lang="en-US" altLang="zh-CN"/>
              <a:t>Server SSL test</a:t>
            </a:r>
            <a:endParaRPr lang="en-US" altLang="zh-CN"/>
          </a:p>
          <a:p>
            <a:pPr lvl="1"/>
            <a:r>
              <a:rPr lang="en-US" altLang="zh-CN"/>
              <a:t>https://www.ssllabs.com/ssltest/analyze.html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425" y="1705610"/>
            <a:ext cx="5508625" cy="283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99aee9ff-5b5f-4aaf-9c92-8085ec331e2a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690034af-4a4d-4275-b375-4df7cb54ca9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KSO_WM_UNIT_PLACING_PICTURE_USER_VIEWPORT" val="{&quot;height&quot;:6720,&quot;width&quot;:8292}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  <p:tag name="KSO_WM_SPECIAL_SOURCE" val="bdnull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6.xml><?xml version="1.0" encoding="utf-8"?>
<p:tagLst xmlns:p="http://schemas.openxmlformats.org/presentationml/2006/main">
  <p:tag name="KSO_WM_UNIT_PLACING_PICTURE_USER_VIEWPORT" val="{&quot;height&quot;:6120,&quot;width&quot;:926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2.xml><?xml version="1.0" encoding="utf-8"?>
<p:tagLst xmlns:p="http://schemas.openxmlformats.org/presentationml/2006/main">
  <p:tag name="KSO_DOCER_TEMPLATE_OPEN_ONCE_MARK" val="1"/>
  <p:tag name="COMMONDATA" val="eyJoZGlkIjoiYjRhZjQ5NWVmZmQxNmM3NmNkNDYxNWRmNzNmMjA1ZDAifQ=="/>
  <p:tag name="KSO_WPP_MARK_KEY" val="409d257b-de08-4ad9-871a-703355bca73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26704</Words>
  <Application>WPS 演示</Application>
  <PresentationFormat>宽屏</PresentationFormat>
  <Paragraphs>1048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1_A000120140530A02PPBG</vt:lpstr>
      <vt:lpstr>Web Server</vt:lpstr>
      <vt:lpstr>Change History</vt:lpstr>
      <vt:lpstr>General</vt:lpstr>
      <vt:lpstr>CentOS</vt:lpstr>
      <vt:lpstr>Ubuntu</vt:lpstr>
      <vt:lpstr>Windows Server</vt:lpstr>
      <vt:lpstr>SQL Server</vt:lpstr>
      <vt:lpstr>SSH</vt:lpstr>
      <vt:lpstr>Windows Server - HTTPS</vt:lpstr>
      <vt:lpstr>Let’s Encrypt on Windows</vt:lpstr>
      <vt:lpstr>Web Server Architecture</vt:lpstr>
      <vt:lpstr>Nginx</vt:lpstr>
      <vt:lpstr>Nginx Configuration</vt:lpstr>
      <vt:lpstr>Apache</vt:lpstr>
      <vt:lpstr>Monitoring</vt:lpstr>
      <vt:lpstr>Operation &amp; Maintenance Tools</vt:lpstr>
      <vt:lpstr>SAR</vt:lpstr>
      <vt:lpstr>阿里云域名+腾讯云服务器</vt:lpstr>
      <vt:lpstr>CDN</vt:lpstr>
      <vt:lpstr>Set Up VPN</vt:lpstr>
      <vt:lpstr>Set Up VPN 2</vt:lpstr>
      <vt:lpstr>Firewall</vt:lpstr>
      <vt:lpstr>SSL</vt:lpstr>
      <vt:lpstr>Certificate</vt:lpstr>
      <vt:lpstr>Certificate 2</vt:lpstr>
      <vt:lpstr>Certificate FAQ</vt:lpstr>
      <vt:lpstr>SSL Certificate - Self-Signed</vt:lpstr>
      <vt:lpstr>SSL Certificate - Self-Signed</vt:lpstr>
      <vt:lpstr>信任自签名证书</vt:lpstr>
      <vt:lpstr>SSL Certificate - Letsencrypt</vt:lpstr>
      <vt:lpstr>Let’s Encrypt for Docker</vt:lpstr>
      <vt:lpstr>SSL Certificate - Letencypt for Docker</vt:lpstr>
      <vt:lpstr>HTTPS</vt:lpstr>
      <vt:lpstr>Gunicorn</vt:lpstr>
      <vt:lpstr>Redis Server</vt:lpstr>
      <vt:lpstr>Replace Server</vt:lpstr>
      <vt:lpstr>微服务</vt:lpstr>
      <vt:lpstr>FTP Concept</vt:lpstr>
      <vt:lpstr>FTP Server</vt:lpstr>
      <vt:lpstr>FTP Server 2</vt:lpstr>
      <vt:lpstr>VNC</vt:lpstr>
      <vt:lpstr>Add New Disk</vt:lpstr>
      <vt:lpstr>GPU Server</vt:lpstr>
      <vt:lpstr>Q&amp;A</vt:lpstr>
      <vt:lpstr>Zabbix</vt:lpstr>
      <vt:lpstr>Intro</vt:lpstr>
      <vt:lpstr>Install (docker-compose)</vt:lpstr>
      <vt:lpstr>AWS</vt:lpstr>
      <vt:lpstr>Set Up</vt:lpstr>
      <vt:lpstr>BaaS</vt:lpstr>
      <vt:lpstr>Introduction</vt:lpstr>
      <vt:lpstr>Firebase</vt:lpstr>
      <vt:lpstr>API Testing</vt:lpstr>
      <vt:lpstr>Intro</vt:lpstr>
      <vt:lpstr>Locust</vt:lpstr>
      <vt:lpstr>Locust - 2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813</cp:revision>
  <dcterms:created xsi:type="dcterms:W3CDTF">2015-05-05T08:02:00Z</dcterms:created>
  <dcterms:modified xsi:type="dcterms:W3CDTF">2023-11-06T04:12:12Z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7AF9578DCC4545EAB0A23B587832ABC8</vt:lpwstr>
  </property>
</Properties>
</file>