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62" r:id="rId4"/>
    <p:sldId id="279" r:id="rId5"/>
    <p:sldId id="263" r:id="rId6"/>
    <p:sldId id="264" r:id="rId7"/>
    <p:sldId id="265" r:id="rId8"/>
    <p:sldId id="272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3D Scanning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64480"/>
            <a:ext cx="9144000" cy="623570"/>
          </a:xfrm>
        </p:spPr>
        <p:txBody>
          <a:bodyPr>
            <a:noAutofit/>
          </a:bodyPr>
          <a:p>
            <a:pPr algn="ctr"/>
            <a:r>
              <a:rPr lang="en-US" altLang="zh-CN" sz="1400" smtClean="0"/>
              <a:t>Sparks Lu</a:t>
            </a:r>
            <a:endParaRPr lang="en-US" altLang="zh-CN" sz="1400" smtClean="0"/>
          </a:p>
          <a:p>
            <a:pPr algn="ctr"/>
            <a:r>
              <a:rPr lang="en-US" altLang="zh-CN" sz="1400" smtClean="0"/>
              <a:t>Last updated: 11-3-2020</a:t>
            </a:r>
            <a:endParaRPr lang="en-US" altLang="zh-CN" sz="14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Structured Light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Shining3D EinScan SE / SP</a:t>
            </a:r>
            <a:endParaRPr lang="zh-CN" altLang="en-US"/>
          </a:p>
          <a:p>
            <a:r>
              <a:rPr lang="zh-CN" altLang="en-US"/>
              <a:t>IIIDScan PrimeSense 3D Scanner</a:t>
            </a:r>
            <a:endParaRPr lang="zh-CN" altLang="en-US"/>
          </a:p>
          <a:p>
            <a:pPr lvl="1"/>
            <a:r>
              <a:rPr lang="en-US" altLang="zh-CN"/>
              <a:t>Geometry camera: based on depth sensor 640x480</a:t>
            </a:r>
            <a:endParaRPr lang="en-US" altLang="zh-CN"/>
          </a:p>
          <a:p>
            <a:pPr lvl="1"/>
            <a:r>
              <a:rPr lang="en-US" altLang="zh-CN"/>
              <a:t>Texture camera</a:t>
            </a:r>
            <a:endParaRPr lang="en-US" altLang="zh-CN"/>
          </a:p>
          <a:p>
            <a:pPr lvl="0"/>
            <a:r>
              <a:rPr lang="en-US" altLang="zh-CN"/>
              <a:t>XYZPrinting Handheld</a:t>
            </a:r>
            <a:endParaRPr lang="en-US" altLang="zh-CN"/>
          </a:p>
          <a:p>
            <a:pPr lvl="1"/>
            <a:r>
              <a:rPr lang="en-US" altLang="zh-CN"/>
              <a:t>Based on Intel RealSense</a:t>
            </a:r>
            <a:endParaRPr lang="en-US" altLang="zh-CN"/>
          </a:p>
          <a:p>
            <a:pPr lvl="0"/>
            <a:r>
              <a:rPr lang="en-US" altLang="zh-CN"/>
              <a:t>Occipital Structure Sensor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Laser Triangulation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NextEngine 3D Scanner HD</a:t>
            </a:r>
            <a:endParaRPr lang="zh-CN" altLang="en-US"/>
          </a:p>
          <a:p>
            <a:pPr lvl="1"/>
            <a:r>
              <a:rPr lang="en-US" altLang="zh-CN"/>
              <a:t>max resolution: 0.1mm</a:t>
            </a:r>
            <a:endParaRPr lang="en-US" altLang="zh-CN"/>
          </a:p>
          <a:p>
            <a:pPr lvl="0"/>
            <a:r>
              <a:rPr lang="en-US" altLang="zh-CN"/>
              <a:t>FabScan Pi</a:t>
            </a:r>
            <a:endParaRPr lang="en-US" altLang="zh-CN"/>
          </a:p>
          <a:p>
            <a:pPr lvl="0"/>
            <a:r>
              <a:rPr lang="en-US" altLang="zh-CN"/>
              <a:t>Murobo Atlas</a:t>
            </a:r>
            <a:endParaRPr lang="en-US" altLang="zh-CN"/>
          </a:p>
          <a:p>
            <a:pPr lvl="1"/>
            <a:r>
              <a:rPr lang="en-US" altLang="zh-CN"/>
              <a:t>system: Raspberry Pi</a:t>
            </a:r>
            <a:endParaRPr lang="en-US" altLang="zh-CN"/>
          </a:p>
          <a:p>
            <a:pPr lvl="0"/>
            <a:r>
              <a:rPr lang="en-US" altLang="zh-CN"/>
              <a:t>BQ Ciclop</a:t>
            </a:r>
            <a:endParaRPr lang="en-US" altLang="zh-CN"/>
          </a:p>
          <a:p>
            <a:pPr lvl="1"/>
            <a:r>
              <a:rPr lang="en-US" altLang="zh-CN"/>
              <a:t>Arduino board</a:t>
            </a:r>
            <a:endParaRPr lang="en-US" altLang="zh-CN"/>
          </a:p>
          <a:p>
            <a:pPr lvl="1"/>
            <a:r>
              <a:rPr lang="en-US" altLang="zh-CN"/>
              <a:t>Logitech webcam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Photogrametry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3D Systems iSense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Microsoft Kinect （</a:t>
            </a:r>
            <a:r>
              <a:rPr lang="en-US" altLang="zh-CN"/>
              <a:t>2nd version)</a:t>
            </a:r>
            <a:endParaRPr lang="en-US" altLang="zh-CN"/>
          </a:p>
          <a:p>
            <a:pPr lvl="1"/>
            <a:r>
              <a:rPr lang="en-US" altLang="zh-CN"/>
              <a:t>camera resolution: 1280x960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Type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216"/>
            <a:ext cx="10515600" cy="4549140"/>
          </a:xfrm>
        </p:spPr>
        <p:txBody>
          <a:bodyPr/>
          <a:p>
            <a:r>
              <a:rPr lang="en-US" altLang="zh-CN"/>
              <a:t>Contact</a:t>
            </a:r>
            <a:endParaRPr lang="en-US" altLang="zh-CN"/>
          </a:p>
          <a:p>
            <a:r>
              <a:rPr lang="en-US" altLang="zh-CN"/>
              <a:t>Non-contact active</a:t>
            </a:r>
            <a:endParaRPr lang="en-US" altLang="zh-CN"/>
          </a:p>
          <a:p>
            <a:pPr lvl="1"/>
            <a:r>
              <a:rPr lang="en-US" altLang="zh-CN"/>
              <a:t>laser</a:t>
            </a:r>
            <a:endParaRPr lang="en-US" altLang="zh-CN"/>
          </a:p>
          <a:p>
            <a:pPr lvl="2"/>
            <a:r>
              <a:rPr lang="en-US" altLang="zh-CN" sz="1800"/>
              <a:t>time of flight</a:t>
            </a:r>
            <a:endParaRPr lang="en-US" altLang="zh-CN" sz="1800"/>
          </a:p>
          <a:p>
            <a:pPr lvl="2"/>
            <a:r>
              <a:rPr lang="en-US" altLang="zh-CN" sz="1800"/>
              <a:t>triangulation</a:t>
            </a:r>
            <a:endParaRPr lang="en-US" altLang="zh-CN"/>
          </a:p>
          <a:p>
            <a:pPr lvl="1"/>
            <a:r>
              <a:rPr lang="en-US" altLang="zh-CN"/>
              <a:t>structured light</a:t>
            </a:r>
            <a:endParaRPr lang="en-US" altLang="zh-CN"/>
          </a:p>
          <a:p>
            <a:r>
              <a:rPr lang="en-US" altLang="zh-CN"/>
              <a:t>Non-contact passive</a:t>
            </a:r>
            <a:endParaRPr lang="en-US" altLang="zh-CN"/>
          </a:p>
          <a:p>
            <a:pPr lvl="1"/>
            <a:r>
              <a:rPr lang="en-US" altLang="zh-CN"/>
              <a:t>stereoscopic</a:t>
            </a:r>
            <a:endParaRPr lang="en-US" altLang="zh-CN"/>
          </a:p>
          <a:p>
            <a:pPr lvl="1"/>
            <a:r>
              <a:rPr lang="en-US" altLang="zh-CN"/>
              <a:t>photometric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Comparison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Range Scanner</a:t>
            </a:r>
            <a:endParaRPr lang="en-US" altLang="zh-CN"/>
          </a:p>
        </p:txBody>
      </p:sp>
      <p:graphicFrame>
        <p:nvGraphicFramePr>
          <p:cNvPr id="5" name="对象 4"/>
          <p:cNvGraphicFramePr/>
          <p:nvPr/>
        </p:nvGraphicFramePr>
        <p:xfrm>
          <a:off x="7072630" y="1211580"/>
          <a:ext cx="4431665" cy="516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886575" imgH="8029575" progId="Paint.Picture">
                  <p:embed/>
                </p:oleObj>
              </mc:Choice>
              <mc:Fallback>
                <p:oleObj name="" r:id="rId1" imgW="6886575" imgH="80295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72630" y="1211580"/>
                        <a:ext cx="4431665" cy="5168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7"/>
          <p:cNvSpPr/>
          <p:nvPr>
            <p:ph idx="1"/>
          </p:nvPr>
        </p:nvSpPr>
        <p:spPr/>
        <p:txBody>
          <a:bodyPr/>
          <a:p>
            <a:r>
              <a:rPr lang="en-US" altLang="zh-CN"/>
              <a:t>Theory</a:t>
            </a:r>
            <a:endParaRPr lang="en-US" altLang="zh-CN"/>
          </a:p>
          <a:p>
            <a:pPr lvl="1"/>
            <a:r>
              <a:rPr lang="en-US" altLang="zh-CN"/>
              <a:t>Laser triangulation</a:t>
            </a:r>
            <a:endParaRPr lang="en-US" altLang="zh-CN"/>
          </a:p>
          <a:p>
            <a:r>
              <a:rPr lang="en-US" altLang="zh-CN"/>
              <a:t>Not good at </a:t>
            </a:r>
            <a:endParaRPr lang="en-US" altLang="zh-CN"/>
          </a:p>
          <a:p>
            <a:pPr lvl="1"/>
            <a:r>
              <a:rPr lang="en-US" altLang="zh-CN"/>
              <a:t>shiny</a:t>
            </a:r>
            <a:endParaRPr lang="en-US" altLang="zh-CN"/>
          </a:p>
          <a:p>
            <a:pPr lvl="1"/>
            <a:r>
              <a:rPr lang="en-US" altLang="zh-CN"/>
              <a:t>low surface albedo</a:t>
            </a:r>
            <a:endParaRPr lang="en-US" altLang="zh-CN"/>
          </a:p>
          <a:p>
            <a:pPr lvl="1"/>
            <a:r>
              <a:rPr lang="en-US" altLang="zh-CN"/>
              <a:t>significant subsurface scattering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265" y="3476625"/>
            <a:ext cx="2771140" cy="312547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6073" y="3553143"/>
          <a:ext cx="2813685" cy="2591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7210425" imgH="6638925" progId="Paint.Picture">
                  <p:embed/>
                </p:oleObj>
              </mc:Choice>
              <mc:Fallback>
                <p:oleObj name="" r:id="rId4" imgW="7210425" imgH="66389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073" y="3553143"/>
                        <a:ext cx="2813685" cy="2591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Structured-light 3D Scanner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92670" cy="4549140"/>
          </a:xfrm>
        </p:spPr>
        <p:txBody>
          <a:bodyPr>
            <a:normAutofit lnSpcReduction="20000"/>
          </a:bodyPr>
          <a:p>
            <a:r>
              <a:rPr lang="en-US" altLang="zh-CN"/>
              <a:t>Theory</a:t>
            </a:r>
            <a:endParaRPr lang="en-US" altLang="zh-CN"/>
          </a:p>
          <a:p>
            <a:pPr lvl="1"/>
            <a:r>
              <a:rPr lang="en-US" altLang="zh-CN"/>
              <a:t>consists of IR projector and IR sensor</a:t>
            </a:r>
            <a:endParaRPr lang="en-US" altLang="zh-CN"/>
          </a:p>
          <a:p>
            <a:pPr lvl="0"/>
            <a:r>
              <a:rPr lang="en-US" altLang="zh-CN"/>
              <a:t>Applications</a:t>
            </a:r>
            <a:endParaRPr lang="en-US" altLang="zh-CN"/>
          </a:p>
          <a:p>
            <a:pPr lvl="1"/>
            <a:r>
              <a:rPr lang="en-US" altLang="zh-CN" sz="2000"/>
              <a:t>PrimeSense</a:t>
            </a:r>
            <a:endParaRPr lang="en-US" altLang="zh-CN" sz="2000"/>
          </a:p>
          <a:p>
            <a:pPr lvl="1"/>
            <a:r>
              <a:rPr lang="en-US" altLang="zh-CN"/>
              <a:t>early version of Microsoft Kinect</a:t>
            </a:r>
            <a:endParaRPr lang="en-US" altLang="zh-CN"/>
          </a:p>
          <a:p>
            <a:pPr lvl="1"/>
            <a:r>
              <a:rPr lang="en-US" altLang="zh-CN"/>
              <a:t>Occipital Structure Sensor</a:t>
            </a:r>
            <a:endParaRPr lang="en-US" altLang="zh-CN"/>
          </a:p>
          <a:p>
            <a:pPr lvl="1"/>
            <a:r>
              <a:rPr lang="en-US" altLang="zh-CN"/>
              <a:t>Intel RealSense</a:t>
            </a:r>
            <a:endParaRPr lang="en-US" altLang="zh-CN"/>
          </a:p>
          <a:p>
            <a:pPr lvl="1"/>
            <a:r>
              <a:rPr lang="en-US" altLang="zh-CN"/>
              <a:t>Face ID: projecting more than 30K infrared dots</a:t>
            </a:r>
            <a:endParaRPr lang="en-US" altLang="zh-CN"/>
          </a:p>
          <a:p>
            <a:r>
              <a:rPr lang="en-US" altLang="zh-CN"/>
              <a:t>Not good at</a:t>
            </a:r>
            <a:endParaRPr lang="en-US" altLang="zh-CN"/>
          </a:p>
          <a:p>
            <a:pPr lvl="1"/>
            <a:r>
              <a:rPr lang="en-US" altLang="zh-CN"/>
              <a:t>reflective surface</a:t>
            </a:r>
            <a:endParaRPr lang="en-US" altLang="zh-CN"/>
          </a:p>
          <a:p>
            <a:pPr lvl="1"/>
            <a:r>
              <a:rPr lang="en-US" altLang="zh-CN"/>
              <a:t>transparent or semi-transparent surface</a:t>
            </a:r>
            <a:endParaRPr lang="en-US" altLang="zh-CN"/>
          </a:p>
          <a:p>
            <a:pPr lvl="1"/>
            <a:r>
              <a:rPr lang="en-US" altLang="zh-CN"/>
              <a:t>sub-surface scattering, such as skin, marble, wax, plants and human tissue</a:t>
            </a:r>
            <a:endParaRPr lang="en-US" altLang="zh-CN"/>
          </a:p>
          <a:p>
            <a:pPr lvl="1"/>
            <a:r>
              <a:rPr lang="en-US" altLang="zh-CN"/>
              <a:t>concave surface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4900" y="1290320"/>
            <a:ext cx="2901315" cy="2400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0" y="3782060"/>
            <a:ext cx="2899410" cy="2604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385" y="5031740"/>
            <a:ext cx="2148840" cy="161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385" y="823595"/>
            <a:ext cx="2776220" cy="21031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Time of Flight Camera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Disadvantages</a:t>
            </a:r>
            <a:endParaRPr lang="en-US" altLang="zh-CN"/>
          </a:p>
          <a:p>
            <a:pPr lvl="1"/>
            <a:r>
              <a:rPr lang="en-US" altLang="zh-CN"/>
              <a:t>background light</a:t>
            </a:r>
            <a:endParaRPr lang="en-US" altLang="zh-CN"/>
          </a:p>
          <a:p>
            <a:pPr lvl="1"/>
            <a:r>
              <a:rPr lang="en-US" altLang="zh-CN"/>
              <a:t>interference</a:t>
            </a:r>
            <a:endParaRPr lang="en-US" altLang="zh-CN"/>
          </a:p>
          <a:p>
            <a:pPr lvl="1"/>
            <a:r>
              <a:rPr lang="en-US" altLang="zh-CN"/>
              <a:t>multiple reflections</a:t>
            </a:r>
            <a:endParaRPr lang="en-US" altLang="zh-CN"/>
          </a:p>
          <a:p>
            <a:pPr lvl="0"/>
            <a:r>
              <a:rPr lang="en-US" altLang="zh-CN"/>
              <a:t>Application</a:t>
            </a:r>
            <a:endParaRPr lang="en-US" altLang="zh-CN"/>
          </a:p>
          <a:p>
            <a:pPr lvl="1"/>
            <a:r>
              <a:rPr lang="en-US" altLang="zh-CN"/>
              <a:t>Microsoft Kinect 2nd generation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5145" y="1094740"/>
            <a:ext cx="4544695" cy="3029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58920"/>
            <a:ext cx="7151370" cy="25069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Photogrammetry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https://www.instructables.com/3D-Scan-Anything-Using-a-Camera-Photogrammetry-Wit/</a:t>
            </a:r>
            <a:endParaRPr lang="en-US" altLang="zh-CN"/>
          </a:p>
          <a:p>
            <a:pPr lvl="0"/>
            <a:r>
              <a:rPr lang="en-US" altLang="zh-CN"/>
              <a:t>Not suitable</a:t>
            </a:r>
            <a:endParaRPr lang="en-US" altLang="zh-CN"/>
          </a:p>
          <a:p>
            <a:pPr lvl="1"/>
            <a:r>
              <a:rPr lang="en-US" altLang="zh-CN"/>
              <a:t>Moving object</a:t>
            </a:r>
            <a:endParaRPr lang="en-US" altLang="zh-CN"/>
          </a:p>
          <a:p>
            <a:pPr lvl="1"/>
            <a:r>
              <a:rPr lang="en-US" altLang="zh-CN"/>
              <a:t>Having micro details, like leafy plants, hair and fur</a:t>
            </a:r>
            <a:endParaRPr lang="en-US" altLang="zh-CN"/>
          </a:p>
          <a:p>
            <a:pPr lvl="1"/>
            <a:r>
              <a:rPr lang="en-US" altLang="zh-CN"/>
              <a:t>Reflective</a:t>
            </a:r>
            <a:endParaRPr lang="en-US" altLang="zh-CN"/>
          </a:p>
          <a:p>
            <a:pPr lvl="1"/>
            <a:r>
              <a:rPr lang="en-US" altLang="zh-CN"/>
              <a:t>Transparent, translucent and untextured objects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710" y="4354195"/>
            <a:ext cx="9753600" cy="1905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Products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https://all3dp.com/1/best-3d-scanner-diy-handheld-app-software/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WPS 演示</Application>
  <PresentationFormat>宽屏</PresentationFormat>
  <Paragraphs>100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1_A000120140530A02PPBG</vt:lpstr>
      <vt:lpstr>Paint.Picture</vt:lpstr>
      <vt:lpstr>Paint.Picture</vt:lpstr>
      <vt:lpstr>3D Scanning</vt:lpstr>
      <vt:lpstr>Type</vt:lpstr>
      <vt:lpstr>PowerPoint 演示文稿</vt:lpstr>
      <vt:lpstr>Range Scanner</vt:lpstr>
      <vt:lpstr>Structured-light 3D Scanner</vt:lpstr>
      <vt:lpstr>Time of Flight Camera</vt:lpstr>
      <vt:lpstr>Photogrammetry</vt:lpstr>
      <vt:lpstr>Products</vt:lpstr>
      <vt:lpstr>Reference</vt:lpstr>
      <vt:lpstr>Structured Light</vt:lpstr>
      <vt:lpstr>Laser Triangulation</vt:lpstr>
      <vt:lpstr>Photogrametry</vt:lpstr>
      <vt:lpstr>TOF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72</cp:revision>
  <dcterms:created xsi:type="dcterms:W3CDTF">2018-06-03T01:41:00Z</dcterms:created>
  <dcterms:modified xsi:type="dcterms:W3CDTF">2021-04-30T04:12:03Z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B0E5712C9A2E46098C9B494CF7E3D34F</vt:lpwstr>
  </property>
</Properties>
</file>