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59"/>
  </p:handoutMasterIdLst>
  <p:sldIdLst>
    <p:sldId id="256" r:id="rId3"/>
    <p:sldId id="393" r:id="rId4"/>
    <p:sldId id="467" r:id="rId5"/>
    <p:sldId id="266" r:id="rId6"/>
    <p:sldId id="264" r:id="rId7"/>
    <p:sldId id="281" r:id="rId8"/>
    <p:sldId id="330" r:id="rId9"/>
    <p:sldId id="273" r:id="rId10"/>
    <p:sldId id="260" r:id="rId11"/>
    <p:sldId id="274" r:id="rId13"/>
    <p:sldId id="349" r:id="rId14"/>
    <p:sldId id="316" r:id="rId15"/>
    <p:sldId id="270" r:id="rId16"/>
    <p:sldId id="278" r:id="rId17"/>
    <p:sldId id="290" r:id="rId18"/>
    <p:sldId id="296" r:id="rId19"/>
    <p:sldId id="294" r:id="rId20"/>
    <p:sldId id="366" r:id="rId21"/>
    <p:sldId id="302" r:id="rId22"/>
    <p:sldId id="367" r:id="rId23"/>
    <p:sldId id="378" r:id="rId24"/>
    <p:sldId id="280" r:id="rId25"/>
    <p:sldId id="282" r:id="rId26"/>
    <p:sldId id="307" r:id="rId27"/>
    <p:sldId id="314" r:id="rId28"/>
    <p:sldId id="575" r:id="rId29"/>
    <p:sldId id="576" r:id="rId30"/>
    <p:sldId id="577" r:id="rId31"/>
    <p:sldId id="578" r:id="rId32"/>
    <p:sldId id="579" r:id="rId33"/>
    <p:sldId id="574" r:id="rId34"/>
    <p:sldId id="461" r:id="rId35"/>
    <p:sldId id="459" r:id="rId36"/>
    <p:sldId id="432" r:id="rId37"/>
    <p:sldId id="460" r:id="rId38"/>
    <p:sldId id="347" r:id="rId39"/>
    <p:sldId id="445" r:id="rId40"/>
    <p:sldId id="431" r:id="rId41"/>
    <p:sldId id="446" r:id="rId42"/>
    <p:sldId id="513" r:id="rId43"/>
    <p:sldId id="458" r:id="rId44"/>
    <p:sldId id="394" r:id="rId45"/>
    <p:sldId id="398" r:id="rId46"/>
    <p:sldId id="395" r:id="rId47"/>
    <p:sldId id="396" r:id="rId48"/>
    <p:sldId id="397" r:id="rId49"/>
    <p:sldId id="425" r:id="rId50"/>
    <p:sldId id="465" r:id="rId51"/>
    <p:sldId id="423" r:id="rId52"/>
    <p:sldId id="428" r:id="rId53"/>
    <p:sldId id="429" r:id="rId54"/>
    <p:sldId id="462" r:id="rId55"/>
    <p:sldId id="514" r:id="rId56"/>
    <p:sldId id="604" r:id="rId57"/>
    <p:sldId id="263" r:id="rId58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66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2/22/2022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request</a:t>
            </a:r>
            <a:endParaRPr lang="en-US" altLang="zh-CN"/>
          </a:p>
          <a:p>
            <a:pPr lvl="2"/>
            <a:r>
              <a:rPr lang="en-US" altLang="zh-CN" sz="1800"/>
              <a:t>get, post</a:t>
            </a:r>
            <a:endParaRPr lang="en-US" altLang="zh-CN" sz="1800"/>
          </a:p>
          <a:p>
            <a:pPr lvl="1"/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en-US" altLang="zh-CN"/>
              <a:t>axios.interceptors.request.use(...)</a:t>
            </a:r>
            <a:endParaRPr lang="en-US" altLang="zh-CN"/>
          </a:p>
          <a:p>
            <a:pPr lvl="1"/>
            <a:r>
              <a:rPr lang="en-US" altLang="zh-CN"/>
              <a:t>axios.interceptors.response.use(...)</a:t>
            </a:r>
            <a:endParaRPr lang="en-US" altLang="zh-CN"/>
          </a:p>
          <a:p>
            <a:pPr lvl="1"/>
            <a:r>
              <a:rPr lang="en-US" altLang="zh-CN"/>
              <a:t>Serialize</a:t>
            </a:r>
            <a:endParaRPr lang="en-US" altLang="zh-CN"/>
          </a:p>
          <a:p>
            <a:pPr lvl="2"/>
            <a:r>
              <a:rPr lang="en-US" altLang="zh-CN" sz="1800"/>
              <a:t>default: json</a:t>
            </a:r>
            <a:endParaRPr lang="en-US" altLang="zh-CN" sz="1800"/>
          </a:p>
          <a:p>
            <a:pPr lvl="1"/>
            <a:r>
              <a:rPr lang="en-US" altLang="zh-CN" sz="2000"/>
              <a:t>axios.defaults.baseUrl</a:t>
            </a:r>
            <a:endParaRPr lang="en-US" altLang="zh-CN" sz="2000"/>
          </a:p>
          <a:p>
            <a:pPr lvl="1"/>
            <a:r>
              <a:rPr lang="en-US" altLang="zh-CN" sz="2000"/>
              <a:t>axios.defaults.timeout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4930" cy="4549140"/>
          </a:xfrm>
        </p:spPr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1"/>
            <a:r>
              <a:rPr lang="en-US" altLang="zh-CN"/>
              <a:t>refs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父组件监听子组件触发的事件，需要在子组件用使用 $emit 触发，在父组件中使用 v-on: / @ 自定义事件监听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88710" y="1076325"/>
            <a:ext cx="2908300" cy="516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父组件</a:t>
            </a:r>
            <a:endParaRPr lang="zh-CN" altLang="en-US" sz="1000"/>
          </a:p>
          <a:p>
            <a:r>
              <a:rPr lang="zh-CN" altLang="en-US" sz="1000"/>
              <a:t>&lt;template&gt;</a:t>
            </a:r>
            <a:endParaRPr lang="zh-CN" altLang="en-US" sz="1000"/>
          </a:p>
          <a:p>
            <a:r>
              <a:rPr lang="zh-CN" altLang="en-US" sz="1000"/>
              <a:t>  &lt;div&gt;</a:t>
            </a:r>
            <a:endParaRPr lang="zh-CN" altLang="en-US" sz="1000"/>
          </a:p>
          <a:p>
            <a:r>
              <a:rPr lang="zh-CN" altLang="en-US" sz="1000"/>
              <a:t>    &lt;button @click="handleClick"&gt;按钮&lt;/button&gt;</a:t>
            </a:r>
            <a:endParaRPr lang="zh-CN" altLang="en-US" sz="1000"/>
          </a:p>
          <a:p>
            <a:r>
              <a:rPr lang="zh-CN" altLang="en-US" sz="1000"/>
              <a:t>    &lt;Child </a:t>
            </a:r>
            <a:r>
              <a:rPr lang="zh-CN" altLang="en-US" sz="1000">
                <a:solidFill>
                  <a:srgbClr val="FF0000"/>
                </a:solidFill>
              </a:rPr>
              <a:t>ref="child"</a:t>
            </a:r>
            <a:r>
              <a:rPr lang="zh-CN" altLang="en-US" sz="1000"/>
              <a:t>&gt;&lt;/Child&gt;</a:t>
            </a:r>
            <a:endParaRPr lang="zh-CN" altLang="en-US" sz="1000"/>
          </a:p>
          <a:p>
            <a:r>
              <a:rPr lang="zh-CN" altLang="en-US" sz="1000"/>
              <a:t>  &lt;/div&gt;</a:t>
            </a:r>
            <a:endParaRPr lang="zh-CN" altLang="en-US" sz="1000"/>
          </a:p>
          <a:p>
            <a:r>
              <a:rPr lang="zh-CN" altLang="en-US" sz="1000"/>
              <a:t>&lt;/template&gt;</a:t>
            </a:r>
            <a:endParaRPr lang="zh-CN" altLang="en-US" sz="1000"/>
          </a:p>
          <a:p>
            <a:r>
              <a:rPr lang="zh-CN" altLang="en-US" sz="1000"/>
              <a:t>​</a:t>
            </a:r>
            <a:endParaRPr lang="zh-CN" altLang="en-US" sz="1000"/>
          </a:p>
          <a:p>
            <a:r>
              <a:rPr lang="zh-CN" altLang="en-US" sz="1000"/>
              <a:t>​</a:t>
            </a:r>
            <a:endParaRPr lang="zh-CN" altLang="en-US" sz="1000"/>
          </a:p>
          <a:p>
            <a:r>
              <a:rPr lang="zh-CN" altLang="en-US" sz="1000"/>
              <a:t>&lt;script&gt;</a:t>
            </a:r>
            <a:endParaRPr lang="zh-CN" altLang="en-US" sz="1000"/>
          </a:p>
          <a:p>
            <a:r>
              <a:rPr lang="zh-CN" altLang="en-US" sz="1000"/>
              <a:t>import Child from './components/child.vue'</a:t>
            </a:r>
            <a:endParaRPr lang="zh-CN" altLang="en-US" sz="1000"/>
          </a:p>
          <a:p>
            <a:r>
              <a:rPr lang="zh-CN" altLang="en-US" sz="1000"/>
              <a:t>export default {</a:t>
            </a:r>
            <a:endParaRPr lang="zh-CN" altLang="en-US" sz="1000"/>
          </a:p>
          <a:p>
            <a:r>
              <a:rPr lang="zh-CN" altLang="en-US" sz="1000"/>
              <a:t>  components: {</a:t>
            </a:r>
            <a:endParaRPr lang="zh-CN" altLang="en-US" sz="1000"/>
          </a:p>
          <a:p>
            <a:r>
              <a:rPr lang="zh-CN" altLang="en-US" sz="1000"/>
              <a:t>    Child,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  methods: {</a:t>
            </a:r>
            <a:endParaRPr lang="zh-CN" altLang="en-US" sz="1000"/>
          </a:p>
          <a:p>
            <a:r>
              <a:rPr lang="zh-CN" altLang="en-US" sz="1000"/>
              <a:t>    handleClick() {</a:t>
            </a:r>
            <a:endParaRPr lang="zh-CN" altLang="en-US" sz="1000"/>
          </a:p>
          <a:p>
            <a:r>
              <a:rPr lang="zh-CN" altLang="en-US" sz="1000"/>
              <a:t>      </a:t>
            </a:r>
            <a:r>
              <a:rPr lang="zh-CN" altLang="en-US" sz="1000">
                <a:solidFill>
                  <a:srgbClr val="FF0000"/>
                </a:solidFill>
              </a:rPr>
              <a:t>this.$refs.child.sing()</a:t>
            </a:r>
            <a:endParaRPr lang="zh-CN" altLang="en-US" sz="1000"/>
          </a:p>
          <a:p>
            <a:r>
              <a:rPr lang="zh-CN" altLang="en-US" sz="1000"/>
              <a:t>    },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  <a:p>
            <a:r>
              <a:rPr lang="zh-CN" altLang="en-US" sz="1000"/>
              <a:t>​</a:t>
            </a:r>
            <a:endParaRPr lang="zh-CN" altLang="en-US" sz="1000"/>
          </a:p>
          <a:p>
            <a:r>
              <a:rPr lang="zh-CN" altLang="en-US" sz="1000"/>
              <a:t>// 子组件</a:t>
            </a:r>
            <a:endParaRPr lang="zh-CN" altLang="en-US" sz="1000"/>
          </a:p>
          <a:p>
            <a:r>
              <a:rPr lang="zh-CN" altLang="en-US" sz="1000"/>
              <a:t>&lt;script&gt;</a:t>
            </a:r>
            <a:endParaRPr lang="zh-CN" altLang="en-US" sz="1000"/>
          </a:p>
          <a:p>
            <a:r>
              <a:rPr lang="zh-CN" altLang="en-US" sz="1000"/>
              <a:t>export default {</a:t>
            </a:r>
            <a:endParaRPr lang="zh-CN" altLang="en-US" sz="1000"/>
          </a:p>
          <a:p>
            <a:r>
              <a:rPr lang="zh-CN" altLang="en-US" sz="1000"/>
              <a:t>  methods: {</a:t>
            </a:r>
            <a:endParaRPr lang="zh-CN" altLang="en-US" sz="1000"/>
          </a:p>
          <a:p>
            <a:r>
              <a:rPr lang="zh-CN" altLang="en-US" sz="1000"/>
              <a:t>    sing() {</a:t>
            </a:r>
            <a:endParaRPr lang="zh-CN" altLang="en-US" sz="1000"/>
          </a:p>
          <a:p>
            <a:r>
              <a:rPr lang="zh-CN" altLang="en-US" sz="1000"/>
              <a:t>      console.log('使用refs直接调用函数方法')</a:t>
            </a:r>
            <a:endParaRPr lang="zh-CN" altLang="en-US" sz="1000"/>
          </a:p>
          <a:p>
            <a:r>
              <a:rPr lang="zh-CN" altLang="en-US" sz="1000"/>
              <a:t>    },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9215755" y="1042035"/>
            <a:ext cx="2908300" cy="3630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父组件</a:t>
            </a:r>
            <a:endParaRPr lang="zh-CN" altLang="en-US" sz="1000"/>
          </a:p>
          <a:p>
            <a:r>
              <a:rPr lang="zh-CN" altLang="en-US" sz="1000"/>
              <a:t>&lt;template&gt;</a:t>
            </a:r>
            <a:endParaRPr lang="zh-CN" altLang="en-US" sz="1000"/>
          </a:p>
          <a:p>
            <a:r>
              <a:rPr lang="zh-CN" altLang="en-US" sz="1000"/>
              <a:t>  &lt;div&gt;</a:t>
            </a:r>
            <a:endParaRPr lang="zh-CN" altLang="en-US" sz="1000"/>
          </a:p>
          <a:p>
            <a:r>
              <a:rPr lang="zh-CN" altLang="en-US" sz="1000"/>
              <a:t>    &lt;magic-eight-ball </a:t>
            </a:r>
            <a:r>
              <a:rPr lang="zh-CN" altLang="en-US" sz="1000">
                <a:solidFill>
                  <a:srgbClr val="FF0000"/>
                </a:solidFill>
              </a:rPr>
              <a:t> @give-advice="showAdvice"</a:t>
            </a:r>
            <a:r>
              <a:rPr lang="zh-CN" altLang="en-US" sz="1000"/>
              <a:t>&gt;</a:t>
            </a:r>
            <a:endParaRPr lang="zh-CN" altLang="en-US" sz="1000"/>
          </a:p>
          <a:p>
            <a:r>
              <a:rPr lang="zh-CN" altLang="en-US" sz="1000"/>
              <a:t>    &lt;/magic-eight-ball&gt;</a:t>
            </a:r>
            <a:endParaRPr lang="zh-CN" altLang="en-US" sz="1000"/>
          </a:p>
          <a:p>
            <a:r>
              <a:rPr lang="zh-CN" altLang="en-US" sz="1000"/>
              <a:t>  &lt;/div&gt;</a:t>
            </a:r>
            <a:endParaRPr lang="zh-CN" altLang="en-US" sz="1000"/>
          </a:p>
          <a:p>
            <a:r>
              <a:rPr lang="zh-CN" altLang="en-US" sz="1000"/>
              <a:t>&lt;/template&gt;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>
                <a:sym typeface="+mn-ea"/>
              </a:rPr>
              <a:t>// 子组件</a:t>
            </a:r>
            <a:endParaRPr lang="zh-CN" altLang="en-US" sz="1000"/>
          </a:p>
          <a:p>
            <a:r>
              <a:rPr lang="zh-CN" altLang="en-US" sz="1000"/>
              <a:t>&lt;script&gt;</a:t>
            </a:r>
            <a:endParaRPr lang="zh-CN" altLang="en-US" sz="1000"/>
          </a:p>
          <a:p>
            <a:r>
              <a:rPr lang="zh-CN" altLang="en-US" sz="1000"/>
              <a:t>  export default {</a:t>
            </a:r>
            <a:endParaRPr lang="zh-CN" altLang="en-US" sz="1000"/>
          </a:p>
          <a:p>
            <a:r>
              <a:rPr lang="zh-CN" altLang="en-US" sz="1000"/>
              <a:t>    methods:{</a:t>
            </a:r>
            <a:endParaRPr lang="zh-CN" altLang="en-US" sz="1000"/>
          </a:p>
          <a:p>
            <a:r>
              <a:rPr lang="zh-CN" altLang="en-US" sz="1000"/>
              <a:t>      giveAdvice(){</a:t>
            </a:r>
            <a:endParaRPr lang="zh-CN" altLang="en-US" sz="1000"/>
          </a:p>
          <a:p>
            <a:r>
              <a:rPr lang="zh-CN" altLang="en-US" sz="1000"/>
              <a:t>        let randomAdviceIndex = Math.floor(Math.random()</a:t>
            </a:r>
            <a:endParaRPr lang="zh-CN" altLang="en-US" sz="1000"/>
          </a:p>
          <a:p>
            <a:r>
              <a:rPr lang="zh-CN" altLang="en-US" sz="1000"/>
              <a:t>          *this.possibleAdvice.length);</a:t>
            </a:r>
            <a:endParaRPr lang="zh-CN" altLang="en-US" sz="1000"/>
          </a:p>
          <a:p>
            <a:r>
              <a:rPr lang="zh-CN" altLang="en-US" sz="1000"/>
              <a:t>       </a:t>
            </a:r>
            <a:r>
              <a:rPr lang="zh-CN" altLang="en-US" sz="1000">
                <a:solidFill>
                  <a:srgbClr val="FF0000"/>
                </a:solidFill>
              </a:rPr>
              <a:t> this.$emit('give-advice',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           this.possibleAdvice[randomAdviceIndex])</a:t>
            </a:r>
            <a:endParaRPr lang="zh-CN" altLang="en-US" sz="1000"/>
          </a:p>
          <a:p>
            <a:r>
              <a:rPr lang="zh-CN" altLang="en-US" sz="1000"/>
              <a:t>      }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}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Speed up npm run build</a:t>
            </a:r>
            <a:endParaRPr lang="en-US" altLang="zh-CN"/>
          </a:p>
          <a:p>
            <a:pPr lvl="1"/>
            <a:r>
              <a:rPr lang="en-US" altLang="zh-CN"/>
              <a:t>https://www.hangge.com/blog/cache/detail_2105.html</a:t>
            </a:r>
            <a:endParaRPr lang="en-US" altLang="zh-CN"/>
          </a:p>
          <a:p>
            <a:pPr lvl="1"/>
            <a:r>
              <a:rPr lang="en-US" altLang="zh-CN"/>
              <a:t>266041ms</a:t>
            </a:r>
            <a:endParaRPr lang="en-US" altLang="zh-CN"/>
          </a:p>
          <a:p>
            <a:pPr lvl="1"/>
            <a:r>
              <a:rPr lang="en-US" altLang="zh-CN"/>
              <a:t>Install node latest version</a:t>
            </a:r>
            <a:endParaRPr lang="en-US" altLang="zh-CN"/>
          </a:p>
          <a:p>
            <a:pPr lvl="2"/>
            <a:r>
              <a:rPr lang="en-US" altLang="zh-CN"/>
              <a:t>from 8.x to 14.x: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09820"/>
          </a:xfrm>
        </p:spPr>
        <p:txBody>
          <a:bodyPr>
            <a:normAutofit fontScale="70000"/>
          </a:bodyPr>
          <a:p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https://webpack.js.org/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https://www.valentinog.com/blog/webpack/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https://webpack.js.org/migrate/5/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https://www.cnblogs.com/webhmy/p/14791194.html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Intro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module bundler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webpack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--trace-deprecation node_modules/webpack/bin/webpack.js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npm run build --report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Webpack 5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Improve build performance with Persistent Caching.</a:t>
            </a:r>
            <a:endParaRPr lang="en-US" altLang="zh-CN"/>
          </a:p>
          <a:p>
            <a:pPr lvl="1"/>
            <a:r>
              <a:rPr lang="en-US" altLang="zh-CN"/>
              <a:t>Improve Long Term Caching with better algorithms and defaults.</a:t>
            </a:r>
            <a:endParaRPr lang="en-US" altLang="zh-CN"/>
          </a:p>
          <a:p>
            <a:pPr lvl="1"/>
            <a:r>
              <a:rPr lang="en-US" altLang="zh-CN"/>
              <a:t>Improve bundle size with better Tree Shaking and Code Generation.</a:t>
            </a:r>
            <a:endParaRPr lang="en-US" altLang="zh-CN"/>
          </a:p>
          <a:p>
            <a:pPr lvl="1"/>
            <a:r>
              <a:rPr lang="en-US" altLang="zh-CN"/>
              <a:t>Improve compatibility with the web platform.</a:t>
            </a:r>
            <a:endParaRPr lang="en-US" altLang="zh-CN"/>
          </a:p>
          <a:p>
            <a:pPr lvl="1"/>
            <a:r>
              <a:rPr lang="en-US" altLang="zh-CN"/>
              <a:t>Clean up internal structures that were left in a weird state while implementing features in v4 without introducing any breaking changes.</a:t>
            </a:r>
            <a:endParaRPr lang="en-US" altLang="zh-CN"/>
          </a:p>
          <a:p>
            <a:pPr lvl="1"/>
            <a:r>
              <a:rPr lang="en-US" altLang="zh-CN"/>
              <a:t>Prepare for future features by introducing breaking changes now, allowing us to stay on v5 for as long as possible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Upgrade from 3 to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67670" cy="5117465"/>
          </a:xfrm>
        </p:spPr>
        <p:txBody>
          <a:bodyPr>
            <a:normAutofit lnSpcReduction="10000"/>
          </a:bodyPr>
          <a:p>
            <a:r>
              <a:rPr lang="en-US" altLang="zh-CN" sz="1600"/>
              <a:t>Migrate 3 to 4</a:t>
            </a:r>
            <a:endParaRPr lang="en-US" altLang="zh-CN" sz="1600"/>
          </a:p>
          <a:p>
            <a:pPr lvl="1"/>
            <a:r>
              <a:rPr lang="en-US" altLang="zh-CN" sz="1400"/>
              <a:t>references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https://webpack.js.org/migrate/4/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https://wxsm.space/2020/upgrade-webpack-of-vue-cli-projects-from-3-to-4/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https://blog.csdn.net/harsima/article/details/80819747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https://dev.to/flexdinesh/upgrade-to-webpack-4---5bc5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/>
              <a:t>improvements</a:t>
            </a:r>
            <a:endParaRPr lang="en-US" altLang="zh-CN" sz="1400"/>
          </a:p>
          <a:p>
            <a:pPr lvl="2"/>
            <a:r>
              <a:rPr lang="en-US" altLang="zh-CN" sz="1200"/>
              <a:t>Performance improvements and faster build times (up to 98% faster)</a:t>
            </a:r>
            <a:endParaRPr lang="en-US" altLang="zh-CN" sz="1200"/>
          </a:p>
          <a:p>
            <a:pPr lvl="1"/>
            <a:r>
              <a:rPr lang="en-US" altLang="zh-CN" sz="1400"/>
              <a:t>Steps</a:t>
            </a:r>
            <a:endParaRPr lang="en-US" altLang="zh-CN" sz="1400"/>
          </a:p>
          <a:p>
            <a:pPr lvl="2"/>
            <a:r>
              <a:rPr lang="en-US" altLang="zh-CN" sz="1200"/>
              <a:t>cnpm i -D webpack@4</a:t>
            </a:r>
            <a:endParaRPr lang="en-US" altLang="zh-CN" sz="1200"/>
          </a:p>
          <a:p>
            <a:pPr lvl="2"/>
            <a:r>
              <a:rPr lang="en-US" altLang="zh-CN" sz="1200"/>
              <a:t>add VueLoaderPlugin to webpack.base.conf.js</a:t>
            </a:r>
            <a:endParaRPr lang="en-US" altLang="zh-CN" sz="1200"/>
          </a:p>
          <a:p>
            <a:pPr lvl="2"/>
            <a:r>
              <a:rPr lang="en-US" altLang="zh-CN" sz="1200"/>
              <a:t>upgrade packages</a:t>
            </a:r>
            <a:endParaRPr lang="en-US" altLang="zh-CN" sz="1200"/>
          </a:p>
          <a:p>
            <a:pPr lvl="3"/>
            <a:r>
              <a:rPr lang="en-US" altLang="zh-CN" sz="1060"/>
              <a:t>upgrade html-webpack-plugin to 4, upgrade eslint-loader to 2, upgrade vue-loader to 15</a:t>
            </a:r>
            <a:endParaRPr lang="en-US" altLang="zh-CN" sz="1060"/>
          </a:p>
          <a:p>
            <a:pPr lvl="2"/>
            <a:r>
              <a:rPr lang="en-US" altLang="zh-CN" sz="1200"/>
              <a:t>modify build/webpack.base.conf.js, add below line to module.exports</a:t>
            </a:r>
            <a:endParaRPr lang="en-US" altLang="zh-CN" sz="1200"/>
          </a:p>
          <a:p>
            <a:pPr lvl="3"/>
            <a:r>
              <a:rPr lang="en-US" altLang="zh-CN" sz="1060"/>
              <a:t>const devMode = process.env.NODE_ENV !== "production";</a:t>
            </a:r>
            <a:endParaRPr lang="en-US" altLang="zh-CN" sz="1060"/>
          </a:p>
          <a:p>
            <a:pPr lvl="3"/>
            <a:r>
              <a:rPr lang="en-US" altLang="zh-CN" sz="1060"/>
              <a:t>mode: process.env.NODE_ENV === 'production' ? 'production' : 'development',</a:t>
            </a:r>
            <a:endParaRPr lang="en-US" altLang="zh-CN" sz="1060"/>
          </a:p>
          <a:p>
            <a:pPr lvl="2"/>
            <a:r>
              <a:rPr lang="en-US" altLang="zh-CN" sz="1200"/>
              <a:t>modify from build/webpack.prod.conf.js</a:t>
            </a:r>
            <a:endParaRPr lang="en-US" altLang="zh-CN" sz="1200"/>
          </a:p>
          <a:p>
            <a:pPr lvl="3"/>
            <a:r>
              <a:rPr lang="en-US" altLang="zh-CN" sz="1060">
                <a:sym typeface="+mn-ea"/>
              </a:rPr>
              <a:t>remove modules: </a:t>
            </a:r>
            <a:r>
              <a:rPr lang="en-US" altLang="zh-CN" sz="1060"/>
              <a:t>NoEmitOnErrorsPlugin</a:t>
            </a:r>
            <a:r>
              <a:rPr lang="zh-CN" altLang="en-US" sz="1060"/>
              <a:t>、ModuleConcatenationPlugin、NamedModulesPlugin、CommonsChunkPlugin、</a:t>
            </a:r>
            <a:r>
              <a:rPr lang="en-US" altLang="zh-CN" sz="1060"/>
              <a:t>HashedModuleIdsPlugin</a:t>
            </a:r>
            <a:r>
              <a:rPr lang="zh-CN" altLang="en-US" sz="1060"/>
              <a:t>、</a:t>
            </a:r>
            <a:r>
              <a:rPr lang="en-US" altLang="zh-CN" sz="1060"/>
              <a:t>UglifyJsPlugin</a:t>
            </a:r>
            <a:endParaRPr lang="en-US" altLang="zh-CN" sz="1060"/>
          </a:p>
          <a:p>
            <a:pPr lvl="3"/>
            <a:r>
              <a:rPr lang="en-US" altLang="zh-CN" sz="1060"/>
              <a:t>replace extract-text-webpack-plugin with mini-css-extract-plugin@1</a:t>
            </a:r>
            <a:endParaRPr lang="en-US" altLang="zh-CN" sz="1060"/>
          </a:p>
          <a:p>
            <a:pPr lvl="2"/>
            <a:r>
              <a:rPr lang="en-US" altLang="zh-CN" sz="1060"/>
              <a:t>support npm run dev</a:t>
            </a:r>
            <a:endParaRPr lang="en-US" altLang="zh-CN" sz="1060"/>
          </a:p>
          <a:p>
            <a:pPr lvl="3"/>
            <a:r>
              <a:rPr lang="en-US" altLang="zh-CN" sz="1060"/>
              <a:t>cnpm i -D webpack-cli webpack-dev-server@3</a:t>
            </a:r>
            <a:endParaRPr lang="en-US" altLang="zh-CN" sz="1060"/>
          </a:p>
          <a:p>
            <a:pPr lvl="3"/>
            <a:r>
              <a:rPr lang="en-US" altLang="zh-CN" sz="1060"/>
              <a:t>in package.json, change webpack-dev-server to webpack serve</a:t>
            </a:r>
            <a:endParaRPr lang="en-US" altLang="zh-CN" sz="106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Code Splitting</a:t>
            </a:r>
            <a:endParaRPr lang="zh-CN" altLang="en-US"/>
          </a:p>
          <a:p>
            <a:pPr lvl="1"/>
            <a:r>
              <a:rPr lang="zh-CN" altLang="en-US"/>
              <a:t>Entry Points: Manually split code using entry configuration.</a:t>
            </a:r>
            <a:endParaRPr lang="zh-CN" altLang="en-US"/>
          </a:p>
          <a:p>
            <a:pPr lvl="1"/>
            <a:r>
              <a:rPr lang="zh-CN" altLang="en-US"/>
              <a:t>Prevent Duplication: Use the SplitChunksPlugin to dedupe and split chunks.</a:t>
            </a:r>
            <a:endParaRPr lang="zh-CN" altLang="en-US"/>
          </a:p>
          <a:p>
            <a:pPr lvl="1"/>
            <a:r>
              <a:rPr lang="zh-CN" altLang="en-US"/>
              <a:t>Dynamic Imports: Split code via inline function calls within modules.</a:t>
            </a:r>
            <a:endParaRPr lang="zh-CN" altLang="en-US"/>
          </a:p>
          <a:p>
            <a:pPr lvl="0"/>
            <a:r>
              <a:rPr lang="en-US" altLang="zh-CN"/>
              <a:t>Optimization</a:t>
            </a:r>
            <a:endParaRPr lang="en-US" altLang="zh-CN"/>
          </a:p>
          <a:p>
            <a:pPr lvl="1"/>
            <a:r>
              <a:rPr lang="en-US" altLang="zh-CN"/>
              <a:t>https://v4.webpack.js.org/configuration/optimization/</a:t>
            </a:r>
            <a:endParaRPr lang="en-US" altLang="zh-CN"/>
          </a:p>
          <a:p>
            <a:pPr lvl="1"/>
            <a:r>
              <a:rPr lang="en-US" altLang="zh-CN"/>
              <a:t>moduleIds: natural (numeric), named, hashed (better long-term caching), size, total-size</a:t>
            </a:r>
            <a:endParaRPr lang="en-US" altLang="zh-CN"/>
          </a:p>
          <a:p>
            <a:pPr lvl="1"/>
            <a:r>
              <a:rPr lang="en-US" altLang="zh-CN"/>
              <a:t>chunkIds: natural (numeric), named, size, total-size</a:t>
            </a:r>
            <a:endParaRPr lang="en-US" altLang="zh-CN"/>
          </a:p>
          <a:p>
            <a:pPr lvl="0"/>
            <a:r>
              <a:rPr lang="en-US" altLang="zh-CN" sz="2400"/>
              <a:t>Bundle Analysis</a:t>
            </a:r>
            <a:endParaRPr lang="en-US" altLang="zh-CN" sz="2400"/>
          </a:p>
          <a:p>
            <a:pPr lvl="1"/>
            <a:r>
              <a:rPr lang="en-US" altLang="zh-CN" sz="2000"/>
              <a:t>analyse</a:t>
            </a:r>
            <a:endParaRPr lang="en-US" altLang="zh-CN" sz="2000"/>
          </a:p>
          <a:p>
            <a:pPr lvl="2"/>
            <a:r>
              <a:rPr lang="en-US" altLang="zh-CN"/>
              <a:t>https://github.com/webpack/analyse</a:t>
            </a:r>
            <a:endParaRPr lang="en-US" altLang="zh-CN" sz="1800"/>
          </a:p>
          <a:p>
            <a:pPr lvl="2"/>
            <a:r>
              <a:rPr lang="en-US" altLang="zh-CN"/>
              <a:t>webpack --json &gt; stats.json</a:t>
            </a:r>
            <a:endParaRPr lang="en-US" altLang="zh-CN"/>
          </a:p>
          <a:p>
            <a:pPr lvl="1"/>
            <a:r>
              <a:rPr lang="en-US" altLang="zh-CN"/>
              <a:t>webpack-chart</a:t>
            </a:r>
            <a:endParaRPr lang="en-US" altLang="zh-CN"/>
          </a:p>
          <a:p>
            <a:pPr lvl="2"/>
            <a:r>
              <a:rPr lang="en-US" altLang="zh-CN"/>
              <a:t>https://alexkuz.github.io/webpack-chart/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https://juejin.cn/post/6901466994478940168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html-webkit-plugin</a:t>
            </a:r>
            <a:endParaRPr lang="en-US" altLang="zh-CN"/>
          </a:p>
          <a:p>
            <a:pPr lvl="1"/>
            <a:r>
              <a:rPr lang="en-US" altLang="zh-CN"/>
              <a:t>https://github.com/jantimon/html-webpack-plugin#writing-your-own-templates</a:t>
            </a:r>
            <a:endParaRPr lang="en-US" altLang="zh-CN"/>
          </a:p>
          <a:p>
            <a:pPr lvl="1"/>
            <a:r>
              <a:rPr lang="en-US" altLang="zh-CN"/>
              <a:t>simplifies creation of HTML files to serve your webpack bundles</a:t>
            </a:r>
            <a:endParaRPr lang="en-US" altLang="zh-CN"/>
          </a:p>
          <a:p>
            <a:pPr lvl="0"/>
            <a:r>
              <a:rPr lang="en-US" altLang="zh-CN"/>
              <a:t>mini-css-extract-plugin</a:t>
            </a:r>
            <a:endParaRPr lang="en-US" altLang="zh-CN"/>
          </a:p>
          <a:p>
            <a:pPr lvl="1"/>
            <a:r>
              <a:rPr lang="en-US" altLang="zh-CN"/>
              <a:t>https://github.com/webpack-contrib/mini-css-extract-plugin</a:t>
            </a:r>
            <a:endParaRPr lang="en-US" altLang="zh-CN"/>
          </a:p>
          <a:p>
            <a:pPr lvl="1"/>
            <a:r>
              <a:rPr lang="en-US" altLang="zh-CN"/>
              <a:t>This plugin extracts CSS into separate files. It creates a CSS file per JS file which contains CSS. It supports On-Demand-Loading of CSS and SourceMaps.</a:t>
            </a:r>
            <a:endParaRPr lang="en-US" altLang="zh-CN"/>
          </a:p>
          <a:p>
            <a:pPr lvl="0"/>
            <a:r>
              <a:rPr lang="en-US" altLang="zh-CN"/>
              <a:t>clean-webpack-plugin</a:t>
            </a:r>
            <a:endParaRPr lang="en-US" altLang="zh-CN"/>
          </a:p>
          <a:p>
            <a:pPr lvl="1"/>
            <a:r>
              <a:rPr lang="en-US" altLang="zh-CN"/>
              <a:t>clean webpack output</a:t>
            </a:r>
            <a:endParaRPr lang="en-US" altLang="zh-CN"/>
          </a:p>
          <a:p>
            <a:pPr lvl="0"/>
            <a:r>
              <a:rPr lang="en-US" altLang="zh-CN"/>
              <a:t>SplitChunksPlugin</a:t>
            </a:r>
            <a:endParaRPr lang="en-US" altLang="zh-CN"/>
          </a:p>
          <a:p>
            <a:pPr lvl="1"/>
            <a:r>
              <a:rPr lang="en-US" altLang="zh-CN"/>
              <a:t>https://v4.webpack.js.org/plugins/split-chunks-plugin/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201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https://www.digitalocean.com/community/tutorials/vuejs-vue-seo-tips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r>
              <a:rPr lang="en-US" altLang="zh-CN" sz="2000"/>
              <a:t>Lighthouse Chrome extension</a:t>
            </a:r>
            <a:endParaRPr lang="en-US" altLang="zh-CN"/>
          </a:p>
          <a:p>
            <a:r>
              <a:rPr lang="en-US" altLang="zh-CN"/>
              <a:t>TKD</a:t>
            </a:r>
            <a:endParaRPr lang="en-US" altLang="zh-CN"/>
          </a:p>
          <a:p>
            <a:pPr lvl="1"/>
            <a:r>
              <a:rPr lang="en-US" altLang="zh-CN"/>
              <a:t>title</a:t>
            </a:r>
            <a:endParaRPr lang="en-US" altLang="zh-CN"/>
          </a:p>
          <a:p>
            <a:pPr lvl="2"/>
            <a:r>
              <a:rPr lang="en-US" altLang="zh-CN"/>
              <a:t>document.title = ‘title’</a:t>
            </a:r>
            <a:endParaRPr lang="en-US" altLang="zh-CN"/>
          </a:p>
          <a:p>
            <a:pPr lvl="1"/>
            <a:r>
              <a:rPr lang="en-US" altLang="zh-CN"/>
              <a:t>description</a:t>
            </a:r>
            <a:endParaRPr lang="en-US" altLang="zh-CN"/>
          </a:p>
          <a:p>
            <a:pPr lvl="2"/>
            <a:r>
              <a:rPr lang="en-US" altLang="zh-CN"/>
              <a:t>vue-meta (https://vue-meta.nuxtjs.org/)</a:t>
            </a:r>
            <a:endParaRPr lang="en-US" altLang="zh-CN"/>
          </a:p>
          <a:p>
            <a:pPr lvl="1"/>
            <a:r>
              <a:rPr lang="en-US" altLang="zh-CN" sz="2000"/>
              <a:t>keyword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45830" y="1466850"/>
            <a:ext cx="2981325" cy="1938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// Component.vue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metaInfo: {</a:t>
            </a:r>
            <a:endParaRPr lang="zh-CN" altLang="en-US" sz="1200"/>
          </a:p>
          <a:p>
            <a:r>
              <a:rPr lang="zh-CN" altLang="en-US" sz="1200"/>
              <a:t>    meta: [</a:t>
            </a:r>
            <a:endParaRPr lang="zh-CN" altLang="en-US" sz="1200"/>
          </a:p>
          <a:p>
            <a:r>
              <a:rPr lang="zh-CN" altLang="en-US" sz="1200"/>
              <a:t>      { charset: 'utf-8' },</a:t>
            </a:r>
            <a:endParaRPr lang="zh-CN" altLang="en-US" sz="1200"/>
          </a:p>
          <a:p>
            <a:r>
              <a:rPr lang="zh-CN" altLang="en-US" sz="1200"/>
              <a:t>      { name: 'viewport', content: 'width=device-width, initial-scale=1' }</a:t>
            </a:r>
            <a:endParaRPr lang="zh-CN" altLang="en-US" sz="1200"/>
          </a:p>
          <a:p>
            <a:r>
              <a:rPr lang="zh-CN" altLang="en-US" sz="1200"/>
              <a:t>    ]</a:t>
            </a:r>
            <a:endParaRPr lang="zh-CN" altLang="en-US" sz="1200"/>
          </a:p>
          <a:p>
            <a:r>
              <a:rPr lang="zh-CN" altLang="en-US" sz="1200"/>
              <a:t>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545830" y="3543935"/>
            <a:ext cx="2980690" cy="2491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var meta=document.getElementsByTagName("meta");</a:t>
            </a:r>
            <a:endParaRPr lang="zh-CN" altLang="en-US" sz="1200"/>
          </a:p>
          <a:p>
            <a:r>
              <a:rPr lang="zh-CN" altLang="en-US" sz="1200"/>
              <a:t>for (var i=0; i&lt;meta.length; i++) {</a:t>
            </a:r>
            <a:endParaRPr lang="zh-CN" altLang="en-US" sz="1200"/>
          </a:p>
          <a:p>
            <a:r>
              <a:rPr lang="zh-CN" altLang="en-US" sz="1200"/>
              <a:t>    if (meta[i].name.toLowerCase()=="description") {</a:t>
            </a:r>
            <a:endParaRPr lang="zh-CN" altLang="en-US" sz="1200"/>
          </a:p>
          <a:p>
            <a:r>
              <a:rPr lang="zh-CN" altLang="en-US" sz="1200"/>
              <a:t>        meta[i].content=document.getElementsByClassName("Category-H1")[0].innerHTML;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Sitemap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71440"/>
          </a:xfrm>
        </p:spPr>
        <p:txBody>
          <a:bodyPr>
            <a:normAutofit fontScale="70000"/>
          </a:bodyPr>
          <a:p>
            <a:pPr lvl="0"/>
            <a:r>
              <a:rPr lang="en-US" altLang="zh-CN">
                <a:sym typeface="+mn-ea"/>
              </a:rPr>
              <a:t>vue-cli-plugin-sitemap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https://github.com/cheap-glitch/vue-cli-plugin-sitemap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vue add sitemap</a:t>
            </a:r>
            <a:endParaRPr lang="en-US" altLang="zh-CN"/>
          </a:p>
          <a:p>
            <a:pPr lvl="1"/>
            <a:r>
              <a:rPr lang="en-US" altLang="zh-CN"/>
              <a:t>cnpm i</a:t>
            </a:r>
            <a:endParaRPr lang="en-US" altLang="zh-CN"/>
          </a:p>
          <a:p>
            <a:pPr lvl="1"/>
            <a:r>
              <a:rPr lang="en-US" altLang="zh-CN"/>
              <a:t>cnpm i -S @vue/cli-service</a:t>
            </a:r>
            <a:endParaRPr lang="en-US" altLang="zh-CN"/>
          </a:p>
          <a:p>
            <a:pPr lvl="1"/>
            <a:r>
              <a:rPr lang="en-US" altLang="zh-CN"/>
              <a:t>cnpm i -S esm</a:t>
            </a:r>
            <a:endParaRPr lang="en-US" altLang="zh-CN"/>
          </a:p>
          <a:p>
            <a:pPr lvl="1"/>
            <a:r>
              <a:rPr lang="en-US" altLang="zh-CN"/>
              <a:t>create vue.config.js</a:t>
            </a:r>
            <a:endParaRPr lang="en-US" altLang="zh-CN"/>
          </a:p>
          <a:p>
            <a:pPr lvl="1"/>
            <a:r>
              <a:rPr lang="en-US" altLang="zh-CN"/>
              <a:t>rm -f ./sitemap.xml</a:t>
            </a:r>
            <a:endParaRPr lang="en-US" altLang="zh-CN"/>
          </a:p>
          <a:p>
            <a:pPr lvl="1"/>
            <a:r>
              <a:rPr lang="en-US" altLang="zh-CN"/>
              <a:t>npm run sitemap -- --pretty</a:t>
            </a:r>
            <a:endParaRPr lang="en-US" altLang="zh-CN"/>
          </a:p>
          <a:p>
            <a:pPr lvl="0"/>
            <a:r>
              <a:rPr lang="en-US" altLang="zh-CN"/>
              <a:t>sitemap-webpack-plugin</a:t>
            </a:r>
            <a:endParaRPr lang="en-US" altLang="zh-CN"/>
          </a:p>
          <a:p>
            <a:pPr lvl="1"/>
            <a:r>
              <a:rPr lang="en-US" altLang="zh-CN"/>
              <a:t>https://github.com/schneidmaster/sitemap-webpack-plugin</a:t>
            </a:r>
            <a:endParaRPr lang="en-US" altLang="zh-CN"/>
          </a:p>
          <a:p>
            <a:pPr lvl="1"/>
            <a:r>
              <a:rPr lang="en-US" altLang="zh-CN"/>
              <a:t>https://www.suprithreddy.com/sitemap-generation-for-vue-spas-using-webpack/</a:t>
            </a:r>
            <a:endParaRPr lang="en-US" altLang="zh-CN"/>
          </a:p>
          <a:p>
            <a:pPr lvl="1"/>
            <a:r>
              <a:rPr lang="en-US" altLang="zh-CN"/>
              <a:t>npm install sitemap-webpack-plugin --save-dev</a:t>
            </a:r>
            <a:endParaRPr lang="en-US" altLang="zh-CN"/>
          </a:p>
          <a:p>
            <a:pPr lvl="0"/>
            <a:r>
              <a:rPr lang="en-US" altLang="zh-CN"/>
              <a:t>vue-router-sitemap</a:t>
            </a:r>
            <a:endParaRPr lang="en-US" altLang="zh-CN"/>
          </a:p>
          <a:p>
            <a:pPr lvl="1"/>
            <a:r>
              <a:rPr lang="en-US" altLang="zh-CN"/>
              <a:t>https://github.com/40818419/vue-router-sitemap</a:t>
            </a:r>
            <a:endParaRPr lang="en-US" altLang="zh-CN"/>
          </a:p>
          <a:p>
            <a:pPr lvl="1"/>
            <a:r>
              <a:rPr lang="en-US" altLang="zh-CN"/>
              <a:t>cnpm i --save-dev vue-router-sitemap</a:t>
            </a:r>
            <a:endParaRPr lang="en-US" altLang="zh-CN"/>
          </a:p>
          <a:p>
            <a:pPr lvl="0"/>
            <a:r>
              <a:rPr lang="en-US" altLang="zh-CN" sz="2400"/>
              <a:t>Validate</a:t>
            </a:r>
            <a:endParaRPr lang="en-US" altLang="zh-CN" sz="2400"/>
          </a:p>
          <a:p>
            <a:pPr lvl="1"/>
            <a:r>
              <a:rPr lang="en-US" altLang="zh-CN"/>
              <a:t>https://www.xml-sitemaps.com/validate-xml-sitemap.html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3470" cy="5022850"/>
          </a:xfrm>
        </p:spPr>
        <p:txBody>
          <a:bodyPr>
            <a:noAutofit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https://segmentfault.com/a/1190000023481810?utm_source=sf-similar-article</a:t>
            </a:r>
            <a:endParaRPr lang="en-US" altLang="zh-CN" sz="1600"/>
          </a:p>
          <a:p>
            <a:r>
              <a:rPr lang="en-US" altLang="zh-CN" sz="1800"/>
              <a:t>CSR (Client-Side Rendering)</a:t>
            </a:r>
            <a:endParaRPr lang="en-US" altLang="zh-CN" sz="1800"/>
          </a:p>
          <a:p>
            <a:pPr lvl="1"/>
            <a:r>
              <a:rPr lang="zh-CN" altLang="en-US" sz="1600"/>
              <a:t>缺点</a:t>
            </a:r>
            <a:r>
              <a:rPr lang="en-US" altLang="zh-CN" sz="1600"/>
              <a:t>: SEO不友好（爬虫如果没有执行js的能力，如百度，获取到的页面是空的，不利于网站推广）, 首屏加载慢（到达浏览器端后再加载数据，增加用户等待时间）</a:t>
            </a:r>
            <a:endParaRPr lang="en-US" altLang="zh-CN" sz="1600"/>
          </a:p>
          <a:p>
            <a:r>
              <a:rPr lang="en-US" altLang="zh-CN" sz="1800"/>
              <a:t>SSR (Server-Side Rendering)</a:t>
            </a:r>
            <a:endParaRPr lang="en-US" altLang="zh-CN" sz="1800"/>
          </a:p>
          <a:p>
            <a:pPr lvl="1"/>
            <a:r>
              <a:rPr lang="en-US" altLang="zh-CN" sz="1600"/>
              <a:t>Vue: Nuxt.js</a:t>
            </a:r>
            <a:endParaRPr lang="en-US" altLang="zh-CN" sz="1600"/>
          </a:p>
          <a:p>
            <a:pPr lvl="1"/>
            <a:r>
              <a:rPr lang="en-US" altLang="zh-CN" sz="1600"/>
              <a:t>React: Nextjs</a:t>
            </a:r>
            <a:endParaRPr lang="en-US" altLang="zh-CN" sz="1600"/>
          </a:p>
          <a:p>
            <a:pPr lvl="1"/>
            <a:r>
              <a:rPr lang="zh-CN" altLang="en-US" sz="1600"/>
              <a:t>缺点</a:t>
            </a:r>
            <a:r>
              <a:rPr lang="en-US" altLang="zh-CN" sz="1600"/>
              <a:t>: </a:t>
            </a:r>
            <a:r>
              <a:rPr lang="zh-CN" altLang="en-US" sz="1600"/>
              <a:t>代码改动大</a:t>
            </a:r>
            <a:r>
              <a:rPr lang="en-US" altLang="zh-CN" sz="1600"/>
              <a:t>,Node</a:t>
            </a:r>
            <a:r>
              <a:rPr lang="zh-CN" altLang="en-US" sz="1600"/>
              <a:t>容易成为性能瓶颈</a:t>
            </a:r>
            <a:endParaRPr lang="zh-CN" altLang="en-US" sz="1400"/>
          </a:p>
          <a:p>
            <a:pPr lvl="0"/>
            <a:r>
              <a:rPr lang="en-US" altLang="zh-CN" sz="1800"/>
              <a:t>Prerender</a:t>
            </a:r>
            <a:endParaRPr lang="en-US" altLang="zh-CN" sz="1800"/>
          </a:p>
          <a:p>
            <a:pPr lvl="1"/>
            <a:r>
              <a:rPr lang="zh-CN" altLang="en-US" sz="1500"/>
              <a:t>prerender-spa-plugin</a:t>
            </a:r>
            <a:endParaRPr lang="zh-CN" altLang="en-US" sz="1500"/>
          </a:p>
          <a:p>
            <a:pPr lvl="0"/>
            <a:r>
              <a:rPr lang="zh-CN" altLang="en-US" sz="1800"/>
              <a:t>服务端动态渲染（利用user-agent）</a:t>
            </a:r>
            <a:endParaRPr lang="zh-CN" altLang="en-US" sz="1800"/>
          </a:p>
          <a:p>
            <a:pPr lvl="1"/>
            <a:r>
              <a:rPr lang="en-US" altLang="zh-CN" sz="1600"/>
              <a:t>puppeteer, rendertron, prerender.io (https://prerender.io/)</a:t>
            </a:r>
            <a:endParaRPr lang="en-US" altLang="zh-CN" sz="1600"/>
          </a:p>
          <a:p>
            <a:pPr lvl="1"/>
            <a:endParaRPr lang="en-US" altLang="zh-CN" sz="16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011670" y="5120640"/>
            <a:ext cx="4876165" cy="12522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Prerender.io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https://prerender.io/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https://docs.prerender.io/article/15-getting-started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https://dashboard.prerender.io/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 sz="2000"/>
              <a:t>Nginx config</a:t>
            </a:r>
            <a:endParaRPr lang="en-US" altLang="zh-CN" sz="2000"/>
          </a:p>
          <a:p>
            <a:pPr lvl="2"/>
            <a:r>
              <a:rPr lang="en-US" altLang="zh-CN"/>
              <a:t>proxy_set_header X-Prerender-Token cv7MlHMCkxu392Ftd1Iq;</a:t>
            </a:r>
            <a:endParaRPr lang="en-US" altLang="zh-CN"/>
          </a:p>
          <a:p>
            <a:pPr lvl="1"/>
            <a:r>
              <a:rPr lang="en-US" altLang="zh-CN"/>
              <a:t>curl -H "X-Prerender-Token: </a:t>
            </a:r>
            <a:r>
              <a:rPr lang="en-US" altLang="zh-CN">
                <a:sym typeface="+mn-ea"/>
              </a:rPr>
              <a:t>cv7MlHMCkxu392Ftd1Iq</a:t>
            </a:r>
            <a:r>
              <a:rPr lang="en-US" altLang="zh-CN"/>
              <a:t>" https://service.prerender.io/https://fishpano.com/</a:t>
            </a:r>
            <a:endParaRPr lang="en-US" altLang="zh-CN"/>
          </a:p>
          <a:p>
            <a:pPr lvl="1"/>
            <a:r>
              <a:rPr lang="en-US" altLang="zh-CN"/>
              <a:t>install middleware</a:t>
            </a:r>
            <a:endParaRPr lang="en-US" altLang="zh-CN"/>
          </a:p>
          <a:p>
            <a:pPr lvl="2"/>
            <a:r>
              <a:rPr lang="en-US" altLang="zh-CN"/>
              <a:t>nginx reverse proxy</a:t>
            </a:r>
            <a:endParaRPr lang="en-US" altLang="zh-CN"/>
          </a:p>
          <a:p>
            <a:pPr lvl="3"/>
            <a:r>
              <a:rPr lang="en-US" altLang="zh-CN"/>
              <a:t>https://github.com/prerender/prerender-nginx/blob/master/nginx-reverse-proxy/nginx.conf</a:t>
            </a:r>
            <a:endParaRPr lang="en-US" altLang="zh-CN"/>
          </a:p>
          <a:p>
            <a:pPr lvl="1"/>
            <a:r>
              <a:rPr lang="en-US" altLang="zh-CN"/>
              <a:t>test middleware</a:t>
            </a:r>
            <a:endParaRPr lang="en-US" altLang="zh-CN"/>
          </a:p>
          <a:p>
            <a:pPr lvl="2"/>
            <a:r>
              <a:rPr lang="en-US" altLang="zh-CN"/>
              <a:t>curl -A Googlebot https://fishpano.com/</a:t>
            </a:r>
            <a:endParaRPr lang="en-US" altLang="zh-CN"/>
          </a:p>
          <a:p>
            <a:pPr lvl="2"/>
            <a:r>
              <a:rPr lang="en-US" altLang="zh-CN"/>
              <a:t>curl -A Baiduspider https://fishpano.com/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Phantomjs 1/2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6195" cy="522732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https://blog.csdn.net/dengzy926/article/details/105397730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https://www.jianshu.com/p/3b72c08cafb2</a:t>
            </a:r>
            <a:endParaRPr lang="zh-CN" altLang="en-US"/>
          </a:p>
          <a:p>
            <a:pPr lvl="0"/>
            <a:r>
              <a:rPr lang="en-US" altLang="zh-CN"/>
              <a:t>使用Phantomjs针对爬虫做处理</a:t>
            </a:r>
            <a:endParaRPr lang="en-US" altLang="zh-CN"/>
          </a:p>
          <a:p>
            <a:pPr lvl="1"/>
            <a:r>
              <a:rPr lang="en-US" altLang="zh-CN"/>
              <a:t>对已用SPA开发完成的项目，这是不二之选</a:t>
            </a:r>
            <a:endParaRPr lang="en-US" altLang="zh-CN"/>
          </a:p>
          <a:p>
            <a:pPr lvl="1"/>
            <a:r>
              <a:rPr lang="en-US" altLang="zh-CN"/>
              <a:t>无界面的webkit内核浏览器</a:t>
            </a:r>
            <a:endParaRPr lang="en-US" altLang="zh-CN"/>
          </a:p>
          <a:p>
            <a:pPr lvl="1"/>
            <a:r>
              <a:rPr lang="en-US" altLang="zh-CN"/>
              <a:t>通过Nginx配置，判断访问的来源UA是否是爬虫访问，如果是则将搜索引擎的爬虫请求转发到一个node server，再通过PhantomJS来解析完整的HTML，返回给爬虫。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Steps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1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npm i phantomjs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2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wget https://bitbucket.org/ariya/phantomjs/downloads/phantomjs-2.1.1-linux-x86_64.tar.bz2 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tar xvjf phantomjs-2.1.1-linux-x86_64.tar.bz2 -C /usr/local/share/ 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git clone https://github.com/lengziyu/vue-seo-phantomjs.git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cd vue-seo-phantomjs &amp;&amp; phantomjs --debug=true spider.js 'https://www.baidu.com'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64830" y="1211580"/>
            <a:ext cx="3506470" cy="48926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upstream spider_server {</a:t>
            </a:r>
            <a:endParaRPr lang="zh-CN" altLang="en-US" sz="1200"/>
          </a:p>
          <a:p>
            <a:r>
              <a:rPr lang="zh-CN" altLang="en-US" sz="1200"/>
              <a:t>  server localhost:3000;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server {</a:t>
            </a:r>
            <a:endParaRPr lang="zh-CN" altLang="en-US" sz="1200"/>
          </a:p>
          <a:p>
            <a:r>
              <a:rPr lang="zh-CN" altLang="en-US" sz="1200"/>
              <a:t>    listen       80;</a:t>
            </a:r>
            <a:endParaRPr lang="zh-CN" altLang="en-US" sz="1200"/>
          </a:p>
          <a:p>
            <a:r>
              <a:rPr lang="zh-CN" altLang="en-US" sz="1200"/>
              <a:t>    server_name  example.com;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location / {</a:t>
            </a:r>
            <a:endParaRPr lang="zh-CN" altLang="en-US" sz="1200"/>
          </a:p>
          <a:p>
            <a:r>
              <a:rPr lang="zh-CN" altLang="en-US" sz="1200"/>
              <a:t>      proxy_set_header  Host            $host:$proxy_port;</a:t>
            </a:r>
            <a:endParaRPr lang="zh-CN" altLang="en-US" sz="1200"/>
          </a:p>
          <a:p>
            <a:r>
              <a:rPr lang="zh-CN" altLang="en-US" sz="1200"/>
              <a:t>      proxy_set_header  X-Real-IP       $remote_addr;</a:t>
            </a:r>
            <a:endParaRPr lang="zh-CN" altLang="en-US" sz="1200"/>
          </a:p>
          <a:p>
            <a:r>
              <a:rPr lang="zh-CN" altLang="en-US" sz="1200"/>
              <a:t>      proxy_set_header  X-Forwarded-For $proxy_add_x_forwarded_for;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if ($http_user_agent ~* "Baiduspider|twitterbot|facebookexternalhit|rogerbot|linkedinbot|embedly|quora link preview|showyoubot|outbrain|pinterest|slackbot|vkShare|W3C_Validator|bingbot|Sosospider|Sogou Pic Spider|Googlebot|360Spider") {</a:t>
            </a:r>
            <a:endParaRPr lang="zh-CN" altLang="en-US" sz="1200"/>
          </a:p>
          <a:p>
            <a:r>
              <a:rPr lang="zh-CN" altLang="en-US" sz="1200"/>
              <a:t>        proxy_pass  http://spider_server;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Phantomjs 2/2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000">
                <a:sym typeface="+mn-ea"/>
              </a:rPr>
              <a:t>Issues &amp; Solutions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phantonjs ReferenceError: Can't find variable: Promise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cnpm i -S es6-promise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main.js: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import Promise from ‘es6-promise’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Promise.polyfill()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/>
              <a:t>Resource error code= 6 , string= SSL handshake failed</a:t>
            </a:r>
            <a:endParaRPr lang="en-US" altLang="zh-CN"/>
          </a:p>
          <a:p>
            <a:pPr lvl="2"/>
            <a:r>
              <a:rPr lang="en-US" altLang="zh-CN"/>
              <a:t>phantomjs --ssl-protocol=any --ignore-ssl-errors=yes spider.js 'https://fishpano.com'</a:t>
            </a:r>
            <a:endParaRPr lang="en-US" altLang="zh-CN"/>
          </a:p>
          <a:p>
            <a:pPr lvl="1"/>
            <a:r>
              <a:rPr lang="en-US" altLang="zh-CN"/>
              <a:t>Error code: 5, Description: Operation canceled</a:t>
            </a:r>
            <a:endParaRPr lang="en-US" altLang="zh-CN" sz="2000"/>
          </a:p>
          <a:p>
            <a:pPr lvl="2"/>
            <a:r>
              <a:rPr lang="en-US" altLang="zh-CN"/>
              <a:t>page.settings.resourceTimeout = 10000;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Puppeteer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665"/>
              <a:t>https://developers.google.com/web/tools/puppeteer/articles/ssr</a:t>
            </a:r>
            <a:endParaRPr lang="en-US" altLang="zh-CN" sz="1665"/>
          </a:p>
          <a:p>
            <a:pPr lvl="1"/>
            <a:r>
              <a:rPr lang="en-US" altLang="zh-CN" sz="1665"/>
              <a:t>https://zhuanlan.zhihu.com/p/70006823</a:t>
            </a:r>
            <a:endParaRPr lang="en-US" altLang="zh-CN" sz="1665"/>
          </a:p>
          <a:p>
            <a:pPr lvl="1"/>
            <a:r>
              <a:rPr lang="en-US" altLang="zh-CN" sz="1665"/>
              <a:t>http://thetiso.github.io/2021/05/06/vue-seo/#more</a:t>
            </a:r>
            <a:endParaRPr lang="en-US" altLang="zh-CN" sz="1665"/>
          </a:p>
          <a:p>
            <a:pPr lvl="1"/>
            <a:r>
              <a:rPr lang="en-US" altLang="zh-CN" sz="1665"/>
              <a:t>https://github.com/skalfyfan/dockerized-puppeteer</a:t>
            </a:r>
            <a:endParaRPr lang="en-US" altLang="zh-CN" sz="1665"/>
          </a:p>
          <a:p>
            <a:pPr lvl="0"/>
            <a:r>
              <a:rPr lang="en-US" altLang="zh-CN" sz="1995"/>
              <a:t>Intro</a:t>
            </a:r>
            <a:endParaRPr lang="en-US" altLang="zh-CN" sz="1995"/>
          </a:p>
          <a:p>
            <a:pPr lvl="1"/>
            <a:r>
              <a:rPr lang="en-US" altLang="zh-CN" sz="1660"/>
              <a:t>headless browser to generate screenshots of web pages</a:t>
            </a:r>
            <a:endParaRPr lang="en-US" altLang="zh-CN" sz="1660"/>
          </a:p>
          <a:p>
            <a:pPr lvl="1"/>
            <a:r>
              <a:rPr lang="en-US" altLang="zh-CN" sz="1660"/>
              <a:t>test</a:t>
            </a:r>
            <a:endParaRPr lang="en-US" altLang="zh-CN" sz="1660"/>
          </a:p>
          <a:p>
            <a:pPr lvl="2"/>
            <a:r>
              <a:rPr lang="en-US" altLang="zh-CN" sz="1490"/>
              <a:t>curl -H 'User-agent:Baiduspider' https://fishpano.com</a:t>
            </a:r>
            <a:endParaRPr lang="en-US" altLang="zh-CN" sz="1490"/>
          </a:p>
          <a:p>
            <a:pPr lvl="2"/>
            <a:r>
              <a:rPr lang="en-US" altLang="zh-CN" sz="1490"/>
              <a:t>curl -A “Baiduspider” https://fishpano.com</a:t>
            </a:r>
            <a:endParaRPr lang="en-US" altLang="zh-CN" sz="1490"/>
          </a:p>
          <a:p>
            <a:pPr lvl="1"/>
            <a:r>
              <a:rPr lang="en-US" altLang="zh-CN" sz="1655"/>
              <a:t>No available complete solution including docker image</a:t>
            </a:r>
            <a:endParaRPr lang="en-US" altLang="zh-CN" sz="1655"/>
          </a:p>
          <a:p>
            <a:pPr lvl="1"/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8668385" y="1387475"/>
            <a:ext cx="2933065" cy="3599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主体	user-agent	用途</a:t>
            </a:r>
            <a:endParaRPr lang="zh-CN" altLang="en-US" sz="1200"/>
          </a:p>
          <a:p>
            <a:r>
              <a:rPr lang="zh-CN" altLang="en-US" sz="1200"/>
              <a:t>Google	googlebot	搜索引擎</a:t>
            </a:r>
            <a:endParaRPr lang="zh-CN" altLang="en-US" sz="1200"/>
          </a:p>
          <a:p>
            <a:r>
              <a:rPr lang="zh-CN" altLang="en-US" sz="1200"/>
              <a:t>Google	google-structured-data-testing-tool	测试工具</a:t>
            </a:r>
            <a:endParaRPr lang="zh-CN" altLang="en-US" sz="1200"/>
          </a:p>
          <a:p>
            <a:r>
              <a:rPr lang="zh-CN" altLang="en-US" sz="1200"/>
              <a:t>Google	Mediapartners-Google	Adsense广告网页被访问后，爬虫就来访</a:t>
            </a:r>
            <a:endParaRPr lang="zh-CN" altLang="en-US" sz="1200"/>
          </a:p>
          <a:p>
            <a:r>
              <a:rPr lang="zh-CN" altLang="en-US" sz="1200"/>
              <a:t>Microsoft	bingbot	搜索引擎</a:t>
            </a:r>
            <a:endParaRPr lang="zh-CN" altLang="en-US" sz="1200"/>
          </a:p>
          <a:p>
            <a:r>
              <a:rPr lang="zh-CN" altLang="en-US" sz="1200"/>
              <a:t>Linked	linkedinbot	应用内搜索</a:t>
            </a:r>
            <a:endParaRPr lang="zh-CN" altLang="en-US" sz="1200"/>
          </a:p>
          <a:p>
            <a:r>
              <a:rPr lang="zh-CN" altLang="en-US" sz="1200"/>
              <a:t>百度	baiduspider	搜索引擎</a:t>
            </a:r>
            <a:endParaRPr lang="zh-CN" altLang="en-US" sz="1200"/>
          </a:p>
          <a:p>
            <a:r>
              <a:rPr lang="zh-CN" altLang="en-US" sz="1200"/>
              <a:t>奇虎 360	360Spider	搜索引擎</a:t>
            </a:r>
            <a:endParaRPr lang="zh-CN" altLang="en-US" sz="1200"/>
          </a:p>
          <a:p>
            <a:r>
              <a:rPr lang="zh-CN" altLang="en-US" sz="1200"/>
              <a:t>搜狗	Sogou Spider	搜索引擎</a:t>
            </a:r>
            <a:endParaRPr lang="zh-CN" altLang="en-US" sz="1200"/>
          </a:p>
          <a:p>
            <a:r>
              <a:rPr lang="zh-CN" altLang="en-US" sz="1200"/>
              <a:t>Yahoo	Yahoo! Slurp China	搜索引擎</a:t>
            </a:r>
            <a:endParaRPr lang="zh-CN" altLang="en-US" sz="1200"/>
          </a:p>
          <a:p>
            <a:r>
              <a:rPr lang="zh-CN" altLang="en-US" sz="1200"/>
              <a:t>Yahoo	Yahoo! Slurp	搜索引擎</a:t>
            </a:r>
            <a:endParaRPr lang="zh-CN" altLang="en-US" sz="1200"/>
          </a:p>
          <a:p>
            <a:r>
              <a:rPr lang="zh-CN" altLang="en-US" sz="1200"/>
              <a:t>Twitter	twitterbot	应用内搜索</a:t>
            </a:r>
            <a:endParaRPr lang="zh-CN" altLang="en-US" sz="1200"/>
          </a:p>
          <a:p>
            <a:r>
              <a:rPr lang="zh-CN" altLang="en-US" sz="1200"/>
              <a:t>Facebook	facebookexternalhit	应用内搜索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Rendora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8245" cy="5260975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https://github.com/rendora/rendora</a:t>
            </a:r>
            <a:endParaRPr lang="en-US" altLang="zh-CN" sz="1400"/>
          </a:p>
          <a:p>
            <a:pPr lvl="1"/>
            <a:r>
              <a:rPr lang="en-US" altLang="zh-CN" sz="1400"/>
              <a:t>https://segmentfault.com/a/1190000019704882</a:t>
            </a:r>
            <a:endParaRPr lang="en-US" altLang="zh-CN" sz="1400"/>
          </a:p>
          <a:p>
            <a:pPr lvl="1"/>
            <a:r>
              <a:rPr lang="en-US" altLang="zh-CN" sz="1400"/>
              <a:t>https://github.com/rendora/dockerfiles</a:t>
            </a:r>
            <a:endParaRPr lang="en-US" altLang="zh-CN" sz="1400"/>
          </a:p>
          <a:p>
            <a:pPr lvl="1"/>
            <a:r>
              <a:rPr lang="en-US" altLang="zh-CN" sz="1400"/>
              <a:t>https://github.com/rendora/rendora/tree/master/docs/configuration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by default, listen on 3001 port</a:t>
            </a:r>
            <a:endParaRPr lang="en-US" altLang="zh-CN" sz="1400"/>
          </a:p>
          <a:p>
            <a:pPr lvl="1"/>
            <a:r>
              <a:rPr lang="en-US" altLang="zh-CN" sz="1400"/>
              <a:t>by default, headless chrome service listen on 9222 port</a:t>
            </a:r>
            <a:endParaRPr lang="en-US" altLang="zh-CN" sz="1400"/>
          </a:p>
          <a:p>
            <a:pPr lvl="1"/>
            <a:r>
              <a:rPr lang="en-US" altLang="zh-CN" sz="1400"/>
              <a:t>run on host network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git clone https://github.com/rendora/rendora</a:t>
            </a:r>
            <a:endParaRPr lang="en-US" altLang="zh-CN" sz="1400"/>
          </a:p>
          <a:p>
            <a:pPr lvl="1"/>
            <a:r>
              <a:rPr lang="en-US" altLang="zh-CN" sz="1400"/>
              <a:t>install go v1.17+</a:t>
            </a:r>
            <a:endParaRPr lang="en-US" altLang="zh-CN" sz="1400"/>
          </a:p>
          <a:p>
            <a:pPr lvl="1"/>
            <a:r>
              <a:rPr lang="en-US" altLang="zh-CN" sz="1400"/>
              <a:t>configure go</a:t>
            </a:r>
            <a:endParaRPr lang="en-US" altLang="zh-CN" sz="1400"/>
          </a:p>
          <a:p>
            <a:pPr lvl="2"/>
            <a:r>
              <a:rPr lang="en-US" altLang="zh-CN" sz="1200"/>
              <a:t>go env -w GO111MODULE=on</a:t>
            </a:r>
            <a:endParaRPr lang="en-US" altLang="zh-CN" sz="1200"/>
          </a:p>
          <a:p>
            <a:pPr lvl="2"/>
            <a:r>
              <a:rPr lang="en-US" altLang="zh-CN" sz="1200"/>
              <a:t>go env -w  GOPROXY=https://goproxy.io,direct</a:t>
            </a:r>
            <a:endParaRPr lang="en-US" altLang="zh-CN" sz="1200"/>
          </a:p>
          <a:p>
            <a:pPr lvl="1"/>
            <a:r>
              <a:rPr lang="en-US" altLang="zh-CN" sz="1400"/>
              <a:t>make build</a:t>
            </a:r>
            <a:endParaRPr lang="en-US" altLang="zh-CN" sz="1400"/>
          </a:p>
          <a:p>
            <a:pPr lvl="1"/>
            <a:r>
              <a:rPr lang="en-US" altLang="zh-CN" sz="1400"/>
              <a:t>sudo make install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need to start chrome-headless separately as a dependency</a:t>
            </a:r>
            <a:endParaRPr lang="en-US" altLang="zh-CN" sz="1400"/>
          </a:p>
          <a:p>
            <a:pPr lvl="1"/>
            <a:r>
              <a:rPr lang="en-US" altLang="zh-CN" sz="1400"/>
              <a:t>check whether or not rendora service work correctly</a:t>
            </a:r>
            <a:endParaRPr lang="en-US" altLang="zh-CN" sz="1400"/>
          </a:p>
          <a:p>
            <a:pPr lvl="2"/>
            <a:r>
              <a:rPr lang="en-US" altLang="zh-CN" sz="1200"/>
              <a:t>curl -A “Baiduspider” http://localhost:3001</a:t>
            </a:r>
            <a:endParaRPr lang="en-US" altLang="zh-CN" sz="1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27570" y="1473200"/>
            <a:ext cx="4460875" cy="240220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7225665" y="4333240"/>
            <a:ext cx="4158615" cy="1868170"/>
            <a:chOff x="11379" y="6824"/>
            <a:chExt cx="6549" cy="2942"/>
          </a:xfrm>
        </p:grpSpPr>
        <p:sp>
          <p:nvSpPr>
            <p:cNvPr id="4" name="椭圆 3"/>
            <p:cNvSpPr/>
            <p:nvPr/>
          </p:nvSpPr>
          <p:spPr>
            <a:xfrm>
              <a:off x="16817" y="6824"/>
              <a:ext cx="1111" cy="11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</p:txBody>
        </p:sp>
        <p:sp>
          <p:nvSpPr>
            <p:cNvPr id="5" name="椭圆 4"/>
            <p:cNvSpPr/>
            <p:nvPr/>
          </p:nvSpPr>
          <p:spPr>
            <a:xfrm>
              <a:off x="16818" y="8656"/>
              <a:ext cx="1110" cy="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000"/>
                <a:t>Crawler</a:t>
              </a:r>
              <a:endParaRPr lang="en-US" altLang="zh-CN" sz="1000"/>
            </a:p>
          </p:txBody>
        </p:sp>
        <p:sp>
          <p:nvSpPr>
            <p:cNvPr id="6" name="矩形 5"/>
            <p:cNvSpPr/>
            <p:nvPr/>
          </p:nvSpPr>
          <p:spPr>
            <a:xfrm>
              <a:off x="14971" y="7935"/>
              <a:ext cx="128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Nginx</a:t>
              </a:r>
              <a:endParaRPr lang="en-US" altLang="zh-CN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13281" y="7935"/>
              <a:ext cx="128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Rendora</a:t>
              </a:r>
              <a:endParaRPr lang="en-US" altLang="zh-CN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79" y="8979"/>
              <a:ext cx="140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Headless</a:t>
              </a:r>
              <a:endParaRPr lang="en-US" altLang="zh-CN" sz="1200"/>
            </a:p>
            <a:p>
              <a:pPr algn="ctr"/>
              <a:r>
                <a:rPr lang="en-US" altLang="zh-CN" sz="1200"/>
                <a:t>Chrome</a:t>
              </a:r>
              <a:endParaRPr lang="en-US" altLang="zh-CN" sz="12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382" y="6824"/>
              <a:ext cx="140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Flask</a:t>
              </a:r>
              <a:endParaRPr lang="en-US" altLang="zh-CN" sz="1200"/>
            </a:p>
          </p:txBody>
        </p:sp>
        <p:cxnSp>
          <p:nvCxnSpPr>
            <p:cNvPr id="10" name="肘形连接符 9"/>
            <p:cNvCxnSpPr>
              <a:stCxn id="4" idx="2"/>
              <a:endCxn id="6" idx="0"/>
            </p:cNvCxnSpPr>
            <p:nvPr/>
          </p:nvCxnSpPr>
          <p:spPr>
            <a:xfrm rot="10800000" flipV="1">
              <a:off x="15613" y="7379"/>
              <a:ext cx="1204" cy="555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2"/>
              <a:endCxn id="6" idx="2"/>
            </p:cNvCxnSpPr>
            <p:nvPr/>
          </p:nvCxnSpPr>
          <p:spPr>
            <a:xfrm rot="10800000">
              <a:off x="15613" y="8722"/>
              <a:ext cx="1205" cy="4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7" idx="3"/>
            </p:cNvCxnSpPr>
            <p:nvPr/>
          </p:nvCxnSpPr>
          <p:spPr>
            <a:xfrm flipH="1">
              <a:off x="14564" y="8329"/>
              <a:ext cx="4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7" idx="0"/>
              <a:endCxn id="9" idx="3"/>
            </p:cNvCxnSpPr>
            <p:nvPr/>
          </p:nvCxnSpPr>
          <p:spPr>
            <a:xfrm rot="16200000" flipV="1">
              <a:off x="12996" y="7008"/>
              <a:ext cx="717" cy="1138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7" idx="2"/>
              <a:endCxn id="8" idx="3"/>
            </p:cNvCxnSpPr>
            <p:nvPr/>
          </p:nvCxnSpPr>
          <p:spPr>
            <a:xfrm rot="5400000">
              <a:off x="13027" y="8477"/>
              <a:ext cx="651" cy="11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Rendora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  <a:p>
            <a:pPr lvl="1"/>
            <a:r>
              <a:rPr lang="en-US" altLang="zh-CN"/>
              <a:t>In rendora-config.yaml, add “server: enabled”</a:t>
            </a:r>
            <a:endParaRPr lang="en-US" altLang="zh-CN"/>
          </a:p>
          <a:p>
            <a:pPr lvl="1"/>
            <a:r>
              <a:rPr lang="en-US" altLang="zh-CN"/>
              <a:t>curl --header "Content-Type: application/json" -X GET 127.0.0.1:9242/metrics</a:t>
            </a:r>
            <a:endParaRPr lang="en-US" altLang="zh-CN"/>
          </a:p>
          <a:p>
            <a:pPr lvl="1"/>
            <a:r>
              <a:rPr lang="en-US" altLang="zh-CN"/>
              <a:t>curl --header "Content-Type: application/json" --data '{"uri": "/"}' -X POST 127.0.0.1:9242/render</a:t>
            </a:r>
            <a:endParaRPr lang="en-US" altLang="zh-CN"/>
          </a:p>
          <a:p>
            <a:pPr lvl="2"/>
            <a:r>
              <a:rPr lang="en-US" altLang="zh-CN"/>
              <a:t>returns status, content, headers, latency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https://github.com/zuoyanart/sparender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based on puppeteer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https://github.com/konvajs/vue-konva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 -S konva vue-konva</a:t>
            </a:r>
            <a:endParaRPr lang="en-US" altLang="zh-CN" sz="2000"/>
          </a:p>
          <a:p>
            <a:pPr lvl="1"/>
            <a:r>
              <a:rPr lang="en-US" altLang="zh-CN" sz="2000"/>
              <a:t>vue.js v2.4+</a:t>
            </a:r>
            <a:endParaRPr lang="en-US" altLang="zh-CN"/>
          </a:p>
          <a:p>
            <a:pPr lvl="0"/>
            <a:r>
              <a:rPr lang="en-US" altLang="zh-CN"/>
              <a:t>Shapes</a:t>
            </a:r>
            <a:endParaRPr lang="en-US" altLang="zh-CN"/>
          </a:p>
          <a:p>
            <a:pPr lvl="1"/>
            <a:r>
              <a:rPr lang="en-US" altLang="zh-CN"/>
              <a:t>v-rect, v-circle, v-ellipse, v-line, v-image, v-svg, v-text, v-text-path, v-star, v-label, v-path, v-regular-polygon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 Image Format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imagemin-webp-webpack-plugin</a:t>
            </a:r>
            <a:endParaRPr lang="zh-CN" altLang="en-US"/>
          </a:p>
          <a:p>
            <a:pPr lvl="1"/>
            <a:r>
              <a:rPr lang="zh-CN" altLang="en-US"/>
              <a:t>https://github.com/iampava/imagemin-webp-webpack-plugin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44720"/>
          </a:xfrm>
        </p:spPr>
        <p:txBody>
          <a:bodyPr>
            <a:normAutofit/>
          </a:bodyPr>
          <a:p>
            <a:r>
              <a:rPr lang="en-US" altLang="zh-CN"/>
              <a:t>Fixed CORS issue during debug</a:t>
            </a:r>
            <a:endParaRPr lang="en-US" altLang="zh-CN"/>
          </a:p>
          <a:p>
            <a:pPr lvl="1"/>
            <a:r>
              <a:rPr lang="en-US" altLang="zh-CN"/>
              <a:t>Modify config/index.js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24040" y="1211580"/>
            <a:ext cx="4429760" cy="28613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/>
              <a:t>        proxyTable: {</a:t>
            </a:r>
            <a:endParaRPr lang="zh-CN" altLang="en-US"/>
          </a:p>
          <a:p>
            <a:r>
              <a:rPr lang="zh-CN" altLang="en-US"/>
              <a:t>            '/': {</a:t>
            </a:r>
            <a:endParaRPr lang="zh-CN" altLang="en-US"/>
          </a:p>
          <a:p>
            <a:r>
              <a:rPr lang="zh-CN" altLang="en-US"/>
              <a:t>                target: 'http://47.105.68.219:8090/',</a:t>
            </a:r>
            <a:endParaRPr lang="zh-CN" altLang="en-US"/>
          </a:p>
          <a:p>
            <a:r>
              <a:rPr lang="zh-CN" altLang="en-US"/>
              <a:t>                changeOrigin: true, </a:t>
            </a:r>
            <a:endParaRPr lang="zh-CN" altLang="en-US"/>
          </a:p>
          <a:p>
            <a:r>
              <a:rPr lang="zh-CN" altLang="en-US"/>
              <a:t>                pathRewrite: {</a:t>
            </a:r>
            <a:endParaRPr lang="zh-CN" altLang="en-US"/>
          </a:p>
          <a:p>
            <a:r>
              <a:rPr lang="zh-CN" altLang="en-US"/>
              <a:t>                    '^/': '/'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45250" cy="5353685"/>
          </a:xfrm>
        </p:spPr>
        <p:txBody>
          <a:bodyPr>
            <a:normAutofit fontScale="90000"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665"/>
              <a:t>https://github.com/vuejs/create-vue</a:t>
            </a:r>
            <a:endParaRPr lang="en-US" altLang="zh-CN" sz="1665"/>
          </a:p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Node.js</a:t>
            </a:r>
            <a:endParaRPr lang="en-US" altLang="zh-CN" sz="18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1"/>
            <a:r>
              <a:rPr lang="en-US" altLang="en-US" sz="1775"/>
              <a:t>Use create-vue tool (based on Vite)</a:t>
            </a:r>
            <a:endParaRPr lang="en-US" altLang="en-US" sz="1775"/>
          </a:p>
          <a:p>
            <a:pPr lvl="2"/>
            <a:r>
              <a:rPr lang="en-US" altLang="en-US" sz="1595"/>
              <a:t>npm create vue@latest</a:t>
            </a:r>
            <a:endParaRPr lang="en-US" altLang="en-US" sz="1595"/>
          </a:p>
          <a:p>
            <a:pPr lvl="1"/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Use the vue-cli tool along with Webpack</a:t>
            </a:r>
            <a:endParaRPr lang="en-US" altLang="zh-CN" sz="180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https://cli.vuejs.org/</a:t>
            </a:r>
            <a:endParaRPr lang="en-US" altLang="en-US" sz="160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sudo c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npm install -g </a:t>
            </a:r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vue</a:t>
            </a:r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cli	// Install vue-cli globally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vue --version</a:t>
            </a:r>
            <a:endParaRPr lang="en-US" altLang="en-US" sz="160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vue init webpack myapp</a:t>
            </a:r>
            <a:endParaRPr lang="en-US" altLang="en-US" sz="160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en-US" sz="1600">
                <a:solidFill>
                  <a:schemeClr val="bg1">
                    <a:lumMod val="65000"/>
                  </a:schemeClr>
                </a:solidFill>
              </a:rPr>
              <a:t>npm run dev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npm run build // Build application to production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Install using the client-side package manager</a:t>
            </a:r>
            <a:endParaRPr lang="en-US" altLang="zh-CN" sz="180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Handle Large JS Files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535545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https://github.com/vuejs-templates/webpack/issues/1297</a:t>
            </a:r>
            <a:endParaRPr lang="en-US" altLang="zh-CN"/>
          </a:p>
          <a:p>
            <a:pPr lvl="1"/>
            <a:r>
              <a:rPr lang="en-US" altLang="zh-CN"/>
              <a:t>https://www.jianshu.com/p/1c60ed2064b5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https://blog.csdn.net/qq_19694913/article/details/82628637</a:t>
            </a:r>
            <a:endParaRPr lang="en-US" altLang="zh-CN"/>
          </a:p>
          <a:p>
            <a:pPr lvl="0"/>
            <a:r>
              <a:rPr lang="en-US" altLang="zh-CN"/>
              <a:t>npm run build --report</a:t>
            </a:r>
            <a:endParaRPr lang="en-US" altLang="zh-CN"/>
          </a:p>
          <a:p>
            <a:pPr lvl="0"/>
            <a:r>
              <a:rPr lang="en-US" altLang="zh-CN"/>
              <a:t>Reduce size</a:t>
            </a:r>
            <a:endParaRPr lang="en-US" altLang="zh-CN"/>
          </a:p>
          <a:p>
            <a:pPr lvl="1"/>
            <a:r>
              <a:rPr lang="en-US" altLang="zh-CN"/>
              <a:t>element ui</a:t>
            </a:r>
            <a:endParaRPr lang="en-US" altLang="zh-CN"/>
          </a:p>
          <a:p>
            <a:pPr lvl="2"/>
            <a:r>
              <a:rPr lang="en-US" altLang="zh-CN"/>
              <a:t>remove whole library import</a:t>
            </a:r>
            <a:endParaRPr lang="en-US" altLang="zh-CN"/>
          </a:p>
          <a:p>
            <a:pPr lvl="2"/>
            <a:r>
              <a:rPr lang="en-US" altLang="zh-CN"/>
              <a:t>import only used component</a:t>
            </a:r>
            <a:endParaRPr lang="en-US" altLang="zh-CN"/>
          </a:p>
          <a:p>
            <a:pPr lvl="1"/>
            <a:r>
              <a:rPr lang="en-US" altLang="zh-CN"/>
              <a:t>remove language pack in moment.js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669655" y="1211580"/>
            <a:ext cx="2923540" cy="24612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400"/>
              <a:t>const webpack = require('webpack')</a:t>
            </a:r>
            <a:endParaRPr lang="zh-CN" altLang="en-US" sz="1400"/>
          </a:p>
          <a:p>
            <a:r>
              <a:rPr lang="zh-CN" altLang="en-US" sz="1400"/>
              <a:t>module.exports = {</a:t>
            </a:r>
            <a:endParaRPr lang="zh-CN" altLang="en-US" sz="1400"/>
          </a:p>
          <a:p>
            <a:r>
              <a:rPr lang="zh-CN" altLang="en-US" sz="1400"/>
              <a:t>    plugins: [</a:t>
            </a:r>
            <a:endParaRPr lang="zh-CN" altLang="en-US" sz="1400"/>
          </a:p>
          <a:p>
            <a:r>
              <a:rPr lang="zh-CN" altLang="en-US" sz="1400"/>
              <a:t>    new webpack.IgnorePlugin(/^\.\/locale$/, /moment$/)</a:t>
            </a:r>
            <a:endParaRPr lang="zh-CN" altLang="en-US" sz="1400"/>
          </a:p>
          <a:p>
            <a:r>
              <a:rPr lang="zh-CN" altLang="en-US" sz="1400"/>
              <a:t>  ]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import 'moment/locale/zh-cn';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Speed Up Loading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680960" cy="5032375"/>
          </a:xfrm>
        </p:spPr>
        <p:txBody>
          <a:bodyPr>
            <a:normAutofit fontScale="80000"/>
          </a:bodyPr>
          <a:p>
            <a:r>
              <a:rPr lang="en-US" altLang="zh-CN"/>
              <a:t>Code Splitting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https://webpack.js.org/guides/code-splitting/</a:t>
            </a:r>
            <a:endParaRPr lang="en-US" altLang="zh-CN"/>
          </a:p>
          <a:p>
            <a:pPr lvl="1"/>
            <a:r>
              <a:rPr lang="en-US" altLang="zh-CN"/>
              <a:t>Methods</a:t>
            </a:r>
            <a:endParaRPr lang="en-US" altLang="zh-CN"/>
          </a:p>
          <a:p>
            <a:pPr lvl="2"/>
            <a:r>
              <a:rPr lang="en-US" altLang="zh-CN" sz="1800"/>
              <a:t>entry points</a:t>
            </a:r>
            <a:endParaRPr lang="en-US" altLang="zh-CN" sz="1800"/>
          </a:p>
          <a:p>
            <a:pPr lvl="2"/>
            <a:r>
              <a:rPr lang="en-US" altLang="zh-CN" sz="1800"/>
              <a:t>prevent duplication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import immediately before usage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prefetch, preload hints</a:t>
            </a:r>
            <a:endParaRPr lang="en-US" altLang="zh-CN"/>
          </a:p>
          <a:p>
            <a:pPr lvl="1"/>
            <a:r>
              <a:rPr lang="en-US" altLang="zh-CN"/>
              <a:t>Loadable component</a:t>
            </a:r>
            <a:endParaRPr lang="en-US" altLang="zh-CN"/>
          </a:p>
          <a:p>
            <a:pPr lvl="2"/>
            <a:r>
              <a:rPr lang="en-US" altLang="zh-CN"/>
              <a:t>https://loadable-components.com/docs/getting-started/</a:t>
            </a:r>
            <a:endParaRPr lang="en-US" altLang="zh-CN"/>
          </a:p>
          <a:p>
            <a:pPr lvl="2"/>
            <a:r>
              <a:rPr lang="en-US" altLang="zh-CN"/>
              <a:t>npm install @loadable/component</a:t>
            </a:r>
            <a:endParaRPr lang="en-US" altLang="zh-CN"/>
          </a:p>
          <a:p>
            <a:pPr lvl="0"/>
            <a:r>
              <a:rPr lang="en-US" altLang="zh-CN"/>
              <a:t>Bundle analysis</a:t>
            </a:r>
            <a:endParaRPr lang="en-US" altLang="zh-CN"/>
          </a:p>
          <a:p>
            <a:pPr lvl="1"/>
            <a:r>
              <a:rPr lang="en-US" altLang="zh-CN"/>
              <a:t>webpack  --config ./build/webpack.prod.conf.js --profile --json &gt; stats.json</a:t>
            </a:r>
            <a:endParaRPr lang="en-US" altLang="zh-CN"/>
          </a:p>
          <a:p>
            <a:pPr lvl="1"/>
            <a:r>
              <a:rPr lang="en-US" altLang="zh-CN"/>
              <a:t>webpack-visualizer-plugin</a:t>
            </a:r>
            <a:endParaRPr lang="en-US" altLang="zh-CN"/>
          </a:p>
          <a:p>
            <a:pPr lvl="1"/>
            <a:r>
              <a:rPr lang="en-US" altLang="zh-CN"/>
              <a:t>webpack-bundle-analyzer</a:t>
            </a:r>
            <a:endParaRPr lang="en-US" altLang="zh-CN"/>
          </a:p>
          <a:p>
            <a:pPr lvl="2"/>
            <a:r>
              <a:rPr lang="en-US" altLang="zh-CN"/>
              <a:t>https://github.com/webpack-contrib/webpack-bundle-analyzer</a:t>
            </a:r>
            <a:endParaRPr lang="en-US" altLang="zh-CN"/>
          </a:p>
          <a:p>
            <a:pPr lvl="2"/>
            <a:r>
              <a:rPr lang="en-US" altLang="zh-CN"/>
              <a:t>sudo npm i -g webpack-bundle-analyzer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0" y="1088390"/>
            <a:ext cx="2857500" cy="2122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import loadable from '@loadable/component'</a:t>
            </a:r>
            <a:endParaRPr lang="zh-CN" altLang="en-US" sz="1200"/>
          </a:p>
          <a:p>
            <a:r>
              <a:rPr lang="zh-CN" altLang="en-US" sz="1200"/>
              <a:t>const OtherComponent = loadable(() =&gt; import('./OtherComponent'))</a:t>
            </a:r>
            <a:endParaRPr lang="zh-CN" altLang="en-US" sz="1200"/>
          </a:p>
          <a:p>
            <a:r>
              <a:rPr lang="zh-CN" altLang="en-US" sz="1200"/>
              <a:t>function MyComponent() {</a:t>
            </a:r>
            <a:endParaRPr lang="zh-CN" altLang="en-US" sz="1200"/>
          </a:p>
          <a:p>
            <a:r>
              <a:rPr lang="zh-CN" altLang="en-US" sz="1200"/>
              <a:t>  return (</a:t>
            </a:r>
            <a:endParaRPr lang="zh-CN" altLang="en-US" sz="1200"/>
          </a:p>
          <a:p>
            <a:r>
              <a:rPr lang="zh-CN" altLang="en-US" sz="1200"/>
              <a:t>    &lt;div&gt;</a:t>
            </a:r>
            <a:endParaRPr lang="zh-CN" altLang="en-US" sz="1200"/>
          </a:p>
          <a:p>
            <a:r>
              <a:rPr lang="zh-CN" altLang="en-US" sz="1200"/>
              <a:t>      &lt;OtherComponent /&gt;</a:t>
            </a:r>
            <a:endParaRPr lang="zh-CN" altLang="en-US" sz="1200"/>
          </a:p>
          <a:p>
            <a:r>
              <a:rPr lang="zh-CN" altLang="en-US" sz="1200"/>
              <a:t>    &lt;/div&gt;</a:t>
            </a:r>
            <a:endParaRPr lang="zh-CN" altLang="en-US" sz="1200"/>
          </a:p>
          <a:p>
            <a:r>
              <a:rPr lang="zh-CN" altLang="en-US" sz="1200"/>
              <a:t>  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832850" y="3211195"/>
            <a:ext cx="2857500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import('./math').then(math =&gt; {</a:t>
            </a:r>
            <a:endParaRPr lang="zh-CN" altLang="en-US" sz="1200"/>
          </a:p>
          <a:p>
            <a:r>
              <a:rPr lang="zh-CN" altLang="en-US" sz="1200"/>
              <a:t>  console.log(math.add(16, 26))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832850" y="3856355"/>
            <a:ext cx="2857500" cy="1014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   optimization: {</a:t>
            </a:r>
            <a:endParaRPr lang="zh-CN" altLang="en-US" sz="1200"/>
          </a:p>
          <a:p>
            <a:r>
              <a:rPr lang="zh-CN" altLang="en-US" sz="1200"/>
              <a:t>     splitChunks: {</a:t>
            </a:r>
            <a:endParaRPr lang="zh-CN" altLang="en-US" sz="1200"/>
          </a:p>
          <a:p>
            <a:r>
              <a:rPr lang="zh-CN" altLang="en-US" sz="1200"/>
              <a:t>       chunks: 'all',</a:t>
            </a:r>
            <a:endParaRPr lang="zh-CN" altLang="en-US" sz="1200"/>
          </a:p>
          <a:p>
            <a:r>
              <a:rPr lang="zh-CN" altLang="en-US" sz="1200"/>
              <a:t>     },</a:t>
            </a:r>
            <a:endParaRPr lang="zh-CN" altLang="en-US" sz="1200"/>
          </a:p>
          <a:p>
            <a:r>
              <a:rPr lang="zh-CN" altLang="en-US" sz="1200"/>
              <a:t>   },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832850" y="4871085"/>
            <a:ext cx="2857500" cy="156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var Visualizer = require('webpack-visualizer-plugin');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//...</a:t>
            </a:r>
            <a:endParaRPr lang="zh-CN" altLang="en-US" sz="1200"/>
          </a:p>
          <a:p>
            <a:r>
              <a:rPr lang="zh-CN" altLang="en-US" sz="1200"/>
              <a:t>plugins: [new Visualizer({</a:t>
            </a:r>
            <a:endParaRPr lang="zh-CN" altLang="en-US" sz="1200"/>
          </a:p>
          <a:p>
            <a:r>
              <a:rPr lang="zh-CN" altLang="en-US" sz="1200"/>
              <a:t>  filename: './statistics.html'</a:t>
            </a:r>
            <a:endParaRPr lang="zh-CN" altLang="en-US" sz="1200"/>
          </a:p>
          <a:p>
            <a:r>
              <a:rPr lang="zh-CN" altLang="en-US" sz="1200"/>
              <a:t>})],</a:t>
            </a:r>
            <a:endParaRPr lang="zh-CN" altLang="en-US" sz="1200"/>
          </a:p>
          <a:p>
            <a:r>
              <a:rPr lang="zh-CN" altLang="en-US" sz="1200"/>
              <a:t>//...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Speed Up Loading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https://dzone.com/articles/speed-up-your-vuejs-single-page-app</a:t>
            </a:r>
            <a:endParaRPr lang="en-US" altLang="zh-CN"/>
          </a:p>
          <a:p>
            <a:pPr lvl="0"/>
            <a:r>
              <a:rPr lang="en-US" altLang="zh-CN"/>
              <a:t>Lazy-load routes</a:t>
            </a:r>
            <a:endParaRPr lang="en-US" altLang="zh-CN"/>
          </a:p>
          <a:p>
            <a:pPr lvl="1"/>
            <a:r>
              <a:rPr lang="en-US" altLang="zh-CN"/>
              <a:t>split each route’s components into a separate chunk and only load them when the route is visited.</a:t>
            </a:r>
            <a:endParaRPr lang="en-US" altLang="zh-CN"/>
          </a:p>
          <a:p>
            <a:pPr lvl="1"/>
            <a:r>
              <a:rPr lang="en-US" altLang="zh-CN"/>
              <a:t>in routes file</a:t>
            </a:r>
            <a:endParaRPr lang="en-US" altLang="zh-CN"/>
          </a:p>
          <a:p>
            <a:pPr lvl="2"/>
            <a:r>
              <a:rPr lang="en-US" altLang="zh-CN"/>
              <a:t>change “import ProjectList from '@/components/ProjectList.vue'; “ into “const ProjectList = () =&gt; import('@/components/ProjectList.vue');”</a:t>
            </a:r>
            <a:endParaRPr lang="en-US" altLang="zh-CN"/>
          </a:p>
          <a:p>
            <a:pPr lvl="0"/>
            <a:r>
              <a:rPr lang="en-US" altLang="zh-CN"/>
              <a:t>Laz-load components</a:t>
            </a:r>
            <a:endParaRPr lang="en-US" altLang="zh-CN"/>
          </a:p>
          <a:p>
            <a:pPr lvl="1"/>
            <a:r>
              <a:rPr lang="en-US" altLang="zh-CN"/>
              <a:t>Any lazily loaded resource is downloaded when it’s import() function is invoked.</a:t>
            </a:r>
            <a:endParaRPr lang="en-US" altLang="zh-CN"/>
          </a:p>
          <a:p>
            <a:pPr lvl="0"/>
            <a:r>
              <a:rPr lang="en-US" altLang="zh-CN"/>
              <a:t>Metrics</a:t>
            </a:r>
            <a:endParaRPr lang="en-US" altLang="zh-CN"/>
          </a:p>
          <a:p>
            <a:pPr lvl="1"/>
            <a:r>
              <a:rPr lang="en-US" altLang="zh-CN"/>
              <a:t>TTFB: time to first byte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Patch Package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https://github.com/ds300/patch-package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 package.json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"scripts":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+  "postinstall": "patch-package"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}</a:t>
            </a:r>
            <a:endParaRPr lang="en-US" altLang="zh-CN"/>
          </a:p>
          <a:p>
            <a:pPr lvl="1"/>
            <a:r>
              <a:rPr lang="en-US" altLang="zh-CN"/>
              <a:t>npm i patch-package</a:t>
            </a:r>
            <a:endParaRPr lang="en-US" altLang="zh-CN"/>
          </a:p>
          <a:p>
            <a:pPr lvl="1"/>
            <a:r>
              <a:rPr lang="en-US" altLang="zh-CN"/>
              <a:t>modify source in node_modules/</a:t>
            </a:r>
            <a:endParaRPr lang="en-US" altLang="zh-CN"/>
          </a:p>
          <a:p>
            <a:pPr lvl="1"/>
            <a:r>
              <a:rPr lang="en-US" altLang="zh-CN"/>
              <a:t>npx patch-package some-package</a:t>
            </a:r>
            <a:endParaRPr lang="en-US" altLang="zh-CN"/>
          </a:p>
          <a:p>
            <a:pPr lvl="1"/>
            <a:r>
              <a:rPr lang="en-US" altLang="zh-CN"/>
              <a:t>npm i</a:t>
            </a:r>
            <a:endParaRPr lang="en-US" altLang="zh-CN"/>
          </a:p>
          <a:p>
            <a:pPr lvl="1"/>
            <a:r>
              <a:rPr lang="en-US" altLang="zh-CN"/>
              <a:t>npm run build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UNIT_TABLE_BEAUTIFY" val="smartTable{4d037d77-00c1-412e-a2bd-1ef68d8f08b5}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SPECIAL_SOURCE" val="bdnull"/>
</p:tagLst>
</file>

<file path=ppt/tags/tag48.xml><?xml version="1.0" encoding="utf-8"?>
<p:tagLst xmlns:p="http://schemas.openxmlformats.org/presentationml/2006/main">
  <p:tag name="KSO_WM_SPECIAL_SOURCE" val="bdnull"/>
</p:tagLst>
</file>

<file path=ppt/tags/tag49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SPECIAL_SOURCE" val="bdnull"/>
</p:tagLst>
</file>

<file path=ppt/tags/tag51.xml><?xml version="1.0" encoding="utf-8"?>
<p:tagLst xmlns:p="http://schemas.openxmlformats.org/presentationml/2006/main">
  <p:tag name="KSO_WM_SPECIAL_SOURCE" val="bdnull"/>
</p:tagLst>
</file>

<file path=ppt/tags/tag52.xml><?xml version="1.0" encoding="utf-8"?>
<p:tagLst xmlns:p="http://schemas.openxmlformats.org/presentationml/2006/main">
  <p:tag name="KSO_WM_SPECIAL_SOURCE" val="bdnull"/>
</p:tagLst>
</file>

<file path=ppt/tags/tag53.xml><?xml version="1.0" encoding="utf-8"?>
<p:tagLst xmlns:p="http://schemas.openxmlformats.org/presentationml/2006/main">
  <p:tag name="KSO_WM_SPECIAL_SOURCE" val="bdnull"/>
</p:tagLst>
</file>

<file path=ppt/tags/tag54.xml><?xml version="1.0" encoding="utf-8"?>
<p:tagLst xmlns:p="http://schemas.openxmlformats.org/presentationml/2006/main">
  <p:tag name="KSO_WM_SPECIAL_SOURCE" val="bdnull"/>
</p:tagLst>
</file>

<file path=ppt/tags/tag55.xml><?xml version="1.0" encoding="utf-8"?>
<p:tagLst xmlns:p="http://schemas.openxmlformats.org/presentationml/2006/main">
  <p:tag name="KSO_WM_SPECIAL_SOURCE" val="bdnull"/>
</p:tagLst>
</file>

<file path=ppt/tags/tag56.xml><?xml version="1.0" encoding="utf-8"?>
<p:tagLst xmlns:p="http://schemas.openxmlformats.org/presentationml/2006/main">
  <p:tag name="KSO_WM_SPECIAL_SOURCE" val="bdnull"/>
</p:tagLst>
</file>

<file path=ppt/tags/tag57.xml><?xml version="1.0" encoding="utf-8"?>
<p:tagLst xmlns:p="http://schemas.openxmlformats.org/presentationml/2006/main">
  <p:tag name="KSO_WM_SPECIAL_SOURCE" val="bdnull"/>
</p:tagLst>
</file>

<file path=ppt/tags/tag58.xml><?xml version="1.0" encoding="utf-8"?>
<p:tagLst xmlns:p="http://schemas.openxmlformats.org/presentationml/2006/main">
  <p:tag name="KSO_WM_SPECIAL_SOURCE" val="bdnull"/>
</p:tagLst>
</file>

<file path=ppt/tags/tag59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SPECIAL_SOURCE" val="bdnull"/>
</p:tagLst>
</file>

<file path=ppt/tags/tag61.xml><?xml version="1.0" encoding="utf-8"?>
<p:tagLst xmlns:p="http://schemas.openxmlformats.org/presentationml/2006/main">
  <p:tag name="KSO_WM_SPECIAL_SOURCE" val="bdnull"/>
</p:tagLst>
</file>

<file path=ppt/tags/tag62.xml><?xml version="1.0" encoding="utf-8"?>
<p:tagLst xmlns:p="http://schemas.openxmlformats.org/presentationml/2006/main">
  <p:tag name="KSO_WM_SPECIAL_SOURCE" val="bdnull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65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  <p:tag name="KSO_WM_SPECIAL_SOURCE" val="bdnull"/>
</p:tagLst>
</file>

<file path=ppt/tags/tag66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  <p:tag name="commondata" val="eyJoZGlkIjoiYjRhZjQ5NWVmZmQxNmM3NmNkNDYxNWRmNzNmMjA1ZDAifQ==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19650</Words>
  <Application>WPS 演示</Application>
  <PresentationFormat>宽屏</PresentationFormat>
  <Paragraphs>981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General</vt:lpstr>
      <vt:lpstr>References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Webpack</vt:lpstr>
      <vt:lpstr>Intro</vt:lpstr>
      <vt:lpstr>Upgrade from 3 to 4</vt:lpstr>
      <vt:lpstr>Modules</vt:lpstr>
      <vt:lpstr>Modules 2</vt:lpstr>
      <vt:lpstr>SEO</vt:lpstr>
      <vt:lpstr>General</vt:lpstr>
      <vt:lpstr>Sitemap</vt:lpstr>
      <vt:lpstr>SPA</vt:lpstr>
      <vt:lpstr>Prerender.io</vt:lpstr>
      <vt:lpstr>Phantomjs 1/2</vt:lpstr>
      <vt:lpstr>Phantomjs 2/2</vt:lpstr>
      <vt:lpstr>Puppeteer</vt:lpstr>
      <vt:lpstr>Rendora 1/2</vt:lpstr>
      <vt:lpstr>Rendora 2/2</vt:lpstr>
      <vt:lpstr>SpaRender</vt:lpstr>
      <vt:lpstr>Components</vt:lpstr>
      <vt:lpstr>Vue UI Framework</vt:lpstr>
      <vt:lpstr>Element UI</vt:lpstr>
      <vt:lpstr>Font Awesome</vt:lpstr>
      <vt:lpstr>Progress UI</vt:lpstr>
      <vt:lpstr>Vue-Konva</vt:lpstr>
      <vt:lpstr>Webp Image Format Support</vt:lpstr>
      <vt:lpstr>FAQ</vt:lpstr>
      <vt:lpstr>Advanced</vt:lpstr>
      <vt:lpstr>Handle Large JS Files</vt:lpstr>
      <vt:lpstr>Speed Up Loading 1/2</vt:lpstr>
      <vt:lpstr>Speed Up Loading 2/2</vt:lpstr>
      <vt:lpstr>Patch Package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602</cp:revision>
  <dcterms:created xsi:type="dcterms:W3CDTF">2019-08-16T01:48:00Z</dcterms:created>
  <dcterms:modified xsi:type="dcterms:W3CDTF">2024-04-15T06:17:25Z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BFFCCE997AD7471D923C8600470D9D7B</vt:lpwstr>
  </property>
</Properties>
</file>