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63" r:id="rId4"/>
    <p:sldId id="262" r:id="rId5"/>
    <p:sldId id="264" r:id="rId6"/>
    <p:sldId id="281" r:id="rId7"/>
    <p:sldId id="269" r:id="rId8"/>
    <p:sldId id="267" r:id="rId9"/>
    <p:sldId id="265" r:id="rId10"/>
    <p:sldId id="266" r:id="rId11"/>
    <p:sldId id="268" r:id="rId12"/>
    <p:sldId id="270" r:id="rId13"/>
    <p:sldId id="271" r:id="rId14"/>
    <p:sldId id="261" r:id="rId15"/>
    <p:sldId id="257" r:id="rId16"/>
    <p:sldId id="258" r:id="rId17"/>
    <p:sldId id="259" r:id="rId18"/>
    <p:sldId id="260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3.xml"/><Relationship Id="rId17" Type="http://schemas.openxmlformats.org/officeDocument/2006/relationships/tags" Target="../tags/tag2.xml"/><Relationship Id="rId16" Type="http://schemas.openxmlformats.org/officeDocument/2006/relationships/tags" Target="../tags/tag1.xml"/><Relationship Id="rId15" Type="http://schemas.openxmlformats.org/officeDocument/2006/relationships/image" Target="../media/image2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iOS General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524000" y="5434330"/>
            <a:ext cx="9144000" cy="9302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Sparks Lu</a:t>
            </a:r>
          </a:p>
          <a:p>
            <a:r>
              <a:rPr lang="en-US"/>
              <a:t>Last update: 11/13/2021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Legacy build system error using Unity project</a:t>
            </a:r>
            <a:endParaRPr lang="en-US" altLang="zh-CN"/>
          </a:p>
          <a:p>
            <a:pPr lvl="1"/>
            <a:r>
              <a:rPr lang="en-US" altLang="zh-CN"/>
              <a:t>File -&gt; Project Setting</a:t>
            </a:r>
            <a:endParaRPr lang="en-US" altLang="zh-CN"/>
          </a:p>
          <a:p>
            <a:pPr lvl="2"/>
            <a:r>
              <a:rPr lang="en-US" altLang="zh-CN"/>
              <a:t>Change “Build System” from “Legacy Build System (Deprecated)” to “New Build System (Default)”</a:t>
            </a:r>
            <a:endParaRPr lang="en-US" altLang="zh-CN"/>
          </a:p>
          <a:p>
            <a:pPr lvl="0"/>
            <a:r>
              <a:rPr lang="en-US" altLang="zh-CN"/>
              <a:t>mapfileparser.sh permission denied</a:t>
            </a:r>
            <a:endParaRPr lang="en-US" altLang="zh-CN"/>
          </a:p>
          <a:p>
            <a:pPr lvl="1"/>
            <a:r>
              <a:rPr lang="en-US" altLang="zh-CN" sz="2000"/>
              <a:t>Open terminal</a:t>
            </a:r>
            <a:endParaRPr lang="en-US" altLang="zh-CN" sz="2000"/>
          </a:p>
          <a:p>
            <a:pPr lvl="1"/>
            <a:r>
              <a:rPr lang="en-US" altLang="zh-CN" sz="2000"/>
              <a:t>chmod +x {}/MapFileParser.sh</a:t>
            </a:r>
            <a:endParaRPr lang="en-US" altLang="zh-CN" sz="2000"/>
          </a:p>
          <a:p>
            <a:pPr lvl="0"/>
            <a:r>
              <a:rPr lang="en-US" altLang="zh-CN"/>
              <a:t>UnityFramework.framework: errSecInternalComponent</a:t>
            </a:r>
            <a:endParaRPr lang="en-US" altLang="zh-CN"/>
          </a:p>
          <a:p>
            <a:pPr lvl="1"/>
            <a:r>
              <a:rPr lang="en-US" altLang="zh-CN" sz="2000"/>
              <a:t>When input password for login keychain, select “Always allow”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Mac Usage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Homebrew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package manager on Mac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/usr/bin/ruby -e "$(curl -fsSL https://cdn.jsdelivr.net/gh/ineo6/homebrew-install/install)"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brew help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iOS Internal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Architecture</a:t>
            </a:r>
          </a:p>
        </p:txBody>
      </p:sp>
      <p:grpSp>
        <p:nvGrpSpPr>
          <p:cNvPr id="133" name="Group 133"/>
          <p:cNvGrpSpPr/>
          <p:nvPr/>
        </p:nvGrpSpPr>
        <p:grpSpPr>
          <a:xfrm>
            <a:off x="2196063" y="5379753"/>
            <a:ext cx="7896321" cy="1089457"/>
            <a:chOff x="0" y="0"/>
            <a:chExt cx="11230321" cy="1549449"/>
          </a:xfrm>
        </p:grpSpPr>
        <p:sp>
          <p:nvSpPr>
            <p:cNvPr id="123" name="Shape 123"/>
            <p:cNvSpPr/>
            <p:nvPr/>
          </p:nvSpPr>
          <p:spPr>
            <a:xfrm>
              <a:off x="0" y="0"/>
              <a:ext cx="11230322" cy="154945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6"/>
                    <a:lumOff val="-2081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Core OS</a:t>
              </a:r>
              <a:endParaRPr sz="211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66526" y="1104726"/>
              <a:ext cx="1834059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Accelerate</a:t>
              </a:r>
              <a:endParaRPr sz="1125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958826" y="1104726"/>
              <a:ext cx="2024956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Bluetooth</a:t>
              </a:r>
              <a:endParaRPr sz="1125"/>
            </a:p>
          </p:txBody>
        </p:sp>
        <p:sp>
          <p:nvSpPr>
            <p:cNvPr id="126" name="Shape 126"/>
            <p:cNvSpPr/>
            <p:nvPr/>
          </p:nvSpPr>
          <p:spPr>
            <a:xfrm>
              <a:off x="4042023" y="1104726"/>
              <a:ext cx="2374107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External Accessory</a:t>
              </a:r>
              <a:endParaRPr sz="1125"/>
            </a:p>
          </p:txBody>
        </p:sp>
        <p:sp>
          <p:nvSpPr>
            <p:cNvPr id="127" name="Shape 127"/>
            <p:cNvSpPr/>
            <p:nvPr/>
          </p:nvSpPr>
          <p:spPr>
            <a:xfrm>
              <a:off x="86270" y="634826"/>
              <a:ext cx="3000922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Generic Security Services</a:t>
              </a:r>
              <a:endParaRPr sz="1125"/>
            </a:p>
          </p:txBody>
        </p:sp>
        <p:sp>
          <p:nvSpPr>
            <p:cNvPr id="128" name="Shape 128"/>
            <p:cNvSpPr/>
            <p:nvPr/>
          </p:nvSpPr>
          <p:spPr>
            <a:xfrm>
              <a:off x="3153023" y="634826"/>
              <a:ext cx="2496543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Local Authentication</a:t>
              </a:r>
              <a:endParaRPr sz="1125"/>
            </a:p>
          </p:txBody>
        </p:sp>
        <p:sp>
          <p:nvSpPr>
            <p:cNvPr id="129" name="Shape 129"/>
            <p:cNvSpPr/>
            <p:nvPr/>
          </p:nvSpPr>
          <p:spPr>
            <a:xfrm>
              <a:off x="5715396" y="634826"/>
              <a:ext cx="1834060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Security</a:t>
              </a:r>
              <a:endParaRPr sz="1125"/>
            </a:p>
          </p:txBody>
        </p:sp>
        <p:sp>
          <p:nvSpPr>
            <p:cNvPr id="130" name="Shape 130"/>
            <p:cNvSpPr/>
            <p:nvPr/>
          </p:nvSpPr>
          <p:spPr>
            <a:xfrm>
              <a:off x="6474370" y="1104726"/>
              <a:ext cx="2374107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Network Extension</a:t>
              </a:r>
              <a:endParaRPr sz="1125"/>
            </a:p>
          </p:txBody>
        </p:sp>
        <p:sp>
          <p:nvSpPr>
            <p:cNvPr id="131" name="Shape 131"/>
            <p:cNvSpPr/>
            <p:nvPr/>
          </p:nvSpPr>
          <p:spPr>
            <a:xfrm>
              <a:off x="7615287" y="634826"/>
              <a:ext cx="2024956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64bit Support</a:t>
              </a:r>
              <a:endParaRPr sz="1125"/>
            </a:p>
          </p:txBody>
        </p:sp>
        <p:sp>
          <p:nvSpPr>
            <p:cNvPr id="132" name="Shape 132"/>
            <p:cNvSpPr/>
            <p:nvPr/>
          </p:nvSpPr>
          <p:spPr>
            <a:xfrm>
              <a:off x="8913167" y="1104726"/>
              <a:ext cx="1513881" cy="381001"/>
            </a:xfrm>
            <a:prstGeom prst="roundRect">
              <a:avLst>
                <a:gd name="adj" fmla="val 49643"/>
              </a:avLst>
            </a:prstGeom>
            <a:solidFill>
              <a:srgbClr val="D3B64B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System</a:t>
              </a:r>
              <a:endParaRPr sz="1125"/>
            </a:p>
          </p:txBody>
        </p:sp>
      </p:grpSp>
      <p:grpSp>
        <p:nvGrpSpPr>
          <p:cNvPr id="161" name="Group 161"/>
          <p:cNvGrpSpPr/>
          <p:nvPr/>
        </p:nvGrpSpPr>
        <p:grpSpPr>
          <a:xfrm>
            <a:off x="2182337" y="3676275"/>
            <a:ext cx="7938790" cy="1710769"/>
            <a:chOff x="0" y="0"/>
            <a:chExt cx="11290721" cy="2433091"/>
          </a:xfrm>
        </p:grpSpPr>
        <p:sp>
          <p:nvSpPr>
            <p:cNvPr id="134" name="Shape 134"/>
            <p:cNvSpPr/>
            <p:nvPr/>
          </p:nvSpPr>
          <p:spPr>
            <a:xfrm>
              <a:off x="28897" y="0"/>
              <a:ext cx="11230323" cy="2433092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6"/>
                    <a:lumOff val="-2081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Core Services</a:t>
              </a:r>
              <a:endParaRPr sz="211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6495" y="1570533"/>
              <a:ext cx="1114227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Account</a:t>
              </a:r>
              <a:endParaRPr sz="1125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27906" y="1570533"/>
              <a:ext cx="1956545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Address Book</a:t>
              </a:r>
              <a:endParaRPr sz="1125"/>
            </a:p>
          </p:txBody>
        </p:sp>
        <p:sp>
          <p:nvSpPr>
            <p:cNvPr id="137" name="Shape 137"/>
            <p:cNvSpPr/>
            <p:nvPr/>
          </p:nvSpPr>
          <p:spPr>
            <a:xfrm>
              <a:off x="3154635" y="1571575"/>
              <a:ext cx="1678832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Ad Support</a:t>
              </a:r>
              <a:endParaRPr sz="1125"/>
            </a:p>
          </p:txBody>
        </p:sp>
        <p:sp>
          <p:nvSpPr>
            <p:cNvPr id="138" name="Shape 138"/>
            <p:cNvSpPr/>
            <p:nvPr/>
          </p:nvSpPr>
          <p:spPr>
            <a:xfrm>
              <a:off x="4895775" y="1570533"/>
              <a:ext cx="151388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CFNetwork</a:t>
              </a:r>
              <a:endParaRPr sz="1125"/>
            </a:p>
          </p:txBody>
        </p:sp>
        <p:sp>
          <p:nvSpPr>
            <p:cNvPr id="139" name="Shape 139"/>
            <p:cNvSpPr/>
            <p:nvPr/>
          </p:nvSpPr>
          <p:spPr>
            <a:xfrm>
              <a:off x="5008984" y="647985"/>
              <a:ext cx="1114227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CloudKit</a:t>
              </a:r>
              <a:endParaRPr sz="1125"/>
            </a:p>
          </p:txBody>
        </p:sp>
        <p:sp>
          <p:nvSpPr>
            <p:cNvPr id="140" name="Shape 140"/>
            <p:cNvSpPr/>
            <p:nvPr/>
          </p:nvSpPr>
          <p:spPr>
            <a:xfrm>
              <a:off x="26268" y="2016720"/>
              <a:ext cx="1678832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Data</a:t>
              </a:r>
              <a:endParaRPr sz="1125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761405" y="2016720"/>
              <a:ext cx="2162027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Foundation</a:t>
              </a:r>
              <a:endParaRPr sz="1125"/>
            </a:p>
          </p:txBody>
        </p:sp>
        <p:sp>
          <p:nvSpPr>
            <p:cNvPr id="142" name="Shape 142"/>
            <p:cNvSpPr/>
            <p:nvPr/>
          </p:nvSpPr>
          <p:spPr>
            <a:xfrm>
              <a:off x="3895849" y="2016720"/>
              <a:ext cx="1956545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Location</a:t>
              </a:r>
              <a:endParaRPr sz="1125"/>
            </a:p>
          </p:txBody>
        </p:sp>
        <p:sp>
          <p:nvSpPr>
            <p:cNvPr id="143" name="Shape 143"/>
            <p:cNvSpPr/>
            <p:nvPr/>
          </p:nvSpPr>
          <p:spPr>
            <a:xfrm>
              <a:off x="5812532" y="2016720"/>
              <a:ext cx="167883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Media</a:t>
              </a:r>
              <a:endParaRPr sz="1125"/>
            </a:p>
          </p:txBody>
        </p:sp>
        <p:sp>
          <p:nvSpPr>
            <p:cNvPr id="144" name="Shape 144"/>
            <p:cNvSpPr/>
            <p:nvPr/>
          </p:nvSpPr>
          <p:spPr>
            <a:xfrm>
              <a:off x="7515001" y="2016720"/>
              <a:ext cx="1781970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Motion</a:t>
              </a:r>
              <a:endParaRPr sz="1125"/>
            </a:p>
          </p:txBody>
        </p:sp>
        <p:sp>
          <p:nvSpPr>
            <p:cNvPr id="145" name="Shape 145"/>
            <p:cNvSpPr/>
            <p:nvPr/>
          </p:nvSpPr>
          <p:spPr>
            <a:xfrm>
              <a:off x="9265766" y="2016720"/>
              <a:ext cx="2024956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Telephony</a:t>
              </a:r>
              <a:endParaRPr sz="1125"/>
            </a:p>
          </p:txBody>
        </p:sp>
        <p:sp>
          <p:nvSpPr>
            <p:cNvPr id="146" name="Shape 146"/>
            <p:cNvSpPr/>
            <p:nvPr/>
          </p:nvSpPr>
          <p:spPr>
            <a:xfrm>
              <a:off x="0" y="658390"/>
              <a:ext cx="1147217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EventKit</a:t>
              </a:r>
              <a:endParaRPr sz="1125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155700" y="658390"/>
              <a:ext cx="1326704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Foundation</a:t>
              </a:r>
              <a:endParaRPr sz="1125"/>
            </a:p>
          </p:txBody>
        </p:sp>
        <p:sp>
          <p:nvSpPr>
            <p:cNvPr id="148" name="Shape 148"/>
            <p:cNvSpPr/>
            <p:nvPr/>
          </p:nvSpPr>
          <p:spPr>
            <a:xfrm>
              <a:off x="2489200" y="647985"/>
              <a:ext cx="1300858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HealthKit</a:t>
              </a:r>
              <a:endParaRPr sz="1125"/>
            </a:p>
          </p:txBody>
        </p:sp>
        <p:sp>
          <p:nvSpPr>
            <p:cNvPr id="149" name="Shape 149"/>
            <p:cNvSpPr/>
            <p:nvPr/>
          </p:nvSpPr>
          <p:spPr>
            <a:xfrm>
              <a:off x="3838723" y="658390"/>
              <a:ext cx="1164185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HomeKit</a:t>
              </a:r>
              <a:endParaRPr sz="1125"/>
            </a:p>
          </p:txBody>
        </p:sp>
        <p:sp>
          <p:nvSpPr>
            <p:cNvPr id="150" name="Shape 150"/>
            <p:cNvSpPr/>
            <p:nvPr/>
          </p:nvSpPr>
          <p:spPr>
            <a:xfrm>
              <a:off x="6474345" y="1570533"/>
              <a:ext cx="151388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JS Core</a:t>
              </a:r>
              <a:endParaRPr sz="1125"/>
            </a:p>
          </p:txBody>
        </p:sp>
        <p:sp>
          <p:nvSpPr>
            <p:cNvPr id="151" name="Shape 151"/>
            <p:cNvSpPr/>
            <p:nvPr/>
          </p:nvSpPr>
          <p:spPr>
            <a:xfrm>
              <a:off x="9540577" y="1569361"/>
              <a:ext cx="1678832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Mobile Core</a:t>
              </a:r>
              <a:endParaRPr sz="1125"/>
            </a:p>
          </p:txBody>
        </p:sp>
        <p:sp>
          <p:nvSpPr>
            <p:cNvPr id="152" name="Shape 152"/>
            <p:cNvSpPr/>
            <p:nvPr/>
          </p:nvSpPr>
          <p:spPr>
            <a:xfrm>
              <a:off x="24804" y="1114462"/>
              <a:ext cx="2600078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Multi-peer Connectivity</a:t>
              </a:r>
              <a:endParaRPr sz="1125"/>
            </a:p>
          </p:txBody>
        </p:sp>
        <p:sp>
          <p:nvSpPr>
            <p:cNvPr id="153" name="Shape 153"/>
            <p:cNvSpPr/>
            <p:nvPr/>
          </p:nvSpPr>
          <p:spPr>
            <a:xfrm>
              <a:off x="6147916" y="647985"/>
              <a:ext cx="1678832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NewsstandKit</a:t>
              </a:r>
              <a:endParaRPr sz="1125"/>
            </a:p>
          </p:txBody>
        </p:sp>
        <p:sp>
          <p:nvSpPr>
            <p:cNvPr id="154" name="Shape 154"/>
            <p:cNvSpPr/>
            <p:nvPr/>
          </p:nvSpPr>
          <p:spPr>
            <a:xfrm>
              <a:off x="7807870" y="647985"/>
              <a:ext cx="1196232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PassKit</a:t>
              </a:r>
              <a:endParaRPr sz="1125"/>
            </a:p>
          </p:txBody>
        </p:sp>
        <p:sp>
          <p:nvSpPr>
            <p:cNvPr id="155" name="Shape 155"/>
            <p:cNvSpPr/>
            <p:nvPr/>
          </p:nvSpPr>
          <p:spPr>
            <a:xfrm>
              <a:off x="2694012" y="1114462"/>
              <a:ext cx="1513880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Quick Look</a:t>
              </a:r>
              <a:endParaRPr sz="1125"/>
            </a:p>
          </p:txBody>
        </p:sp>
        <p:sp>
          <p:nvSpPr>
            <p:cNvPr id="156" name="Shape 156"/>
            <p:cNvSpPr/>
            <p:nvPr/>
          </p:nvSpPr>
          <p:spPr>
            <a:xfrm>
              <a:off x="4266133" y="1114462"/>
              <a:ext cx="1781970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Safari Services</a:t>
              </a:r>
              <a:endParaRPr sz="1125"/>
            </a:p>
          </p:txBody>
        </p:sp>
        <p:sp>
          <p:nvSpPr>
            <p:cNvPr id="157" name="Shape 157"/>
            <p:cNvSpPr/>
            <p:nvPr/>
          </p:nvSpPr>
          <p:spPr>
            <a:xfrm>
              <a:off x="6096347" y="1124346"/>
              <a:ext cx="111120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Social</a:t>
              </a:r>
              <a:endParaRPr sz="1125"/>
            </a:p>
          </p:txBody>
        </p:sp>
        <p:sp>
          <p:nvSpPr>
            <p:cNvPr id="158" name="Shape 158"/>
            <p:cNvSpPr/>
            <p:nvPr/>
          </p:nvSpPr>
          <p:spPr>
            <a:xfrm>
              <a:off x="8971756" y="644562"/>
              <a:ext cx="1196232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StoreKit</a:t>
              </a:r>
              <a:endParaRPr sz="1125"/>
            </a:p>
          </p:txBody>
        </p:sp>
        <p:sp>
          <p:nvSpPr>
            <p:cNvPr id="159" name="Shape 159"/>
            <p:cNvSpPr/>
            <p:nvPr/>
          </p:nvSpPr>
          <p:spPr>
            <a:xfrm>
              <a:off x="7256214" y="1139297"/>
              <a:ext cx="2496543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System Configuration</a:t>
              </a:r>
              <a:endParaRPr sz="1125"/>
            </a:p>
          </p:txBody>
        </p:sp>
        <p:sp>
          <p:nvSpPr>
            <p:cNvPr id="160" name="Shape 160"/>
            <p:cNvSpPr/>
            <p:nvPr/>
          </p:nvSpPr>
          <p:spPr>
            <a:xfrm>
              <a:off x="7998345" y="1569361"/>
              <a:ext cx="151388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WebKit</a:t>
              </a:r>
              <a:endParaRPr sz="1125"/>
            </a:p>
          </p:txBody>
        </p:sp>
      </p:grpSp>
      <p:grpSp>
        <p:nvGrpSpPr>
          <p:cNvPr id="184" name="Group 184"/>
          <p:cNvGrpSpPr/>
          <p:nvPr/>
        </p:nvGrpSpPr>
        <p:grpSpPr>
          <a:xfrm>
            <a:off x="2207888" y="2371390"/>
            <a:ext cx="7885856" cy="1308994"/>
            <a:chOff x="0" y="0"/>
            <a:chExt cx="11215439" cy="1861678"/>
          </a:xfrm>
        </p:grpSpPr>
        <p:sp>
          <p:nvSpPr>
            <p:cNvPr id="162" name="Shape 162"/>
            <p:cNvSpPr/>
            <p:nvPr/>
          </p:nvSpPr>
          <p:spPr>
            <a:xfrm>
              <a:off x="0" y="0"/>
              <a:ext cx="11215440" cy="1861679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6"/>
                    <a:lumOff val="-2081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Media</a:t>
              </a:r>
              <a:endParaRPr sz="211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7722145" y="998222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Assets Library</a:t>
              </a:r>
              <a:endParaRPr sz="1125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791865" y="1456177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AV Foundation</a:t>
              </a:r>
              <a:endParaRPr sz="1125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791865" y="540267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AVKit</a:t>
              </a:r>
              <a:endParaRPr sz="1125"/>
            </a:p>
          </p:txBody>
        </p:sp>
        <p:sp>
          <p:nvSpPr>
            <p:cNvPr id="166" name="Shape 166"/>
            <p:cNvSpPr/>
            <p:nvPr/>
          </p:nvSpPr>
          <p:spPr>
            <a:xfrm>
              <a:off x="51965" y="1456177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Audio</a:t>
              </a:r>
              <a:endParaRPr sz="1125"/>
            </a:p>
          </p:txBody>
        </p:sp>
        <p:sp>
          <p:nvSpPr>
            <p:cNvPr id="167" name="Shape 167"/>
            <p:cNvSpPr/>
            <p:nvPr/>
          </p:nvSpPr>
          <p:spPr>
            <a:xfrm>
              <a:off x="51965" y="537139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CoreAudioKit</a:t>
              </a:r>
              <a:endParaRPr sz="1125"/>
            </a:p>
          </p:txBody>
        </p:sp>
        <p:sp>
          <p:nvSpPr>
            <p:cNvPr id="168" name="Shape 168"/>
            <p:cNvSpPr/>
            <p:nvPr/>
          </p:nvSpPr>
          <p:spPr>
            <a:xfrm>
              <a:off x="5297065" y="1456177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Graphics</a:t>
              </a:r>
              <a:endParaRPr sz="1125"/>
            </a:p>
          </p:txBody>
        </p:sp>
        <p:sp>
          <p:nvSpPr>
            <p:cNvPr id="169" name="Shape 169"/>
            <p:cNvSpPr/>
            <p:nvPr/>
          </p:nvSpPr>
          <p:spPr>
            <a:xfrm>
              <a:off x="7075065" y="1456177"/>
              <a:ext cx="1403153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Image</a:t>
              </a:r>
              <a:endParaRPr sz="1125"/>
            </a:p>
          </p:txBody>
        </p:sp>
        <p:sp>
          <p:nvSpPr>
            <p:cNvPr id="170" name="Shape 170"/>
            <p:cNvSpPr/>
            <p:nvPr/>
          </p:nvSpPr>
          <p:spPr>
            <a:xfrm>
              <a:off x="8530257" y="1456177"/>
              <a:ext cx="1256755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Text</a:t>
              </a:r>
              <a:endParaRPr sz="1125"/>
            </a:p>
          </p:txBody>
        </p:sp>
        <p:sp>
          <p:nvSpPr>
            <p:cNvPr id="171" name="Shape 171"/>
            <p:cNvSpPr/>
            <p:nvPr/>
          </p:nvSpPr>
          <p:spPr>
            <a:xfrm>
              <a:off x="9787557" y="1456177"/>
              <a:ext cx="1403153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Video</a:t>
              </a:r>
              <a:endParaRPr sz="1125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791865" y="998222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GameController</a:t>
              </a:r>
              <a:endParaRPr sz="1125"/>
            </a:p>
          </p:txBody>
        </p:sp>
        <p:sp>
          <p:nvSpPr>
            <p:cNvPr id="173" name="Shape 173"/>
            <p:cNvSpPr/>
            <p:nvPr/>
          </p:nvSpPr>
          <p:spPr>
            <a:xfrm>
              <a:off x="3658455" y="528868"/>
              <a:ext cx="15227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GLKit</a:t>
              </a:r>
              <a:endParaRPr sz="1125"/>
            </a:p>
          </p:txBody>
        </p:sp>
        <p:sp>
          <p:nvSpPr>
            <p:cNvPr id="174" name="Shape 174"/>
            <p:cNvSpPr/>
            <p:nvPr/>
          </p:nvSpPr>
          <p:spPr>
            <a:xfrm>
              <a:off x="7015261" y="540267"/>
              <a:ext cx="1303636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Image I/O</a:t>
              </a:r>
              <a:endParaRPr sz="1125"/>
            </a:p>
          </p:txBody>
        </p:sp>
        <p:sp>
          <p:nvSpPr>
            <p:cNvPr id="175" name="Shape 175"/>
            <p:cNvSpPr/>
            <p:nvPr/>
          </p:nvSpPr>
          <p:spPr>
            <a:xfrm>
              <a:off x="9475365" y="998222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Media Player</a:t>
              </a:r>
              <a:endParaRPr sz="1125"/>
            </a:p>
          </p:txBody>
        </p:sp>
        <p:sp>
          <p:nvSpPr>
            <p:cNvPr id="176" name="Shape 176"/>
            <p:cNvSpPr/>
            <p:nvPr/>
          </p:nvSpPr>
          <p:spPr>
            <a:xfrm>
              <a:off x="51965" y="998222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OpenAL</a:t>
              </a:r>
              <a:endParaRPr sz="1125"/>
            </a:p>
          </p:txBody>
        </p:sp>
        <p:sp>
          <p:nvSpPr>
            <p:cNvPr id="177" name="Shape 177"/>
            <p:cNvSpPr/>
            <p:nvPr/>
          </p:nvSpPr>
          <p:spPr>
            <a:xfrm>
              <a:off x="3658455" y="998222"/>
              <a:ext cx="15227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Metal</a:t>
              </a:r>
              <a:endParaRPr sz="1125"/>
            </a:p>
          </p:txBody>
        </p:sp>
        <p:sp>
          <p:nvSpPr>
            <p:cNvPr id="178" name="Shape 178"/>
            <p:cNvSpPr/>
            <p:nvPr/>
          </p:nvSpPr>
          <p:spPr>
            <a:xfrm>
              <a:off x="3527883" y="1433379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OpenGL ES</a:t>
              </a:r>
              <a:endParaRPr sz="1125"/>
            </a:p>
          </p:txBody>
        </p:sp>
        <p:sp>
          <p:nvSpPr>
            <p:cNvPr id="179" name="Shape 179"/>
            <p:cNvSpPr/>
            <p:nvPr/>
          </p:nvSpPr>
          <p:spPr>
            <a:xfrm>
              <a:off x="5207545" y="998222"/>
              <a:ext cx="1125836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Photos</a:t>
              </a:r>
              <a:endParaRPr sz="1125"/>
            </a:p>
          </p:txBody>
        </p:sp>
        <p:sp>
          <p:nvSpPr>
            <p:cNvPr id="180" name="Shape 180"/>
            <p:cNvSpPr/>
            <p:nvPr/>
          </p:nvSpPr>
          <p:spPr>
            <a:xfrm>
              <a:off x="6375945" y="998222"/>
              <a:ext cx="1303636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Photos UI</a:t>
              </a:r>
              <a:endParaRPr sz="1125"/>
            </a:p>
          </p:txBody>
        </p:sp>
        <p:sp>
          <p:nvSpPr>
            <p:cNvPr id="181" name="Shape 181"/>
            <p:cNvSpPr/>
            <p:nvPr/>
          </p:nvSpPr>
          <p:spPr>
            <a:xfrm>
              <a:off x="5235258" y="528868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SceneKit</a:t>
              </a:r>
              <a:endParaRPr sz="1125"/>
            </a:p>
          </p:txBody>
        </p:sp>
        <p:sp>
          <p:nvSpPr>
            <p:cNvPr id="182" name="Shape 182"/>
            <p:cNvSpPr/>
            <p:nvPr/>
          </p:nvSpPr>
          <p:spPr>
            <a:xfrm>
              <a:off x="8372940" y="528868"/>
              <a:ext cx="1125836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SpriteKit</a:t>
              </a:r>
              <a:endParaRPr sz="1125"/>
            </a:p>
          </p:txBody>
        </p:sp>
        <p:sp>
          <p:nvSpPr>
            <p:cNvPr id="183" name="Shape 183"/>
            <p:cNvSpPr/>
            <p:nvPr/>
          </p:nvSpPr>
          <p:spPr>
            <a:xfrm>
              <a:off x="9475365" y="528868"/>
              <a:ext cx="1725961" cy="381001"/>
            </a:xfrm>
            <a:prstGeom prst="roundRect">
              <a:avLst>
                <a:gd name="adj" fmla="val 4964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Quartz Core</a:t>
              </a:r>
              <a:endParaRPr sz="1125"/>
            </a:p>
          </p:txBody>
        </p:sp>
      </p:grpSp>
      <p:grpSp>
        <p:nvGrpSpPr>
          <p:cNvPr id="196" name="Group 196"/>
          <p:cNvGrpSpPr/>
          <p:nvPr/>
        </p:nvGrpSpPr>
        <p:grpSpPr>
          <a:xfrm>
            <a:off x="2198191" y="1270387"/>
            <a:ext cx="7892065" cy="1089458"/>
            <a:chOff x="0" y="0"/>
            <a:chExt cx="11224269" cy="1549449"/>
          </a:xfrm>
        </p:grpSpPr>
        <p:sp>
          <p:nvSpPr>
            <p:cNvPr id="185" name="Shape 185"/>
            <p:cNvSpPr/>
            <p:nvPr/>
          </p:nvSpPr>
          <p:spPr>
            <a:xfrm>
              <a:off x="0" y="0"/>
              <a:ext cx="11224270" cy="154945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6"/>
                    <a:lumOff val="-2081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Cocoa Touch</a:t>
              </a:r>
              <a:endParaRPr sz="211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461392" y="1076163"/>
              <a:ext cx="2274095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Address Book UI</a:t>
              </a:r>
              <a:endParaRPr sz="1125"/>
            </a:p>
          </p:txBody>
        </p:sp>
        <p:sp>
          <p:nvSpPr>
            <p:cNvPr id="187" name="Shape 187"/>
            <p:cNvSpPr/>
            <p:nvPr/>
          </p:nvSpPr>
          <p:spPr>
            <a:xfrm>
              <a:off x="5459759" y="1076163"/>
              <a:ext cx="1691631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EventKit UI</a:t>
              </a:r>
              <a:endParaRPr sz="1125"/>
            </a:p>
          </p:txBody>
        </p:sp>
        <p:sp>
          <p:nvSpPr>
            <p:cNvPr id="188" name="Shape 188"/>
            <p:cNvSpPr/>
            <p:nvPr/>
          </p:nvSpPr>
          <p:spPr>
            <a:xfrm>
              <a:off x="3410644" y="584224"/>
              <a:ext cx="2274095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GameKit</a:t>
              </a:r>
              <a:endParaRPr sz="1125"/>
            </a:p>
          </p:txBody>
        </p:sp>
        <p:sp>
          <p:nvSpPr>
            <p:cNvPr id="189" name="Shape 189"/>
            <p:cNvSpPr/>
            <p:nvPr/>
          </p:nvSpPr>
          <p:spPr>
            <a:xfrm>
              <a:off x="5696644" y="584224"/>
              <a:ext cx="2274095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MapKit</a:t>
              </a:r>
              <a:endParaRPr sz="1125"/>
            </a:p>
          </p:txBody>
        </p:sp>
        <p:sp>
          <p:nvSpPr>
            <p:cNvPr id="190" name="Shape 190"/>
            <p:cNvSpPr/>
            <p:nvPr/>
          </p:nvSpPr>
          <p:spPr>
            <a:xfrm>
              <a:off x="83244" y="1076163"/>
              <a:ext cx="1361828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iAd</a:t>
              </a:r>
              <a:endParaRPr sz="1125"/>
            </a:p>
          </p:txBody>
        </p:sp>
        <p:sp>
          <p:nvSpPr>
            <p:cNvPr id="191" name="Shape 191"/>
            <p:cNvSpPr/>
            <p:nvPr/>
          </p:nvSpPr>
          <p:spPr>
            <a:xfrm>
              <a:off x="7167711" y="1076163"/>
              <a:ext cx="1691631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Message UI</a:t>
              </a:r>
              <a:endParaRPr sz="1125"/>
            </a:p>
          </p:txBody>
        </p:sp>
        <p:sp>
          <p:nvSpPr>
            <p:cNvPr id="192" name="Shape 192"/>
            <p:cNvSpPr/>
            <p:nvPr/>
          </p:nvSpPr>
          <p:spPr>
            <a:xfrm>
              <a:off x="8875662" y="1076163"/>
              <a:ext cx="2274095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Notification Center</a:t>
              </a:r>
              <a:endParaRPr sz="1125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150044" y="584224"/>
              <a:ext cx="2274095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UIKit</a:t>
              </a:r>
              <a:endParaRPr sz="1125"/>
            </a:p>
          </p:txBody>
        </p:sp>
        <p:sp>
          <p:nvSpPr>
            <p:cNvPr id="194" name="Shape 194"/>
            <p:cNvSpPr/>
            <p:nvPr/>
          </p:nvSpPr>
          <p:spPr>
            <a:xfrm>
              <a:off x="7969944" y="584224"/>
              <a:ext cx="2274095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PushKit</a:t>
              </a:r>
              <a:endParaRPr sz="1125"/>
            </a:p>
          </p:txBody>
        </p:sp>
        <p:sp>
          <p:nvSpPr>
            <p:cNvPr id="195" name="Shape 195"/>
            <p:cNvSpPr/>
            <p:nvPr/>
          </p:nvSpPr>
          <p:spPr>
            <a:xfrm>
              <a:off x="3751808" y="1076163"/>
              <a:ext cx="1691631" cy="381001"/>
            </a:xfrm>
            <a:prstGeom prst="roundRect">
              <a:avLst>
                <a:gd name="adj" fmla="val 49643"/>
              </a:avLst>
            </a:prstGeom>
            <a:solidFill>
              <a:schemeClr val="accent4">
                <a:hueOff val="481991"/>
                <a:satOff val="11971"/>
                <a:lumOff val="19007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Twitter</a:t>
              </a:r>
              <a:endParaRPr sz="1125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Core Services Layer</a:t>
            </a:r>
          </a:p>
        </p:txBody>
      </p:sp>
      <p:grpSp>
        <p:nvGrpSpPr>
          <p:cNvPr id="209" name="Group 209"/>
          <p:cNvGrpSpPr/>
          <p:nvPr/>
        </p:nvGrpSpPr>
        <p:grpSpPr>
          <a:xfrm>
            <a:off x="2299958" y="1710035"/>
            <a:ext cx="7592084" cy="1283852"/>
            <a:chOff x="0" y="0"/>
            <a:chExt cx="10797629" cy="1825922"/>
          </a:xfrm>
        </p:grpSpPr>
        <p:sp>
          <p:nvSpPr>
            <p:cNvPr id="199" name="Shape 199"/>
            <p:cNvSpPr/>
            <p:nvPr/>
          </p:nvSpPr>
          <p:spPr>
            <a:xfrm>
              <a:off x="2629" y="0"/>
              <a:ext cx="10795001" cy="1825923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6"/>
                    <a:lumOff val="-2081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High-Level Features</a:t>
              </a:r>
              <a:endParaRPr sz="211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34379" y="630435"/>
              <a:ext cx="918816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P2P</a:t>
              </a:r>
              <a:endParaRPr sz="1125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050379" y="630435"/>
              <a:ext cx="2024956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iCloud Storage</a:t>
              </a:r>
              <a:endParaRPr sz="1125"/>
            </a:p>
          </p:txBody>
        </p:sp>
        <p:sp>
          <p:nvSpPr>
            <p:cNvPr id="202" name="Shape 202"/>
            <p:cNvSpPr/>
            <p:nvPr/>
          </p:nvSpPr>
          <p:spPr>
            <a:xfrm>
              <a:off x="3172519" y="631477"/>
              <a:ext cx="2024956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Block Objects</a:t>
              </a:r>
              <a:endParaRPr sz="1125"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94659" y="631477"/>
              <a:ext cx="2024957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Data Protection</a:t>
              </a:r>
              <a:endParaRPr sz="1125"/>
            </a:p>
          </p:txBody>
        </p:sp>
        <p:sp>
          <p:nvSpPr>
            <p:cNvPr id="204" name="Shape 204"/>
            <p:cNvSpPr/>
            <p:nvPr/>
          </p:nvSpPr>
          <p:spPr>
            <a:xfrm>
              <a:off x="7416800" y="630435"/>
              <a:ext cx="2496543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File-Sharing Support</a:t>
              </a:r>
              <a:endParaRPr sz="1125"/>
            </a:p>
          </p:txBody>
        </p:sp>
        <p:sp>
          <p:nvSpPr>
            <p:cNvPr id="205" name="Shape 205"/>
            <p:cNvSpPr/>
            <p:nvPr/>
          </p:nvSpPr>
          <p:spPr>
            <a:xfrm>
              <a:off x="0" y="1231751"/>
              <a:ext cx="2817962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Grand Central Dispatch</a:t>
              </a:r>
              <a:endParaRPr sz="1125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882900" y="1231751"/>
              <a:ext cx="2188369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In-App Purchase</a:t>
              </a:r>
              <a:endParaRPr sz="1125"/>
            </a:p>
          </p:txBody>
        </p:sp>
        <p:sp>
          <p:nvSpPr>
            <p:cNvPr id="207" name="Shape 207"/>
            <p:cNvSpPr/>
            <p:nvPr/>
          </p:nvSpPr>
          <p:spPr>
            <a:xfrm>
              <a:off x="5136207" y="1231751"/>
              <a:ext cx="1891656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SQLite</a:t>
              </a:r>
              <a:endParaRPr sz="1125"/>
            </a:p>
          </p:txBody>
        </p:sp>
        <p:sp>
          <p:nvSpPr>
            <p:cNvPr id="208" name="Shape 208"/>
            <p:cNvSpPr/>
            <p:nvPr/>
          </p:nvSpPr>
          <p:spPr>
            <a:xfrm>
              <a:off x="7092801" y="1231751"/>
              <a:ext cx="1891656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XML Support</a:t>
              </a:r>
              <a:endParaRPr sz="1125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Media Layer</a:t>
            </a:r>
          </a:p>
        </p:txBody>
      </p:sp>
      <p:grpSp>
        <p:nvGrpSpPr>
          <p:cNvPr id="224" name="Group 224"/>
          <p:cNvGrpSpPr/>
          <p:nvPr/>
        </p:nvGrpSpPr>
        <p:grpSpPr>
          <a:xfrm>
            <a:off x="2149078" y="1710035"/>
            <a:ext cx="7590234" cy="1283852"/>
            <a:chOff x="0" y="0"/>
            <a:chExt cx="10795000" cy="1825922"/>
          </a:xfrm>
        </p:grpSpPr>
        <p:sp>
          <p:nvSpPr>
            <p:cNvPr id="212" name="Shape 212"/>
            <p:cNvSpPr/>
            <p:nvPr/>
          </p:nvSpPr>
          <p:spPr>
            <a:xfrm>
              <a:off x="0" y="0"/>
              <a:ext cx="10795000" cy="1825923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6"/>
                    <a:lumOff val="-2081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Graphics Technologies</a:t>
              </a:r>
              <a:endParaRPr sz="211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31105" y="643135"/>
              <a:ext cx="1925440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UIKit Graphics</a:t>
              </a:r>
              <a:endParaRPr sz="1125"/>
            </a:p>
          </p:txBody>
        </p:sp>
        <p:sp>
          <p:nvSpPr>
            <p:cNvPr id="214" name="Shape 214"/>
            <p:cNvSpPr/>
            <p:nvPr/>
          </p:nvSpPr>
          <p:spPr>
            <a:xfrm>
              <a:off x="4324350" y="630435"/>
              <a:ext cx="1715890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Image I/O</a:t>
              </a:r>
              <a:endParaRPr sz="1125"/>
            </a:p>
          </p:txBody>
        </p:sp>
        <p:sp>
          <p:nvSpPr>
            <p:cNvPr id="215" name="Shape 215"/>
            <p:cNvSpPr/>
            <p:nvPr/>
          </p:nvSpPr>
          <p:spPr>
            <a:xfrm>
              <a:off x="6167090" y="643135"/>
              <a:ext cx="1655962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GLKit</a:t>
              </a:r>
              <a:endParaRPr sz="1125"/>
            </a:p>
          </p:txBody>
        </p:sp>
        <p:sp>
          <p:nvSpPr>
            <p:cNvPr id="216" name="Shape 216"/>
            <p:cNvSpPr/>
            <p:nvPr/>
          </p:nvSpPr>
          <p:spPr>
            <a:xfrm>
              <a:off x="8055644" y="643135"/>
              <a:ext cx="894657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Metal</a:t>
              </a:r>
              <a:endParaRPr sz="1125"/>
            </a:p>
          </p:txBody>
        </p:sp>
        <p:sp>
          <p:nvSpPr>
            <p:cNvPr id="217" name="Shape 217"/>
            <p:cNvSpPr/>
            <p:nvPr/>
          </p:nvSpPr>
          <p:spPr>
            <a:xfrm>
              <a:off x="9182893" y="643135"/>
              <a:ext cx="1602334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TextKit</a:t>
              </a:r>
              <a:endParaRPr sz="1125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0070" y="1244451"/>
              <a:ext cx="1891656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Graphics</a:t>
              </a:r>
              <a:endParaRPr sz="1125"/>
            </a:p>
          </p:txBody>
        </p:sp>
        <p:sp>
          <p:nvSpPr>
            <p:cNvPr id="219" name="Shape 219"/>
            <p:cNvSpPr/>
            <p:nvPr/>
          </p:nvSpPr>
          <p:spPr>
            <a:xfrm>
              <a:off x="4309814" y="1244451"/>
              <a:ext cx="1744961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Image</a:t>
              </a:r>
              <a:endParaRPr sz="1125"/>
            </a:p>
          </p:txBody>
        </p:sp>
        <p:sp>
          <p:nvSpPr>
            <p:cNvPr id="220" name="Shape 220"/>
            <p:cNvSpPr/>
            <p:nvPr/>
          </p:nvSpPr>
          <p:spPr>
            <a:xfrm>
              <a:off x="6137126" y="1244451"/>
              <a:ext cx="1715890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OpenGL ES</a:t>
              </a:r>
              <a:endParaRPr sz="1125"/>
            </a:p>
          </p:txBody>
        </p:sp>
        <p:sp>
          <p:nvSpPr>
            <p:cNvPr id="221" name="Shape 221"/>
            <p:cNvSpPr/>
            <p:nvPr/>
          </p:nvSpPr>
          <p:spPr>
            <a:xfrm>
              <a:off x="9182893" y="1244451"/>
              <a:ext cx="1602334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Text</a:t>
              </a:r>
              <a:endParaRPr sz="1125"/>
            </a:p>
          </p:txBody>
        </p:sp>
        <p:sp>
          <p:nvSpPr>
            <p:cNvPr id="222" name="Shape 222"/>
            <p:cNvSpPr/>
            <p:nvPr/>
          </p:nvSpPr>
          <p:spPr>
            <a:xfrm>
              <a:off x="2093292" y="1244451"/>
              <a:ext cx="2024956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Animation</a:t>
              </a:r>
              <a:endParaRPr sz="1125"/>
            </a:p>
          </p:txBody>
        </p:sp>
        <p:sp>
          <p:nvSpPr>
            <p:cNvPr id="223" name="Shape 223"/>
            <p:cNvSpPr/>
            <p:nvPr/>
          </p:nvSpPr>
          <p:spPr>
            <a:xfrm>
              <a:off x="2127969" y="630435"/>
              <a:ext cx="2024956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Photos Library</a:t>
              </a:r>
              <a:endParaRPr sz="1125"/>
            </a:p>
          </p:txBody>
        </p:sp>
      </p:grpSp>
      <p:grpSp>
        <p:nvGrpSpPr>
          <p:cNvPr id="230" name="Group 230"/>
          <p:cNvGrpSpPr/>
          <p:nvPr/>
        </p:nvGrpSpPr>
        <p:grpSpPr>
          <a:xfrm>
            <a:off x="2149078" y="3143250"/>
            <a:ext cx="7590234" cy="1283852"/>
            <a:chOff x="0" y="0"/>
            <a:chExt cx="10795000" cy="1825922"/>
          </a:xfrm>
        </p:grpSpPr>
        <p:sp>
          <p:nvSpPr>
            <p:cNvPr id="225" name="Shape 225"/>
            <p:cNvSpPr/>
            <p:nvPr/>
          </p:nvSpPr>
          <p:spPr>
            <a:xfrm>
              <a:off x="0" y="0"/>
              <a:ext cx="10795000" cy="1825923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6"/>
                    <a:lumOff val="-2081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Audio Technologies</a:t>
              </a:r>
              <a:endParaRPr sz="211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3347107" y="655835"/>
              <a:ext cx="1925440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AV Foundation</a:t>
              </a:r>
              <a:endParaRPr sz="1125"/>
            </a:p>
          </p:txBody>
        </p:sp>
        <p:sp>
          <p:nvSpPr>
            <p:cNvPr id="227" name="Shape 227"/>
            <p:cNvSpPr/>
            <p:nvPr/>
          </p:nvSpPr>
          <p:spPr>
            <a:xfrm>
              <a:off x="3326072" y="1257151"/>
              <a:ext cx="1891657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Audio</a:t>
              </a:r>
              <a:endParaRPr sz="1125"/>
            </a:p>
          </p:txBody>
        </p:sp>
        <p:sp>
          <p:nvSpPr>
            <p:cNvPr id="228" name="Shape 228"/>
            <p:cNvSpPr/>
            <p:nvPr/>
          </p:nvSpPr>
          <p:spPr>
            <a:xfrm>
              <a:off x="5409294" y="1257151"/>
              <a:ext cx="2024957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OpenAL</a:t>
              </a:r>
              <a:endParaRPr sz="1125"/>
            </a:p>
          </p:txBody>
        </p:sp>
        <p:sp>
          <p:nvSpPr>
            <p:cNvPr id="229" name="Shape 229"/>
            <p:cNvSpPr/>
            <p:nvPr/>
          </p:nvSpPr>
          <p:spPr>
            <a:xfrm>
              <a:off x="5443971" y="643135"/>
              <a:ext cx="2024957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Media Player</a:t>
              </a:r>
              <a:endParaRPr sz="1125"/>
            </a:p>
          </p:txBody>
        </p:sp>
      </p:grpSp>
      <p:grpSp>
        <p:nvGrpSpPr>
          <p:cNvPr id="236" name="Group 236"/>
          <p:cNvGrpSpPr/>
          <p:nvPr/>
        </p:nvGrpSpPr>
        <p:grpSpPr>
          <a:xfrm>
            <a:off x="2149078" y="4576465"/>
            <a:ext cx="7590234" cy="1283852"/>
            <a:chOff x="0" y="0"/>
            <a:chExt cx="10795000" cy="1825922"/>
          </a:xfrm>
        </p:grpSpPr>
        <p:sp>
          <p:nvSpPr>
            <p:cNvPr id="231" name="Shape 231"/>
            <p:cNvSpPr/>
            <p:nvPr/>
          </p:nvSpPr>
          <p:spPr>
            <a:xfrm>
              <a:off x="0" y="0"/>
              <a:ext cx="10795000" cy="1825923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903206"/>
                    <a:satOff val="-17116"/>
                    <a:lumOff val="-2081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8" tIns="35718" rIns="35718" bIns="35718" numCol="1" anchor="t">
              <a:noAutofit/>
            </a:bodyPr>
            <a:lstStyle>
              <a:lvl1pPr>
                <a:defRPr sz="3000">
                  <a:solidFill>
                    <a:srgbClr val="3B3B3B"/>
                  </a:solidFill>
                  <a:effectLst>
                    <a:outerShdw blurRad="12700" dist="12700" dir="5400000" rotWithShape="0">
                      <a:srgbClr val="FFFFFF">
                        <a:alpha val="25000"/>
                      </a:srgbClr>
                    </a:outerShdw>
                  </a:effectLst>
                </a:defRPr>
              </a:lvl1pPr>
            </a:lstStyle>
            <a:p>
              <a:r>
                <a:rPr sz="2110"/>
                <a:t>Video Technologies</a:t>
              </a:r>
              <a:endParaRPr sz="211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3347107" y="655835"/>
              <a:ext cx="1925440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AV Foundation</a:t>
              </a:r>
              <a:endParaRPr sz="1125"/>
            </a:p>
          </p:txBody>
        </p:sp>
        <p:sp>
          <p:nvSpPr>
            <p:cNvPr id="233" name="Shape 233"/>
            <p:cNvSpPr/>
            <p:nvPr/>
          </p:nvSpPr>
          <p:spPr>
            <a:xfrm>
              <a:off x="3326072" y="1257151"/>
              <a:ext cx="1891657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Core Media</a:t>
              </a:r>
              <a:endParaRPr sz="1125"/>
            </a:p>
          </p:txBody>
        </p:sp>
        <p:sp>
          <p:nvSpPr>
            <p:cNvPr id="234" name="Shape 234"/>
            <p:cNvSpPr/>
            <p:nvPr/>
          </p:nvSpPr>
          <p:spPr>
            <a:xfrm>
              <a:off x="5409294" y="1257151"/>
              <a:ext cx="2540249" cy="565051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UIImagePickerController</a:t>
              </a:r>
              <a:endParaRPr sz="1125"/>
            </a:p>
          </p:txBody>
        </p:sp>
        <p:sp>
          <p:nvSpPr>
            <p:cNvPr id="235" name="Shape 235"/>
            <p:cNvSpPr/>
            <p:nvPr/>
          </p:nvSpPr>
          <p:spPr>
            <a:xfrm>
              <a:off x="5666940" y="630435"/>
              <a:ext cx="2024957" cy="565052"/>
            </a:xfrm>
            <a:prstGeom prst="roundRect">
              <a:avLst>
                <a:gd name="adj" fmla="val 33473"/>
              </a:avLst>
            </a:prstGeom>
            <a:solidFill>
              <a:srgbClr val="E9DBA5"/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>
                  <a:solidFill>
                    <a:srgbClr val="24383E"/>
                  </a:solidFill>
                  <a:latin typeface="Papyrus" panose="03070502060502030205"/>
                  <a:ea typeface="Papyrus" panose="03070502060502030205"/>
                  <a:cs typeface="Papyrus" panose="03070502060502030205"/>
                  <a:sym typeface="Papyrus" panose="03070502060502030205"/>
                </a:defRPr>
              </a:lvl1pPr>
            </a:lstStyle>
            <a:p>
              <a:pPr>
                <a:defRPr>
                  <a:effectLst/>
                </a:defRPr>
              </a:pPr>
              <a:r>
                <a:rPr sz="1125"/>
                <a:t>AVKit</a:t>
              </a:r>
              <a:endParaRPr sz="1125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Cocoa Touch Layer</a:t>
            </a:r>
          </a:p>
        </p:txBody>
      </p:sp>
      <p:sp>
        <p:nvSpPr>
          <p:cNvPr id="239" name="Shape 239"/>
          <p:cNvSpPr/>
          <p:nvPr/>
        </p:nvSpPr>
        <p:spPr>
          <a:xfrm>
            <a:off x="2149078" y="1710035"/>
            <a:ext cx="7590234" cy="2147311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903206"/>
                  <a:satOff val="-17116"/>
                  <a:lumOff val="-2081"/>
                </a:schemeClr>
              </a:gs>
            </a:gsLst>
            <a:lin ang="5400000"/>
          </a:gra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35718" tIns="35718" rIns="35718" bIns="35718"/>
          <a:lstStyle>
            <a:lvl1pPr>
              <a:defRPr sz="3000">
                <a:solidFill>
                  <a:srgbClr val="3B3B3B"/>
                </a:solidFill>
                <a:effectLst>
                  <a:outerShdw blurRad="12700" dist="12700" dir="5400000" rotWithShape="0">
                    <a:srgbClr val="FFFFFF">
                      <a:alpha val="25000"/>
                    </a:srgbClr>
                  </a:outerShdw>
                </a:effectLst>
              </a:defRPr>
            </a:lvl1pPr>
          </a:lstStyle>
          <a:p>
            <a:r>
              <a:rPr sz="2110"/>
              <a:t>High-Level Features</a:t>
            </a:r>
            <a:endParaRPr sz="2110"/>
          </a:p>
        </p:txBody>
      </p:sp>
      <p:sp>
        <p:nvSpPr>
          <p:cNvPr id="240" name="Shape 240"/>
          <p:cNvSpPr/>
          <p:nvPr/>
        </p:nvSpPr>
        <p:spPr>
          <a:xfrm>
            <a:off x="2170949" y="2162239"/>
            <a:ext cx="1423797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App Extensions</a:t>
            </a:r>
            <a:endParaRPr sz="1125"/>
          </a:p>
        </p:txBody>
      </p:sp>
      <p:sp>
        <p:nvSpPr>
          <p:cNvPr id="241" name="Shape 241"/>
          <p:cNvSpPr/>
          <p:nvPr/>
        </p:nvSpPr>
        <p:spPr>
          <a:xfrm>
            <a:off x="4947471" y="2153310"/>
            <a:ext cx="1513008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Document Picker</a:t>
            </a:r>
            <a:endParaRPr sz="1125"/>
          </a:p>
        </p:txBody>
      </p:sp>
      <p:sp>
        <p:nvSpPr>
          <p:cNvPr id="242" name="Shape 242"/>
          <p:cNvSpPr/>
          <p:nvPr/>
        </p:nvSpPr>
        <p:spPr>
          <a:xfrm>
            <a:off x="6485313" y="2162239"/>
            <a:ext cx="1164348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AirDrop</a:t>
            </a:r>
            <a:endParaRPr sz="1125"/>
          </a:p>
        </p:txBody>
      </p:sp>
      <p:sp>
        <p:nvSpPr>
          <p:cNvPr id="243" name="Shape 243"/>
          <p:cNvSpPr/>
          <p:nvPr/>
        </p:nvSpPr>
        <p:spPr>
          <a:xfrm>
            <a:off x="7674497" y="2162239"/>
            <a:ext cx="629055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TextKit</a:t>
            </a:r>
            <a:endParaRPr sz="1125"/>
          </a:p>
        </p:txBody>
      </p:sp>
      <p:sp>
        <p:nvSpPr>
          <p:cNvPr id="244" name="Shape 244"/>
          <p:cNvSpPr/>
          <p:nvPr/>
        </p:nvSpPr>
        <p:spPr>
          <a:xfrm>
            <a:off x="8308644" y="2162239"/>
            <a:ext cx="1423797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UIKit Dynamics</a:t>
            </a:r>
            <a:endParaRPr sz="1125"/>
          </a:p>
        </p:txBody>
      </p:sp>
      <p:sp>
        <p:nvSpPr>
          <p:cNvPr id="245" name="Shape 245"/>
          <p:cNvSpPr/>
          <p:nvPr/>
        </p:nvSpPr>
        <p:spPr>
          <a:xfrm>
            <a:off x="2156159" y="2585040"/>
            <a:ext cx="1330071" cy="397301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Multitasking</a:t>
            </a:r>
            <a:endParaRPr sz="1125"/>
          </a:p>
        </p:txBody>
      </p:sp>
      <p:sp>
        <p:nvSpPr>
          <p:cNvPr id="246" name="Shape 246"/>
          <p:cNvSpPr/>
          <p:nvPr/>
        </p:nvSpPr>
        <p:spPr>
          <a:xfrm>
            <a:off x="4984916" y="2585040"/>
            <a:ext cx="1226926" cy="397301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Storyboards</a:t>
            </a:r>
            <a:endParaRPr sz="1125"/>
          </a:p>
        </p:txBody>
      </p:sp>
      <p:sp>
        <p:nvSpPr>
          <p:cNvPr id="247" name="Shape 247"/>
          <p:cNvSpPr/>
          <p:nvPr/>
        </p:nvSpPr>
        <p:spPr>
          <a:xfrm>
            <a:off x="6249287" y="2585040"/>
            <a:ext cx="1766126" cy="397301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UI State Preservation</a:t>
            </a:r>
            <a:endParaRPr sz="1125"/>
          </a:p>
        </p:txBody>
      </p:sp>
      <p:sp>
        <p:nvSpPr>
          <p:cNvPr id="248" name="Shape 248"/>
          <p:cNvSpPr/>
          <p:nvPr/>
        </p:nvSpPr>
        <p:spPr>
          <a:xfrm>
            <a:off x="8052857" y="2585040"/>
            <a:ext cx="1679584" cy="397301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Push Notification</a:t>
            </a:r>
            <a:endParaRPr sz="1125"/>
          </a:p>
        </p:txBody>
      </p:sp>
      <p:sp>
        <p:nvSpPr>
          <p:cNvPr id="249" name="Shape 249"/>
          <p:cNvSpPr/>
          <p:nvPr/>
        </p:nvSpPr>
        <p:spPr>
          <a:xfrm>
            <a:off x="3523674" y="2585040"/>
            <a:ext cx="1423797" cy="397301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Auto Layout</a:t>
            </a:r>
            <a:endParaRPr sz="1125"/>
          </a:p>
        </p:txBody>
      </p:sp>
      <p:sp>
        <p:nvSpPr>
          <p:cNvPr id="250" name="Shape 250"/>
          <p:cNvSpPr/>
          <p:nvPr/>
        </p:nvSpPr>
        <p:spPr>
          <a:xfrm>
            <a:off x="3645306" y="2153310"/>
            <a:ext cx="1283364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Handoff</a:t>
            </a:r>
            <a:endParaRPr sz="1125"/>
          </a:p>
        </p:txBody>
      </p:sp>
      <p:sp>
        <p:nvSpPr>
          <p:cNvPr id="251" name="Shape 251"/>
          <p:cNvSpPr/>
          <p:nvPr/>
        </p:nvSpPr>
        <p:spPr>
          <a:xfrm>
            <a:off x="2156159" y="3007839"/>
            <a:ext cx="1599845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Local Notifications</a:t>
            </a:r>
            <a:endParaRPr sz="1125"/>
          </a:p>
        </p:txBody>
      </p:sp>
      <p:sp>
        <p:nvSpPr>
          <p:cNvPr id="252" name="Shape 252"/>
          <p:cNvSpPr/>
          <p:nvPr/>
        </p:nvSpPr>
        <p:spPr>
          <a:xfrm>
            <a:off x="3799221" y="3007839"/>
            <a:ext cx="1766126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Gesture Recognizers</a:t>
            </a:r>
            <a:endParaRPr sz="1125"/>
          </a:p>
        </p:txBody>
      </p:sp>
      <p:sp>
        <p:nvSpPr>
          <p:cNvPr id="253" name="Shape 253"/>
          <p:cNvSpPr/>
          <p:nvPr/>
        </p:nvSpPr>
        <p:spPr>
          <a:xfrm>
            <a:off x="5608564" y="3007839"/>
            <a:ext cx="3238024" cy="397302"/>
          </a:xfrm>
          <a:prstGeom prst="roundRect">
            <a:avLst>
              <a:gd name="adj" fmla="val 33473"/>
            </a:avLst>
          </a:prstGeom>
          <a:solidFill>
            <a:srgbClr val="E9DBA5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>
            <a:lvl1pPr>
              <a:defRPr sz="1600">
                <a:solidFill>
                  <a:srgbClr val="24383E"/>
                </a:solidFill>
                <a:latin typeface="Papyrus" panose="03070502060502030205"/>
                <a:ea typeface="Papyrus" panose="03070502060502030205"/>
                <a:cs typeface="Papyrus" panose="03070502060502030205"/>
                <a:sym typeface="Papyrus" panose="03070502060502030205"/>
              </a:defRPr>
            </a:lvl1pPr>
          </a:lstStyle>
          <a:p>
            <a:pPr>
              <a:defRPr>
                <a:effectLst/>
              </a:defRPr>
            </a:pPr>
            <a:r>
              <a:rPr sz="1125"/>
              <a:t>Standard System View Controllers</a:t>
            </a:r>
            <a:endParaRPr sz="1125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iOS Development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- XCode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>
                <a:sym typeface="+mn-ea"/>
              </a:rPr>
              <a:t>Steps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Apple Developer Program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Install Xcode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Launch Xcode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In Xcode Preferences-&gt;Accounts, add Apple ID</a:t>
            </a:r>
            <a:endParaRPr lang="en-US" altLang="zh-CN">
              <a:sym typeface="+mn-ea"/>
            </a:endParaRPr>
          </a:p>
          <a:p>
            <a:pPr lvl="1"/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- Production Certificate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096510"/>
          </a:xfrm>
        </p:spPr>
        <p:txBody>
          <a:bodyPr/>
          <a:p>
            <a:pPr lvl="0"/>
            <a:r>
              <a:rPr lang="en-US" altLang="zh-CN" sz="1600">
                <a:sym typeface="+mn-ea"/>
              </a:rPr>
              <a:t>Creating a Production Certificate and p12 file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Development Provisioning Profile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contains a set of Development Certificates, Unique Device Identifiers(UDID), an App ID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Generate a CSR (Certificate Signing Request) file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On Mac, Finder-&gt;Application/Utilities, launch Keychain Access Program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Menu item: Keychain Access &gt; Certificate Assistant &gt; Request a Certificate From a Certificate Authority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Create certificate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Enter Apple Developer Program web page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Member Center &gt; Certificates &gt; Identifiers &amp; Profiles &gt; Certificates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Choose CSR generated in last step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Export a p12 file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Launch Keychain Access Program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In top-left “Keychain” pane, select “Login”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Select “File”-&gt;”Import” menu item, import .cer file created in last step. After this, the certificate is shwon in “My Certificate”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In bottom-left “Category” pane, select “My Certificates”, select the cGrtificate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Select “File”-&gt;”Export” menu item, selct “.p12” from file type dropdown menu. Then click “Save”.</a:t>
            </a:r>
            <a:endParaRPr lang="en-US" altLang="zh-CN" sz="16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Find Device UDID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en-US" altLang="zh-CN" sz="2800">
                <a:sym typeface="+mn-ea"/>
              </a:rPr>
              <a:t>Find device UDIDs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By Mac</a:t>
            </a:r>
            <a:endParaRPr lang="en-US" altLang="zh-CN" sz="2400"/>
          </a:p>
          <a:p>
            <a:pPr lvl="2"/>
            <a:r>
              <a:rPr lang="en-US" altLang="zh-CN" sz="2000">
                <a:sym typeface="+mn-ea"/>
              </a:rPr>
              <a:t>connect iphone to Mac</a:t>
            </a:r>
            <a:endParaRPr lang="en-US" altLang="zh-CN" sz="2000"/>
          </a:p>
          <a:p>
            <a:pPr lvl="2"/>
            <a:r>
              <a:rPr lang="en-US" altLang="zh-CN" sz="2000">
                <a:sym typeface="+mn-ea"/>
              </a:rPr>
              <a:t>“Apple logo” -&gt; “About this Mac” -&gt; “System Report” -&gt; “Hardware” -&gt; “USB” -&gt; “iPhone” -&gt; “Serial Number”</a:t>
            </a:r>
            <a:endParaRPr lang="en-US" altLang="zh-CN" sz="2000"/>
          </a:p>
          <a:p>
            <a:pPr lvl="2"/>
            <a:r>
              <a:rPr lang="en-US" altLang="zh-CN" sz="2000">
                <a:sym typeface="+mn-ea"/>
              </a:rPr>
              <a:t>add “-” after the 8th digit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By XCode</a:t>
            </a:r>
            <a:endParaRPr lang="en-US" altLang="zh-CN" sz="24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connect iPhone to Mac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open XCode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“Window” -&gt; “Devices and Simulators”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https://www.pgyer.com/udid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By ShowMyUDID.com in Safari on iPhone</a:t>
            </a:r>
            <a:endParaRPr lang="en-US" altLang="zh-CN" sz="2400"/>
          </a:p>
          <a:p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XCode - Signing &amp; Capabilities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422900"/>
          </a:xfrm>
        </p:spPr>
        <p:txBody>
          <a:bodyPr>
            <a:normAutofit/>
          </a:bodyPr>
          <a:p>
            <a:pPr lvl="0"/>
            <a:r>
              <a:rPr lang="en-US" altLang="zh-CN" sz="2400">
                <a:sym typeface="+mn-ea"/>
              </a:rPr>
              <a:t>Create a provisioning profile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Add UDIDs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Open</a:t>
            </a:r>
            <a:r>
              <a:rPr lang="en-US" altLang="zh-CN">
                <a:sym typeface="+mn-ea"/>
              </a:rPr>
              <a:t> Apple developer portal “Certificates, Identifiers &amp; Profiles” -&gt; “Devices”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most 100 devices for an account</a:t>
            </a:r>
            <a:endParaRPr lang="en-US" altLang="zh-CN" sz="2000"/>
          </a:p>
          <a:p>
            <a:pPr lvl="1"/>
            <a:r>
              <a:rPr lang="en-US" altLang="zh-CN">
                <a:sym typeface="+mn-ea"/>
              </a:rPr>
              <a:t>Create App ID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Open Apple developer portal “Certificates, Identifiers &amp; Profiles” -&gt; “Identifiers”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register a new App ID</a:t>
            </a:r>
            <a:endParaRPr lang="en-US" altLang="zh-CN" sz="2000"/>
          </a:p>
          <a:p>
            <a:pPr lvl="1"/>
            <a:r>
              <a:rPr lang="en-US" altLang="zh-CN">
                <a:sym typeface="+mn-ea"/>
              </a:rPr>
              <a:t>Create a provisioning profile</a:t>
            </a:r>
            <a:endParaRPr lang="en-US" altLang="zh-CN"/>
          </a:p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Select project, in mid-pane, select “Signing &amp; Capabilities”</a:t>
            </a:r>
            <a:endParaRPr lang="en-US" altLang="zh-CN"/>
          </a:p>
          <a:p>
            <a:pPr lvl="1"/>
            <a:r>
              <a:rPr lang="en-US" altLang="zh-CN"/>
              <a:t>Check “Automatically manage signing”</a:t>
            </a:r>
            <a:endParaRPr lang="en-US" altLang="zh-CN"/>
          </a:p>
          <a:p>
            <a:pPr lvl="1"/>
            <a:r>
              <a:rPr lang="en-US" altLang="zh-CN"/>
              <a:t>Click “Add Account”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.ipa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https://wiki.genexus.com/commwiki/servlet/wiki?34616,HowTo%3A+Create+an+.ipa+file+from+XCode</a:t>
            </a:r>
            <a:endParaRPr lang="en-US" altLang="zh-CN"/>
          </a:p>
          <a:p>
            <a:pPr lvl="0"/>
            <a:r>
              <a:rPr lang="en-US" altLang="zh-CN"/>
              <a:t>Build</a:t>
            </a:r>
            <a:endParaRPr lang="en-US" altLang="zh-CN"/>
          </a:p>
          <a:p>
            <a:pPr lvl="1"/>
            <a:r>
              <a:rPr lang="en-US" altLang="zh-CN"/>
              <a:t>Open xcode project</a:t>
            </a:r>
            <a:endParaRPr lang="en-US" altLang="zh-CN"/>
          </a:p>
          <a:p>
            <a:pPr lvl="1"/>
            <a:r>
              <a:rPr lang="en-US" altLang="zh-CN"/>
              <a:t>Select the deination scheme</a:t>
            </a:r>
            <a:endParaRPr lang="en-US" altLang="zh-CN"/>
          </a:p>
          <a:p>
            <a:pPr lvl="2"/>
            <a:r>
              <a:rPr lang="en-US" altLang="zh-CN"/>
              <a:t>Product -&gt; Desitination -&gt; Generic iOS Device</a:t>
            </a:r>
            <a:endParaRPr lang="en-US" altLang="zh-CN"/>
          </a:p>
          <a:p>
            <a:pPr lvl="1"/>
            <a:r>
              <a:rPr lang="en-US" altLang="zh-CN"/>
              <a:t>Archive the project</a:t>
            </a:r>
            <a:endParaRPr lang="en-US" altLang="zh-CN"/>
          </a:p>
          <a:p>
            <a:pPr lvl="2"/>
            <a:r>
              <a:rPr lang="en-US" altLang="zh-CN"/>
              <a:t>Product -&gt; Archive</a:t>
            </a:r>
            <a:endParaRPr lang="en-US" altLang="zh-CN"/>
          </a:p>
          <a:p>
            <a:pPr lvl="2"/>
            <a:r>
              <a:rPr lang="en-US" altLang="zh-CN"/>
              <a:t>after finish archiving, select “Distribute”</a:t>
            </a:r>
            <a:endParaRPr lang="en-US" altLang="zh-CN"/>
          </a:p>
          <a:p>
            <a:pPr lvl="2"/>
            <a:r>
              <a:rPr lang="en-US" altLang="zh-CN"/>
              <a:t>after compilation, select “Export”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Debug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Submit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4175</Words>
  <Application>WPS 演示</Application>
  <PresentationFormat/>
  <Paragraphs>352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Helvetica Neue Medium</vt:lpstr>
      <vt:lpstr>黑体</vt:lpstr>
      <vt:lpstr>Helvetica Neue</vt:lpstr>
      <vt:lpstr>Papyrus</vt:lpstr>
      <vt:lpstr>微软雅黑</vt:lpstr>
      <vt:lpstr>Arial Unicode MS</vt:lpstr>
      <vt:lpstr>A000120140530A02PPBG</vt:lpstr>
      <vt:lpstr>iOS General</vt:lpstr>
      <vt:lpstr>iOS Development</vt:lpstr>
      <vt:lpstr>Set Up - XCode</vt:lpstr>
      <vt:lpstr>Set Up - Production Certificate</vt:lpstr>
      <vt:lpstr>PowerPoint 演示文稿</vt:lpstr>
      <vt:lpstr>XCode - Signing &amp; Capabilities</vt:lpstr>
      <vt:lpstr>.ipa</vt:lpstr>
      <vt:lpstr>Debug</vt:lpstr>
      <vt:lpstr>Submit</vt:lpstr>
      <vt:lpstr>FAQ</vt:lpstr>
      <vt:lpstr>Mac Usage</vt:lpstr>
      <vt:lpstr>Homebrew</vt:lpstr>
      <vt:lpstr>iOS Internal</vt:lpstr>
      <vt:lpstr>Architecture</vt:lpstr>
      <vt:lpstr>Core Services Layer</vt:lpstr>
      <vt:lpstr>Media Layer</vt:lpstr>
      <vt:lpstr>Cocoa Touch Layer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General</dc:title>
  <dc:creator/>
  <cp:lastModifiedBy>Sparks Lu</cp:lastModifiedBy>
  <cp:revision>59</cp:revision>
  <dcterms:created xsi:type="dcterms:W3CDTF">2019-12-26T08:23:00Z</dcterms:created>
  <dcterms:modified xsi:type="dcterms:W3CDTF">2021-11-23T02:58:58Z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EABB11448CA74A12A49445CCE318429F</vt:lpwstr>
  </property>
</Properties>
</file>