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30"/>
  </p:handoutMasterIdLst>
  <p:sldIdLst>
    <p:sldId id="256" r:id="rId3"/>
    <p:sldId id="366" r:id="rId4"/>
    <p:sldId id="314" r:id="rId5"/>
    <p:sldId id="325" r:id="rId6"/>
    <p:sldId id="343" r:id="rId7"/>
    <p:sldId id="284" r:id="rId8"/>
    <p:sldId id="323" r:id="rId9"/>
    <p:sldId id="329" r:id="rId10"/>
    <p:sldId id="277" r:id="rId11"/>
    <p:sldId id="333" r:id="rId13"/>
    <p:sldId id="337" r:id="rId14"/>
    <p:sldId id="332" r:id="rId15"/>
    <p:sldId id="334" r:id="rId16"/>
    <p:sldId id="341" r:id="rId17"/>
    <p:sldId id="354" r:id="rId18"/>
    <p:sldId id="390" r:id="rId19"/>
    <p:sldId id="389" r:id="rId20"/>
    <p:sldId id="358" r:id="rId21"/>
    <p:sldId id="359" r:id="rId22"/>
    <p:sldId id="362" r:id="rId23"/>
    <p:sldId id="356" r:id="rId24"/>
    <p:sldId id="363" r:id="rId25"/>
    <p:sldId id="331" r:id="rId26"/>
    <p:sldId id="367" r:id="rId27"/>
    <p:sldId id="368" r:id="rId28"/>
    <p:sldId id="36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image" Target="../media/image3.png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Web Server</a:t>
            </a:r>
            <a:endParaRPr lang="en-US" altLang="zh-CN" smtClean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88975"/>
          </a:xfrm>
        </p:spPr>
        <p:txBody>
          <a:bodyPr>
            <a:normAutofit fontScale="65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3/1/2021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Monitoring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76630" y="1437640"/>
          <a:ext cx="10553065" cy="3870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105"/>
                <a:gridCol w="4458970"/>
                <a:gridCol w="4491990"/>
              </a:tblGrid>
              <a:tr h="5175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命令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16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监控硬件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ipmitool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CPU</a:t>
                      </a:r>
                      <a:r>
                        <a:rPr lang="zh-CN" altLang="en-US"/>
                        <a:t>相关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lscpu uptime top htop vmstat mpstat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17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内存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free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磁盘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df dd iotop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17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网络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iftop nethogs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sudo lsof -i -P -n | grep LISTEN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列出正在监听的端口</a:t>
                      </a:r>
                      <a:endParaRPr lang="zh-CN" altLang="en-US"/>
                    </a:p>
                  </a:txBody>
                  <a:tcPr/>
                </a:tc>
              </a:tr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监控出图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mrtg nagios cacti zabbix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447665"/>
          </a:xfrm>
        </p:spPr>
        <p:txBody>
          <a:bodyPr>
            <a:normAutofit fontScale="70000"/>
          </a:bodyPr>
          <a:p>
            <a:r>
              <a:rPr lang="en-US" altLang="zh-CN"/>
              <a:t>sudo apt install sysstat</a:t>
            </a:r>
            <a:endParaRPr lang="en-US" altLang="zh-CN"/>
          </a:p>
          <a:p>
            <a:r>
              <a:rPr lang="en-US" altLang="zh-CN"/>
              <a:t>Enable sysstat</a:t>
            </a:r>
            <a:endParaRPr lang="en-US" altLang="zh-CN"/>
          </a:p>
          <a:p>
            <a:pPr lvl="1"/>
            <a:r>
              <a:rPr lang="en-US" altLang="zh-CN"/>
              <a:t>/etc/default/sysstat false-&gt;true</a:t>
            </a:r>
            <a:endParaRPr lang="en-US" altLang="zh-CN"/>
          </a:p>
          <a:p>
            <a:pPr lvl="0"/>
            <a:r>
              <a:rPr lang="en-US" altLang="zh-CN" sz="2400"/>
              <a:t>Configure sysstat</a:t>
            </a:r>
            <a:endParaRPr lang="en-US" altLang="zh-CN"/>
          </a:p>
          <a:p>
            <a:pPr lvl="1"/>
            <a:r>
              <a:rPr lang="en-US" altLang="zh-CN"/>
              <a:t>/etc/cron.d/sysstat 5-55/10-&gt;*/2</a:t>
            </a:r>
            <a:endParaRPr lang="en-US" altLang="zh-CN"/>
          </a:p>
          <a:p>
            <a:pPr lvl="1"/>
            <a:r>
              <a:rPr lang="en-US" altLang="zh-CN"/>
              <a:t>/etc/sysstat/sysstat</a:t>
            </a:r>
            <a:endParaRPr lang="en-US" altLang="zh-CN"/>
          </a:p>
          <a:p>
            <a:pPr lvl="2"/>
            <a:r>
              <a:rPr lang="en-US" altLang="zh-CN" sz="1800"/>
              <a:t>HISTORY: 7-&gt;30</a:t>
            </a:r>
            <a:endParaRPr lang="en-US" altLang="zh-CN"/>
          </a:p>
          <a:p>
            <a:pPr lvl="0"/>
            <a:r>
              <a:rPr lang="en-US" altLang="zh-CN"/>
              <a:t>Start sysstat</a:t>
            </a:r>
            <a:endParaRPr lang="en-US" altLang="zh-CN"/>
          </a:p>
          <a:p>
            <a:pPr lvl="1"/>
            <a:r>
              <a:rPr lang="en-US" altLang="zh-CN"/>
              <a:t>sudo service sysstat restart</a:t>
            </a:r>
            <a:endParaRPr lang="en-US" altLang="zh-CN"/>
          </a:p>
          <a:p>
            <a:pPr lvl="1"/>
            <a:r>
              <a:rPr lang="en-US" altLang="zh-CN"/>
              <a:t>sudo service --status-all</a:t>
            </a:r>
            <a:endParaRPr lang="en-US" altLang="zh-CN"/>
          </a:p>
          <a:p>
            <a:pPr lvl="1"/>
            <a:r>
              <a:rPr lang="en-US" altLang="zh-CN"/>
              <a:t>log file: /var/log/sysstat/sa*</a:t>
            </a:r>
            <a:endParaRPr lang="en-US" altLang="zh-CN"/>
          </a:p>
          <a:p>
            <a:pPr lvl="0"/>
            <a:r>
              <a:rPr lang="en-US" altLang="zh-CN"/>
              <a:t>ksar</a:t>
            </a:r>
            <a:endParaRPr lang="en-US" altLang="zh-CN"/>
          </a:p>
          <a:p>
            <a:pPr lvl="1"/>
            <a:r>
              <a:rPr lang="en-US" altLang="zh-CN"/>
              <a:t>sudo apt install openjdk-8-jre</a:t>
            </a:r>
            <a:endParaRPr lang="en-US" altLang="zh-CN"/>
          </a:p>
          <a:p>
            <a:pPr lvl="1"/>
            <a:r>
              <a:rPr lang="en-US" altLang="zh-CN"/>
              <a:t>wget https://excellmedia.dl.sourceforge.net/project/ksar/ksar/5.0.6/kSar-5.0.6.zip</a:t>
            </a:r>
            <a:endParaRPr lang="en-US" altLang="zh-CN"/>
          </a:p>
          <a:p>
            <a:pPr lvl="1"/>
            <a:r>
              <a:rPr lang="en-US" altLang="zh-CN"/>
              <a:t>LC_ALL=C sar -A -f sa22 &gt;sa22.parse</a:t>
            </a:r>
            <a:endParaRPr lang="en-US" altLang="zh-CN"/>
          </a:p>
          <a:p>
            <a:pPr lvl="1"/>
            <a:r>
              <a:rPr lang="en-US" altLang="zh-CN"/>
              <a:t>run.sh &amp;</a:t>
            </a:r>
            <a:endParaRPr lang="en-US" altLang="zh-CN"/>
          </a:p>
          <a:p>
            <a:pPr lvl="1"/>
            <a:r>
              <a:rPr lang="en-US" altLang="zh-CN"/>
              <a:t>Select “load from text file...”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https://www.howtoforge.com/install-and-configure-sar-and-ksar-for-daily-monitoring-on-linux-and-generate-pdf-reports/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075680" y="1211580"/>
            <a:ext cx="5632450" cy="34150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#!/bin/bash</a:t>
            </a:r>
            <a:endParaRPr lang="zh-CN" altLang="en-US"/>
          </a:p>
          <a:p>
            <a:r>
              <a:rPr lang="zh-CN" altLang="en-US"/>
              <a:t>idx=`date --date="1 days ago" +%</a:t>
            </a:r>
            <a:r>
              <a:rPr lang="en-US" altLang="zh-CN"/>
              <a:t>Y%m%</a:t>
            </a:r>
            <a:r>
              <a:rPr lang="zh-CN" altLang="en-US"/>
              <a:t>d`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work_dir="/home/lgm/SarReports/"</a:t>
            </a:r>
            <a:endParaRPr lang="zh-CN" altLang="en-US"/>
          </a:p>
          <a:p>
            <a:r>
              <a:rPr lang="zh-CN" altLang="en-US"/>
              <a:t>sar_file="$work_dir/sa$idx"</a:t>
            </a:r>
            <a:endParaRPr lang="zh-CN" altLang="en-US"/>
          </a:p>
          <a:p>
            <a:r>
              <a:rPr lang="zh-CN" altLang="en-US"/>
              <a:t>pdf_file="$work_dir/sa$idx.pdf'</a:t>
            </a:r>
            <a:endParaRPr lang="zh-CN" altLang="en-US"/>
          </a:p>
          <a:p>
            <a:r>
              <a:rPr lang="en-US" altLang="zh-CN"/>
              <a:t>ksar_dir=”</a:t>
            </a:r>
            <a:r>
              <a:rPr lang="zh-CN" altLang="en-US">
                <a:sym typeface="+mn-ea"/>
              </a:rPr>
              <a:t>/home/lgm/Programs/kSar-5.0.6/</a:t>
            </a:r>
            <a:r>
              <a:rPr lang="en-US" altLang="zh-CN">
                <a:sym typeface="+mn-ea"/>
              </a:rPr>
              <a:t>”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LC_ALL=C sar -A -f /var/log/sysstat/sa$idx &gt; $sar_file</a:t>
            </a:r>
            <a:endParaRPr lang="zh-CN" altLang="en-US"/>
          </a:p>
          <a:p>
            <a:r>
              <a:rPr lang="zh-CN" altLang="en-US"/>
              <a:t>cd </a:t>
            </a:r>
            <a:r>
              <a:rPr lang="en-US" altLang="zh-CN"/>
              <a:t>$ksar_dir</a:t>
            </a:r>
            <a:endParaRPr lang="en-US" altLang="zh-CN"/>
          </a:p>
          <a:p>
            <a:r>
              <a:rPr lang="zh-CN" altLang="en-US"/>
              <a:t>java -jar kSar.jar -input $sar_file -outputPDF $pdf_file</a:t>
            </a:r>
            <a:endParaRPr lang="zh-CN" altLang="en-US"/>
          </a:p>
          <a:p>
            <a:r>
              <a:rPr lang="zh-CN" altLang="en-US"/>
              <a:t>echo "Ksar graph successfully generated"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Zabbix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85410" cy="454914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https://www.zabbix.com</a:t>
            </a:r>
            <a:endParaRPr lang="en-US" altLang="zh-CN"/>
          </a:p>
          <a:p>
            <a:pPr lvl="0"/>
            <a:r>
              <a:rPr lang="en-US" altLang="zh-CN"/>
              <a:t>Component</a:t>
            </a:r>
            <a:endParaRPr lang="en-US" altLang="zh-CN"/>
          </a:p>
          <a:p>
            <a:pPr lvl="1"/>
            <a:r>
              <a:rPr lang="en-US" altLang="zh-CN"/>
              <a:t>server</a:t>
            </a:r>
            <a:endParaRPr lang="en-US" altLang="zh-CN"/>
          </a:p>
          <a:p>
            <a:pPr lvl="1"/>
            <a:r>
              <a:rPr lang="en-US" altLang="zh-CN"/>
              <a:t>agent: deployed on the target machine to be monitored, responsible for reporting the gathered data from the target to the server</a:t>
            </a:r>
            <a:endParaRPr lang="en-US" altLang="zh-CN"/>
          </a:p>
          <a:p>
            <a:pPr lvl="0"/>
            <a:r>
              <a:rPr lang="en-US" altLang="zh-CN"/>
              <a:t>Suppor</a:t>
            </a:r>
            <a:endParaRPr lang="en-US" altLang="zh-CN"/>
          </a:p>
          <a:p>
            <a:pPr lvl="1"/>
            <a:r>
              <a:rPr lang="en-US" altLang="zh-CN"/>
              <a:t>MySQL/PostgreSQL support</a:t>
            </a:r>
            <a:endParaRPr lang="en-US" altLang="zh-CN"/>
          </a:p>
          <a:p>
            <a:pPr lvl="1"/>
            <a:r>
              <a:rPr lang="en-US" altLang="zh-CN"/>
              <a:t>Apache2/Nginx support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apt-get install mysql-server mysql-client mlocate</a:t>
            </a:r>
            <a:endParaRPr lang="en-US" altLang="zh-CN"/>
          </a:p>
          <a:p>
            <a:pPr lvl="1"/>
            <a:r>
              <a:rPr lang="en-US" altLang="zh-CN"/>
              <a:t>sudo apt-get install zabbix-server-mysql zabbix-frontend-php zabbix-agent</a:t>
            </a:r>
            <a:endParaRPr lang="en-US" altLang="zh-CN"/>
          </a:p>
        </p:txBody>
      </p:sp>
      <p:pic>
        <p:nvPicPr>
          <p:cNvPr id="4" name="图片 3" descr="1190037-20171123164838290-2622680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23610" y="443865"/>
            <a:ext cx="6168390" cy="33877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阿里云域名</a:t>
            </a:r>
            <a:r>
              <a:rPr lang="en-US" altLang="zh-CN"/>
              <a:t>+</a:t>
            </a:r>
            <a:r>
              <a:rPr lang="zh-CN" altLang="en-US"/>
              <a:t>腾讯云服务器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https://blog.csdn.net/daotiao0199/article/details/81945865</a:t>
            </a:r>
            <a:endParaRPr lang="en-US" altLang="zh-CN"/>
          </a:p>
          <a:p>
            <a:pPr lvl="0"/>
            <a:r>
              <a:rPr lang="en-US" altLang="zh-CN" sz="2400"/>
              <a:t>Steps</a:t>
            </a:r>
            <a:endParaRPr lang="en-US" altLang="zh-CN" sz="2400"/>
          </a:p>
          <a:p>
            <a:pPr lvl="1"/>
            <a:r>
              <a:rPr lang="en-US" altLang="zh-CN"/>
              <a:t>阿里云-&gt;控制台-&gt;域名-&gt;域名列表-&gt;管理</a:t>
            </a:r>
            <a:endParaRPr lang="en-US" altLang="zh-CN" sz="2000"/>
          </a:p>
          <a:p>
            <a:pPr lvl="1"/>
            <a:r>
              <a:rPr lang="en-US" altLang="zh-CN"/>
              <a:t>修改域名的DNS服务器</a:t>
            </a:r>
            <a:r>
              <a:rPr lang="zh-CN" altLang="en-US"/>
              <a:t>为</a:t>
            </a:r>
            <a:r>
              <a:rPr lang="en-US" altLang="zh-CN"/>
              <a:t>s1g1ns1.dnspod.net</a:t>
            </a:r>
            <a:r>
              <a:rPr lang="zh-CN" altLang="en-US"/>
              <a:t>和</a:t>
            </a:r>
            <a:r>
              <a:rPr lang="en-US" altLang="zh-CN">
                <a:sym typeface="+mn-ea"/>
              </a:rPr>
              <a:t>s1g1ns2.dnspod.net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腾讯云-&gt;控制台-&gt;域名服务-&gt;我的域名-&gt;添加解析</a:t>
            </a:r>
            <a:endParaRPr lang="en-US" altLang="zh-CN"/>
          </a:p>
          <a:p>
            <a:pPr lvl="1"/>
            <a:r>
              <a:rPr lang="zh-CN" altLang="en-US"/>
              <a:t>腾讯云域名诊断工具 </a:t>
            </a:r>
            <a:r>
              <a:rPr lang="en-US" altLang="zh-CN"/>
              <a:t>https://domaintool.cloud.tencent.com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CDN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59450" cy="4549140"/>
          </a:xfrm>
        </p:spPr>
        <p:txBody>
          <a:bodyPr/>
          <a:p>
            <a:r>
              <a:rPr lang="en-US" altLang="zh-CN"/>
              <a:t>Content Delivery Network</a:t>
            </a:r>
            <a:endParaRPr lang="en-US" altLang="zh-CN"/>
          </a:p>
          <a:p>
            <a:r>
              <a:rPr lang="zh-CN" altLang="en-US"/>
              <a:t>动静分离</a:t>
            </a:r>
            <a:endParaRPr lang="zh-CN" altLang="en-US"/>
          </a:p>
          <a:p>
            <a:pPr lvl="1"/>
            <a:r>
              <a:rPr lang="zh-CN" altLang="en-US"/>
              <a:t>https://www.cnblogs.com/matengfei123/p/8005404.html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0695" y="1338580"/>
            <a:ext cx="4878705" cy="993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285" y="2651125"/>
            <a:ext cx="5005705" cy="21520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 VPN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058410" cy="5146675"/>
          </a:xfrm>
        </p:spPr>
        <p:txBody>
          <a:bodyPr>
            <a:normAutofit fontScale="80000"/>
          </a:bodyPr>
          <a:p>
            <a:r>
              <a:rPr lang="en-US" altLang="zh-CN"/>
              <a:t>Rent server from vultr.com</a:t>
            </a:r>
            <a:endParaRPr lang="en-US" altLang="zh-CN"/>
          </a:p>
          <a:p>
            <a:r>
              <a:rPr lang="en-US" altLang="zh-CN"/>
              <a:t>Config server as VPN server</a:t>
            </a:r>
            <a:endParaRPr lang="en-US" altLang="zh-CN"/>
          </a:p>
          <a:p>
            <a:pPr lvl="1"/>
            <a:r>
              <a:rPr lang="en-US" altLang="zh-CN"/>
              <a:t>Refer</a:t>
            </a:r>
            <a:endParaRPr lang="en-US" altLang="zh-CN"/>
          </a:p>
          <a:p>
            <a:pPr lvl="2"/>
            <a:r>
              <a:rPr lang="en-US" altLang="zh-CN"/>
              <a:t>https://www.vultr.com/docs/setup-a-pptp-vpn-server-on-ubuntu</a:t>
            </a:r>
            <a:endParaRPr lang="en-US" altLang="zh-CN"/>
          </a:p>
          <a:p>
            <a:pPr lvl="2"/>
            <a:r>
              <a:rPr lang="en-US" altLang="zh-CN"/>
              <a:t>https://blog.warmcolor.net/2013/06/21/%E5%9F%BA%E4%BA%8Eubuntu%E6%90%AD%E5%BB%BAvpn%E6%9C%8D%E5%8A%A1%E5%99%A8%E5%B7%B2%E9%AA%8C%E8%AF%81/</a:t>
            </a:r>
            <a:endParaRPr lang="en-US" altLang="zh-CN"/>
          </a:p>
          <a:p>
            <a:pPr lvl="1"/>
            <a:r>
              <a:rPr lang="en-US" altLang="zh-CN" sz="2000"/>
              <a:t>Steps</a:t>
            </a:r>
            <a:endParaRPr lang="en-US" altLang="zh-CN" sz="2000"/>
          </a:p>
          <a:p>
            <a:pPr lvl="2"/>
            <a:r>
              <a:rPr lang="en-US" altLang="zh-CN"/>
              <a:t>apt-get install pptpd</a:t>
            </a:r>
            <a:endParaRPr lang="en-US" altLang="zh-CN" sz="1800"/>
          </a:p>
          <a:p>
            <a:pPr lvl="2"/>
            <a:r>
              <a:rPr lang="en-US" altLang="zh-CN"/>
              <a:t>Edit /etc/pptpd.conf</a:t>
            </a:r>
            <a:endParaRPr lang="en-US" altLang="zh-CN"/>
          </a:p>
          <a:p>
            <a:pPr lvl="3"/>
            <a:r>
              <a:rPr lang="en-US" altLang="zh-CN"/>
              <a:t>option /etc/ppp/pptpd-options</a:t>
            </a:r>
            <a:endParaRPr lang="en-US" altLang="zh-CN"/>
          </a:p>
          <a:p>
            <a:pPr lvl="3"/>
            <a:r>
              <a:rPr lang="en-US" altLang="zh-CN"/>
              <a:t>localip 192.168.0.1</a:t>
            </a:r>
            <a:endParaRPr lang="en-US" altLang="zh-CN"/>
          </a:p>
          <a:p>
            <a:pPr lvl="3"/>
            <a:r>
              <a:rPr lang="en-US" altLang="zh-CN"/>
              <a:t>remoteip 192.168.0.11-150</a:t>
            </a:r>
            <a:endParaRPr lang="en-US" altLang="zh-CN"/>
          </a:p>
          <a:p>
            <a:pPr lvl="2"/>
            <a:r>
              <a:rPr lang="en-US" altLang="zh-CN"/>
              <a:t>Edit /etc/ppp/pptpd-options</a:t>
            </a:r>
            <a:endParaRPr lang="en-US" altLang="zh-CN"/>
          </a:p>
          <a:p>
            <a:pPr lvl="3"/>
            <a:r>
              <a:rPr lang="en-US" altLang="zh-CN"/>
              <a:t>ms-dns: 8.8.8.8 8.8.4.4</a:t>
            </a:r>
            <a:endParaRPr lang="en-US" altLang="zh-CN"/>
          </a:p>
          <a:p>
            <a:pPr lvl="2"/>
            <a:r>
              <a:rPr lang="en-US" altLang="zh-CN"/>
              <a:t>/etc/ppp/chap-secrets</a:t>
            </a:r>
            <a:endParaRPr lang="en-US" altLang="zh-CN"/>
          </a:p>
          <a:p>
            <a:pPr lvl="3"/>
            <a:r>
              <a:rPr lang="en-US" altLang="zh-CN"/>
              <a:t>	用户名 pptpd 密码 *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52540" y="1195070"/>
            <a:ext cx="5001260" cy="49510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altLang="zh-CN" sz="1600"/>
              <a:t>/etc/init.d/pptpd restart</a:t>
            </a:r>
            <a:endParaRPr lang="en-US" altLang="zh-CN" sz="1600"/>
          </a:p>
          <a:p>
            <a:pPr lvl="2"/>
            <a:r>
              <a:rPr lang="en-US" altLang="zh-CN" sz="1600"/>
              <a:t>iptables -I INPUT -p tcp --dport 1723 -j ACCEPT</a:t>
            </a:r>
            <a:endParaRPr lang="en-US" altLang="zh-CN" sz="1600"/>
          </a:p>
          <a:p>
            <a:pPr lvl="2"/>
            <a:r>
              <a:rPr lang="en-US" altLang="zh-CN" sz="1600"/>
              <a:t>/proc/sys/net/ipv4/ip_forward: 1</a:t>
            </a:r>
            <a:endParaRPr lang="en-US" altLang="zh-CN" sz="1600"/>
          </a:p>
          <a:p>
            <a:pPr lvl="2"/>
            <a:r>
              <a:rPr lang="en-US" altLang="zh-CN" sz="1600"/>
              <a:t>Edit /etc/sysctl.con</a:t>
            </a:r>
            <a:endParaRPr lang="en-US" altLang="zh-CN" sz="1600"/>
          </a:p>
          <a:p>
            <a:pPr lvl="3"/>
            <a:r>
              <a:rPr lang="en-US" altLang="zh-CN" sz="1600"/>
              <a:t>	net.ipv4.ip_forward = 1</a:t>
            </a:r>
            <a:endParaRPr lang="en-US" altLang="zh-CN" sz="1600"/>
          </a:p>
          <a:p>
            <a:pPr lvl="2"/>
            <a:r>
              <a:rPr lang="en-US" altLang="zh-CN" sz="1600"/>
              <a:t>sysctl -p</a:t>
            </a:r>
            <a:endParaRPr lang="en-US" altLang="zh-CN" sz="1600"/>
          </a:p>
          <a:p>
            <a:pPr lvl="2"/>
            <a:r>
              <a:rPr lang="en-US" altLang="zh-CN" sz="1600"/>
              <a:t>/etc/init.d/procps restart</a:t>
            </a:r>
            <a:endParaRPr lang="en-US" altLang="zh-CN" sz="1600"/>
          </a:p>
          <a:p>
            <a:pPr lvl="2"/>
            <a:r>
              <a:rPr lang="en-US" altLang="zh-CN" sz="1600"/>
              <a:t>apt-get intall iptables</a:t>
            </a:r>
            <a:endParaRPr lang="en-US" altLang="zh-CN" sz="1600"/>
          </a:p>
          <a:p>
            <a:pPr lvl="2"/>
            <a:r>
              <a:rPr lang="en-US" altLang="zh-CN" sz="1600"/>
              <a:t>iptables --table nat --append POSTROUTING --out-interface {eth0} --jump MASQUERADE</a:t>
            </a:r>
            <a:endParaRPr lang="en-US" altLang="zh-CN" sz="1600"/>
          </a:p>
          <a:p>
            <a:pPr lvl="2"/>
            <a:r>
              <a:rPr lang="en-US" altLang="zh-CN" sz="1600"/>
              <a:t>Edit /etc/rc.local:</a:t>
            </a:r>
            <a:endParaRPr lang="en-US" altLang="zh-CN" sz="1600"/>
          </a:p>
          <a:p>
            <a:pPr lvl="3"/>
            <a:r>
              <a:rPr lang="en-US" altLang="zh-CN" sz="1600"/>
              <a:t>iptables --table nat --append POSTROUTING --out-interface eth0 --jump MASQUERADE</a:t>
            </a:r>
            <a:endParaRPr lang="en-US" altLang="zh-CN" sz="1600"/>
          </a:p>
          <a:p>
            <a:pPr lvl="0"/>
            <a:r>
              <a:rPr lang="en-US" altLang="zh-CN" sz="2000"/>
              <a:t>Set up client</a:t>
            </a:r>
            <a:endParaRPr lang="en-US" altLang="zh-CN" sz="2000"/>
          </a:p>
          <a:p>
            <a:pPr lvl="1"/>
            <a:r>
              <a:rPr lang="en-US" altLang="zh-CN" sz="1800"/>
              <a:t>Search vpn in start menu</a:t>
            </a:r>
            <a:endParaRPr lang="en-US" altLang="zh-CN" sz="18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Firewall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Ubuntu</a:t>
            </a:r>
            <a:endParaRPr lang="en-US" altLang="zh-CN"/>
          </a:p>
          <a:p>
            <a:pPr lvl="1"/>
            <a:r>
              <a:rPr lang="en-US" altLang="zh-CN"/>
              <a:t>sudo ufw status verbose</a:t>
            </a:r>
            <a:endParaRPr lang="en-US" altLang="zh-CN"/>
          </a:p>
          <a:p>
            <a:pPr lvl="1"/>
            <a:r>
              <a:rPr lang="en-US" altLang="zh-CN"/>
              <a:t>sudo ufw allow 80</a:t>
            </a:r>
            <a:endParaRPr lang="en-US" altLang="zh-CN"/>
          </a:p>
          <a:p>
            <a:pPr lvl="1"/>
            <a:r>
              <a:rPr lang="en-US" altLang="zh-CN"/>
              <a:t>sudo ufw delete allow 80</a:t>
            </a:r>
            <a:endParaRPr lang="en-US" altLang="zh-CN"/>
          </a:p>
          <a:p>
            <a:pPr lvl="0"/>
            <a:r>
              <a:rPr lang="en-US" altLang="zh-CN"/>
              <a:t>CentOS</a:t>
            </a:r>
            <a:endParaRPr lang="en-US" altLang="zh-CN"/>
          </a:p>
          <a:p>
            <a:pPr lvl="1"/>
            <a:r>
              <a:rPr lang="en-US" altLang="zh-CN"/>
              <a:t>firewall-cmd --zone=public --list-ports</a:t>
            </a:r>
            <a:endParaRPr lang="en-US" altLang="zh-CN"/>
          </a:p>
          <a:p>
            <a:pPr lvl="1"/>
            <a:r>
              <a:rPr lang="en-US" altLang="zh-CN"/>
              <a:t>firewall-cmd --zone=public --add-port=80/tcp --permanent</a:t>
            </a:r>
            <a:endParaRPr lang="en-US" altLang="zh-CN"/>
          </a:p>
          <a:p>
            <a:pPr lvl="1"/>
            <a:r>
              <a:rPr lang="en-US" altLang="zh-CN"/>
              <a:t>firewall-cmd --zone=public --add-port=443/tcp --permanent</a:t>
            </a:r>
            <a:endParaRPr lang="en-US" altLang="zh-CN"/>
          </a:p>
          <a:p>
            <a:pPr lvl="1"/>
            <a:r>
              <a:rPr lang="en-US" altLang="zh-CN"/>
              <a:t>firewall-cmd --zone=public --remove-port=80/tcp --permanent</a:t>
            </a:r>
            <a:endParaRPr lang="en-US" altLang="zh-CN"/>
          </a:p>
          <a:p>
            <a:pPr lvl="1"/>
            <a:r>
              <a:rPr lang="en-US" altLang="zh-CN"/>
              <a:t>firewall-cmd --reload</a:t>
            </a:r>
            <a:endParaRPr lang="en-US" altLang="zh-CN"/>
          </a:p>
          <a:p>
            <a:pPr lvl="1"/>
            <a:r>
              <a:rPr lang="en-US" altLang="zh-CN"/>
              <a:t>firewall-cmd --zone=public --query-port=80/tcp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75655" cy="4815205"/>
          </a:xfrm>
        </p:spPr>
        <p:txBody>
          <a:bodyPr>
            <a:normAutofit fontScale="60000"/>
          </a:bodyPr>
          <a:p>
            <a:r>
              <a:rPr lang="en-US" altLang="zh-CN" sz="2000"/>
              <a:t>Generate private key</a:t>
            </a:r>
            <a:endParaRPr lang="en-US" altLang="zh-CN" sz="2000"/>
          </a:p>
          <a:p>
            <a:pPr lvl="1"/>
            <a:r>
              <a:rPr lang="en-US" altLang="zh-CN" sz="1800"/>
              <a:t>openssl genrsa -out privateKey.key 2048</a:t>
            </a:r>
            <a:endParaRPr lang="en-US" altLang="zh-CN" sz="1800"/>
          </a:p>
          <a:p>
            <a:pPr lvl="0"/>
            <a:r>
              <a:rPr lang="en-US" altLang="zh-CN" sz="2000"/>
              <a:t>Generate CSR</a:t>
            </a:r>
            <a:endParaRPr lang="en-US" altLang="zh-CN" sz="2000"/>
          </a:p>
          <a:p>
            <a:pPr lvl="1"/>
            <a:r>
              <a:rPr lang="en-US" altLang="zh-CN" sz="1800"/>
              <a:t>openssl req -new -key privateKey.key -out CSR.csr</a:t>
            </a:r>
            <a:endParaRPr lang="en-US" altLang="zh-CN" sz="1800"/>
          </a:p>
          <a:p>
            <a:pPr lvl="2"/>
            <a:r>
              <a:rPr lang="en-US" altLang="zh-CN" sz="1600"/>
              <a:t>input country name, state/province, city, organization name, organization unit, common name (full domain name)</a:t>
            </a:r>
            <a:endParaRPr lang="en-US" altLang="zh-CN" sz="1600"/>
          </a:p>
          <a:p>
            <a:pPr lvl="0"/>
            <a:r>
              <a:rPr lang="en-US" altLang="zh-CN" sz="2000"/>
              <a:t>Generate private key and CSR</a:t>
            </a:r>
            <a:endParaRPr lang="en-US" altLang="zh-CN" sz="2000"/>
          </a:p>
          <a:p>
            <a:pPr lvl="1"/>
            <a:r>
              <a:rPr lang="en-US" altLang="zh-CN" sz="1800"/>
              <a:t>openssl req -out CSR.csr -new -newkey rsa:2048 -nodes -keyout privateKey.key -subj "/C=US/ST=Florida/L=Saint Petersburg/O=Your Company, Inc./OU=IT/CN=yourdomain.com"</a:t>
            </a:r>
            <a:endParaRPr lang="en-US" altLang="zh-CN" sz="1800"/>
          </a:p>
          <a:p>
            <a:pPr lvl="0"/>
            <a:r>
              <a:rPr lang="en-US" altLang="zh-CN" sz="2000"/>
              <a:t>Generate a self-signed certificate</a:t>
            </a:r>
            <a:endParaRPr lang="en-US" altLang="zh-CN" sz="2000"/>
          </a:p>
          <a:p>
            <a:pPr lvl="1"/>
            <a:r>
              <a:rPr lang="en-US" altLang="zh-CN" sz="1800"/>
              <a:t>openssl req -x509 -sha256 -nodes -days 365 -newkey rsa:2048 -keyout privateKey.key -out certificate.crt</a:t>
            </a:r>
            <a:endParaRPr lang="en-US" altLang="zh-CN" sz="1800"/>
          </a:p>
          <a:p>
            <a:pPr lvl="0"/>
            <a:r>
              <a:rPr lang="en-US" altLang="zh-CN" sz="2000"/>
              <a:t>Check private key info</a:t>
            </a:r>
            <a:endParaRPr lang="en-US" altLang="zh-CN" sz="2000"/>
          </a:p>
          <a:p>
            <a:pPr lvl="1"/>
            <a:r>
              <a:rPr lang="en-US" altLang="zh-CN" sz="1665"/>
              <a:t>openssl rsa -text -in privateKey.key -noout</a:t>
            </a:r>
            <a:endParaRPr lang="en-US" altLang="zh-CN" sz="1665"/>
          </a:p>
          <a:p>
            <a:pPr lvl="0"/>
            <a:r>
              <a:rPr lang="en-US" altLang="zh-CN" sz="1995"/>
              <a:t>Check CSR info</a:t>
            </a:r>
            <a:endParaRPr lang="en-US" altLang="zh-CN" sz="1995"/>
          </a:p>
          <a:p>
            <a:pPr lvl="1"/>
            <a:r>
              <a:rPr lang="en-US" altLang="zh-CN" sz="1660"/>
              <a:t>openssl req -text -in CSR.csr -noout</a:t>
            </a:r>
            <a:endParaRPr lang="en-US" altLang="zh-CN" sz="1660"/>
          </a:p>
          <a:p>
            <a:pPr lvl="0"/>
            <a:r>
              <a:rPr lang="en-US" altLang="zh-CN" sz="1990"/>
              <a:t>View certificate info</a:t>
            </a:r>
            <a:endParaRPr lang="en-US" altLang="zh-CN" sz="1990"/>
          </a:p>
          <a:p>
            <a:pPr lvl="1"/>
            <a:r>
              <a:rPr lang="en-US" altLang="zh-CN" sz="1655"/>
              <a:t>openssl x509 -text -in certificate.crt -noout</a:t>
            </a:r>
            <a:endParaRPr lang="en-US" altLang="zh-CN" sz="1655"/>
          </a:p>
          <a:p>
            <a:pPr lvl="0"/>
            <a:r>
              <a:rPr lang="en-US" altLang="zh-CN" sz="1985"/>
              <a:t>Check certificate of website</a:t>
            </a:r>
            <a:endParaRPr lang="en-US" altLang="zh-CN" sz="1985"/>
          </a:p>
          <a:p>
            <a:pPr lvl="1"/>
            <a:r>
              <a:rPr lang="en-US" altLang="zh-CN" sz="1650"/>
              <a:t>openssl s_client -connect &lt;hostname&gt;:&lt;port&gt; -prexit</a:t>
            </a:r>
            <a:endParaRPr lang="en-US" altLang="zh-CN" sz="1650"/>
          </a:p>
        </p:txBody>
      </p:sp>
      <p:sp>
        <p:nvSpPr>
          <p:cNvPr id="4" name="流程图: 过程 3"/>
          <p:cNvSpPr/>
          <p:nvPr/>
        </p:nvSpPr>
        <p:spPr>
          <a:xfrm>
            <a:off x="7179310" y="1581150"/>
            <a:ext cx="3321050" cy="5867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generate a key pair</a:t>
            </a:r>
            <a:endParaRPr lang="en-US" altLang="zh-CN"/>
          </a:p>
        </p:txBody>
      </p:sp>
      <p:sp>
        <p:nvSpPr>
          <p:cNvPr id="5" name="流程图: 过程 4"/>
          <p:cNvSpPr/>
          <p:nvPr/>
        </p:nvSpPr>
        <p:spPr>
          <a:xfrm>
            <a:off x="7178675" y="2426970"/>
            <a:ext cx="3306445" cy="8064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generate a CSR (Certificatae Signing Request) that contains public key and domain name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7179310" y="3539490"/>
            <a:ext cx="3306445" cy="8064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upload request to a CA (Certificate Authority)</a:t>
            </a:r>
            <a:endParaRPr lang="en-US" altLang="zh-CN"/>
          </a:p>
        </p:txBody>
      </p:sp>
      <p:sp>
        <p:nvSpPr>
          <p:cNvPr id="7" name="流程图: 过程 6"/>
          <p:cNvSpPr/>
          <p:nvPr/>
        </p:nvSpPr>
        <p:spPr>
          <a:xfrm>
            <a:off x="7178675" y="4667250"/>
            <a:ext cx="3306445" cy="8064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download the certificate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4" idx="2"/>
            <a:endCxn id="5" idx="0"/>
          </p:cNvCxnSpPr>
          <p:nvPr/>
        </p:nvCxnSpPr>
        <p:spPr>
          <a:xfrm flipH="1">
            <a:off x="8832215" y="2167890"/>
            <a:ext cx="7620" cy="259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2"/>
            <a:endCxn id="6" idx="0"/>
          </p:cNvCxnSpPr>
          <p:nvPr/>
        </p:nvCxnSpPr>
        <p:spPr>
          <a:xfrm>
            <a:off x="8832215" y="3233420"/>
            <a:ext cx="635" cy="30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2"/>
            <a:endCxn id="7" idx="0"/>
          </p:cNvCxnSpPr>
          <p:nvPr/>
        </p:nvCxnSpPr>
        <p:spPr>
          <a:xfrm flipH="1">
            <a:off x="8832215" y="4345940"/>
            <a:ext cx="635" cy="321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SSL Certificate - Self-Signed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03340" cy="5037455"/>
          </a:xfrm>
        </p:spPr>
        <p:txBody>
          <a:bodyPr>
            <a:noAutofit/>
          </a:bodyPr>
          <a:p>
            <a:r>
              <a:rPr lang="en-US" altLang="zh-CN" sz="1600"/>
              <a:t>Reference</a:t>
            </a:r>
            <a:endParaRPr lang="en-US" altLang="zh-CN" sz="1600"/>
          </a:p>
          <a:p>
            <a:pPr lvl="1"/>
            <a:r>
              <a:rPr lang="en-US" altLang="zh-CN" sz="1200"/>
              <a:t>https://alvinalexander.com/linux-unix/my-notes-how-configure-https-nginx-ubuntu-16/</a:t>
            </a:r>
            <a:endParaRPr lang="en-US" altLang="zh-CN" sz="1200"/>
          </a:p>
          <a:p>
            <a:pPr lvl="1"/>
            <a:r>
              <a:rPr lang="en-US" altLang="zh-CN" sz="1200"/>
              <a:t>https://www.digitalocean.com/community/tutorials/how-to-create-a-self-signed-ssl-certificate-for-nginx-in-ubuntu-16-04</a:t>
            </a:r>
            <a:endParaRPr lang="en-US" altLang="zh-CN" sz="1200"/>
          </a:p>
          <a:p>
            <a:r>
              <a:rPr lang="en-US" altLang="zh-CN" sz="1600"/>
              <a:t>Concept</a:t>
            </a:r>
            <a:endParaRPr lang="en-US" altLang="zh-CN" sz="1600"/>
          </a:p>
          <a:p>
            <a:pPr lvl="1"/>
            <a:r>
              <a:rPr lang="en-US" altLang="zh-CN" sz="1400"/>
              <a:t>SSL key (private key)</a:t>
            </a:r>
            <a:endParaRPr lang="en-US" altLang="zh-CN" sz="1400"/>
          </a:p>
          <a:p>
            <a:pPr lvl="2"/>
            <a:r>
              <a:rPr lang="en-US" altLang="zh-CN" sz="1200"/>
              <a:t>kept on server</a:t>
            </a:r>
            <a:r>
              <a:rPr lang="zh-CN" altLang="en-US" sz="1200"/>
              <a:t>，</a:t>
            </a:r>
            <a:r>
              <a:rPr lang="en-US" altLang="zh-CN" sz="1200"/>
              <a:t> used to encrypt content sent to client</a:t>
            </a:r>
            <a:endParaRPr lang="en-US" altLang="zh-CN" sz="1200"/>
          </a:p>
          <a:p>
            <a:pPr lvl="1"/>
            <a:r>
              <a:rPr lang="en-US" altLang="zh-CN" sz="1400"/>
              <a:t>SSL certificate (public certificate)</a:t>
            </a:r>
            <a:endParaRPr lang="en-US" altLang="zh-CN" sz="1400"/>
          </a:p>
          <a:p>
            <a:pPr lvl="2"/>
            <a:r>
              <a:rPr lang="en-US" altLang="zh-CN" sz="1200"/>
              <a:t>publicly shared with anyone requesting the content</a:t>
            </a:r>
            <a:r>
              <a:rPr lang="zh-CN" altLang="en-US" sz="1200"/>
              <a:t>，</a:t>
            </a:r>
            <a:r>
              <a:rPr lang="en-US" altLang="zh-CN" sz="1200"/>
              <a:t> used to decrypt content signed by the associated SSL key</a:t>
            </a:r>
            <a:endParaRPr lang="en-US" altLang="zh-CN" sz="1200"/>
          </a:p>
          <a:p>
            <a:r>
              <a:rPr lang="en-US" altLang="zh-CN" sz="1600"/>
              <a:t>Self-signed using openssl</a:t>
            </a:r>
            <a:endParaRPr lang="en-US" altLang="zh-CN" sz="1600"/>
          </a:p>
          <a:p>
            <a:pPr lvl="1"/>
            <a:r>
              <a:rPr lang="en-US" altLang="zh-CN" sz="1400"/>
              <a:t>openssl req -x509 -nodes -days 3650 -newkey rsa:2048 -keyout /etc/ssl/private/aja-nginx-selfsigned.key -out /etc/ssl/certs/aja-nginx-selfsigned.crt</a:t>
            </a:r>
            <a:endParaRPr lang="en-US" altLang="zh-CN" sz="1400"/>
          </a:p>
          <a:p>
            <a:pPr lvl="2"/>
            <a:r>
              <a:rPr lang="en-US" altLang="zh-CN" sz="1200"/>
              <a:t>output .key and .crt files</a:t>
            </a:r>
            <a:endParaRPr lang="en-US" altLang="zh-CN" sz="1200"/>
          </a:p>
          <a:p>
            <a:pPr lvl="1"/>
            <a:r>
              <a:rPr lang="en-US" altLang="zh-CN" sz="1400"/>
              <a:t>openssl dhparam -out /etc/ssl/certs/aja-dhparam.pem 2048</a:t>
            </a:r>
            <a:endParaRPr lang="en-US" altLang="zh-CN" sz="1400"/>
          </a:p>
          <a:p>
            <a:pPr lvl="1"/>
            <a:r>
              <a:rPr lang="en-US" altLang="zh-CN" sz="1400"/>
              <a:t>/etc/nginx/snippets/aja-self-signed.conf</a:t>
            </a:r>
            <a:endParaRPr lang="en-US" altLang="zh-CN" sz="1400"/>
          </a:p>
          <a:p>
            <a:pPr lvl="2"/>
            <a:r>
              <a:rPr lang="en-US" altLang="zh-CN" sz="1200"/>
              <a:t>ssl_certificate /etc/ssl/certs/aja-nginx-selfsigned.crt</a:t>
            </a:r>
            <a:r>
              <a:rPr lang="zh-CN" altLang="en-US" sz="1200"/>
              <a:t>；</a:t>
            </a:r>
            <a:endParaRPr lang="zh-CN" altLang="en-US" sz="1200"/>
          </a:p>
          <a:p>
            <a:pPr lvl="2"/>
            <a:r>
              <a:rPr lang="zh-CN" altLang="en-US" sz="1200"/>
              <a:t>ssl_certificate_key /etc/ssl/private/aja-nginx-selfsigned.key;</a:t>
            </a:r>
            <a:endParaRPr lang="zh-CN" altLang="en-US" sz="1200"/>
          </a:p>
          <a:p>
            <a:pPr lvl="1"/>
            <a:r>
              <a:rPr lang="zh-CN" altLang="en-US" sz="1400"/>
              <a:t>/etc/nginx/snippets/aja-ssl-params.conf</a:t>
            </a:r>
            <a:endParaRPr lang="zh-CN" altLang="en-US" sz="1400"/>
          </a:p>
          <a:p>
            <a:pPr lvl="2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7369810" y="904240"/>
            <a:ext cx="4495165" cy="341503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txBody>
          <a:bodyPr wrap="square" rtlCol="0">
            <a:spAutoFit/>
          </a:bodyPr>
          <a:p>
            <a:r>
              <a:rPr lang="en-US" altLang="zh-CN" sz="900"/>
              <a:t># </a:t>
            </a:r>
            <a:r>
              <a:rPr lang="zh-CN" altLang="en-US" sz="900"/>
              <a:t>/etc/nginx/snippets/aja-ssl-params.conf</a:t>
            </a:r>
            <a:endParaRPr lang="zh-CN" altLang="en-US" sz="900"/>
          </a:p>
          <a:p>
            <a:r>
              <a:rPr lang="zh-CN" altLang="en-US" sz="900"/>
              <a:t># from https://cipherli.st/</a:t>
            </a:r>
            <a:endParaRPr lang="zh-CN" altLang="en-US" sz="900"/>
          </a:p>
          <a:p>
            <a:r>
              <a:rPr lang="zh-CN" altLang="en-US" sz="900"/>
              <a:t>    # and https://raymii.org/s/tutorials/Strong_SSL_Security_On_nginx.html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    ssl_protocols TLSv1 TLSv1.1 TLSv1.2;</a:t>
            </a:r>
            <a:endParaRPr lang="zh-CN" altLang="en-US" sz="900"/>
          </a:p>
          <a:p>
            <a:r>
              <a:rPr lang="zh-CN" altLang="en-US" sz="900"/>
              <a:t>    ssl_prefer_server_ciphers on;</a:t>
            </a:r>
            <a:endParaRPr lang="zh-CN" altLang="en-US" sz="900"/>
          </a:p>
          <a:p>
            <a:r>
              <a:rPr lang="zh-CN" altLang="en-US" sz="900"/>
              <a:t>    ssl_ciphers "EECDH+AESGCM:EDH+AESGCM:AES256+EECDH:AES256+EDH";</a:t>
            </a:r>
            <a:endParaRPr lang="zh-CN" altLang="en-US" sz="900"/>
          </a:p>
          <a:p>
            <a:r>
              <a:rPr lang="zh-CN" altLang="en-US" sz="900"/>
              <a:t>    ssl_ecdh_curve secp384r1;</a:t>
            </a:r>
            <a:endParaRPr lang="zh-CN" altLang="en-US" sz="900"/>
          </a:p>
          <a:p>
            <a:r>
              <a:rPr lang="zh-CN" altLang="en-US" sz="900"/>
              <a:t>    ssl_session_cache shared:SSL:10m;</a:t>
            </a:r>
            <a:endParaRPr lang="zh-CN" altLang="en-US" sz="900"/>
          </a:p>
          <a:p>
            <a:r>
              <a:rPr lang="zh-CN" altLang="en-US" sz="900"/>
              <a:t>    ssl_session_tickets off;</a:t>
            </a:r>
            <a:endParaRPr lang="zh-CN" altLang="en-US" sz="900"/>
          </a:p>
          <a:p>
            <a:r>
              <a:rPr lang="zh-CN" altLang="en-US" sz="900"/>
              <a:t>    ssl_stapling on;</a:t>
            </a:r>
            <a:endParaRPr lang="zh-CN" altLang="en-US" sz="900"/>
          </a:p>
          <a:p>
            <a:r>
              <a:rPr lang="zh-CN" altLang="en-US" sz="900"/>
              <a:t>    ssl_stapling_verify on;</a:t>
            </a:r>
            <a:endParaRPr lang="zh-CN" altLang="en-US" sz="900"/>
          </a:p>
          <a:p>
            <a:r>
              <a:rPr lang="zh-CN" altLang="en-US" sz="900"/>
              <a:t>    resolver 8.8.8.8 8.8.4.4 valid=300s;</a:t>
            </a:r>
            <a:endParaRPr lang="zh-CN" altLang="en-US" sz="900"/>
          </a:p>
          <a:p>
            <a:r>
              <a:rPr lang="zh-CN" altLang="en-US" sz="900"/>
              <a:t>    resolver_timeout 5s;</a:t>
            </a:r>
            <a:endParaRPr lang="zh-CN" altLang="en-US" sz="900"/>
          </a:p>
          <a:p>
            <a:r>
              <a:rPr lang="zh-CN" altLang="en-US" sz="900"/>
              <a:t>    # Disable preloading HSTS for now.  You can use the commented out header line that includes</a:t>
            </a:r>
            <a:endParaRPr lang="zh-CN" altLang="en-US" sz="900"/>
          </a:p>
          <a:p>
            <a:r>
              <a:rPr lang="zh-CN" altLang="en-US" sz="900"/>
              <a:t>    # the "preload" directive if you understand the implications.</a:t>
            </a:r>
            <a:endParaRPr lang="zh-CN" altLang="en-US" sz="900"/>
          </a:p>
          <a:p>
            <a:r>
              <a:rPr lang="zh-CN" altLang="en-US" sz="900"/>
              <a:t>    #add_header Strict-Transport-Security "max-age=63072000; includeSubdomains; preload";</a:t>
            </a:r>
            <a:endParaRPr lang="zh-CN" altLang="en-US" sz="900"/>
          </a:p>
          <a:p>
            <a:r>
              <a:rPr lang="zh-CN" altLang="en-US" sz="900"/>
              <a:t>    add_header Strict-Transport-Security "max-age=63072000; includeSubdomains";</a:t>
            </a:r>
            <a:endParaRPr lang="zh-CN" altLang="en-US" sz="900"/>
          </a:p>
          <a:p>
            <a:r>
              <a:rPr lang="zh-CN" altLang="en-US" sz="900"/>
              <a:t>    add_header X-Frame-Options DENY;</a:t>
            </a:r>
            <a:endParaRPr lang="zh-CN" altLang="en-US" sz="900"/>
          </a:p>
          <a:p>
            <a:r>
              <a:rPr lang="zh-CN" altLang="en-US" sz="900"/>
              <a:t>    add_header X-Content-Type-Options nosniff;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    ssl_dhparam /etc/ssl/certs/aja-dhparam.pem;</a:t>
            </a:r>
            <a:endParaRPr lang="zh-CN" altLang="en-US" sz="900"/>
          </a:p>
        </p:txBody>
      </p:sp>
      <p:sp>
        <p:nvSpPr>
          <p:cNvPr id="5" name="文本框 4"/>
          <p:cNvSpPr txBox="1"/>
          <p:nvPr/>
        </p:nvSpPr>
        <p:spPr>
          <a:xfrm>
            <a:off x="7369810" y="4499610"/>
            <a:ext cx="4495165" cy="2168525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txBody>
          <a:bodyPr wrap="square" rtlCol="0">
            <a:spAutoFit/>
          </a:bodyPr>
          <a:p>
            <a:r>
              <a:rPr sz="900"/>
              <a:t>server {</a:t>
            </a:r>
            <a:endParaRPr sz="900"/>
          </a:p>
          <a:p>
            <a:r>
              <a:rPr sz="900"/>
              <a:t>    #listen 80 default_server;</a:t>
            </a:r>
            <a:endParaRPr sz="900"/>
          </a:p>
          <a:p>
            <a:r>
              <a:rPr sz="900"/>
              <a:t>    #listen [::]:80 default_server;</a:t>
            </a:r>
            <a:endParaRPr sz="900"/>
          </a:p>
          <a:p>
            <a:r>
              <a:rPr sz="900"/>
              <a:t>    #listen 443 ssl http2 default_server;</a:t>
            </a:r>
            <a:endParaRPr sz="900"/>
          </a:p>
          <a:p>
            <a:r>
              <a:rPr sz="900"/>
              <a:t>    #listen [::]:443 ssl http2 default_server;</a:t>
            </a:r>
            <a:endParaRPr sz="900"/>
          </a:p>
          <a:p>
            <a:endParaRPr sz="900"/>
          </a:p>
          <a:p>
            <a:r>
              <a:rPr sz="900"/>
              <a:t>    # these work without "default_server"</a:t>
            </a:r>
            <a:endParaRPr sz="900"/>
          </a:p>
          <a:p>
            <a:r>
              <a:rPr sz="900"/>
              <a:t>    listen 80;</a:t>
            </a:r>
            <a:endParaRPr sz="900"/>
          </a:p>
          <a:p>
            <a:r>
              <a:rPr sz="900"/>
              <a:t>    listen [::]:80;</a:t>
            </a:r>
            <a:endParaRPr sz="900"/>
          </a:p>
          <a:p>
            <a:r>
              <a:rPr sz="900"/>
              <a:t>    listen 443 ssl http2;</a:t>
            </a:r>
            <a:endParaRPr sz="900"/>
          </a:p>
          <a:p>
            <a:r>
              <a:rPr sz="900"/>
              <a:t>    listen [::]:443 ssl http2;</a:t>
            </a:r>
            <a:endParaRPr sz="900"/>
          </a:p>
          <a:p>
            <a:endParaRPr sz="900"/>
          </a:p>
          <a:p>
            <a:r>
              <a:rPr sz="900"/>
              <a:t>    server_name server_domain_or_IP;</a:t>
            </a:r>
            <a:endParaRPr sz="900"/>
          </a:p>
          <a:p>
            <a:r>
              <a:rPr sz="900"/>
              <a:t>    include snippets/aja-self-signed.conf;</a:t>
            </a:r>
            <a:endParaRPr sz="900"/>
          </a:p>
          <a:p>
            <a:r>
              <a:rPr sz="900"/>
              <a:t>    include snippets/aja-ssl-params.conf;</a:t>
            </a:r>
            <a:endParaRPr sz="9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SSL Certificate - Letsencrypt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14365" cy="4885055"/>
          </a:xfrm>
        </p:spPr>
        <p:txBody>
          <a:bodyPr>
            <a:noAutofit/>
          </a:bodyPr>
          <a:p>
            <a:r>
              <a:rPr lang="en-US" altLang="zh-CN" sz="1800"/>
              <a:t>Reference</a:t>
            </a:r>
            <a:endParaRPr lang="en-US" altLang="zh-CN" sz="1800"/>
          </a:p>
          <a:p>
            <a:pPr lvl="1"/>
            <a:r>
              <a:rPr lang="en-US" altLang="zh-CN" sz="1600"/>
              <a:t>https://letsencrypt.org/</a:t>
            </a:r>
            <a:endParaRPr lang="en-US" altLang="zh-CN" sz="1600"/>
          </a:p>
          <a:p>
            <a:pPr lvl="1"/>
            <a:r>
              <a:rPr lang="en-US" altLang="zh-CN" sz="1600"/>
              <a:t>https://certbot.eff.org/instructions</a:t>
            </a:r>
            <a:endParaRPr lang="en-US" altLang="zh-CN" sz="1600"/>
          </a:p>
          <a:p>
            <a:pPr lvl="1"/>
            <a:r>
              <a:rPr lang="en-US" altLang="zh-CN" sz="1600"/>
              <a:t>https://www.digitalocean.com/community/tutorials/how-to-secure-nginx-with-let-s-encrypt-on-ubuntu-16-04</a:t>
            </a:r>
            <a:endParaRPr lang="en-US" altLang="zh-CN" sz="1600"/>
          </a:p>
          <a:p>
            <a:pPr lvl="1"/>
            <a:r>
              <a:rPr lang="en-US" altLang="zh-CN" sz="1600"/>
              <a:t>https://techsparx.com/software-development/docker/damp/nginx-cron-ssl.html</a:t>
            </a:r>
            <a:endParaRPr lang="en-US" altLang="zh-CN" sz="1600"/>
          </a:p>
          <a:p>
            <a:pPr lvl="1"/>
            <a:r>
              <a:rPr lang="en-US" altLang="zh-CN" sz="1600"/>
              <a:t>https://900913.ru/2017/06/09/kak-dobavit-ssl-na-ubuntu-server-16-04-i-vyshe/</a:t>
            </a:r>
            <a:endParaRPr lang="en-US" altLang="zh-CN" sz="1600"/>
          </a:p>
          <a:p>
            <a:pPr lvl="0"/>
            <a:r>
              <a:rPr lang="en-US" altLang="zh-CN" sz="1800"/>
              <a:t>Intro</a:t>
            </a:r>
            <a:endParaRPr lang="en-US" altLang="zh-CN" sz="1800"/>
          </a:p>
          <a:p>
            <a:pPr lvl="1"/>
            <a:r>
              <a:rPr lang="en-US" altLang="zh-CN" sz="1600"/>
              <a:t>offering free SSL/HTTPS certificates</a:t>
            </a:r>
            <a:endParaRPr lang="en-US" altLang="zh-CN" sz="1600"/>
          </a:p>
          <a:p>
            <a:pPr lvl="1"/>
            <a:r>
              <a:rPr lang="en-US" altLang="zh-CN" sz="1600"/>
              <a:t>The main issue with Letsencrypt is that certificates expire after 90 days.</a:t>
            </a:r>
            <a:endParaRPr lang="en-US" altLang="zh-CN" sz="1600"/>
          </a:p>
          <a:p>
            <a:pPr lvl="1"/>
            <a:r>
              <a:rPr lang="en-US" altLang="zh-CN" sz="1600"/>
              <a:t>Certbot: leading client program for Letsencrypt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617970" y="1191895"/>
            <a:ext cx="5245100" cy="48850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sym typeface="+mn-ea"/>
              </a:rPr>
              <a:t>Steps</a:t>
            </a:r>
            <a:endParaRPr lang="en-US" altLang="zh-CN" sz="1800"/>
          </a:p>
          <a:p>
            <a:pPr lvl="1"/>
            <a:r>
              <a:rPr lang="en-US" altLang="zh-CN" sz="1600">
                <a:sym typeface="+mn-ea"/>
              </a:rPr>
              <a:t>Install Certbot</a:t>
            </a:r>
            <a:endParaRPr lang="en-US" altLang="zh-CN" sz="1600"/>
          </a:p>
          <a:p>
            <a:pPr lvl="2"/>
            <a:r>
              <a:rPr lang="en-US" altLang="zh-CN" sz="1400">
                <a:sym typeface="+mn-ea"/>
              </a:rPr>
              <a:t>sudo apt install gpg software-properties-common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# sudo add-apt-repository ppa:certbot/certbot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# sudo apt update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sudo apt-get install python-certbot-nginx</a:t>
            </a:r>
            <a:endParaRPr lang="en-US" altLang="zh-CN" sz="1400"/>
          </a:p>
          <a:p>
            <a:pPr lvl="1"/>
            <a:r>
              <a:rPr lang="en-US" altLang="zh-CN" sz="1600">
                <a:sym typeface="+mn-ea"/>
              </a:rPr>
              <a:t>Generate certificate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Make sure http://example.com can be accessed correctly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certbot certonly --nginx</a:t>
            </a:r>
            <a:endParaRPr lang="en-US" altLang="zh-CN" sz="1600">
              <a:sym typeface="+mn-ea"/>
            </a:endParaRPr>
          </a:p>
          <a:p>
            <a:pPr lvl="3"/>
            <a:r>
              <a:rPr lang="en-US" altLang="zh-CN" sz="1600">
                <a:sym typeface="+mn-ea"/>
              </a:rPr>
              <a:t>output dir: /etc/letsencrypt/live/{url}/</a:t>
            </a:r>
            <a:endParaRPr lang="en-US" altLang="zh-CN" sz="1600">
              <a:sym typeface="+mn-ea"/>
            </a:endParaRPr>
          </a:p>
          <a:p>
            <a:pPr lvl="3"/>
            <a:r>
              <a:rPr lang="en-US" altLang="zh-CN" sz="1600">
                <a:sym typeface="+mn-ea"/>
              </a:rPr>
              <a:t>output files: fullchain.pem, privkey.pem</a:t>
            </a:r>
            <a:endParaRPr lang="en-US" altLang="zh-CN" sz="1600">
              <a:sym typeface="+mn-ea"/>
            </a:endParaRPr>
          </a:p>
          <a:p>
            <a:pPr lvl="0"/>
            <a:r>
              <a:rPr lang="en-US" altLang="zh-CN" sz="1800"/>
              <a:t>Docker</a:t>
            </a:r>
            <a:endParaRPr lang="en-US" altLang="zh-CN" sz="1800"/>
          </a:p>
          <a:p>
            <a:pPr lvl="1"/>
            <a:r>
              <a:rPr lang="en-US" altLang="zh-CN" sz="1500"/>
              <a:t>Copy generated fullchain.pem and privkey.pem to nginx folder</a:t>
            </a:r>
            <a:endParaRPr lang="en-US" altLang="zh-CN" sz="1500"/>
          </a:p>
          <a:p>
            <a:pPr lvl="1"/>
            <a:r>
              <a:rPr lang="en-US" altLang="zh-CN" sz="1500"/>
              <a:t>Configure Dockerfile for nginx to copy the two files to /etc/letsencrypt/live/{url}/ folder</a:t>
            </a:r>
            <a:endParaRPr lang="en-US" altLang="zh-CN" sz="1500"/>
          </a:p>
          <a:p>
            <a:pPr lvl="1"/>
            <a:r>
              <a:rPr lang="en-US" altLang="zh-CN" sz="1500"/>
              <a:t>Modify ngix config file to support https</a:t>
            </a:r>
            <a:endParaRPr lang="en-US" altLang="zh-CN" sz="2000"/>
          </a:p>
          <a:p>
            <a:pPr lvl="1"/>
            <a:endParaRPr lang="en-US" altLang="zh-CN" sz="20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General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SSL Certificate - Letencypt for Docker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28740" cy="4876165"/>
          </a:xfrm>
        </p:spPr>
        <p:txBody>
          <a:bodyPr>
            <a:normAutofit fontScale="60000"/>
          </a:bodyPr>
          <a:p>
            <a:r>
              <a:rPr lang="en-US" altLang="zh-CN" sz="2000"/>
              <a:t>References</a:t>
            </a:r>
            <a:endParaRPr lang="en-US" altLang="zh-CN" sz="2000"/>
          </a:p>
          <a:p>
            <a:pPr lvl="1"/>
            <a:r>
              <a:rPr lang="en-US" altLang="zh-CN" sz="1800"/>
              <a:t>https://www.theparsedweb.com/production-ready-setup-with-nginx-flask-and-postgres/</a:t>
            </a:r>
            <a:endParaRPr lang="en-US" altLang="zh-CN" sz="1800"/>
          </a:p>
          <a:p>
            <a:pPr lvl="1"/>
            <a:r>
              <a:rPr lang="en-US" altLang="zh-CN" sz="1800"/>
              <a:t>https://stackoverflow.com/questions/66638368/how-to-do-auto-renewal-of-tls-certificates-with-certbot</a:t>
            </a:r>
            <a:endParaRPr lang="en-US" altLang="zh-CN" sz="1800"/>
          </a:p>
          <a:p>
            <a:pPr lvl="1"/>
            <a:r>
              <a:rPr lang="en-US" altLang="zh-CN" sz="1800"/>
              <a:t>https://delattreconsulting.com/2020/02/lets-encrypt-ssl-certificate-through-certbot-for-nginx-in-a-docker-environment/</a:t>
            </a:r>
            <a:endParaRPr lang="en-US" altLang="zh-CN" sz="1800"/>
          </a:p>
          <a:p>
            <a:pPr lvl="0"/>
            <a:r>
              <a:rPr lang="en-US" altLang="zh-CN" sz="2000"/>
              <a:t>Install</a:t>
            </a:r>
            <a:endParaRPr lang="en-US" altLang="zh-CN" sz="2000"/>
          </a:p>
          <a:p>
            <a:pPr lvl="1"/>
            <a:r>
              <a:rPr lang="en-US" altLang="zh-CN" sz="1800"/>
              <a:t>Offline</a:t>
            </a:r>
            <a:endParaRPr lang="en-US" altLang="zh-CN" sz="1800"/>
          </a:p>
          <a:p>
            <a:pPr lvl="2"/>
            <a:r>
              <a:rPr lang="en-US" altLang="zh-CN" sz="1620"/>
              <a:t>sudo apt-get install -y certbot</a:t>
            </a:r>
            <a:endParaRPr lang="en-US" altLang="zh-CN" sz="1620"/>
          </a:p>
          <a:p>
            <a:pPr lvl="2"/>
            <a:r>
              <a:rPr lang="en-US" altLang="zh-CN" sz="1620"/>
              <a:t>stop 80 port service</a:t>
            </a:r>
            <a:endParaRPr lang="en-US" altLang="zh-CN" sz="1620"/>
          </a:p>
          <a:p>
            <a:pPr lvl="2"/>
            <a:r>
              <a:rPr lang="en-US" altLang="zh-CN" sz="1620"/>
              <a:t>sudo certbot certonly --standalone --preferred-challenges http -d fishpano.com</a:t>
            </a:r>
            <a:endParaRPr lang="en-US" altLang="zh-CN" sz="1620"/>
          </a:p>
          <a:p>
            <a:pPr lvl="3"/>
            <a:r>
              <a:rPr lang="en-US" altLang="zh-CN" sz="1600"/>
              <a:t>generate certificate and chain: /etc/letsencrypt/live/fishpano.com/fullchain.pem</a:t>
            </a:r>
            <a:endParaRPr lang="en-US" altLang="zh-CN" sz="1600"/>
          </a:p>
          <a:p>
            <a:pPr lvl="3"/>
            <a:r>
              <a:rPr lang="en-US" altLang="zh-CN" sz="1600"/>
              <a:t>generate private key file: /etc/letsencrypt/live/fishpano.com/privkey.pem</a:t>
            </a:r>
            <a:endParaRPr lang="en-US" altLang="zh-CN" sz="1600"/>
          </a:p>
          <a:p>
            <a:pPr lvl="1"/>
            <a:r>
              <a:rPr lang="en-US" altLang="zh-CN" sz="1800"/>
              <a:t>modify docker-compose.yml to map “/etc/letsencrypt” folder and support 443 port</a:t>
            </a:r>
            <a:endParaRPr lang="en-US" altLang="zh-CN" sz="1800"/>
          </a:p>
          <a:p>
            <a:pPr lvl="1"/>
            <a:r>
              <a:rPr lang="en-US" altLang="zh-CN" sz="1800"/>
              <a:t>modify nginx configure file to forward http to https and configure ssl_certificate and ssl_certificate_key</a:t>
            </a:r>
            <a:endParaRPr lang="en-US" altLang="zh-CN" sz="1800"/>
          </a:p>
          <a:p>
            <a:pPr lvl="0"/>
            <a:r>
              <a:rPr lang="en-US" altLang="zh-CN" sz="2160"/>
              <a:t>Renew</a:t>
            </a:r>
            <a:endParaRPr lang="en-US" altLang="zh-CN" sz="2160"/>
          </a:p>
          <a:p>
            <a:pPr lvl="1"/>
            <a:r>
              <a:rPr lang="en-US" altLang="zh-CN" sz="1800"/>
              <a:t>sudo certbot renew</a:t>
            </a:r>
            <a:endParaRPr lang="en-US" altLang="zh-CN" sz="1800"/>
          </a:p>
          <a:p>
            <a:pPr lvl="1"/>
            <a:r>
              <a:rPr lang="en-US" altLang="zh-CN" sz="1800"/>
              <a:t>sudo certbot certonly </a:t>
            </a:r>
            <a:r>
              <a:rPr lang="en-US" altLang="zh-CN" sz="1800">
                <a:sym typeface="+mn-ea"/>
              </a:rPr>
              <a:t> --standalone --preferred-challenges http </a:t>
            </a:r>
            <a:r>
              <a:rPr lang="en-US" altLang="zh-CN" sz="1800"/>
              <a:t>--force-renew -d fishpano.com</a:t>
            </a:r>
            <a:endParaRPr lang="en-US" altLang="zh-CN" sz="1800"/>
          </a:p>
        </p:txBody>
      </p:sp>
      <p:sp>
        <p:nvSpPr>
          <p:cNvPr id="4" name="文本框 3"/>
          <p:cNvSpPr txBox="1"/>
          <p:nvPr/>
        </p:nvSpPr>
        <p:spPr>
          <a:xfrm>
            <a:off x="7631430" y="3096895"/>
            <a:ext cx="3859530" cy="34150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server {      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listen 80;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listen [::]:80;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server_name _;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charset utf-8;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client_max_body_size 100M;                                         </a:t>
            </a:r>
            <a:endParaRPr lang="zh-CN" altLang="en-US" sz="1200"/>
          </a:p>
          <a:p>
            <a:r>
              <a:rPr lang="zh-CN" altLang="en-US" sz="1200"/>
              <a:t>    return 301 https://$host$request_uri;                              </a:t>
            </a:r>
            <a:endParaRPr lang="zh-CN" altLang="en-US" sz="1200"/>
          </a:p>
          <a:p>
            <a:r>
              <a:rPr lang="zh-CN" altLang="en-US" sz="1200"/>
              <a:t>}             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          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server {      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listen 443 ssl default_server;                                     </a:t>
            </a:r>
            <a:endParaRPr lang="zh-CN" altLang="en-US" sz="1200"/>
          </a:p>
          <a:p>
            <a:r>
              <a:rPr lang="zh-CN" altLang="en-US" sz="1200"/>
              <a:t>              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ssl_certificate /etc/letsencrypt/live/fishpano.com/fullchain.pem;  </a:t>
            </a:r>
            <a:endParaRPr lang="zh-CN" altLang="en-US" sz="1200"/>
          </a:p>
          <a:p>
            <a:r>
              <a:rPr lang="zh-CN" altLang="en-US" sz="1200"/>
              <a:t>    ssl_certificate_key /etc/letsencrypt/live/fishpano.com/privkey.pem;</a:t>
            </a:r>
            <a:endParaRPr lang="zh-CN" altLang="en-US" sz="1200"/>
          </a:p>
          <a:p>
            <a:r>
              <a:rPr lang="en-US" altLang="zh-CN" sz="1200"/>
              <a:t>    ...</a:t>
            </a:r>
            <a:endParaRPr lang="en-US" altLang="zh-CN" sz="1200"/>
          </a:p>
          <a:p>
            <a:r>
              <a:rPr lang="en-US" altLang="zh-CN" sz="1200"/>
              <a:t>}</a:t>
            </a:r>
            <a:endParaRPr lang="en-US" altLang="zh-CN" sz="1200"/>
          </a:p>
        </p:txBody>
      </p:sp>
      <p:sp>
        <p:nvSpPr>
          <p:cNvPr id="5" name="文本框 4"/>
          <p:cNvSpPr txBox="1"/>
          <p:nvPr/>
        </p:nvSpPr>
        <p:spPr>
          <a:xfrm>
            <a:off x="7631430" y="1703070"/>
            <a:ext cx="3859530" cy="11988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 sz="1200"/>
              <a:t>    nginx-fishpano:</a:t>
            </a:r>
            <a:endParaRPr lang="en-US" altLang="zh-CN" sz="1200"/>
          </a:p>
          <a:p>
            <a:r>
              <a:rPr lang="en-US" altLang="zh-CN" sz="1200"/>
              <a:t>        ports:</a:t>
            </a:r>
            <a:endParaRPr lang="en-US" altLang="zh-CN" sz="1200"/>
          </a:p>
          <a:p>
            <a:r>
              <a:rPr lang="en-US" altLang="zh-CN" sz="1200"/>
              <a:t>          - "443:443"</a:t>
            </a:r>
            <a:endParaRPr lang="en-US" altLang="zh-CN" sz="1200"/>
          </a:p>
          <a:p>
            <a:r>
              <a:rPr lang="en-US" altLang="zh-CN" sz="1200"/>
              <a:t>          - "80:80"</a:t>
            </a:r>
            <a:endParaRPr lang="en-US" altLang="zh-CN" sz="1200"/>
          </a:p>
          <a:p>
            <a:r>
              <a:rPr lang="en-US" altLang="zh-CN" sz="1200"/>
              <a:t>        volumes:</a:t>
            </a:r>
            <a:endParaRPr lang="en-US" altLang="zh-CN" sz="1200"/>
          </a:p>
          <a:p>
            <a:r>
              <a:rPr lang="en-US" altLang="zh-CN" sz="1200"/>
              <a:t>          - /etc/letsencrypt:/etc/letsencrypt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095875"/>
          </a:xfrm>
        </p:spPr>
        <p:txBody>
          <a:bodyPr/>
          <a:p>
            <a:r>
              <a:rPr lang="en-US" altLang="zh-CN" sz="1600"/>
              <a:t>References</a:t>
            </a:r>
            <a:endParaRPr lang="en-US" altLang="zh-CN" sz="1600"/>
          </a:p>
          <a:p>
            <a:pPr lvl="1"/>
            <a:r>
              <a:rPr lang="en-US" altLang="zh-CN" sz="1400"/>
              <a:t>https://www.cnblogs.com/tomingto/p/11327696.html</a:t>
            </a:r>
            <a:endParaRPr lang="en-US" altLang="zh-CN" sz="1400"/>
          </a:p>
          <a:p>
            <a:pPr lvl="1"/>
            <a:r>
              <a:rPr lang="en-US" altLang="zh-CN" sz="1400"/>
              <a:t>https://help.aliyun.com/document_detail/98576.htm?spm=a2c4g.11186623.2.19.181060e0zo8yDx#concept-omf-lxn-yfb</a:t>
            </a:r>
            <a:endParaRPr lang="en-US" altLang="zh-CN" sz="1400"/>
          </a:p>
          <a:p>
            <a:pPr lvl="1"/>
            <a:r>
              <a:rPr lang="en-US" altLang="zh-CN" sz="1400"/>
              <a:t>https://www.linuxscrew.com/set-up-nginx-https-reverse-proxy-ubuntu#:~:text=What%20is%20Nginx%3F%20Nginx%20is%20a%20popular%20web,Apache%20HTTP%20Server.%20What%20is%20a%20Proxy%20Server</a:t>
            </a:r>
            <a:endParaRPr lang="en-US" altLang="zh-CN" sz="1400"/>
          </a:p>
          <a:p>
            <a:pPr lvl="0"/>
            <a:r>
              <a:rPr lang="en-US" altLang="zh-CN" sz="1600"/>
              <a:t>Concept</a:t>
            </a:r>
            <a:endParaRPr lang="en-US" altLang="zh-CN" sz="1600"/>
          </a:p>
          <a:p>
            <a:pPr lvl="1"/>
            <a:r>
              <a:rPr lang="en-US" altLang="zh-CN" sz="1400"/>
              <a:t>To enable HTTPS, a certificate from a CA (Certificate Authority) is needed.</a:t>
            </a:r>
            <a:endParaRPr lang="en-US" altLang="zh-CN" sz="1400"/>
          </a:p>
          <a:p>
            <a:pPr lvl="1"/>
            <a:r>
              <a:rPr lang="en-US" altLang="zh-CN" sz="1400"/>
              <a:t>ACME: Automatic Certificate Management Environment</a:t>
            </a:r>
            <a:endParaRPr lang="en-US" altLang="zh-CN" sz="1400"/>
          </a:p>
          <a:p>
            <a:pPr lvl="0"/>
            <a:r>
              <a:rPr lang="en-US" altLang="zh-CN" sz="1600"/>
              <a:t>Tomcat</a:t>
            </a:r>
            <a:endParaRPr lang="en-US" altLang="zh-CN" sz="1600"/>
          </a:p>
          <a:p>
            <a:pPr lvl="1"/>
            <a:r>
              <a:rPr lang="en-US" altLang="zh-CN" sz="1400"/>
              <a:t>Generate keystore</a:t>
            </a:r>
            <a:endParaRPr lang="en-US" altLang="zh-CN" sz="1400"/>
          </a:p>
          <a:p>
            <a:pPr lvl="1"/>
            <a:r>
              <a:rPr lang="en-US" altLang="zh-CN" sz="1400"/>
              <a:t>在Tomcat安装目录下新建cert目录，将解压的证书和密码文件拷贝到cert目录下</a:t>
            </a:r>
            <a:endParaRPr lang="en-US" altLang="zh-CN" sz="1400"/>
          </a:p>
          <a:p>
            <a:pPr lvl="1"/>
            <a:r>
              <a:rPr lang="en-US" altLang="zh-CN" sz="1400"/>
              <a:t>Modify conf/server.xml</a:t>
            </a:r>
            <a:endParaRPr lang="en-US" altLang="zh-CN" sz="1400"/>
          </a:p>
          <a:p>
            <a:pPr lvl="0"/>
            <a:r>
              <a:rPr lang="en-US" altLang="zh-CN" sz="1600"/>
              <a:t>Linux + Nginx</a:t>
            </a:r>
            <a:endParaRPr lang="en-US" altLang="zh-CN" sz="1600"/>
          </a:p>
          <a:p>
            <a:pPr lvl="1"/>
            <a:r>
              <a:rPr lang="en-US" altLang="zh-CN" sz="1400"/>
              <a:t>sudo apt-get install software-properties-common</a:t>
            </a:r>
            <a:endParaRPr lang="en-US" altLang="zh-CN" sz="1400"/>
          </a:p>
          <a:p>
            <a:pPr lvl="1"/>
            <a:r>
              <a:rPr lang="en-US" altLang="zh-CN" sz="1400"/>
              <a:t>sudo add-apt-repository ppa:certbot/certbot</a:t>
            </a:r>
            <a:endParaRPr lang="en-US" altLang="zh-CN" sz="1400"/>
          </a:p>
          <a:p>
            <a:pPr lvl="1"/>
            <a:r>
              <a:rPr lang="en-US" altLang="zh-CN" sz="1400"/>
              <a:t>sudo apt-get update</a:t>
            </a:r>
            <a:endParaRPr lang="en-US" altLang="zh-CN" sz="1400"/>
          </a:p>
          <a:p>
            <a:pPr lvl="1"/>
            <a:r>
              <a:rPr lang="en-US" altLang="zh-CN" sz="1400"/>
              <a:t>sudo apt-get install python-certbot-nginx</a:t>
            </a:r>
            <a:endParaRPr lang="en-US" altLang="zh-CN" sz="1400"/>
          </a:p>
          <a:p>
            <a:pPr lvl="1"/>
            <a:r>
              <a:rPr lang="en-US" altLang="zh-CN" sz="1400"/>
              <a:t>sudo certbot --nginx</a:t>
            </a:r>
            <a:endParaRPr lang="en-US" altLang="zh-CN" sz="1400"/>
          </a:p>
          <a:p>
            <a:pPr lvl="1"/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Gunicorn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23125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https://medium.com/building-the-system/gunicorn-3-means-of-concurrency-efbb547674b7</a:t>
            </a:r>
            <a:endParaRPr lang="en-US" altLang="zh-CN"/>
          </a:p>
          <a:p>
            <a:pPr lvl="0"/>
            <a:r>
              <a:rPr lang="en-US" altLang="zh-CN"/>
              <a:t>Notes</a:t>
            </a:r>
            <a:endParaRPr lang="en-US" altLang="zh-CN"/>
          </a:p>
          <a:p>
            <a:pPr lvl="1"/>
            <a:r>
              <a:rPr lang="en-US" altLang="zh-CN"/>
              <a:t>sync workers execute one request after another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7069455" y="2171065"/>
            <a:ext cx="1270000" cy="3285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Master Process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8339455" y="1945640"/>
            <a:ext cx="1421130" cy="843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Process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760585" y="1666875"/>
            <a:ext cx="1187450" cy="589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Thread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9760585" y="2330450"/>
            <a:ext cx="1187450" cy="589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Thread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8339455" y="3207385"/>
            <a:ext cx="1421130" cy="843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Process</a:t>
            </a:r>
            <a:endParaRPr lang="en-US" altLang="zh-CN"/>
          </a:p>
        </p:txBody>
      </p:sp>
      <p:cxnSp>
        <p:nvCxnSpPr>
          <p:cNvPr id="9" name="直接箭头连接符 8"/>
          <p:cNvCxnSpPr>
            <a:endCxn id="6" idx="3"/>
          </p:cNvCxnSpPr>
          <p:nvPr/>
        </p:nvCxnSpPr>
        <p:spPr>
          <a:xfrm flipH="1">
            <a:off x="10948035" y="1949450"/>
            <a:ext cx="87884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10948035" y="2619375"/>
            <a:ext cx="87884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9760585" y="3334385"/>
            <a:ext cx="1187450" cy="589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Thread</a:t>
            </a:r>
            <a:endParaRPr lang="en-US" altLang="zh-CN"/>
          </a:p>
        </p:txBody>
      </p:sp>
      <p:cxnSp>
        <p:nvCxnSpPr>
          <p:cNvPr id="12" name="直接箭头连接符 11"/>
          <p:cNvCxnSpPr>
            <a:endCxn id="11" idx="3"/>
          </p:cNvCxnSpPr>
          <p:nvPr/>
        </p:nvCxnSpPr>
        <p:spPr>
          <a:xfrm flipH="1">
            <a:off x="10948035" y="3622675"/>
            <a:ext cx="89344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1065510" y="1557655"/>
            <a:ext cx="8477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request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11065510" y="2256790"/>
            <a:ext cx="8477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request</a:t>
            </a:r>
            <a:endParaRPr lang="en-US" altLang="zh-CN" sz="1400"/>
          </a:p>
        </p:txBody>
      </p:sp>
      <p:sp>
        <p:nvSpPr>
          <p:cNvPr id="15" name="文本框 14"/>
          <p:cNvSpPr txBox="1"/>
          <p:nvPr/>
        </p:nvSpPr>
        <p:spPr>
          <a:xfrm>
            <a:off x="11065510" y="3207385"/>
            <a:ext cx="8477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request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Q&amp;A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Safari浏览器不支持将非ASCII字符存入Cookie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BaaS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Backend As A Service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Introduction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en-US" altLang="zh-CN"/>
              <a:t>Firebase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Firebase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82235" cy="4975225"/>
          </a:xfrm>
        </p:spPr>
        <p:txBody>
          <a:bodyPr>
            <a:normAutofit fontScale="6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https://www.jianshu.com/p/b71f5d3b7c8c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Functions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Analytics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FCM (Firebase Cloud Messaging) </a:t>
            </a:r>
            <a:r>
              <a:rPr lang="zh-CN" altLang="en-US" sz="2000">
                <a:sym typeface="+mn-ea"/>
              </a:rPr>
              <a:t>跨平台消息服务</a:t>
            </a:r>
            <a:endParaRPr lang="zh-CN" altLang="en-US" sz="2000">
              <a:sym typeface="+mn-ea"/>
            </a:endParaRPr>
          </a:p>
          <a:p>
            <a:pPr lvl="2"/>
            <a:r>
              <a:rPr lang="zh-CN" altLang="en-US" sz="1800">
                <a:sym typeface="+mn-ea"/>
              </a:rPr>
              <a:t>https://www.jianshu.com/p/b50f5aee4403</a:t>
            </a:r>
            <a:endParaRPr lang="zh-CN" altLang="en-US" sz="18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Authentication</a:t>
            </a:r>
            <a:endParaRPr lang="en-US" altLang="zh-CN" sz="2000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email, Facebook, Twitter, Github, Google sign-in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Realtime DB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NoSQL, json, offline usage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Storage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Hosting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Remote Config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Test Lab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Crash Reporting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Notifications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App Indexing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Dynamic Links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Invites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AdWords, AdMob</a:t>
            </a:r>
            <a:endParaRPr lang="en-US" altLang="zh-CN" sz="2000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CentOS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5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Determine CentOS version</a:t>
            </a:r>
            <a:endParaRPr lang="en-US" altLang="zh-CN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vim /etc/centos-release</a:t>
            </a:r>
            <a:endParaRPr lang="en-US" altLang="zh-CN" sz="2000" smtClean="0"/>
          </a:p>
          <a:p>
            <a:pPr marL="357505" lvl="0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400" smtClean="0"/>
              <a:t>Set up the system</a:t>
            </a:r>
            <a:endParaRPr lang="en-US" altLang="zh-CN" sz="24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yum -y update</a:t>
            </a:r>
            <a:endParaRPr lang="en-US" altLang="zh-CN" sz="20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yum groupinstall -y development</a:t>
            </a:r>
            <a:endParaRPr lang="en-US" altLang="zh-CN" sz="20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Install Python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wget http://www.python.org/ftp/python/2.7.15/Python-2.7.15.tar.xz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xz -d Python-2.7.15.tar.xz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tar xvf Python-2.7.15.tar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cd Python-2.7.15 &amp;&amp; ./configure --prefix=/usr/local &amp;&amp; make &amp;&amp; make install</a:t>
            </a:r>
            <a:endParaRPr lang="en-US" altLang="zh-CN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yum install python-pip</a:t>
            </a:r>
            <a:endParaRPr lang="en-US" altLang="zh-CN" sz="20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python -m pip install “django&lt;2”</a:t>
            </a:r>
            <a:endParaRPr lang="en-US" altLang="zh-CN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endParaRPr lang="en-US" altLang="zh-CN" smtClean="0"/>
          </a:p>
          <a:p>
            <a:pPr marL="3575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Ubuntu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Swap</a:t>
            </a:r>
            <a:endParaRPr lang="en-US" altLang="zh-CN"/>
          </a:p>
          <a:p>
            <a:pPr lvl="1"/>
            <a:r>
              <a:rPr lang="en-US" altLang="zh-CN"/>
              <a:t>Configure Swap</a:t>
            </a:r>
            <a:endParaRPr lang="en-US" altLang="zh-CN"/>
          </a:p>
          <a:p>
            <a:pPr lvl="2"/>
            <a:r>
              <a:rPr lang="en-US" altLang="zh-CN"/>
              <a:t>sudo fallocate -l 1G /swapfile</a:t>
            </a:r>
            <a:endParaRPr lang="en-US" altLang="zh-CN"/>
          </a:p>
          <a:p>
            <a:pPr lvl="2"/>
            <a:r>
              <a:rPr lang="en-US" altLang="zh-CN"/>
              <a:t>ls -lh /swapfile</a:t>
            </a:r>
            <a:endParaRPr lang="en-US" altLang="zh-CN"/>
          </a:p>
          <a:p>
            <a:pPr lvl="2"/>
            <a:r>
              <a:rPr lang="en-US" altLang="zh-CN"/>
              <a:t>sudo chmod 600 /swapfile</a:t>
            </a:r>
            <a:endParaRPr lang="en-US" altLang="zh-CN"/>
          </a:p>
          <a:p>
            <a:pPr lvl="2"/>
            <a:r>
              <a:rPr lang="en-US" altLang="zh-CN"/>
              <a:t>sudo mkswap /swapfile</a:t>
            </a:r>
            <a:endParaRPr lang="en-US" altLang="zh-CN"/>
          </a:p>
          <a:p>
            <a:pPr lvl="2"/>
            <a:r>
              <a:rPr lang="en-US" altLang="zh-CN"/>
              <a:t>sudo swapon /swapfile</a:t>
            </a:r>
            <a:endParaRPr lang="en-US" altLang="zh-CN"/>
          </a:p>
          <a:p>
            <a:pPr lvl="2"/>
            <a:r>
              <a:rPr lang="en-US" altLang="zh-CN"/>
              <a:t>sudo swapon --show</a:t>
            </a:r>
            <a:endParaRPr lang="en-US" altLang="zh-CN"/>
          </a:p>
          <a:p>
            <a:pPr lvl="2"/>
            <a:r>
              <a:rPr lang="en-US" altLang="zh-CN"/>
              <a:t>free -h</a:t>
            </a:r>
            <a:endParaRPr lang="en-US" altLang="zh-CN"/>
          </a:p>
          <a:p>
            <a:pPr lvl="2"/>
            <a:r>
              <a:rPr lang="en-US" altLang="zh-CN"/>
              <a:t>echo '/swapfile none swap sw 0 0' | sudo tee -a /etc/fstab</a:t>
            </a:r>
            <a:endParaRPr lang="en-US" altLang="zh-CN"/>
          </a:p>
          <a:p>
            <a:pPr lvl="1"/>
            <a:r>
              <a:rPr lang="en-US" altLang="zh-CN"/>
              <a:t>Swappiness</a:t>
            </a:r>
            <a:endParaRPr lang="en-US" altLang="zh-CN"/>
          </a:p>
          <a:p>
            <a:pPr lvl="2"/>
            <a:r>
              <a:rPr lang="en-US" altLang="zh-CN"/>
              <a:t>cat /proc/sys/vm/swappiness</a:t>
            </a:r>
            <a:endParaRPr lang="en-US" altLang="zh-CN"/>
          </a:p>
          <a:p>
            <a:pPr lvl="2"/>
            <a:r>
              <a:rPr lang="en-US" altLang="zh-CN"/>
              <a:t>sudo nano /etc/sysctl.conf</a:t>
            </a:r>
            <a:endParaRPr lang="en-US" altLang="zh-CN"/>
          </a:p>
          <a:p>
            <a:pPr lvl="2"/>
            <a:r>
              <a:rPr lang="en-US" altLang="zh-CN"/>
              <a:t>vm.swappiness=10</a:t>
            </a:r>
            <a:endParaRPr lang="en-US" altLang="zh-CN"/>
          </a:p>
          <a:p>
            <a:pPr lvl="2"/>
            <a:r>
              <a:rPr lang="en-US" altLang="zh-CN"/>
              <a:t>vm.vfs_cache_pressure=50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Windows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796155"/>
          </a:xfrm>
        </p:spPr>
        <p:txBody>
          <a:bodyPr>
            <a:normAutofit fontScale="90000" lnSpcReduction="20000"/>
          </a:bodyPr>
          <a:p>
            <a:r>
              <a:rPr lang="zh-CN" altLang="en-US"/>
              <a:t>远程桌面连接</a:t>
            </a:r>
            <a:endParaRPr lang="zh-CN" altLang="en-US"/>
          </a:p>
          <a:p>
            <a:pPr lvl="1"/>
            <a:r>
              <a:rPr lang="zh-CN" altLang="en-US"/>
              <a:t>https://zhuanlan.zhihu.com/p/33490405</a:t>
            </a:r>
            <a:endParaRPr lang="zh-CN" altLang="en-US"/>
          </a:p>
          <a:p>
            <a:pPr lvl="1"/>
            <a:r>
              <a:rPr lang="zh-CN" altLang="en-US"/>
              <a:t>阿里云网页连接登录服务器</a:t>
            </a:r>
            <a:endParaRPr lang="zh-CN" altLang="en-US"/>
          </a:p>
          <a:p>
            <a:pPr lvl="1"/>
            <a:r>
              <a:rPr lang="zh-CN" altLang="en-US"/>
              <a:t>服务器管理</a:t>
            </a:r>
            <a:r>
              <a:rPr lang="en-US" altLang="zh-CN"/>
              <a:t>-</a:t>
            </a:r>
            <a:r>
              <a:rPr lang="zh-CN" altLang="en-US"/>
              <a:t>》本地服务器</a:t>
            </a:r>
            <a:r>
              <a:rPr lang="en-US" altLang="zh-CN"/>
              <a:t>-</a:t>
            </a:r>
            <a:r>
              <a:rPr lang="zh-CN" altLang="en-US"/>
              <a:t>》启用远程管理和远程桌面</a:t>
            </a:r>
            <a:endParaRPr lang="zh-CN" altLang="en-US"/>
          </a:p>
          <a:p>
            <a:pPr lvl="0"/>
            <a:r>
              <a:rPr lang="en-US" altLang="zh-CN"/>
              <a:t>Check port status</a:t>
            </a:r>
            <a:endParaRPr lang="en-US" altLang="zh-CN"/>
          </a:p>
          <a:p>
            <a:pPr lvl="1"/>
            <a:r>
              <a:rPr lang="en-US" altLang="zh-CN"/>
              <a:t>CurrPorts</a:t>
            </a:r>
            <a:endParaRPr lang="en-US" altLang="zh-CN"/>
          </a:p>
          <a:p>
            <a:pPr lvl="2"/>
            <a:r>
              <a:rPr lang="en-US" altLang="zh-CN"/>
              <a:t>http://www.nirsoft.net/utils/cports.html</a:t>
            </a:r>
            <a:endParaRPr lang="en-US" altLang="zh-CN"/>
          </a:p>
          <a:p>
            <a:pPr lvl="0"/>
            <a:r>
              <a:rPr lang="en-US" altLang="zh-CN"/>
              <a:t>Install Exchange Server</a:t>
            </a:r>
            <a:endParaRPr lang="en-US" altLang="zh-CN"/>
          </a:p>
          <a:p>
            <a:pPr lvl="1"/>
            <a:r>
              <a:rPr lang="zh-CN" altLang="en-US"/>
              <a:t>部署</a:t>
            </a:r>
            <a:r>
              <a:rPr lang="en-US" altLang="zh-CN"/>
              <a:t>AD</a:t>
            </a:r>
            <a:endParaRPr lang="en-US" altLang="zh-CN"/>
          </a:p>
          <a:p>
            <a:pPr lvl="2"/>
            <a:r>
              <a:rPr lang="en-US" altLang="zh-CN"/>
              <a:t>https://blog.51cto.com/lumay0526/2046844</a:t>
            </a:r>
            <a:endParaRPr lang="en-US" altLang="zh-CN"/>
          </a:p>
          <a:p>
            <a:pPr lvl="1"/>
            <a:r>
              <a:rPr lang="zh-CN" altLang="en-US"/>
              <a:t>安装</a:t>
            </a:r>
            <a:r>
              <a:rPr lang="en-US" altLang="zh-CN"/>
              <a:t>Exchange Server</a:t>
            </a:r>
            <a:endParaRPr lang="en-US" altLang="zh-CN"/>
          </a:p>
          <a:p>
            <a:pPr lvl="2"/>
            <a:r>
              <a:rPr lang="en-US" altLang="zh-CN"/>
              <a:t>https://blog.csdn.net/weixin_39585471/article/details/81081274</a:t>
            </a:r>
            <a:endParaRPr lang="en-US" altLang="zh-CN"/>
          </a:p>
          <a:p>
            <a:pPr lvl="1"/>
            <a:r>
              <a:rPr lang="en-US" altLang="zh-CN"/>
              <a:t>Post-installation</a:t>
            </a:r>
            <a:endParaRPr lang="en-US" altLang="zh-CN"/>
          </a:p>
          <a:p>
            <a:pPr lvl="2"/>
            <a:r>
              <a:rPr lang="en-US" altLang="zh-CN"/>
              <a:t>https://docs.microsoft.com/en-us/exchange/plan-and-deploy/post-installation-tasks/post-installation-tasks?view=exchserver-2019</a:t>
            </a:r>
            <a:endParaRPr lang="en-US" altLang="zh-CN"/>
          </a:p>
          <a:p>
            <a:pPr lvl="2"/>
            <a:r>
              <a:rPr lang="en-US" altLang="zh-CN"/>
              <a:t>Exchange Management Shell</a:t>
            </a:r>
            <a:endParaRPr lang="en-US" altLang="zh-CN"/>
          </a:p>
          <a:p>
            <a:pPr lvl="2"/>
            <a:r>
              <a:rPr lang="en-US" altLang="zh-CN"/>
              <a:t>Exchange admin center</a:t>
            </a:r>
            <a:endParaRPr lang="en-US" altLang="zh-CN"/>
          </a:p>
          <a:p>
            <a:pPr lvl="3"/>
            <a:r>
              <a:rPr lang="en-US" altLang="zh-CN"/>
              <a:t>https://&lt;ServerFQDN&gt;/ecp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Server Architecture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2856865" y="4996815"/>
            <a:ext cx="3242945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049270" y="3780790"/>
            <a:ext cx="3050540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Django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6234430" y="3761105"/>
            <a:ext cx="3050540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Bootstrap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6234430" y="4996815"/>
            <a:ext cx="3242945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Apache + mod_wsgi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 sz="2000"/>
              <a:t>sudo apt install nginx</a:t>
            </a:r>
            <a:endParaRPr lang="en-US" altLang="zh-CN"/>
          </a:p>
          <a:p>
            <a:r>
              <a:rPr lang="en-US" altLang="zh-CN"/>
              <a:t>Configuration Files</a:t>
            </a:r>
            <a:endParaRPr lang="en-US" altLang="zh-CN"/>
          </a:p>
          <a:p>
            <a:pPr lvl="1"/>
            <a:r>
              <a:rPr lang="en-US" altLang="zh-CN"/>
              <a:t>/etc/nginx/nginx.conf</a:t>
            </a:r>
            <a:endParaRPr lang="en-US" altLang="zh-CN"/>
          </a:p>
          <a:p>
            <a:pPr lvl="1"/>
            <a:r>
              <a:rPr lang="en-US" altLang="zh-CN"/>
              <a:t>/etc/nginx/conf.d/*.conf</a:t>
            </a:r>
            <a:endParaRPr lang="en-US" altLang="zh-CN"/>
          </a:p>
          <a:p>
            <a:pPr lvl="1"/>
            <a:r>
              <a:rPr lang="en-US" altLang="zh-CN"/>
              <a:t>/etc/nginx/sites-available</a:t>
            </a:r>
            <a:endParaRPr lang="en-US" altLang="zh-CN"/>
          </a:p>
          <a:p>
            <a:pPr lvl="1"/>
            <a:r>
              <a:rPr lang="en-US" altLang="zh-CN"/>
              <a:t>/etc/nginx/sites-enabled</a:t>
            </a:r>
            <a:endParaRPr lang="en-US" altLang="zh-CN"/>
          </a:p>
          <a:p>
            <a:pPr lvl="1"/>
            <a:r>
              <a:rPr lang="en-US" altLang="zh-CN"/>
              <a:t>/var/log/nginx/</a:t>
            </a:r>
            <a:endParaRPr lang="en-US" altLang="zh-CN"/>
          </a:p>
          <a:p>
            <a:pPr lvl="0"/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nginx -v</a:t>
            </a:r>
            <a:endParaRPr lang="en-US" altLang="zh-CN"/>
          </a:p>
          <a:p>
            <a:pPr lvl="1"/>
            <a:r>
              <a:rPr lang="en-US" altLang="zh-CN"/>
              <a:t>nginx -h</a:t>
            </a:r>
            <a:endParaRPr lang="en-US" altLang="zh-CN"/>
          </a:p>
          <a:p>
            <a:pPr lvl="1"/>
            <a:r>
              <a:rPr lang="en-US" altLang="zh-CN"/>
              <a:t>service nginx start/stop/restart</a:t>
            </a:r>
            <a:endParaRPr lang="en-US" altLang="zh-CN"/>
          </a:p>
          <a:p>
            <a:pPr lvl="1"/>
            <a:r>
              <a:rPr lang="en-US" altLang="zh-CN"/>
              <a:t>nginx -s reload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Nginx Configuration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1928495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https://nginx.org/en/docs/http/ngx_http_core_module.html</a:t>
            </a:r>
            <a:endParaRPr lang="en-US" altLang="zh-CN"/>
          </a:p>
          <a:p>
            <a:r>
              <a:rPr lang="en-US" altLang="zh-CN"/>
              <a:t>Config options</a:t>
            </a:r>
            <a:endParaRPr lang="en-US" altLang="zh-CN"/>
          </a:p>
          <a:p>
            <a:pPr lvl="1"/>
            <a:r>
              <a:rPr lang="en-US" altLang="zh-CN"/>
              <a:t>max_ranges:</a:t>
            </a:r>
            <a:endParaRPr lang="en-US" altLang="zh-CN"/>
          </a:p>
          <a:p>
            <a:pPr lvl="2"/>
            <a:r>
              <a:rPr lang="en-US" altLang="zh-CN"/>
              <a:t>0 to disable byte-range support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38200" y="3319145"/>
          <a:ext cx="10605135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4317365"/>
                <a:gridCol w="34436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max_ranges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Limits the maximum allowed number of ranges in byte-range requests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Default: not limited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0: disable byte-range support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proxy_connect_timeout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proxy_send_timeout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proxy_read_timeout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send_timeout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Apache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Install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Run as a service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httpd.exe -k install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conf/httpd.conf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WSGI (Web Service Gateway Interface)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mod_wsgi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module to host python applications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pip install mod_wsgi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TAG_VERSION" val="1.0"/>
  <p:tag name="KSO_WM_SLIDE_ID" val="custom160402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95"/>
  <p:tag name="KSO_WM_SLIDE_SIZE" val="828*35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UNIT_TABLE_BEAUTIFY" val="smartTable{99aee9ff-5b5f-4aaf-9c92-8085ec331e2a}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TAG_VERSION" val="1.0"/>
  <p:tag name="KSO_WM_SLIDE_ID" val="custom160402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95"/>
  <p:tag name="KSO_WM_SLIDE_SIZE" val="828*35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UNIT_TABLE_BEAUTIFY" val="smartTable{690034af-4a4d-4275-b375-4df7cb54ca97}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REFSHAPE" val="186877716"/>
  <p:tag name="KSO_WM_UNIT_PLACING_PICTURE_USER_VIEWPORT" val="{&quot;height&quot;:4185,&quot;width&quot;:7620}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0、24、27、28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12943</Words>
  <Application>WPS 演示</Application>
  <PresentationFormat>宽屏</PresentationFormat>
  <Paragraphs>511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宋体</vt:lpstr>
      <vt:lpstr>Wingdings</vt:lpstr>
      <vt:lpstr>黑体</vt:lpstr>
      <vt:lpstr>Wingdings</vt:lpstr>
      <vt:lpstr>微软雅黑</vt:lpstr>
      <vt:lpstr>Arial Unicode MS</vt:lpstr>
      <vt:lpstr>Calibri</vt:lpstr>
      <vt:lpstr>1_A000120140530A02PPBG</vt:lpstr>
      <vt:lpstr>Web Server</vt:lpstr>
      <vt:lpstr>General</vt:lpstr>
      <vt:lpstr>CentOS</vt:lpstr>
      <vt:lpstr>Ubuntu</vt:lpstr>
      <vt:lpstr>Windows Server</vt:lpstr>
      <vt:lpstr>Web Server Architecture</vt:lpstr>
      <vt:lpstr>Nginx</vt:lpstr>
      <vt:lpstr>Nginx Configuration</vt:lpstr>
      <vt:lpstr>Apache</vt:lpstr>
      <vt:lpstr>Monitoring</vt:lpstr>
      <vt:lpstr>SAR</vt:lpstr>
      <vt:lpstr>Zabbix</vt:lpstr>
      <vt:lpstr>阿里云域名+腾讯云服务器</vt:lpstr>
      <vt:lpstr>CDN</vt:lpstr>
      <vt:lpstr>Set Up VPN</vt:lpstr>
      <vt:lpstr>Firewall</vt:lpstr>
      <vt:lpstr>SSL</vt:lpstr>
      <vt:lpstr>SSL Certificate - Self-Signed</vt:lpstr>
      <vt:lpstr>SSL Certificate - Letsencrypt</vt:lpstr>
      <vt:lpstr>SSL Certificate - Letencypt for Docker</vt:lpstr>
      <vt:lpstr>HTTPS</vt:lpstr>
      <vt:lpstr>Gunicorn</vt:lpstr>
      <vt:lpstr>Q&amp;A</vt:lpstr>
      <vt:lpstr>BaaS</vt:lpstr>
      <vt:lpstr>Introduction</vt:lpstr>
      <vt:lpstr>Firebase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458</cp:revision>
  <dcterms:created xsi:type="dcterms:W3CDTF">2015-05-05T08:02:00Z</dcterms:created>
  <dcterms:modified xsi:type="dcterms:W3CDTF">2021-11-09T05:18:41Z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7AF9578DCC4545EAB0A23B587832ABC8</vt:lpwstr>
  </property>
</Properties>
</file>