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6" r:id="rId3"/>
    <p:sldId id="508" r:id="rId4"/>
    <p:sldId id="258" r:id="rId5"/>
    <p:sldId id="301" r:id="rId6"/>
    <p:sldId id="396" r:id="rId7"/>
    <p:sldId id="453" r:id="rId8"/>
    <p:sldId id="422" r:id="rId9"/>
    <p:sldId id="481" r:id="rId10"/>
    <p:sldId id="371" r:id="rId11"/>
    <p:sldId id="259" r:id="rId12"/>
    <p:sldId id="545" r:id="rId13"/>
    <p:sldId id="662" r:id="rId14"/>
    <p:sldId id="287" r:id="rId15"/>
    <p:sldId id="276" r:id="rId16"/>
    <p:sldId id="333" r:id="rId17"/>
    <p:sldId id="334" r:id="rId18"/>
    <p:sldId id="275" r:id="rId19"/>
    <p:sldId id="260" r:id="rId20"/>
    <p:sldId id="353" r:id="rId21"/>
    <p:sldId id="354" r:id="rId22"/>
    <p:sldId id="352" r:id="rId23"/>
    <p:sldId id="753" r:id="rId24"/>
    <p:sldId id="585" r:id="rId25"/>
    <p:sldId id="637" r:id="rId26"/>
    <p:sldId id="704" r:id="rId27"/>
    <p:sldId id="923" r:id="rId28"/>
    <p:sldId id="968" r:id="rId29"/>
    <p:sldId id="613" r:id="rId30"/>
    <p:sldId id="509" r:id="rId31"/>
    <p:sldId id="266" r:id="rId32"/>
    <p:sldId id="261" r:id="rId33"/>
    <p:sldId id="273" r:id="rId34"/>
    <p:sldId id="262" r:id="rId35"/>
    <p:sldId id="284" r:id="rId36"/>
    <p:sldId id="263" r:id="rId37"/>
    <p:sldId id="324" r:id="rId38"/>
    <p:sldId id="285" r:id="rId39"/>
    <p:sldId id="808" r:id="rId40"/>
    <p:sldId id="286" r:id="rId41"/>
    <p:sldId id="887" r:id="rId42"/>
    <p:sldId id="888" r:id="rId43"/>
    <p:sldId id="889" r:id="rId44"/>
    <p:sldId id="890" r:id="rId45"/>
    <p:sldId id="891" r:id="rId46"/>
    <p:sldId id="892" r:id="rId47"/>
    <p:sldId id="893" r:id="rId48"/>
    <p:sldId id="894" r:id="rId49"/>
    <p:sldId id="899" r:id="rId50"/>
    <p:sldId id="900" r:id="rId51"/>
    <p:sldId id="901" r:id="rId52"/>
    <p:sldId id="886" r:id="rId53"/>
    <p:sldId id="902" r:id="rId54"/>
    <p:sldId id="903" r:id="rId55"/>
    <p:sldId id="904" r:id="rId56"/>
    <p:sldId id="347" r:id="rId57"/>
    <p:sldId id="448" r:id="rId58"/>
    <p:sldId id="885" r:id="rId59"/>
    <p:sldId id="349" r:id="rId60"/>
    <p:sldId id="906" r:id="rId61"/>
    <p:sldId id="836" r:id="rId62"/>
    <p:sldId id="810" r:id="rId63"/>
    <p:sldId id="809" r:id="rId64"/>
    <p:sldId id="811" r:id="rId65"/>
    <p:sldId id="905" r:id="rId66"/>
    <p:sldId id="510" r:id="rId67"/>
    <p:sldId id="351" r:id="rId68"/>
    <p:sldId id="802" r:id="rId69"/>
    <p:sldId id="511" r:id="rId70"/>
    <p:sldId id="512" r:id="rId71"/>
    <p:sldId id="806" r:id="rId72"/>
    <p:sldId id="795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notesMaster" Target="notesMasters/notesMaster1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Python Notes</a:t>
            </a:r>
            <a:endParaRPr lang="en-US" altLang="zh-CN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5545080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2000" smtClean="0"/>
              <a:t>Sparks Lu</a:t>
            </a:r>
            <a:endParaRPr lang="en-US" altLang="zh-CN" sz="2000" smtClean="0"/>
          </a:p>
          <a:p>
            <a:pPr algn="ctr"/>
            <a:r>
              <a:rPr lang="en-US" altLang="zh-CN" sz="2000" smtClean="0"/>
              <a:t>Last updated: 1/14/2021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Data Types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Built-in type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bool, bytearray, bytes, complex, dict, float, frozenset, int, list, set (unique), slice, str, tuple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repr()	// Convert into string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eval()	// Parser data from string</a:t>
            </a:r>
            <a:endParaRPr lang="en-US" altLang="zh-CN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Pass-by-object-reference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Assignment: binding a name with an object</a:t>
            </a:r>
            <a:endParaRPr lang="en-US" altLang="zh-CN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 smtClean="0"/>
              <a:t>Sort</a:t>
            </a:r>
            <a:endParaRPr lang="en-US" altLang="zh-CN" smtClean="0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sort dict by value</a:t>
            </a:r>
            <a:endParaRPr lang="en-US" altLang="zh-CN"/>
          </a:p>
          <a:p>
            <a:pPr lvl="2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sorted(d.items(), key = lambda x: x[1], reverse = reverse)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String, Bytes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String to bytes</a:t>
            </a:r>
            <a:endParaRPr lang="en-US" altLang="zh-CN"/>
          </a:p>
          <a:p>
            <a:pPr lvl="1"/>
            <a:r>
              <a:rPr lang="en-US" altLang="zh-CN"/>
              <a:t>str.encode(sz)</a:t>
            </a:r>
            <a:endParaRPr lang="en-US" altLang="zh-CN"/>
          </a:p>
          <a:p>
            <a:pPr lvl="0"/>
            <a:r>
              <a:rPr lang="en-US" altLang="zh-CN"/>
              <a:t>Bytes to string</a:t>
            </a:r>
            <a:endParaRPr lang="en-US" altLang="zh-CN"/>
          </a:p>
          <a:p>
            <a:pPr lvl="1"/>
            <a:r>
              <a:rPr lang="en-US" altLang="zh-CN"/>
              <a:t>sz = bytes.decode()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</a:t>
            </a:r>
            <a:endParaRPr lang="en-US" altLang="zh-CN"/>
          </a:p>
          <a:p>
            <a:pPr lvl="1"/>
            <a:r>
              <a:rPr lang="en-US" altLang="zh-CN"/>
              <a:t>@property</a:t>
            </a:r>
            <a:endParaRPr lang="en-US" altLang="zh-CN"/>
          </a:p>
          <a:p>
            <a:pPr lvl="1"/>
            <a:r>
              <a:rPr lang="en-US" altLang="zh-CN"/>
              <a:t>def prop(self):</a:t>
            </a:r>
            <a:endParaRPr lang="en-US" altLang="zh-CN"/>
          </a:p>
          <a:p>
            <a:pPr lvl="0"/>
            <a:r>
              <a:rPr lang="en-US" altLang="zh-CN"/>
              <a:t>set</a:t>
            </a:r>
            <a:endParaRPr lang="en-US" altLang="zh-CN"/>
          </a:p>
          <a:p>
            <a:pPr lvl="1"/>
            <a:r>
              <a:rPr lang="en-US" altLang="zh-CN"/>
              <a:t>@{prop}.setter</a:t>
            </a:r>
            <a:endParaRPr lang="en-US" altLang="zh-CN"/>
          </a:p>
          <a:p>
            <a:pPr lvl="1"/>
            <a:r>
              <a:rPr lang="en-US" altLang="zh-CN"/>
              <a:t>def prop(self, value):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Utils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20000"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 sz="1800"/>
              <a:t>from datetime import date, time, datetime</a:t>
            </a:r>
            <a:endParaRPr lang="en-US" altLang="zh-CN" sz="18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time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time.gmtime(), time.localtime(), time.asctime(), time.strftime('%Y-%M-%d-%H:%M:%S')</a:t>
            </a:r>
            <a:endParaRPr lang="en-US" altLang="zh-CN" sz="14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date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today = date.today(), today.day today.month today.year today.weekday	</a:t>
            </a:r>
            <a:endParaRPr lang="en-US" altLang="zh-CN" sz="14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datetime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dt = datetime.now(), dt.date(), dt.time(), dt.year, dt.month, dt.day, dt.hour, dt.minute, dt.second</a:t>
            </a:r>
            <a:endParaRPr lang="en-US" altLang="zh-CN" sz="14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>
                <a:sym typeface="+mn-ea"/>
              </a:rPr>
              <a:t>to/from string</a:t>
            </a:r>
            <a:endParaRPr lang="en-US" altLang="zh-CN" sz="160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>
                <a:sym typeface="+mn-ea"/>
              </a:rPr>
              <a:t>datetime.datetime.now().strftime('...')</a:t>
            </a:r>
            <a:endParaRPr lang="en-US" altLang="zh-CN" sz="140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>
                <a:sym typeface="+mn-ea"/>
              </a:rPr>
              <a:t>datetime.strptime(sz, '%Y%m%d%H%M%S')</a:t>
            </a:r>
            <a:endParaRPr lang="en-US" altLang="zh-CN" sz="1400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555">
                <a:sym typeface="+mn-ea"/>
              </a:rPr>
              <a:t>to/from timestamp</a:t>
            </a:r>
            <a:endParaRPr lang="en-US" altLang="zh-CN" sz="1555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395">
                <a:sym typeface="+mn-ea"/>
              </a:rPr>
              <a:t>mtime = path.stat().st_mtime, dt = datetime.fromtimestamp(mtime)</a:t>
            </a:r>
            <a:endParaRPr lang="en-US" altLang="zh-CN" sz="1395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>
                <a:sym typeface="+mn-ea"/>
              </a:rPr>
              <a:t>timedelta</a:t>
            </a:r>
            <a:endParaRPr lang="en-US" altLang="zh-CN" sz="160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>
                <a:sym typeface="+mn-ea"/>
              </a:rPr>
              <a:t>dt1 = datetime.now() + timedelta(days=1, hours=1)</a:t>
            </a:r>
            <a:endParaRPr lang="en-US" altLang="zh-CN" sz="1600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800"/>
              <a:t>Functools</a:t>
            </a:r>
            <a:endParaRPr lang="en-US" altLang="zh-CN" sz="18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partial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generate a new function with arguments already filled in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7987665" y="4883785"/>
            <a:ext cx="3849370" cy="1476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from functools import partial</a:t>
            </a:r>
            <a:endParaRPr lang="en-US" altLang="zh-CN"/>
          </a:p>
          <a:p>
            <a:r>
              <a:rPr lang="en-US" altLang="zh-CN"/>
              <a:t>def mul(a, b):</a:t>
            </a:r>
            <a:endParaRPr lang="en-US" altLang="zh-CN"/>
          </a:p>
          <a:p>
            <a:r>
              <a:rPr lang="en-US" altLang="zh-CN"/>
              <a:t>	return a * b</a:t>
            </a:r>
            <a:endParaRPr lang="en-US" altLang="zh-CN"/>
          </a:p>
          <a:p>
            <a:r>
              <a:rPr lang="en-US" altLang="zh-CN"/>
              <a:t>func1 = partial(mul, 3)</a:t>
            </a:r>
            <a:endParaRPr lang="en-US" altLang="zh-CN"/>
          </a:p>
          <a:p>
            <a:r>
              <a:rPr lang="en-US" altLang="zh-CN"/>
              <a:t>val = func1(2)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Multiprocess 1/3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6344285" cy="4549140"/>
          </a:xfrm>
        </p:spPr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multiprocessing.Process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Process(target=f, args=(...))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start(), join(), is_alive(), terminate(), exitcode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827010" y="1652905"/>
            <a:ext cx="3978275" cy="1814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process1(name, seconds):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...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 = mp.Process(target=process1, args=('p1', 3))</a:t>
            </a:r>
            <a:endParaRPr lang="zh-CN" altLang="en-US" sz="1400"/>
          </a:p>
          <a:p>
            <a:r>
              <a:rPr lang="zh-CN" altLang="en-US" sz="1400"/>
              <a:t>    p.start()</a:t>
            </a:r>
            <a:endParaRPr lang="zh-CN" altLang="en-US" sz="1400"/>
          </a:p>
          <a:p>
            <a:r>
              <a:rPr lang="zh-CN" altLang="en-US" sz="1400"/>
              <a:t>    p.join()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17310" cy="4549140"/>
          </a:xfrm>
        </p:spPr>
        <p:txBody>
          <a:bodyPr/>
          <a:p>
            <a:r>
              <a:rPr lang="en-US" altLang="zh-CN" smtClean="0">
                <a:sym typeface="+mn-ea"/>
              </a:rPr>
              <a:t>multiprocessing.Pool</a:t>
            </a:r>
            <a:endParaRPr lang="en-US" altLang="zh-CN" smtClean="0">
              <a:sym typeface="+mn-ea"/>
            </a:endParaRPr>
          </a:p>
          <a:p>
            <a:pPr lvl="1"/>
            <a:r>
              <a:rPr lang="en-US" altLang="zh-CN"/>
              <a:t>Pool(process_cnt)</a:t>
            </a:r>
            <a:endParaRPr lang="en-US" altLang="zh-CN"/>
          </a:p>
          <a:p>
            <a:pPr lvl="1"/>
            <a:r>
              <a:rPr lang="en-US" altLang="zh-CN"/>
              <a:t>map(f, [iterables])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27010" y="1652905"/>
            <a:ext cx="3978275" cy="2245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f(x):</a:t>
            </a:r>
            <a:endParaRPr lang="zh-CN" altLang="en-US" sz="1400"/>
          </a:p>
          <a:p>
            <a:r>
              <a:rPr lang="zh-CN" altLang="en-US" sz="1400"/>
              <a:t>    time.sleep(x)</a:t>
            </a:r>
            <a:endParaRPr lang="zh-CN" altLang="en-US" sz="1400"/>
          </a:p>
          <a:p>
            <a:r>
              <a:rPr lang="zh-CN" altLang="en-US" sz="1400"/>
              <a:t>    return x*x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pool = mp.Pool(mp.cpu_count())</a:t>
            </a:r>
            <a:endParaRPr lang="zh-CN" altLang="en-US" sz="1400"/>
          </a:p>
          <a:p>
            <a:r>
              <a:rPr lang="zh-CN" altLang="en-US" sz="1400"/>
              <a:t>    results = pool.map(f, range(10))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pool.close()</a:t>
            </a:r>
            <a:endParaRPr lang="en-US" altLang="zh-CN" sz="1400"/>
          </a:p>
          <a:p>
            <a:r>
              <a:rPr lang="en-US" altLang="zh-CN" sz="1400"/>
              <a:t>    pool.join()</a:t>
            </a:r>
            <a:endParaRPr lang="zh-CN" altLang="en-US" sz="1400"/>
          </a:p>
          <a:p>
            <a:r>
              <a:rPr lang="zh-CN" altLang="en-US" sz="1400"/>
              <a:t>    print(results)</a:t>
            </a:r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Inter-Process Communication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multiprocessing.Lock()</a:t>
            </a:r>
            <a:endParaRPr lang="en-US" altLang="zh-CN" sz="2000" smtClean="0">
              <a:sym typeface="+mn-ea"/>
            </a:endParaRPr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1800" smtClean="0">
                <a:sym typeface="+mn-ea"/>
              </a:rPr>
              <a:t>acquire(), release()</a:t>
            </a:r>
            <a:endParaRPr lang="en-US" altLang="zh-CN" sz="18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multiprocessing.Value, multiprocessing.Array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os.getpid(), os.getppid()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multiprocessing.cpu_count()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multiprocessing.set_start_method('spawn'/'fork'/'forkserver')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spawn: Windows default, slow</a:t>
            </a:r>
            <a:endParaRPr lang="en-US" altLang="zh-CN" sz="20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fork: Unix default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concurrent.futures.ProcessPoolExecutor (3.2+)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Thread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thread.start_new_thread(func, args)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activeCount(), currentThread(), enumerate()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threading.Thread class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 = threading.Thread(target=fn, args=(arg1, 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run(), start(), join(), isAlive(), getName(), setName()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threading.Lock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acquire(), release()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Queue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get(), put(), qsize(), empty(), full()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Modules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NumPy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Pandas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Matplotlib, seaborn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SciPy, statsmodels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lxml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965700"/>
          </a:xfrm>
        </p:spPr>
        <p:txBody>
          <a:bodyPr>
            <a:normAutofit fontScale="90000"/>
          </a:bodyPr>
          <a:p>
            <a:r>
              <a:rPr lang="en-US" altLang="zh-CN"/>
              <a:t>Open</a:t>
            </a:r>
            <a:endParaRPr lang="en-US" altLang="zh-CN"/>
          </a:p>
          <a:p>
            <a:pPr lvl="1"/>
            <a:r>
              <a:rPr lang="en-US" altLang="zh-CN"/>
              <a:t>f = open('fn', 'mode')</a:t>
            </a:r>
            <a:endParaRPr lang="en-US" altLang="zh-CN"/>
          </a:p>
          <a:p>
            <a:pPr lvl="0"/>
            <a:r>
              <a:rPr lang="en-US" altLang="en-US"/>
              <a:t>PDF</a:t>
            </a:r>
            <a:endParaRPr lang="en-US" altLang="en-US"/>
          </a:p>
          <a:p>
            <a:pPr lvl="1"/>
            <a:r>
              <a:rPr lang="en-US" altLang="en-US"/>
              <a:t>pip install fpdf</a:t>
            </a:r>
            <a:endParaRPr lang="en-US" altLang="en-US"/>
          </a:p>
          <a:p>
            <a:pPr lvl="0"/>
            <a:r>
              <a:rPr lang="en-US" altLang="en-US"/>
              <a:t>remove, copy, get size</a:t>
            </a:r>
            <a:endParaRPr lang="en-US" altLang="en-US"/>
          </a:p>
          <a:p>
            <a:pPr lvl="1"/>
            <a:r>
              <a:rPr lang="en-US" altLang="en-US"/>
              <a:t>import shutil</a:t>
            </a:r>
            <a:endParaRPr lang="en-US" altLang="en-US"/>
          </a:p>
          <a:p>
            <a:pPr lvl="1" algn="l">
              <a:buClrTx/>
              <a:buSzTx/>
            </a:pPr>
            <a:r>
              <a:rPr lang="en-US" altLang="en-US">
                <a:sym typeface="+mn-ea"/>
              </a:rPr>
              <a:t>shutil.move(fn_src, fn_dst)</a:t>
            </a:r>
            <a:endParaRPr lang="en-US" altLang="en-US"/>
          </a:p>
          <a:p>
            <a:pPr lvl="1"/>
            <a:r>
              <a:rPr lang="en-US" altLang="en-US"/>
              <a:t>shutil.copy(src, dst)</a:t>
            </a:r>
            <a:endParaRPr lang="en-US" altLang="en-US"/>
          </a:p>
          <a:p>
            <a:pPr lvl="1"/>
            <a:r>
              <a:rPr lang="en-US" altLang="zh-CN">
                <a:sym typeface="+mn-ea"/>
              </a:rPr>
              <a:t>shutil.copyfile(fn_src, fn_dst)</a:t>
            </a:r>
            <a:endParaRPr lang="en-US" altLang="en-US"/>
          </a:p>
          <a:p>
            <a:pPr lvl="1"/>
            <a:r>
              <a:rPr lang="en-US" altLang="en-US"/>
              <a:t>shutil.copytree(src_dir, dst_dir)</a:t>
            </a:r>
            <a:endParaRPr lang="en-US" altLang="en-US"/>
          </a:p>
          <a:p>
            <a:pPr lvl="1"/>
            <a:r>
              <a:rPr lang="en-US" altLang="en-US"/>
              <a:t>os.remove(fn)</a:t>
            </a:r>
            <a:endParaRPr lang="en-US" altLang="en-US"/>
          </a:p>
          <a:p>
            <a:pPr lvl="1"/>
            <a:r>
              <a:rPr lang="en-US" altLang="en-US"/>
              <a:t>os.path.getsize(fn)</a:t>
            </a:r>
            <a:endParaRPr lang="en-US" altLang="en-US"/>
          </a:p>
          <a:p>
            <a:pPr lvl="1"/>
            <a:r>
              <a:rPr lang="en-US" altLang="en-US"/>
              <a:t>os.path.abspath(fn)</a:t>
            </a:r>
            <a:endParaRPr lang="en-US" altLang="en-US"/>
          </a:p>
          <a:p>
            <a:pPr lvl="1"/>
            <a:r>
              <a:rPr lang="en-US" altLang="en-US"/>
              <a:t>os.path.exists(fn)</a:t>
            </a:r>
            <a:endParaRPr lang="en-US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49035" y="1172845"/>
            <a:ext cx="5236210" cy="496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>
                <a:sym typeface="+mn-ea"/>
              </a:rPr>
              <a:t>Temp file and folder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import tempfile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tempfile.gettempdir()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tempfile.TemporaryFile()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en-US" sz="2000">
                <a:sym typeface="+mn-ea"/>
              </a:rPr>
              <a:t>file compare</a:t>
            </a:r>
            <a:endParaRPr lang="en-US" altLang="en-US" sz="2000"/>
          </a:p>
          <a:p>
            <a:pPr lvl="1"/>
            <a:r>
              <a:rPr lang="en-US" altLang="en-US" sz="1800">
                <a:sym typeface="+mn-ea"/>
              </a:rPr>
              <a:t>import filecmp</a:t>
            </a:r>
            <a:endParaRPr lang="en-US" altLang="en-US" sz="1800"/>
          </a:p>
          <a:p>
            <a:pPr lvl="1"/>
            <a:r>
              <a:rPr lang="en-US" altLang="en-US" sz="1800">
                <a:sym typeface="+mn-ea"/>
              </a:rPr>
              <a:t>filecmp.cmp(fn1, fn2)</a:t>
            </a:r>
            <a:endParaRPr lang="en-US" altLang="en-US" sz="1800">
              <a:sym typeface="+mn-ea"/>
            </a:endParaRPr>
          </a:p>
          <a:p>
            <a:pPr lvl="0"/>
            <a:r>
              <a:rPr lang="en-US" altLang="en-US" sz="2160">
                <a:sym typeface="+mn-ea"/>
              </a:rPr>
              <a:t>file modification time</a:t>
            </a:r>
            <a:endParaRPr lang="en-US" altLang="en-US" sz="2160">
              <a:sym typeface="+mn-ea"/>
            </a:endParaRPr>
          </a:p>
          <a:p>
            <a:pPr lvl="1"/>
            <a:r>
              <a:rPr lang="en-US" altLang="en-US" sz="1800">
                <a:sym typeface="+mn-ea"/>
              </a:rPr>
              <a:t>os.stat(fn).st_mtime</a:t>
            </a:r>
            <a:endParaRPr lang="en-US" altLang="en-US" sz="1800"/>
          </a:p>
          <a:p>
            <a:pPr lvl="0"/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Fundamental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popen</a:t>
            </a:r>
            <a:endParaRPr lang="en-US" altLang="zh-CN"/>
          </a:p>
          <a:p>
            <a:pPr lvl="1"/>
            <a:r>
              <a:rPr lang="en-US" altLang="zh-CN"/>
              <a:t>import os</a:t>
            </a:r>
            <a:endParaRPr lang="en-US" altLang="zh-CN"/>
          </a:p>
          <a:p>
            <a:pPr lvl="1"/>
            <a:r>
              <a:rPr lang="en-US" altLang="zh-CN"/>
              <a:t>os.popen('cmd')</a:t>
            </a:r>
            <a:endParaRPr lang="en-US" altLang="zh-CN"/>
          </a:p>
          <a:p>
            <a:pPr lvl="0"/>
            <a:r>
              <a:rPr lang="en-US" altLang="zh-CN"/>
              <a:t>subproces</a:t>
            </a:r>
            <a:endParaRPr lang="en-US" altLang="zh-CN"/>
          </a:p>
          <a:p>
            <a:pPr lvl="1"/>
            <a:r>
              <a:rPr lang="en-US" altLang="zh-CN"/>
              <a:t>call</a:t>
            </a:r>
            <a:endParaRPr lang="en-US" altLang="zh-CN"/>
          </a:p>
          <a:p>
            <a:pPr lvl="2"/>
            <a:r>
              <a:rPr lang="en-US" altLang="zh-CN"/>
              <a:t>import subprocess</a:t>
            </a:r>
            <a:endParaRPr lang="en-US" altLang="zh-CN"/>
          </a:p>
          <a:p>
            <a:pPr lvl="2"/>
            <a:r>
              <a:rPr lang="en-US" altLang="zh-CN"/>
              <a:t>subprocess.call([cmd, param1, ...])</a:t>
            </a:r>
            <a:endParaRPr lang="en-US" altLang="zh-CN"/>
          </a:p>
          <a:p>
            <a:pPr lvl="1"/>
            <a:r>
              <a:rPr lang="en-US" altLang="zh-CN"/>
              <a:t>Popen</a:t>
            </a:r>
            <a:endParaRPr lang="en-US" altLang="zh-CN"/>
          </a:p>
          <a:p>
            <a:pPr lvl="2"/>
            <a:r>
              <a:rPr lang="en-US" altLang="zh-CN"/>
              <a:t>cmd = ''</a:t>
            </a:r>
            <a:endParaRPr lang="en-US" altLang="zh-CN"/>
          </a:p>
          <a:p>
            <a:pPr lvl="2"/>
            <a:r>
              <a:rPr lang="en-US" altLang="zh-CN"/>
              <a:t>sp = subprocess.Popen(cmd)</a:t>
            </a:r>
            <a:endParaRPr lang="en-US" altLang="zh-CN"/>
          </a:p>
          <a:p>
            <a:pPr lvl="3"/>
            <a:r>
              <a:rPr lang="en-US" altLang="zh-CN"/>
              <a:t>Popen(["/usr/bin/git", "commit", "-m", "Fixes a bug."])</a:t>
            </a:r>
            <a:endParaRPr lang="en-US" altLang="zh-CN"/>
          </a:p>
          <a:p>
            <a:pPr lvl="2"/>
            <a:r>
              <a:rPr lang="en-US" altLang="zh-CN"/>
              <a:t>result = sp.wait()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import json</a:t>
            </a:r>
            <a:endParaRPr lang="en-US" altLang="zh-CN"/>
          </a:p>
          <a:p>
            <a:pPr lvl="1"/>
            <a:r>
              <a:rPr lang="en-US" altLang="zh-CN"/>
              <a:t>Deserialize json-format string to python object (list, dict)</a:t>
            </a:r>
            <a:endParaRPr lang="en-US" altLang="zh-CN"/>
          </a:p>
          <a:p>
            <a:pPr lvl="2"/>
            <a:r>
              <a:rPr lang="en-US" altLang="zh-CN" sz="1800"/>
              <a:t>json.loads(str, encoding)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Serialize python object (list, dict) to json-format string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json.dumps(obj)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Deserialize json file stream to python object (list, dict)</a:t>
            </a:r>
            <a:endParaRPr lang="en-US" altLang="zh-CN" sz="2000"/>
          </a:p>
          <a:p>
            <a:pPr lvl="2"/>
            <a:r>
              <a:rPr lang="en-US" altLang="zh-CN">
                <a:sym typeface="+mn-ea"/>
              </a:rPr>
              <a:t>json.load(fp)</a:t>
            </a:r>
            <a:endParaRPr lang="en-US" altLang="zh-CN"/>
          </a:p>
          <a:p>
            <a:pPr lvl="1"/>
            <a:r>
              <a:rPr lang="en-US" altLang="zh-CN"/>
              <a:t>Serialize python object (list, dict) to json-format file stream</a:t>
            </a:r>
            <a:endParaRPr lang="en-US" altLang="zh-CN"/>
          </a:p>
          <a:p>
            <a:pPr lvl="2"/>
            <a:r>
              <a:rPr lang="en-US" altLang="zh-CN"/>
              <a:t>json.dump(obj, fp)</a:t>
            </a:r>
            <a:endParaRPr lang="en-US" altLang="zh-CN"/>
          </a:p>
          <a:p>
            <a:pPr lvl="1"/>
            <a:r>
              <a:rPr lang="en-US" altLang="zh-CN" sz="2000"/>
              <a:t>JSONEncoder</a:t>
            </a:r>
            <a:endParaRPr lang="en-US" altLang="zh-CN" sz="2000"/>
          </a:p>
          <a:p>
            <a:pPr lvl="1"/>
            <a:r>
              <a:rPr lang="en-US" altLang="zh-CN" sz="2000"/>
              <a:t>JSONDecoder</a:t>
            </a:r>
            <a:endParaRPr lang="en-US" altLang="zh-CN"/>
          </a:p>
          <a:p>
            <a:pPr lvl="0"/>
            <a:r>
              <a:rPr lang="en-US" altLang="zh-CN"/>
              <a:t>import jsonpickle</a:t>
            </a:r>
            <a:endParaRPr lang="en-US" altLang="zh-CN"/>
          </a:p>
          <a:p>
            <a:pPr lvl="1"/>
            <a:r>
              <a:rPr lang="en-US" altLang="zh-CN"/>
              <a:t>str = jsonpickle.encode(obj)</a:t>
            </a:r>
            <a:endParaRPr lang="en-US" altLang="zh-CN"/>
          </a:p>
          <a:p>
            <a:pPr lvl="1"/>
            <a:r>
              <a:rPr lang="en-US" altLang="zh-CN"/>
              <a:t>obj = jsonpickle.decode(str)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Serialize &amp; Deserialize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  <a:p>
            <a:r>
              <a:rPr lang="en-US" altLang="zh-CN"/>
              <a:t>jsonpickle</a:t>
            </a:r>
            <a:endParaRPr lang="en-US" altLang="zh-CN"/>
          </a:p>
          <a:p>
            <a:r>
              <a:rPr lang="en-US" altLang="zh-CN"/>
              <a:t>pickle</a:t>
            </a:r>
            <a:endParaRPr lang="en-US" altLang="zh-CN"/>
          </a:p>
          <a:p>
            <a:r>
              <a:rPr lang="en-US" altLang="zh-CN"/>
              <a:t>dill</a:t>
            </a:r>
            <a:endParaRPr lang="en-US" altLang="zh-CN"/>
          </a:p>
          <a:p>
            <a:pPr lvl="1"/>
            <a:r>
              <a:rPr lang="en-US" altLang="zh-CN"/>
              <a:t>dill extends python’s pickle module for serializing and de-serializing python objects to the majority of the built-in python types</a:t>
            </a:r>
            <a:endParaRPr lang="en-US" altLang="zh-CN"/>
          </a:p>
          <a:p>
            <a:pPr lvl="1"/>
            <a:r>
              <a:rPr lang="en-US" altLang="zh-CN"/>
              <a:t>API compatible with pickle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549140"/>
          </a:xfrm>
        </p:spPr>
        <p:txBody>
          <a:bodyPr/>
          <a:p>
            <a:r>
              <a:rPr lang="en-US" altLang="zh-CN"/>
              <a:t>Catch exception</a:t>
            </a:r>
            <a:endParaRPr lang="en-US" altLang="zh-CN"/>
          </a:p>
          <a:p>
            <a:pPr lvl="1"/>
            <a:r>
              <a:rPr lang="en-US" altLang="zh-CN" sz="2000"/>
              <a:t>try</a:t>
            </a:r>
            <a:endParaRPr lang="en-US" altLang="zh-CN" sz="2000"/>
          </a:p>
          <a:p>
            <a:pPr lvl="1"/>
            <a:r>
              <a:rPr lang="en-US" altLang="zh-CN" sz="2000"/>
              <a:t>except</a:t>
            </a:r>
            <a:endParaRPr lang="en-US" altLang="zh-CN" sz="2000"/>
          </a:p>
          <a:p>
            <a:pPr lvl="1"/>
            <a:r>
              <a:rPr lang="en-US" altLang="zh-CN" sz="2000"/>
              <a:t>finally</a:t>
            </a:r>
            <a:endParaRPr lang="en-US" altLang="zh-CN"/>
          </a:p>
          <a:p>
            <a:r>
              <a:rPr lang="en-US" altLang="zh-CN"/>
              <a:t>Raise exception</a:t>
            </a:r>
            <a:endParaRPr lang="en-US" altLang="zh-CN"/>
          </a:p>
          <a:p>
            <a:pPr lvl="1"/>
            <a:r>
              <a:rPr lang="en-US" altLang="zh-CN"/>
              <a:t>raise</a:t>
            </a:r>
            <a:endParaRPr lang="en-US" altLang="zh-CN"/>
          </a:p>
          <a:p>
            <a:pPr lvl="0"/>
            <a:r>
              <a:rPr lang="en-US" altLang="zh-CN"/>
              <a:t>Exception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41160" y="914400"/>
            <a:ext cx="41979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try:</a:t>
            </a:r>
            <a:endParaRPr lang="en-US" altLang="zh-CN"/>
          </a:p>
          <a:p>
            <a:r>
              <a:rPr lang="en-US" altLang="zh-CN"/>
              <a:t>	statements</a:t>
            </a:r>
            <a:endParaRPr lang="en-US" altLang="zh-CN"/>
          </a:p>
          <a:p>
            <a:r>
              <a:rPr lang="en-US" altLang="zh-CN"/>
              <a:t>except Exception as e:</a:t>
            </a:r>
            <a:endParaRPr lang="en-US" altLang="zh-CN"/>
          </a:p>
          <a:p>
            <a:r>
              <a:rPr lang="en-US" altLang="zh-CN"/>
              <a:t>	print(str(e))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536815" y="2437130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536815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StandardError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90220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SystemExit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002665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StopIteration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372100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ArithmeticError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35393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OverflowError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flipH="1">
            <a:off x="5821680" y="3115310"/>
            <a:ext cx="263461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>
            <a:off x="8456295" y="3115310"/>
            <a:ext cx="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8" idx="0"/>
          </p:cNvCxnSpPr>
          <p:nvPr/>
        </p:nvCxnSpPr>
        <p:spPr>
          <a:xfrm>
            <a:off x="8456295" y="3115310"/>
            <a:ext cx="248983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9" idx="0"/>
          </p:cNvCxnSpPr>
          <p:nvPr/>
        </p:nvCxnSpPr>
        <p:spPr>
          <a:xfrm flipH="1">
            <a:off x="6291580" y="4106545"/>
            <a:ext cx="216471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 flipH="1">
            <a:off x="8273415" y="4106545"/>
            <a:ext cx="18288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37577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IOError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2"/>
            <a:endCxn id="16" idx="0"/>
          </p:cNvCxnSpPr>
          <p:nvPr/>
        </p:nvCxnSpPr>
        <p:spPr>
          <a:xfrm>
            <a:off x="8456295" y="4106545"/>
            <a:ext cx="183896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Argparse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00905" cy="4549140"/>
          </a:xfrm>
        </p:spPr>
        <p:txBody>
          <a:bodyPr/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53860" y="1537970"/>
            <a:ext cx="419798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parser = argparse.ArgumentParser()</a:t>
            </a:r>
            <a:endParaRPr lang="en-US" altLang="zh-CN"/>
          </a:p>
          <a:p>
            <a:r>
              <a:rPr lang="en-US" altLang="zh-CN"/>
              <a:t>parser.add_argument('-v', type=int/str)</a:t>
            </a:r>
            <a:endParaRPr lang="en-US" altLang="zh-CN"/>
          </a:p>
          <a:p>
            <a:r>
              <a:rPr lang="en-US" altLang="zh-CN"/>
              <a:t>args = parser.parse_args()</a:t>
            </a:r>
            <a:endParaRPr lang="en-US" altLang="zh-CN"/>
          </a:p>
          <a:p>
            <a:r>
              <a:rPr lang="en-US" altLang="zh-CN"/>
              <a:t>print(args.echo)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sqlite3</a:t>
            </a:r>
            <a:endParaRPr lang="en-US" altLang="zh-CN"/>
          </a:p>
          <a:p>
            <a:r>
              <a:rPr lang="en-US" altLang="zh-CN"/>
              <a:t>conn = sqlite3.connect(fn_db)</a:t>
            </a:r>
            <a:endParaRPr lang="en-US" altLang="zh-CN"/>
          </a:p>
          <a:p>
            <a:r>
              <a:rPr lang="en-US" altLang="zh-CN"/>
              <a:t>cursor = conn.cursor()</a:t>
            </a:r>
            <a:endParaRPr lang="en-US" altLang="zh-CN"/>
          </a:p>
          <a:p>
            <a:r>
              <a:rPr lang="en-US" altLang="zh-CN"/>
              <a:t>q = 'select ...'</a:t>
            </a:r>
            <a:endParaRPr lang="en-US" altLang="zh-CN"/>
          </a:p>
          <a:p>
            <a:r>
              <a:rPr lang="en-US" altLang="zh-CN"/>
              <a:t>cursor.execute(q)</a:t>
            </a:r>
            <a:endParaRPr lang="en-US" altLang="zh-CN"/>
          </a:p>
          <a:p>
            <a:r>
              <a:rPr lang="en-US" altLang="zh-CN"/>
              <a:t>record = cursor.fetchall()</a:t>
            </a:r>
            <a:endParaRPr lang="en-US" altLang="zh-CN"/>
          </a:p>
          <a:p>
            <a:r>
              <a:rPr lang="en-US" altLang="zh-CN"/>
              <a:t>cursor.close()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71260" cy="5353050"/>
          </a:xfrm>
        </p:spPr>
        <p:txBody>
          <a:bodyPr>
            <a:normAutofit fontScale="7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https://datatofish.com/how-to-connect-python-to-sql-server-using-pyodbc/#:~:text=%20Steps%20to%20Connect%20Python%20to%20SQL%20Server,is%20stored.%20You%20can%20find%20the...%20More%20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https://www.guru99.com/sql-server-create-user.html#:~:text=Create%20User%20using%20SQL%20Server%20Management%20Studio%201,Right-click%20the%20Users%20folder%20then%20choose%20%22New%20User%E2%80%A6%22</a:t>
            </a:r>
            <a:endParaRPr lang="en-US" altLang="zh-CN"/>
          </a:p>
          <a:p>
            <a:r>
              <a:rPr lang="en-US" altLang="zh-CN"/>
              <a:t>Install SQL Server</a:t>
            </a:r>
            <a:endParaRPr lang="en-US" altLang="zh-CN"/>
          </a:p>
          <a:p>
            <a:r>
              <a:rPr lang="en-US" altLang="zh-CN"/>
              <a:t>Configure SQL Server</a:t>
            </a:r>
            <a:endParaRPr lang="en-US" altLang="zh-CN"/>
          </a:p>
          <a:p>
            <a:r>
              <a:rPr lang="en-US" altLang="zh-CN"/>
              <a:t>Install DBeaver</a:t>
            </a:r>
            <a:endParaRPr lang="en-US" altLang="zh-CN"/>
          </a:p>
          <a:p>
            <a:r>
              <a:rPr lang="en-US" altLang="zh-CN"/>
              <a:t>pyodbc</a:t>
            </a:r>
            <a:endParaRPr lang="en-US" altLang="zh-CN"/>
          </a:p>
          <a:p>
            <a:pPr lvl="1"/>
            <a:r>
              <a:rPr lang="en-US" altLang="zh-CN"/>
              <a:t>sudo apt install unixodbc-dev</a:t>
            </a:r>
            <a:endParaRPr lang="en-US" altLang="zh-CN"/>
          </a:p>
          <a:p>
            <a:pPr lvl="1"/>
            <a:r>
              <a:rPr lang="en-US" altLang="zh-CN"/>
              <a:t>pip install pyodbc</a:t>
            </a:r>
            <a:endParaRPr lang="en-US" altLang="zh-CN"/>
          </a:p>
          <a:p>
            <a:pPr lvl="1"/>
            <a:r>
              <a:rPr lang="en-US" altLang="zh-CN"/>
              <a:t>import pyodbc</a:t>
            </a:r>
            <a:endParaRPr lang="en-US" altLang="zh-CN"/>
          </a:p>
          <a:p>
            <a:pPr lvl="1"/>
            <a:r>
              <a:rPr lang="en-US" altLang="zh-CN"/>
              <a:t>connect</a:t>
            </a:r>
            <a:endParaRPr lang="en-US" altLang="zh-CN"/>
          </a:p>
          <a:p>
            <a:pPr lvl="2"/>
            <a:r>
              <a:rPr lang="en-US" altLang="zh-CN" sz="1620">
                <a:sym typeface="+mn-ea"/>
              </a:rPr>
              <a:t>Server: </a:t>
            </a:r>
            <a:r>
              <a:rPr lang="en-US" altLang="zh-CN" sz="1800">
                <a:sym typeface="+mn-ea"/>
              </a:rPr>
              <a:t>SELECT @@SERVERNAME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Database: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409815" y="1306195"/>
            <a:ext cx="4588510" cy="24917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import pyodbc </a:t>
            </a:r>
            <a:endParaRPr lang="zh-CN" altLang="en-US" sz="1200"/>
          </a:p>
          <a:p>
            <a:r>
              <a:rPr lang="zh-CN" altLang="en-US" sz="1200"/>
              <a:t>conn = pyodbc.connect(</a:t>
            </a:r>
            <a:r>
              <a:rPr lang="en-US" altLang="zh-CN" sz="1200"/>
              <a:t>driver=</a:t>
            </a:r>
            <a:r>
              <a:rPr lang="zh-CN" altLang="en-US" sz="1200"/>
              <a:t>'{SQL Server}'</a:t>
            </a:r>
            <a:r>
              <a:rPr lang="en-US" altLang="zh-CN" sz="1200"/>
              <a:t>,</a:t>
            </a:r>
            <a:endParaRPr lang="en-US" altLang="zh-CN" sz="1200"/>
          </a:p>
          <a:p>
            <a:r>
              <a:rPr lang="en-US" altLang="zh-CN" sz="1200"/>
              <a:t>                                      server=’47.105.68.219’,</a:t>
            </a:r>
            <a:endParaRPr lang="en-US" altLang="zh-CN" sz="1200"/>
          </a:p>
          <a:p>
            <a:r>
              <a:rPr lang="en-US" altLang="zh-CN" sz="1200"/>
              <a:t>                                      database='Detkit_NewKJ350',</a:t>
            </a:r>
            <a:endParaRPr lang="en-US" altLang="zh-CN" sz="1200"/>
          </a:p>
          <a:p>
            <a:r>
              <a:rPr lang="en-US" altLang="zh-CN" sz="1200"/>
              <a:t>                                      user='sa',</a:t>
            </a:r>
            <a:endParaRPr lang="en-US" altLang="zh-CN" sz="1200"/>
          </a:p>
          <a:p>
            <a:r>
              <a:rPr lang="en-US" altLang="zh-CN" sz="1200"/>
              <a:t>                                      password='VHTech#4710568219')</a:t>
            </a:r>
            <a:endParaRPr lang="zh-CN" altLang="en-US" sz="1200"/>
          </a:p>
          <a:p>
            <a:r>
              <a:rPr lang="zh-CN" altLang="en-US" sz="1200"/>
              <a:t>cursor = conn.cursor()</a:t>
            </a:r>
            <a:endParaRPr lang="zh-CN" altLang="en-US" sz="1200"/>
          </a:p>
          <a:p>
            <a:r>
              <a:rPr lang="en-US" altLang="zh-CN" sz="1200"/>
              <a:t># </a:t>
            </a:r>
            <a:r>
              <a:rPr lang="zh-CN" altLang="en-US" sz="1200"/>
              <a:t>cursor.execute('SELECT * FROM database_name.table')</a:t>
            </a:r>
            <a:endParaRPr lang="zh-CN" altLang="en-US" sz="1200"/>
          </a:p>
          <a:p>
            <a:r>
              <a:rPr lang="zh-CN" altLang="en-US" sz="1200"/>
              <a:t>sql_query = pd.read_sql_query('SELECT * FROM TestDB.dbo.Person',conn)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for row in cursor:</a:t>
            </a:r>
            <a:endParaRPr lang="zh-CN" altLang="en-US" sz="1200"/>
          </a:p>
          <a:p>
            <a:r>
              <a:rPr lang="zh-CN" altLang="en-US" sz="1200"/>
              <a:t>    print(row)</a:t>
            </a:r>
            <a:endParaRPr lang="zh-CN" altLang="en-US"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Itertools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itertools.count(start, step)</a:t>
            </a:r>
            <a:endParaRPr lang="en-US" altLang="zh-CN"/>
          </a:p>
          <a:p>
            <a:r>
              <a:rPr lang="en-US" altLang="zh-CN"/>
              <a:t>itertools.cycle(‘ABCD’) =&gt; ‘A’, ‘B’, ‘C’, ‘D’, ‘A’, ...</a:t>
            </a:r>
            <a:endParaRPr lang="en-US" altLang="zh-CN"/>
          </a:p>
          <a:p>
            <a:r>
              <a:rPr lang="en-US" altLang="zh-CN"/>
              <a:t>itertools.repeat(elem, [,n]) =&gt; elem, elem, ...</a:t>
            </a:r>
            <a:endParaRPr lang="en-US" altLang="zh-CN"/>
          </a:p>
          <a:p>
            <a:r>
              <a:rPr lang="en-US" altLang="zh-CN"/>
              <a:t>Permutation</a:t>
            </a:r>
            <a:endParaRPr lang="en-US" altLang="zh-CN"/>
          </a:p>
          <a:p>
            <a:pPr lvl="1"/>
            <a:r>
              <a:rPr lang="en-US" altLang="zh-CN"/>
              <a:t>perm = itertools.permutation([1, 2, 3], 2)	// P32</a:t>
            </a:r>
            <a:endParaRPr lang="en-US" altLang="zh-CN"/>
          </a:p>
          <a:p>
            <a:pPr lvl="1"/>
            <a:r>
              <a:rPr lang="en-US" altLang="zh-CN"/>
              <a:t>for p in list(perm):</a:t>
            </a:r>
            <a:endParaRPr lang="en-US" altLang="zh-CN"/>
          </a:p>
          <a:p>
            <a:pPr lvl="2"/>
            <a:r>
              <a:rPr lang="en-US" altLang="zh-CN"/>
              <a:t>print p</a:t>
            </a:r>
            <a:endParaRPr lang="en-US" altLang="zh-CN"/>
          </a:p>
          <a:p>
            <a:pPr lvl="0"/>
            <a:r>
              <a:rPr lang="en-US" altLang="zh-CN"/>
              <a:t>Combination</a:t>
            </a:r>
            <a:endParaRPr lang="en-US" altLang="zh-CN"/>
          </a:p>
          <a:p>
            <a:pPr lvl="1"/>
            <a:r>
              <a:rPr lang="en-US" altLang="zh-CN"/>
              <a:t>comb = list(</a:t>
            </a:r>
            <a:r>
              <a:rPr lang="en-US" altLang="zh-CN">
                <a:sym typeface="+mn-ea"/>
              </a:rPr>
              <a:t>itertools.</a:t>
            </a:r>
            <a:r>
              <a:rPr lang="en-US" altLang="zh-CN"/>
              <a:t>combination([1, 2, 3], 2))</a:t>
            </a:r>
            <a:endParaRPr lang="en-US" altLang="zh-CN"/>
          </a:p>
          <a:p>
            <a:pPr lvl="0"/>
            <a:r>
              <a:rPr lang="en-US" altLang="zh-CN"/>
              <a:t>Product</a:t>
            </a:r>
            <a:endParaRPr lang="en-US" altLang="zh-CN"/>
          </a:p>
          <a:p>
            <a:pPr lvl="1"/>
            <a:r>
              <a:rPr lang="en-US" altLang="zh-CN"/>
              <a:t>prod = list(itertools.product(‘AB’, [1, 2])) =&gt; [(‘A’, 1), (‘A’, 2), (‘B’, 1), (‘B’, 2)]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22240" cy="5474335"/>
          </a:xfrm>
        </p:spPr>
        <p:txBody>
          <a:bodyPr>
            <a:normAutofit lnSpcReduction="10000"/>
          </a:bodyPr>
          <a:p>
            <a:r>
              <a:rPr lang="en-US" altLang="zh-CN"/>
              <a:t>Read input from keyboard</a:t>
            </a:r>
            <a:endParaRPr lang="en-US" altLang="zh-CN"/>
          </a:p>
          <a:p>
            <a:pPr lvl="1"/>
            <a:r>
              <a:rPr lang="en-US" altLang="zh-CN"/>
              <a:t>x = input('Enter a number: ')</a:t>
            </a:r>
            <a:endParaRPr lang="en-US" altLang="zh-CN"/>
          </a:p>
          <a:p>
            <a:pPr lvl="0"/>
            <a:r>
              <a:rPr lang="en-US" altLang="zh-CN"/>
              <a:t>System info</a:t>
            </a:r>
            <a:endParaRPr lang="en-US" altLang="zh-CN"/>
          </a:p>
          <a:p>
            <a:pPr lvl="1"/>
            <a:r>
              <a:rPr lang="en-US" altLang="zh-CN"/>
              <a:t>multiprocessing.cpu_count()</a:t>
            </a:r>
            <a:endParaRPr lang="en-US" altLang="zh-CN"/>
          </a:p>
          <a:p>
            <a:pPr lvl="1"/>
            <a:r>
              <a:rPr lang="en-US" altLang="zh-CN"/>
              <a:t>pip install psutil</a:t>
            </a:r>
            <a:endParaRPr lang="en-US" altLang="zh-CN"/>
          </a:p>
          <a:p>
            <a:pPr lvl="2"/>
            <a:r>
              <a:rPr lang="en-US" altLang="zh-CN"/>
              <a:t>cpu_count(), cpu_percent()</a:t>
            </a:r>
            <a:endParaRPr lang="en-US" altLang="zh-CN"/>
          </a:p>
          <a:p>
            <a:pPr lvl="2"/>
            <a:r>
              <a:rPr lang="en-US" altLang="zh-CN"/>
              <a:t>virtual_memory() (total, available, percent, ...)</a:t>
            </a:r>
            <a:endParaRPr lang="en-US" altLang="zh-CN"/>
          </a:p>
          <a:p>
            <a:pPr lvl="1"/>
            <a:r>
              <a:rPr lang="en-US" altLang="zh-CN" sz="2000"/>
              <a:t>sys.float_info.epsilon</a:t>
            </a:r>
            <a:endParaRPr lang="en-US" altLang="zh-CN"/>
          </a:p>
          <a:p>
            <a:pPr lvl="0"/>
            <a:r>
              <a:rPr lang="en-US" altLang="zh-CN"/>
              <a:t>Garbage collection</a:t>
            </a:r>
            <a:endParaRPr lang="en-US" altLang="zh-CN"/>
          </a:p>
          <a:p>
            <a:pPr lvl="1"/>
            <a:r>
              <a:rPr lang="en-US" altLang="zh-CN"/>
              <a:t>gc.enable()		// time consuming</a:t>
            </a:r>
            <a:endParaRPr lang="en-US" altLang="zh-CN"/>
          </a:p>
          <a:p>
            <a:pPr lvl="0"/>
            <a:r>
              <a:rPr lang="en-US" altLang="zh-CN"/>
              <a:t>Version comparison</a:t>
            </a:r>
            <a:endParaRPr lang="en-US" altLang="zh-CN"/>
          </a:p>
          <a:p>
            <a:pPr lvl="1"/>
            <a:r>
              <a:rPr lang="en-US" altLang="zh-CN"/>
              <a:t>from packing import version</a:t>
            </a:r>
            <a:endParaRPr lang="en-US" altLang="zh-CN"/>
          </a:p>
          <a:p>
            <a:pPr lvl="1"/>
            <a:r>
              <a:rPr lang="en-US" altLang="zh-CN"/>
              <a:t>version.parse(skimage.__version__) &lt; verse.parse('0.16.0')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175" y="1185545"/>
            <a:ext cx="5222240" cy="547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353175" y="1185545"/>
            <a:ext cx="5222240" cy="547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Formatter</a:t>
            </a:r>
            <a:endParaRPr lang="en-US" altLang="zh-CN"/>
          </a:p>
          <a:p>
            <a:pPr lvl="1"/>
            <a:r>
              <a:rPr lang="en-US" altLang="zh-CN"/>
              <a:t>yapf</a:t>
            </a:r>
            <a:endParaRPr lang="en-US" altLang="zh-CN"/>
          </a:p>
          <a:p>
            <a:pPr lvl="2"/>
            <a:r>
              <a:rPr lang="en-US" altLang="zh-CN"/>
              <a:t>pip install yapf</a:t>
            </a:r>
            <a:endParaRPr lang="en-US" altLang="zh-CN"/>
          </a:p>
          <a:p>
            <a:pPr lvl="2"/>
            <a:r>
              <a:rPr lang="en-US" altLang="zh-CN"/>
              <a:t>yapf input.py &gt;output.py</a:t>
            </a:r>
            <a:endParaRPr lang="en-US" altLang="zh-CN"/>
          </a:p>
          <a:p>
            <a:pPr lvl="2"/>
            <a:r>
              <a:rPr lang="en-US" altLang="zh-CN"/>
              <a:t>https://github.com/google/yapf</a:t>
            </a:r>
            <a:endParaRPr lang="en-US" altLang="zh-CN"/>
          </a:p>
          <a:p>
            <a:pPr lvl="1"/>
            <a:r>
              <a:rPr lang="en-US" altLang="zh-CN"/>
              <a:t>black</a:t>
            </a:r>
            <a:endParaRPr lang="en-US" altLang="zh-CN"/>
          </a:p>
          <a:p>
            <a:pPr lvl="2"/>
            <a:r>
              <a:rPr lang="en-US" altLang="zh-CN"/>
              <a:t>pip install git+git://github.com/psf/black</a:t>
            </a:r>
            <a:endParaRPr lang="en-US" altLang="zh-CN"/>
          </a:p>
          <a:p>
            <a:pPr lvl="2"/>
            <a:r>
              <a:rPr lang="en-US" altLang="zh-CN"/>
              <a:t>black input.py</a:t>
            </a:r>
            <a:endParaRPr lang="en-US" altLang="zh-CN"/>
          </a:p>
          <a:p>
            <a:pPr lvl="2"/>
            <a:r>
              <a:rPr lang="en-US" altLang="zh-CN"/>
              <a:t>https://github.com/psf/black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42840"/>
          </a:xfrm>
        </p:spPr>
        <p:txBody>
          <a:bodyPr>
            <a:normAutofit fontScale="70000"/>
          </a:bodyPr>
          <a:p>
            <a:r>
              <a:rPr lang="en-US" altLang="zh-CN"/>
              <a:t>dir(object), help(object.method), type(object), isinstance(obj, class)</a:t>
            </a:r>
            <a:endParaRPr lang="zh-CN" altLang="en-US"/>
          </a:p>
          <a:p>
            <a:r>
              <a:rPr lang="en-US" altLang="zh-CN"/>
              <a:t>Debug</a:t>
            </a:r>
            <a:endParaRPr lang="en-US" altLang="zh-CN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000"/>
              <a:t>python -m pdb a.py</a:t>
            </a:r>
            <a:endParaRPr lang="en-US" altLang="zh-CN" sz="2000"/>
          </a:p>
          <a:p>
            <a:r>
              <a:rPr lang="en-US" altLang="zh-CN"/>
              <a:t>Documentation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pep257 tool</a:t>
            </a:r>
            <a:endParaRPr lang="en-US" altLang="zh-CN" sz="2000"/>
          </a:p>
          <a:p>
            <a:r>
              <a:rPr lang="en-US" altLang="zh-CN"/>
              <a:t>Test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assert expression, error_argument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Testing framework: py.test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coverage</a:t>
            </a:r>
            <a:endParaRPr lang="en-US" altLang="zh-CN" sz="2000"/>
          </a:p>
          <a:p>
            <a:r>
              <a:rPr lang="en-US" altLang="zh-CN"/>
              <a:t>Log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import logging</a:t>
            </a:r>
            <a:endParaRPr lang="en-US" altLang="zh-CN" sz="2000"/>
          </a:p>
          <a:p>
            <a:r>
              <a:rPr lang="en-US" altLang="zh-CN"/>
              <a:t>Profile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python -m cProfile -s time a.py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%timeit (in iPython)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/>
              <a:t>File encoding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# -*- coding: &lt;encoding name&gt; -*-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1280" y="2055495"/>
            <a:ext cx="3265805" cy="12096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logging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 = logging.getLogger(__name__)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logger.setLevel(logging.INFO)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logger.info('timeout')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3100" cy="1971040"/>
          </a:xfrm>
        </p:spPr>
        <p:txBody>
          <a:bodyPr>
            <a:normAutofit fontScale="90000"/>
          </a:bodyPr>
          <a:p>
            <a:r>
              <a:rPr lang="en-US" altLang="zh-CN"/>
              <a:t>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https://2.python-requests.org/en/master/user/quickstart/#make-a-request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pip install 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requests.code.ok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36080" y="914400"/>
            <a:ext cx="5139055" cy="42849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requests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headers={'user-agent': 'myapp/1.0.0'}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cookies=dict(cookies-are='working')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payload = {'key1': 'value1', 'key2': 'value2'}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requests.get('http://www.baidu.com', headers=headers, cookies=cookies, params=payload)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r.status_code/r.encoding/r.url/r.headers/r.text/r.json/r.raw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files = {'file': open('a.xls', rb)}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requests.post('http://httpbin.org/post', data={'key': 'value'}, files=files)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# Basic authentication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requests.get('https://api.github.com/user', auth=HTTPBasicAuth('user',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requests.get('http://httpbin.org/digest-auth/auth/user/pass', auth=HTTPDigestAuth('user',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6080" y="5405755"/>
            <a:ext cx="3079115" cy="148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Post encoding types: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application/x-www-form-urlencoded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multipart/form-data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application/json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text/xml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90" y="3368675"/>
            <a:ext cx="3240405" cy="26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get(url, params=payload, headers={'user-agent': 'aaa'}, cookies=cookies, timeout=sec)</a:t>
            </a:r>
            <a:endParaRPr lang="en-US" altLang="zh-CN"/>
          </a:p>
          <a:p>
            <a:pPr algn="l"/>
            <a:r>
              <a:rPr lang="en-US" altLang="zh-CN"/>
              <a:t>- post(url, data={'key', 'value'})</a:t>
            </a:r>
            <a:endParaRPr lang="en-US" altLang="zh-CN"/>
          </a:p>
          <a:p>
            <a:pPr algn="l"/>
            <a:r>
              <a:rPr lang="en-US" altLang="zh-CN"/>
              <a:t>- post(url, files={'file': ('fn', open('fn', 'rb'))})</a:t>
            </a:r>
            <a:endParaRPr lang="en-US" altLang="zh-CN"/>
          </a:p>
          <a:p>
            <a:pPr algn="l"/>
            <a:r>
              <a:rPr lang="en-US" altLang="zh-CN"/>
              <a:t>- put(url, data={'key', 'value'})</a:t>
            </a:r>
            <a:endParaRPr lang="en-US" altLang="zh-CN"/>
          </a:p>
          <a:p>
            <a:pPr algn="l"/>
            <a:r>
              <a:rPr lang="en-US" altLang="zh-CN"/>
              <a:t>- head(url)</a:t>
            </a:r>
            <a:endParaRPr lang="en-US" altLang="zh-CN"/>
          </a:p>
          <a:p>
            <a:pPr algn="l"/>
            <a:r>
              <a:rPr lang="en-US" altLang="zh-CN"/>
              <a:t>- options(url)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080510" y="3368040"/>
            <a:ext cx="2396490" cy="2842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r.status_code</a:t>
            </a:r>
            <a:endParaRPr lang="en-US" altLang="zh-CN"/>
          </a:p>
          <a:p>
            <a:pPr algn="l"/>
            <a:r>
              <a:rPr lang="en-US" altLang="zh-CN"/>
              <a:t>- r.text</a:t>
            </a:r>
            <a:endParaRPr lang="en-US" altLang="zh-CN"/>
          </a:p>
          <a:p>
            <a:pPr algn="l"/>
            <a:r>
              <a:rPr lang="en-US" altLang="zh-CN"/>
              <a:t>- r.encoding</a:t>
            </a:r>
            <a:endParaRPr lang="en-US" altLang="zh-CN"/>
          </a:p>
          <a:p>
            <a:pPr algn="l"/>
            <a:r>
              <a:rPr lang="en-US" altLang="zh-CN"/>
              <a:t>- r.content</a:t>
            </a:r>
            <a:endParaRPr lang="en-US" altLang="zh-CN"/>
          </a:p>
          <a:p>
            <a:pPr algn="l"/>
            <a:r>
              <a:rPr lang="en-US" altLang="zh-CN"/>
              <a:t>- r.raw</a:t>
            </a:r>
            <a:endParaRPr lang="en-US" altLang="zh-CN"/>
          </a:p>
          <a:p>
            <a:pPr algn="l"/>
            <a:r>
              <a:rPr lang="en-US" altLang="zh-CN"/>
              <a:t>- r.headers</a:t>
            </a:r>
            <a:endParaRPr lang="en-US" altLang="zh-CN"/>
          </a:p>
          <a:p>
            <a:pPr algn="l"/>
            <a:r>
              <a:rPr lang="en-US" altLang="zh-CN"/>
              <a:t>- r.cookies</a:t>
            </a:r>
            <a:endParaRPr lang="en-US" altLang="zh-CN"/>
          </a:p>
          <a:p>
            <a:pPr algn="l"/>
            <a:r>
              <a:rPr lang="en-US" altLang="zh-CN"/>
              <a:t>- r.url</a:t>
            </a:r>
            <a:endParaRPr lang="en-US" altLang="zh-CN"/>
          </a:p>
          <a:p>
            <a:pPr algn="l"/>
            <a:r>
              <a:rPr lang="en-US" altLang="zh-CN"/>
              <a:t>- r.history</a:t>
            </a:r>
            <a:endParaRPr lang="en-US" altLang="zh-CN"/>
          </a:p>
          <a:p>
            <a:pPr algn="l"/>
            <a:r>
              <a:rPr lang="en-US" altLang="zh-CN"/>
              <a:t>- r.json()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import numpy as np</a:t>
            </a:r>
            <a:endParaRPr lang="en-US" altLang="zh-CN"/>
          </a:p>
          <a:p>
            <a:r>
              <a:rPr lang="en-US" altLang="zh-CN"/>
              <a:t>array</a:t>
            </a:r>
            <a:endParaRPr lang="en-US" altLang="zh-CN"/>
          </a:p>
          <a:p>
            <a:r>
              <a:rPr lang="en-US" altLang="zh-CN"/>
              <a:t>np.genfromtxt('filename', delimiter=',', usecolos=(), dtype=str)</a:t>
            </a:r>
            <a:endParaRPr lang="en-US" altLang="zh-CN"/>
          </a:p>
          <a:p>
            <a:r>
              <a:rPr lang="en-US" altLang="zh-CN"/>
              <a:t>np.zeros()/np.ones()/np.empty()/np.identity()/np.matrix(arr), np.isnan()</a:t>
            </a:r>
            <a:endParaRPr lang="en-US" altLang="zh-CN"/>
          </a:p>
          <a:p>
            <a:r>
              <a:rPr lang="en-US" altLang="zh-CN"/>
              <a:t>np.random.randn(count), np.random.randint(low, high, size)</a:t>
            </a:r>
            <a:endParaRPr lang="en-US" altLang="zh-CN"/>
          </a:p>
          <a:p>
            <a:r>
              <a:rPr lang="en-US" altLang="zh-CN"/>
              <a:t>np.sum(arr), np.mean(arr), np.std(arr), np.var(arr), np.min(arr), np.max(arr), np.argmin(arr), np.argmax(arr)</a:t>
            </a:r>
            <a:endParaRPr lang="en-US" altLang="zh-CN"/>
          </a:p>
          <a:p>
            <a:r>
              <a:rPr lang="en-US" altLang="zh-CN"/>
              <a:t>np.dot(arr1, arr2)</a:t>
            </a:r>
            <a:endParaRPr lang="en-US" altLang="zh-CN"/>
          </a:p>
          <a:p>
            <a:r>
              <a:rPr lang="en-US" altLang="zh-CN"/>
              <a:t>np.c_(arr1, arr2)	// Concatenate two arrays</a:t>
            </a:r>
            <a:endParaRPr lang="en-US" altLang="zh-CN"/>
          </a:p>
          <a:p>
            <a:r>
              <a:rPr lang="en-US" altLang="zh-CN"/>
              <a:t>np.reshape()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Boolean arrays</a:t>
            </a:r>
            <a:endParaRPr lang="en-US" altLang="zh-CN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arr.any(), arr.all()</a:t>
            </a:r>
            <a:endParaRPr lang="en-US" altLang="zh-CN" sz="2400"/>
          </a:p>
          <a:p>
            <a:pPr lvl="0" algn="l">
              <a:buClrTx/>
              <a:buSzTx/>
              <a:buChar char="〉"/>
            </a:pPr>
            <a:r>
              <a:rPr lang="en-US" altLang="zh-CN" sz="2400">
                <a:sym typeface="+mn-ea"/>
              </a:rPr>
              <a:t>Set operation</a:t>
            </a:r>
            <a:endParaRPr lang="en-US" altLang="zh-CN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arr.sort(), np.unique(arr), np.intersect1d(arr1, arr2), np.union1d(arr1, arr2),np.split(arr, separator_arr, axis)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024710"/>
            <a:ext cx="10858500" cy="5084543"/>
          </a:xfrm>
        </p:spPr>
        <p:txBody>
          <a:bodyPr/>
          <a:p>
            <a:endParaRPr lang="en-US" altLang="zh-CN" sz="2000"/>
          </a:p>
          <a:p>
            <a:pPr lvl="0" algn="l">
              <a:buClrTx/>
              <a:buSzTx/>
              <a:buChar char="〉"/>
            </a:pPr>
            <a:r>
              <a:rPr lang="en-US" altLang="zh-CN" sz="2000">
                <a:sym typeface="+mn-ea"/>
              </a:rPr>
              <a:t>Element-wise array functions</a:t>
            </a:r>
            <a:endParaRPr lang="en-US" altLang="zh-CN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np.sqrt(arr), np.exp(arr), np.modf(arr), np.fabs(arr), np.sqrt(arr), np.square(arr), np.sign(arr), np.log(arr), np.ceil(arr), np.floor(arr), np.rint(arr), np.isnan(arr), np.sin(arr), np.cos(arr), np.tan(arr)</a:t>
            </a:r>
            <a:endParaRPr lang="en-US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np.maximum(arr1, arr2), np.add(arr1, arr2), np.subtract(arr1, arr2), np.multiply(arr1, arr2), np.divide(arr1, arr2), np.power(arr1, arr2), np.minimum(arr1, arr2), np.greater(arr1, arr2), np.less(arr1, arr2)</a:t>
            </a:r>
            <a:endParaRPr lang="en-US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/>
              <a:t>np.isin(x, list)</a:t>
            </a:r>
            <a:endParaRPr lang="en-US" altLang="zh-CN" sz="18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/>
              <a:t>np.where(cond, x, y)</a:t>
            </a:r>
            <a:endParaRPr lang="en-US" altLang="zh-CN" sz="1800"/>
          </a:p>
          <a:p>
            <a:pPr lvl="0" algn="l">
              <a:buClrTx/>
              <a:buSzTx/>
              <a:buChar char="〉"/>
            </a:pPr>
            <a:r>
              <a:rPr lang="en-US" altLang="zh-CN" sz="2000"/>
              <a:t>Other Functions</a:t>
            </a:r>
            <a:endParaRPr lang="en-US" altLang="zh-CN" sz="200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65"/>
              <a:t>numpy.set_printoptions(threshold=sys.maxsize)	# print all elments in array</a:t>
            </a:r>
            <a:endParaRPr lang="en-US" altLang="zh-CN" sz="1665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400"/>
              <a:t>Data analysis and manipulation library</a:t>
            </a:r>
            <a:endParaRPr lang="en-US" altLang="zh-CN" sz="1400"/>
          </a:p>
          <a:p>
            <a:r>
              <a:rPr lang="en-US" altLang="zh-CN" sz="1400"/>
              <a:t>Data types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pandas.Series (1D)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unique(), value_counts(), is_in(list), isnull(), dropna(), fillna(), map(func)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plot()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pandas.DataFrame (2D)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read_csv('a.csv', index_col=''), read_table('a.csv', sep=''), read_excel(), to_csv('a.csv')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ExcelFile('a.xls') (xlrd/openpyxl), parse('sheetName')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df.sum()/mean()/describe()/head()/drop_duplicates()/apply()/applymap()/astype()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index, columns, loc(), iloc(), ix(), groupby('column').mean(), corr(), cov(), drop('columnName'), dropna(axis=, subset=)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Can  be looked on as dictionary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df.iloc[row_no]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pandas.Panel4D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DB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read_sql('sql_str', con=dbconn)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read_sql_table()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read_sql_query()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Datetime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to_datetime(df)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7687945" y="1630680"/>
            <a:ext cx="3837305" cy="3725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pandas as pd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 = pd.Series(['a', 'b', 'c'])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counts.index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pd.DataFrame({'column1': [1, 2, 3], 'column2': [1, 2, 3]})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data.shape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pd.read_csv('a.csv')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SciPy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342900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cluster</a:t>
            </a:r>
            <a:endParaRPr lang="en-US" altLang="zh-CN" sz="2000"/>
          </a:p>
        </p:txBody>
      </p:sp>
      <p:sp>
        <p:nvSpPr>
          <p:cNvPr id="6" name="圆角矩形 5"/>
          <p:cNvSpPr/>
          <p:nvPr/>
        </p:nvSpPr>
        <p:spPr>
          <a:xfrm>
            <a:off x="771525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constants</a:t>
            </a:r>
            <a:endParaRPr lang="en-US" altLang="zh-CN" sz="2000"/>
          </a:p>
        </p:txBody>
      </p:sp>
      <p:sp>
        <p:nvSpPr>
          <p:cNvPr id="7" name="圆角矩形 6"/>
          <p:cNvSpPr/>
          <p:nvPr/>
        </p:nvSpPr>
        <p:spPr>
          <a:xfrm>
            <a:off x="771525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fftpack</a:t>
            </a:r>
            <a:endParaRPr lang="en-US" altLang="zh-CN" sz="2000"/>
          </a:p>
        </p:txBody>
      </p:sp>
      <p:sp>
        <p:nvSpPr>
          <p:cNvPr id="8" name="圆角矩形 7"/>
          <p:cNvSpPr/>
          <p:nvPr/>
        </p:nvSpPr>
        <p:spPr>
          <a:xfrm>
            <a:off x="342900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integrate</a:t>
            </a:r>
            <a:endParaRPr lang="en-US" altLang="zh-CN" sz="2000"/>
          </a:p>
        </p:txBody>
      </p:sp>
      <p:sp>
        <p:nvSpPr>
          <p:cNvPr id="9" name="圆角矩形 8"/>
          <p:cNvSpPr/>
          <p:nvPr/>
        </p:nvSpPr>
        <p:spPr>
          <a:xfrm>
            <a:off x="342900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interpolate</a:t>
            </a:r>
            <a:endParaRPr lang="en-US" altLang="zh-CN" sz="2000"/>
          </a:p>
        </p:txBody>
      </p:sp>
      <p:sp>
        <p:nvSpPr>
          <p:cNvPr id="10" name="圆角矩形 9"/>
          <p:cNvSpPr/>
          <p:nvPr/>
        </p:nvSpPr>
        <p:spPr>
          <a:xfrm>
            <a:off x="612267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io</a:t>
            </a:r>
            <a:endParaRPr lang="en-US" altLang="zh-CN" sz="2000"/>
          </a:p>
        </p:txBody>
      </p:sp>
      <p:sp>
        <p:nvSpPr>
          <p:cNvPr id="11" name="圆角矩形 10"/>
          <p:cNvSpPr/>
          <p:nvPr/>
        </p:nvSpPr>
        <p:spPr>
          <a:xfrm>
            <a:off x="881634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linalg</a:t>
            </a:r>
            <a:endParaRPr lang="en-US" altLang="zh-CN" sz="2000"/>
          </a:p>
          <a:p>
            <a:pPr algn="ctr"/>
            <a:r>
              <a:rPr lang="en-US" altLang="zh-CN" sz="2000"/>
              <a:t>(linear algebra)</a:t>
            </a:r>
            <a:endParaRPr lang="en-US" altLang="zh-CN" sz="2000"/>
          </a:p>
        </p:txBody>
      </p:sp>
      <p:sp>
        <p:nvSpPr>
          <p:cNvPr id="12" name="圆角矩形 11"/>
          <p:cNvSpPr/>
          <p:nvPr/>
        </p:nvSpPr>
        <p:spPr>
          <a:xfrm>
            <a:off x="612267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sparse</a:t>
            </a:r>
            <a:endParaRPr lang="en-US" altLang="zh-CN" sz="2000"/>
          </a:p>
        </p:txBody>
      </p:sp>
      <p:sp>
        <p:nvSpPr>
          <p:cNvPr id="13" name="圆角矩形 12"/>
          <p:cNvSpPr/>
          <p:nvPr/>
        </p:nvSpPr>
        <p:spPr>
          <a:xfrm>
            <a:off x="612267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odr</a:t>
            </a:r>
            <a:endParaRPr lang="en-US" altLang="zh-CN" sz="2000"/>
          </a:p>
          <a:p>
            <a:pPr algn="ctr"/>
            <a:r>
              <a:rPr lang="en-US" altLang="zh-CN" sz="2000"/>
              <a:t>(Orthogonal distance regression)</a:t>
            </a:r>
            <a:endParaRPr lang="en-US" altLang="zh-CN" sz="2000"/>
          </a:p>
        </p:txBody>
      </p:sp>
      <p:sp>
        <p:nvSpPr>
          <p:cNvPr id="14" name="圆角矩形 13"/>
          <p:cNvSpPr/>
          <p:nvPr/>
        </p:nvSpPr>
        <p:spPr>
          <a:xfrm>
            <a:off x="771525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optimize</a:t>
            </a:r>
            <a:endParaRPr lang="en-US" altLang="zh-CN" sz="2000"/>
          </a:p>
        </p:txBody>
      </p:sp>
      <p:sp>
        <p:nvSpPr>
          <p:cNvPr id="15" name="圆角矩形 14"/>
          <p:cNvSpPr/>
          <p:nvPr/>
        </p:nvSpPr>
        <p:spPr>
          <a:xfrm>
            <a:off x="342900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signal</a:t>
            </a:r>
            <a:endParaRPr lang="en-US" altLang="zh-CN" sz="2000"/>
          </a:p>
        </p:txBody>
      </p:sp>
      <p:sp>
        <p:nvSpPr>
          <p:cNvPr id="16" name="圆角矩形 15"/>
          <p:cNvSpPr/>
          <p:nvPr/>
        </p:nvSpPr>
        <p:spPr>
          <a:xfrm>
            <a:off x="612267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ndimage</a:t>
            </a:r>
            <a:endParaRPr lang="en-US" altLang="zh-CN" sz="2000"/>
          </a:p>
          <a:p>
            <a:pPr algn="ctr"/>
            <a:r>
              <a:rPr lang="en-US" altLang="zh-CN" sz="2000"/>
              <a:t>(n-dimension image)</a:t>
            </a:r>
            <a:endParaRPr lang="en-US" altLang="zh-CN" sz="2000"/>
          </a:p>
        </p:txBody>
      </p:sp>
      <p:sp>
        <p:nvSpPr>
          <p:cNvPr id="17" name="圆角矩形 16"/>
          <p:cNvSpPr/>
          <p:nvPr/>
        </p:nvSpPr>
        <p:spPr>
          <a:xfrm>
            <a:off x="881634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spatial</a:t>
            </a:r>
            <a:endParaRPr lang="en-US" altLang="zh-CN" sz="2000"/>
          </a:p>
        </p:txBody>
      </p:sp>
      <p:sp>
        <p:nvSpPr>
          <p:cNvPr id="18" name="圆角矩形 17"/>
          <p:cNvSpPr/>
          <p:nvPr/>
        </p:nvSpPr>
        <p:spPr>
          <a:xfrm>
            <a:off x="881634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special</a:t>
            </a:r>
            <a:endParaRPr lang="en-US" altLang="zh-CN" sz="2000"/>
          </a:p>
        </p:txBody>
      </p:sp>
      <p:sp>
        <p:nvSpPr>
          <p:cNvPr id="19" name="圆角矩形 18"/>
          <p:cNvSpPr/>
          <p:nvPr/>
        </p:nvSpPr>
        <p:spPr>
          <a:xfrm>
            <a:off x="881634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stats</a:t>
            </a:r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1153795" y="6069330"/>
            <a:ext cx="750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References: https://docs.scipy.org/doc/scipy/reference/tutorial/index.html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Matplotlib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35880"/>
          </a:xfrm>
        </p:spPr>
        <p:txBody>
          <a:bodyPr>
            <a:normAutofit lnSpcReduction="20000"/>
          </a:bodyPr>
          <a:p>
            <a:r>
              <a:rPr lang="en-US" altLang="zh-CN" sz="1800">
                <a:sym typeface="+mn-ea"/>
              </a:rPr>
              <a:t>Configure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matplotlib.matplotlib_fname()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sudo apt install python3-tk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matplotlib.use('TkAgg')</a:t>
            </a:r>
            <a:endParaRPr lang="en-US" altLang="zh-CN" sz="1400"/>
          </a:p>
          <a:p>
            <a:r>
              <a:rPr lang="en-US" altLang="zh-CN" sz="1800"/>
              <a:t>import matplotlib.pyplot as plt</a:t>
            </a:r>
            <a:endParaRPr lang="en-US" altLang="zh-CN" sz="18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plt.title(text), </a:t>
            </a:r>
            <a:r>
              <a:rPr lang="en-US" altLang="zh-CN" sz="1600">
                <a:sym typeface="+mn-ea"/>
              </a:rPr>
              <a:t>plt.xlabel(), plt.ylabel(), plt.xticks(), plt.yticks(), plt.legend()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plt.imshow(arr, cmap=plt.cm.gray), plt.imshow(img[..., ::-1])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plt.show()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plt.plot(), </a:t>
            </a:r>
            <a:r>
              <a:rPr lang="en-US" altLang="zh-CN" sz="1600">
                <a:sym typeface="+mn-ea"/>
              </a:rPr>
              <a:t>plt.subplot(), fig, ax = plt.subplots(), plt.clf()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plt.hist(), plt.pcolor(),plt.colorbar(), plt.scatter(x, y, color)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plt.axis('off')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plt.savefig('a.png')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plt.get_backend()</a:t>
            </a:r>
            <a:endParaRPr lang="en-US" altLang="zh-CN" sz="1600"/>
          </a:p>
          <a:p>
            <a:r>
              <a:rPr lang="en-US" altLang="zh-CN" sz="1800"/>
              <a:t>Figure</a:t>
            </a:r>
            <a:endParaRPr lang="en-US" altLang="zh-CN" sz="18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fig = plt.figure(figsize=(w,h))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ax = fig.add_subplot()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ax.matshow(matrix)</a:t>
            </a:r>
            <a:endParaRPr lang="en-US" altLang="zh-CN" sz="160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800"/>
              <a:t>Unicode support</a:t>
            </a:r>
            <a:endParaRPr lang="en-US" altLang="zh-CN" sz="18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matplotlib.rcParams['font.family'] = 'SimHei'</a:t>
            </a:r>
            <a:endParaRPr lang="en-US" altLang="zh-CN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Seaborn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pip install seaborn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seaborn as sns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It's a kind of enhancement of matplotlib.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heatmap()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xml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xml.etree.ElementTree as ET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parser = ET.XMLParser(encoding='utf-8')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tree = ET.parse(fn, parser=parser)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root = tree.getroot()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for elem in root.findall(./level1/level2):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attrib = elem.attrib['attrib_name']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beautifulSoup</a:t>
            </a:r>
            <a:endParaRPr lang="en-US" altLang="zh-CN"/>
          </a:p>
          <a:p>
            <a:pPr lvl="1"/>
            <a:r>
              <a:rPr lang="en-US" altLang="zh-CN"/>
              <a:t>pip install beautifulsoup4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GUI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Tkinter._test()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Tk()	// return root widget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destroy()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Frame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mainloop()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http://infohost.nmt.edu/tcc/help/pubs/tkinter/web/index.html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54850" y="1144270"/>
            <a:ext cx="4228465" cy="42462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import tkinter as tk</a:t>
            </a:r>
            <a:endParaRPr lang="en-US" altLang="zh-CN"/>
          </a:p>
          <a:p>
            <a:r>
              <a:rPr lang="en-US" altLang="zh-CN"/>
              <a:t>root = tk.Tk()</a:t>
            </a:r>
            <a:endParaRPr lang="en-US" altLang="zh-CN"/>
          </a:p>
          <a:p>
            <a:r>
              <a:rPr lang="en-US" altLang="zh-CN"/>
              <a:t>app = Application(master=root)</a:t>
            </a:r>
            <a:endParaRPr lang="en-US" altLang="zh-CN"/>
          </a:p>
          <a:p>
            <a:r>
              <a:rPr lang="en-US" altLang="zh-CN"/>
              <a:t>app.master.title('Title')</a:t>
            </a:r>
            <a:endParaRPr lang="en-US" altLang="zh-CN"/>
          </a:p>
          <a:p>
            <a:r>
              <a:rPr lang="en-US" altLang="zh-CN"/>
              <a:t>app.master.geometry('800x600')</a:t>
            </a:r>
            <a:endParaRPr lang="en-US" altLang="zh-CN"/>
          </a:p>
          <a:p>
            <a:r>
              <a:rPr lang="en-US" altLang="zh-CN"/>
              <a:t>app.mainloop()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class Application(tk.Frame):</a:t>
            </a:r>
            <a:endParaRPr lang="en-US" altLang="zh-CN"/>
          </a:p>
          <a:p>
            <a:r>
              <a:rPr lang="en-US" altLang="zh-CN"/>
              <a:t>    def __init__(self):</a:t>
            </a:r>
            <a:endParaRPr lang="en-US" altLang="zh-CN"/>
          </a:p>
          <a:p>
            <a:r>
              <a:rPr lang="en-US" altLang="zh-CN"/>
              <a:t>        super().__init__(self)</a:t>
            </a:r>
            <a:endParaRPr lang="en-US" altLang="zh-CN"/>
          </a:p>
          <a:p>
            <a:r>
              <a:rPr lang="en-US" altLang="zh-CN"/>
              <a:t>        self.pack()</a:t>
            </a:r>
            <a:endParaRPr lang="en-US" altLang="zh-CN"/>
          </a:p>
          <a:p>
            <a:r>
              <a:rPr lang="en-US" altLang="zh-CN"/>
              <a:t>        btn = tk.Button(self, text='', command=cmd)</a:t>
            </a:r>
            <a:endParaRPr lang="en-US" altLang="zh-CN"/>
          </a:p>
          <a:p>
            <a:r>
              <a:rPr lang="en-US" altLang="zh-CN"/>
              <a:t>        btn.grid(row=r, column=c, columnspan=cs)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Pip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sudo apt install python-pip</a:t>
            </a:r>
            <a:endParaRPr lang="en-US" altLang="en-US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pip search &lt;package_name&gt;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/>
              <a:t>Mirror</a:t>
            </a:r>
            <a:endParaRPr lang="en-US" altLang="zh-CN" sz="14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Linux: ~/.pip/pip.conf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Windows: C:\ProgramData\pip\pip.ini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>
                <a:sym typeface="+mn-ea"/>
              </a:rPr>
              <a:t>ipython</a:t>
            </a:r>
            <a:endParaRPr lang="en-US" altLang="zh-CN" sz="16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x-none" altLang="en-US" sz="1400">
                <a:sym typeface="+mn-ea"/>
              </a:rPr>
              <a:t>Install ipython in each virtualenv</a:t>
            </a:r>
            <a:endParaRPr lang="x-none" altLang="en-US" sz="14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pip install ipython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history, %hist, %logstart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/>
              <a:t>Jupyter Notebook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web-based environment that enables interactive computing in notebook documents.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pip install jupyter, jupyter notebook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Conovert .ipynb to .py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60">
                <a:latin typeface="幼圆" panose="02010509060101010101" pitchFamily="49" charset="-122"/>
                <a:ea typeface="黑体" panose="02010609060101010101" pitchFamily="49" charset="-122"/>
              </a:rPr>
              <a:t>pip install ipynb-py-convert</a:t>
            </a:r>
            <a:endParaRPr lang="en-US" altLang="zh-CN" sz="126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60">
                <a:latin typeface="幼圆" panose="02010509060101010101" pitchFamily="49" charset="-122"/>
                <a:ea typeface="黑体" panose="02010609060101010101" pitchFamily="49" charset="-122"/>
              </a:rPr>
              <a:t>ipynb-py-convert examples/plot.py examples/plot.ipynb</a:t>
            </a:r>
            <a:endParaRPr lang="en-US" altLang="zh-CN" sz="126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60">
                <a:latin typeface="幼圆" panose="02010509060101010101" pitchFamily="49" charset="-122"/>
                <a:ea typeface="黑体" panose="02010609060101010101" pitchFamily="49" charset="-122"/>
              </a:rPr>
              <a:t>ipynb-py-convert examples/plot.ipynb examples/plot.py</a:t>
            </a:r>
            <a:endParaRPr lang="en-US" altLang="zh-CN" sz="1260">
              <a:latin typeface="幼圆" panose="020105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76340" y="1290955"/>
            <a:ext cx="523049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[global]</a:t>
            </a:r>
            <a:endParaRPr lang="en-US"/>
          </a:p>
          <a:p>
            <a:r>
              <a:rPr lang="en-US"/>
              <a:t>index-url=http://mirrors.aliyun.com/pypi/simple</a:t>
            </a:r>
            <a:endParaRPr lang="en-US"/>
          </a:p>
          <a:p>
            <a:endParaRPr lang="en-US"/>
          </a:p>
          <a:p>
            <a:r>
              <a:rPr lang="en-US"/>
              <a:t>[install]</a:t>
            </a:r>
            <a:endParaRPr lang="en-US"/>
          </a:p>
          <a:p>
            <a:r>
              <a:rPr lang="en-US"/>
              <a:t>trusted-host=mirrors.aliyun.com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 I/O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pip install pyserial</a:t>
            </a:r>
            <a:endParaRPr lang="en-US" altLang="zh-CN"/>
          </a:p>
          <a:p>
            <a:r>
              <a:rPr lang="en-US" altLang="zh-CN"/>
              <a:t>class serial.Serial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Properties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port, baudrate, bytesize, parity, stopbits, timeout, write_timeout, is_open, in_waiting, out_waiting, 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Method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open(), close(), read(), readline(), write(), flush(), reset_input_buffer(), reset_output_buffer()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Constants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BAUDRATES, BYTESIZES, PARITIES, STOPBITS, PARITY_NONE, STOPBITS_ONE, SEVENBITS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Exceptions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serial.SerialException, serial.SerialTimeoutException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Tools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serial.tools.list_ports</a:t>
            </a:r>
            <a:endParaRPr lang="en-US" altLang="zh-CN" sz="20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comports()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List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serial.tools.list_ports -v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Access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serial.tools.miniterm &lt;port_name&gt;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17970" y="336550"/>
            <a:ext cx="4266565" cy="148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serial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 = serial.Serial('/dev/ttyUSB0', 19200, timeout=1)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print(ser.name)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ser.write(b'hello')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ser.close()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Graphics and 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Pygame Zero</a:t>
            </a:r>
            <a:endParaRPr lang="en-US" altLang="zh-CN"/>
          </a:p>
          <a:p>
            <a:pPr lvl="1"/>
            <a:r>
              <a:rPr lang="en-US" altLang="zh-CN"/>
              <a:t>pip install pgzero</a:t>
            </a:r>
            <a:endParaRPr lang="en-US" altLang="zh-CN"/>
          </a:p>
          <a:p>
            <a:pPr lvl="1"/>
            <a:r>
              <a:rPr lang="en-US" altLang="zh-CN"/>
              <a:t>pgzrun game.py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2"/>
            <a:r>
              <a:rPr lang="en-US" altLang="zh-CN" sz="1800"/>
              <a:t>screen</a:t>
            </a:r>
            <a:endParaRPr lang="en-US" altLang="zh-CN" sz="1800"/>
          </a:p>
          <a:p>
            <a:pPr lvl="3"/>
            <a:r>
              <a:rPr lang="en-US" altLang="zh-CN"/>
              <a:t>clear()</a:t>
            </a:r>
            <a:endParaRPr lang="en-US" altLang="zh-CN"/>
          </a:p>
          <a:p>
            <a:pPr lvl="3"/>
            <a:r>
              <a:rPr lang="en-US" altLang="zh-CN"/>
              <a:t>draw.circle()</a:t>
            </a:r>
            <a:endParaRPr lang="en-US" altLang="zh-CN"/>
          </a:p>
          <a:p>
            <a:pPr lvl="1"/>
            <a:r>
              <a:rPr lang="en-US" altLang="zh-CN"/>
              <a:t>update()</a:t>
            </a:r>
            <a:endParaRPr lang="en-US" altLang="zh-CN"/>
          </a:p>
          <a:p>
            <a:pPr lvl="1"/>
            <a:r>
              <a:rPr lang="en-US" altLang="zh-CN"/>
              <a:t>on_key_down(key, mod, unicode)</a:t>
            </a:r>
            <a:endParaRPr lang="en-US" altLang="zh-CN"/>
          </a:p>
          <a:p>
            <a:pPr lvl="1"/>
            <a:r>
              <a:rPr lang="en-US" altLang="zh-CN"/>
              <a:t>on_key_up(key, mod)</a:t>
            </a:r>
            <a:endParaRPr lang="en-US" altLang="zh-CN"/>
          </a:p>
          <a:p>
            <a:pPr lvl="1"/>
            <a:r>
              <a:rPr lang="en-US" altLang="zh-CN"/>
              <a:t>on_mouse_down(pos, button)</a:t>
            </a:r>
            <a:endParaRPr lang="en-US" altLang="zh-CN"/>
          </a:p>
          <a:p>
            <a:pPr lvl="1"/>
            <a:r>
              <a:rPr lang="en-US" altLang="zh-CN"/>
              <a:t>on_mouse_up(pos, button)</a:t>
            </a:r>
            <a:endParaRPr lang="en-US" altLang="zh-CN"/>
          </a:p>
          <a:p>
            <a:pPr lvl="1"/>
            <a:r>
              <a:rPr lang="en-US" altLang="zh-CN"/>
              <a:t>on_mouse_move(pos, rel, buttons)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60465" y="1484630"/>
            <a:ext cx="43795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lvl="1"/>
            <a:r>
              <a:rPr lang="en-US" altLang="zh-CN">
                <a:sym typeface="+mn-ea"/>
              </a:rPr>
              <a:t>mouse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LEFT/MIDDLE/RIGHT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BACKSPACE/TAB/ESC/...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keymods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LSHIFT/ALT/...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997325" cy="4549140"/>
          </a:xfrm>
        </p:spPr>
        <p:txBody>
          <a:bodyPr/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networkx as nx</a:t>
            </a:r>
            <a:endParaRPr lang="en-US" altLang="zh-CN"/>
          </a:p>
          <a:p>
            <a:pPr lvl="1"/>
            <a:r>
              <a:rPr lang="en-US" altLang="zh-CN"/>
              <a:t>G = nx.Graph()</a:t>
            </a:r>
            <a:endParaRPr lang="en-US" altLang="zh-CN"/>
          </a:p>
          <a:p>
            <a:pPr lvl="1"/>
            <a:r>
              <a:rPr lang="en-US" altLang="zh-CN"/>
              <a:t>DG = nx.DiGraph()</a:t>
            </a:r>
            <a:endParaRPr lang="en-US" altLang="zh-CN"/>
          </a:p>
          <a:p>
            <a:pPr lvl="2"/>
            <a:r>
              <a:rPr lang="en-US" altLang="zh-CN"/>
              <a:t>directed graph</a:t>
            </a:r>
            <a:endParaRPr lang="en-US" altLang="zh-CN"/>
          </a:p>
          <a:p>
            <a:pPr lvl="1"/>
            <a:r>
              <a:rPr lang="en-US" altLang="zh-CN"/>
              <a:t>MG = nx.MultiGraph()</a:t>
            </a:r>
            <a:endParaRPr lang="en-US" altLang="zh-CN"/>
          </a:p>
          <a:p>
            <a:pPr lvl="2"/>
            <a:r>
              <a:rPr lang="en-US" altLang="zh-CN"/>
              <a:t>allow multiple edges between any pair of nodes</a:t>
            </a:r>
            <a:endParaRPr lang="en-US" altLang="zh-CN"/>
          </a:p>
          <a:p>
            <a:pPr lvl="1"/>
            <a:r>
              <a:rPr lang="en-US" altLang="zh-CN"/>
              <a:t>nx.connected_components(G)</a:t>
            </a:r>
            <a:endParaRPr lang="en-US" altLang="zh-CN"/>
          </a:p>
          <a:p>
            <a:pPr lvl="1"/>
            <a:r>
              <a:rPr lang="en-US" altLang="zh-CN"/>
              <a:t>nx.peterson_graph()</a:t>
            </a:r>
            <a:endParaRPr lang="en-US" altLang="zh-CN"/>
          </a:p>
          <a:p>
            <a:pPr lvl="1"/>
            <a:r>
              <a:rPr lang="en-US" altLang="zh-CN"/>
              <a:t>nx.draw(G, with_labels=True)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082540" y="1081405"/>
            <a:ext cx="4017645" cy="550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Graph</a:t>
            </a:r>
            <a:endParaRPr lang="en-US" altLang="zh-CN"/>
          </a:p>
          <a:p>
            <a:pPr algn="l"/>
            <a:r>
              <a:rPr lang="en-US" altLang="zh-CN"/>
              <a:t>-nodes</a:t>
            </a:r>
            <a:endParaRPr lang="en-US" altLang="zh-CN"/>
          </a:p>
          <a:p>
            <a:pPr algn="l"/>
            <a:r>
              <a:rPr lang="en-US" altLang="zh-CN"/>
              <a:t>-edges</a:t>
            </a:r>
            <a:endParaRPr lang="en-US" altLang="zh-CN"/>
          </a:p>
          <a:p>
            <a:pPr algn="l"/>
            <a:r>
              <a:rPr lang="en-US" altLang="zh-CN"/>
              <a:t>- adj[obj]	# list adjacent nodes</a:t>
            </a:r>
            <a:endParaRPr lang="en-US" altLang="zh-CN"/>
          </a:p>
          <a:p>
            <a:pPr algn="l"/>
            <a:r>
              <a:rPr lang="en-US" altLang="zh-CN"/>
              <a:t>- degree[obj] # list number of edges incident to obj</a:t>
            </a:r>
            <a:endParaRPr lang="en-US" altLang="zh-CN"/>
          </a:p>
          <a:p>
            <a:pPr algn="l"/>
            <a:r>
              <a:rPr lang="en-US" altLang="zh-CN"/>
              <a:t>- remove_node(obj)</a:t>
            </a:r>
            <a:endParaRPr lang="en-US" altLang="zh-CN"/>
          </a:p>
          <a:p>
            <a:pPr algn="l"/>
            <a:r>
              <a:rPr lang="en-US" altLang="zh-CN"/>
              <a:t>- remove_edge(edge)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add_node(obj)</a:t>
            </a:r>
            <a:endParaRPr lang="en-US" altLang="zh-CN"/>
          </a:p>
          <a:p>
            <a:pPr algn="l"/>
            <a:r>
              <a:rPr lang="en-US" altLang="zh-CN"/>
              <a:t>- add_nodes_from([obj_list])</a:t>
            </a:r>
            <a:endParaRPr lang="en-US" altLang="zh-CN"/>
          </a:p>
          <a:p>
            <a:pPr algn="l"/>
            <a:r>
              <a:rPr lang="en-US" altLang="zh-CN"/>
              <a:t>- add_edge(edge_start, edge_end)</a:t>
            </a:r>
            <a:endParaRPr lang="en-US" altLang="zh-CN"/>
          </a:p>
          <a:p>
            <a:pPr algn="l"/>
            <a:r>
              <a:rPr lang="en-US" altLang="zh-CN"/>
              <a:t>- add_edges_from([edges])</a:t>
            </a:r>
            <a:endParaRPr lang="en-US" altLang="zh-CN"/>
          </a:p>
          <a:p>
            <a:pPr algn="l"/>
            <a:r>
              <a:rPr lang="en-US" altLang="zh-CN"/>
              <a:t>- add_weighted_edges_from([edges])</a:t>
            </a:r>
            <a:endParaRPr lang="en-US" altLang="zh-CN"/>
          </a:p>
          <a:p>
            <a:pPr algn="l"/>
            <a:r>
              <a:rPr lang="en-US" altLang="zh-CN"/>
              <a:t>- clear()</a:t>
            </a:r>
            <a:endParaRPr lang="en-US" altLang="zh-CN"/>
          </a:p>
          <a:p>
            <a:pPr algn="l"/>
            <a:r>
              <a:rPr lang="en-US" altLang="zh-CN"/>
              <a:t>- number_of_nodes()</a:t>
            </a:r>
            <a:endParaRPr lang="en-US" altLang="zh-CN"/>
          </a:p>
          <a:p>
            <a:pPr algn="l"/>
            <a:r>
              <a:rPr lang="en-US" altLang="zh-CN"/>
              <a:t>- number_of_edges()</a:t>
            </a:r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230995" y="1211580"/>
            <a:ext cx="2803525" cy="49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DiGraph</a:t>
            </a:r>
            <a:endParaRPr lang="en-US" altLang="zh-CN"/>
          </a:p>
          <a:p>
            <a:pPr algn="l"/>
            <a:r>
              <a:rPr lang="en-US" altLang="zh-CN"/>
              <a:t>- out_edges()</a:t>
            </a:r>
            <a:endParaRPr lang="en-US" altLang="zh-CN"/>
          </a:p>
          <a:p>
            <a:pPr algn="l"/>
            <a:r>
              <a:rPr lang="en-US" altLang="zh-CN"/>
              <a:t>- in_edges()</a:t>
            </a:r>
            <a:endParaRPr lang="en-US" altLang="zh-CN"/>
          </a:p>
          <a:p>
            <a:pPr algn="l"/>
            <a:r>
              <a:rPr lang="en-US" altLang="zh-CN"/>
              <a:t>- predecessors()</a:t>
            </a:r>
            <a:endParaRPr lang="en-US" altLang="zh-CN"/>
          </a:p>
          <a:p>
            <a:pPr algn="l"/>
            <a:r>
              <a:rPr lang="en-US" altLang="zh-CN"/>
              <a:t>- sucessors()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Drawing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from PIL import Image, ImageDraw</a:t>
            </a:r>
            <a:endParaRPr lang="en-US" altLang="zh-CN"/>
          </a:p>
          <a:p>
            <a:pPr lvl="1"/>
            <a:r>
              <a:rPr lang="en-US" altLang="zh-CN"/>
              <a:t>im = Image.new('RGB', (500, 300), (128, 128, 128))</a:t>
            </a:r>
            <a:endParaRPr lang="en-US" altLang="zh-CN"/>
          </a:p>
          <a:p>
            <a:pPr lvl="1"/>
            <a:r>
              <a:rPr lang="en-US" altLang="zh-CN"/>
              <a:t>draw = ImageDraw.Draw(im)</a:t>
            </a:r>
            <a:endParaRPr lang="en-US" altLang="zh-CN"/>
          </a:p>
          <a:p>
            <a:pPr lvl="1"/>
            <a:r>
              <a:rPr lang="en-US" altLang="zh-CN"/>
              <a:t>draw.ellipse((100, 100, 150, 200), fill=(255, 0, 0), outline=(0, 0, 0))</a:t>
            </a:r>
            <a:endParaRPr lang="en-US" altLang="zh-CN"/>
          </a:p>
          <a:p>
            <a:pPr lvl="1"/>
            <a:r>
              <a:rPr lang="en-US" altLang="zh-CN"/>
              <a:t>draw.rectangle((200, 100, 300, 200), fill=(0, 192, 192), outline=(255, 255, 255))</a:t>
            </a:r>
            <a:endParaRPr lang="en-US" altLang="zh-CN"/>
          </a:p>
          <a:p>
            <a:pPr lvl="1"/>
            <a:r>
              <a:rPr lang="en-US" altLang="zh-CN"/>
              <a:t>draw.line((350, 200, 450, 100), fill=(255, 255, 0), width=10)</a:t>
            </a:r>
            <a:endParaRPr lang="en-US" altLang="zh-CN"/>
          </a:p>
          <a:p>
            <a:pPr lvl="1"/>
            <a:r>
              <a:rPr lang="en-US" altLang="zh-CN"/>
              <a:t>im.save('imagedraw.jpg', quality=95)</a:t>
            </a:r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Genration</a:t>
            </a:r>
            <a:endParaRPr lang="en-US" altLang="zh-CN"/>
          </a:p>
          <a:p>
            <a:pPr lvl="1"/>
            <a:r>
              <a:rPr lang="en-US" altLang="zh-CN"/>
              <a:t>pip install qrcode</a:t>
            </a:r>
            <a:endParaRPr lang="en-US" altLang="zh-CN"/>
          </a:p>
          <a:p>
            <a:pPr lvl="1"/>
            <a:r>
              <a:rPr lang="en-US" altLang="zh-CN"/>
              <a:t>img = qrcode.make(string1)	// img: PIL.Image</a:t>
            </a:r>
            <a:endParaRPr lang="en-US" altLang="zh-CN"/>
          </a:p>
          <a:p>
            <a:pPr lvl="1"/>
            <a:r>
              <a:rPr lang="en-US" altLang="zh-CN"/>
              <a:t>img.show()</a:t>
            </a:r>
            <a:endParaRPr lang="en-US" altLang="zh-CN"/>
          </a:p>
          <a:p>
            <a:pPr lvl="1"/>
            <a:r>
              <a:rPr lang="en-US" altLang="zh-CN"/>
              <a:t>img.save('fn.png')</a:t>
            </a:r>
            <a:endParaRPr lang="en-US" altLang="zh-CN"/>
          </a:p>
          <a:p>
            <a:pPr lvl="0"/>
            <a:r>
              <a:rPr lang="en-US" altLang="zh-CN"/>
              <a:t>Read</a:t>
            </a:r>
            <a:endParaRPr lang="en-US" altLang="zh-CN"/>
          </a:p>
          <a:p>
            <a:pPr lvl="1"/>
            <a:r>
              <a:rPr lang="en-US" altLang="zh-CN"/>
              <a:t>detector = cv.QRCodeDetector()</a:t>
            </a:r>
            <a:endParaRPr lang="en-US" altLang="zh-CN"/>
          </a:p>
          <a:p>
            <a:pPr lvl="1"/>
            <a:r>
              <a:rPr lang="en-US" altLang="zh-CN"/>
              <a:t>data, bbox, straight_qrcode = detector.detectAndDecode(img)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1225" cy="5161280"/>
          </a:xfrm>
        </p:spPr>
        <p:txBody>
          <a:bodyPr>
            <a:normAutofit fontScale="70000"/>
          </a:bodyPr>
          <a:p>
            <a:r>
              <a:rPr lang="en-US" altLang="zh-CN"/>
              <a:t>import base64</a:t>
            </a:r>
            <a:endParaRPr lang="en-US" altLang="zh-CN"/>
          </a:p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bytes_base64 = base64.encodebytes(str.encode('ascii'))</a:t>
            </a:r>
            <a:endParaRPr lang="en-US" altLang="zh-CN"/>
          </a:p>
          <a:p>
            <a:pPr lvl="1"/>
            <a:r>
              <a:rPr lang="en-US" altLang="zh-CN"/>
              <a:t>str_b64 = base64.encodestring(bytes_img)</a:t>
            </a:r>
            <a:endParaRPr lang="en-US" altLang="zh-CN"/>
          </a:p>
          <a:p>
            <a:pPr lvl="1"/>
            <a:r>
              <a:rPr lang="en-US" altLang="zh-CN"/>
              <a:t>bytes_base64 = base64.encode(file_input, file_output)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bytes = base64.decodebytes(bytes_base64).decode('ascii')</a:t>
            </a:r>
            <a:endParaRPr lang="en-US" altLang="zh-CN"/>
          </a:p>
          <a:p>
            <a:pPr lvl="1"/>
            <a:r>
              <a:rPr lang="en-US" altLang="zh-CN"/>
              <a:t>base64.decode(file_input, file_output)</a:t>
            </a:r>
            <a:endParaRPr lang="en-US" altLang="zh-CN"/>
          </a:p>
          <a:p>
            <a:pPr lvl="1"/>
            <a:r>
              <a:rPr lang="en-US" altLang="zh-CN"/>
              <a:t>data_decoded = base64.b64decode(str_b64)</a:t>
            </a:r>
            <a:endParaRPr lang="en-US" altLang="zh-CN"/>
          </a:p>
          <a:p>
            <a:pPr lvl="1"/>
            <a:r>
              <a:rPr lang="en-US" altLang="zh-CN"/>
              <a:t>data_decoded = base64.decodestring(str_b64)</a:t>
            </a:r>
            <a:endParaRPr lang="en-US" altLang="zh-CN"/>
          </a:p>
          <a:p>
            <a:pPr lvl="0"/>
            <a:r>
              <a:rPr lang="en-US" altLang="zh-CN"/>
              <a:t>Theory</a:t>
            </a:r>
            <a:endParaRPr lang="en-US" altLang="zh-CN"/>
          </a:p>
          <a:p>
            <a:pPr lvl="1"/>
            <a:r>
              <a:rPr lang="en-US" altLang="zh-CN"/>
              <a:t>Get the ASCII value of each character in the string.</a:t>
            </a:r>
            <a:endParaRPr lang="en-US" altLang="zh-CN"/>
          </a:p>
          <a:p>
            <a:pPr lvl="1"/>
            <a:r>
              <a:rPr lang="en-US" altLang="zh-CN"/>
              <a:t>Compute the 8-bit binary equivalent of the ASCII values</a:t>
            </a:r>
            <a:endParaRPr lang="en-US" altLang="zh-CN"/>
          </a:p>
          <a:p>
            <a:pPr lvl="1"/>
            <a:r>
              <a:rPr lang="en-US" altLang="zh-CN" b="1"/>
              <a:t>Convert the 8-bit characters chunk into chunks of 6 bits by re-grouping the digits</a:t>
            </a:r>
            <a:endParaRPr lang="en-US" altLang="zh-CN" b="1"/>
          </a:p>
          <a:p>
            <a:pPr lvl="1"/>
            <a:r>
              <a:rPr lang="en-US" altLang="zh-CN"/>
              <a:t>Convert the 6-bit binary groups to their respective decimal values.</a:t>
            </a:r>
            <a:endParaRPr lang="en-US" altLang="zh-CN"/>
          </a:p>
          <a:p>
            <a:pPr lvl="1"/>
            <a:r>
              <a:rPr lang="en-US" altLang="zh-CN"/>
              <a:t>Use the Base64 encoding table to align the respective Base64 values for each decimal value.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9425" y="1329690"/>
            <a:ext cx="5257165" cy="384873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Hashlib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75580" cy="4549140"/>
          </a:xfrm>
        </p:spPr>
        <p:txBody>
          <a:bodyPr/>
          <a:p>
            <a:r>
              <a:rPr lang="en-US" altLang="zh-CN"/>
              <a:t>import hashlib</a:t>
            </a:r>
            <a:endParaRPr lang="en-US" altLang="zh-CN"/>
          </a:p>
          <a:p>
            <a:r>
              <a:rPr lang="en-US" altLang="zh-CN"/>
              <a:t>Construct hash object</a:t>
            </a:r>
            <a:endParaRPr lang="en-US" altLang="zh-CN"/>
          </a:p>
          <a:p>
            <a:pPr lvl="1"/>
            <a:r>
              <a:rPr lang="en-US" altLang="zh-CN"/>
              <a:t>ho = hashlib.md5()</a:t>
            </a:r>
            <a:endParaRPr lang="en-US" altLang="zh-CN"/>
          </a:p>
          <a:p>
            <a:pPr lvl="1"/>
            <a:r>
              <a:rPr lang="en-US" altLang="zh-CN"/>
              <a:t>ho = hashlib.sha1()</a:t>
            </a:r>
            <a:endParaRPr lang="en-US" altLang="zh-CN"/>
          </a:p>
          <a:p>
            <a:pPr lvl="0"/>
            <a:r>
              <a:rPr lang="en-US" altLang="zh-CN"/>
              <a:t>Feed bytes to hash object</a:t>
            </a:r>
            <a:endParaRPr lang="en-US" altLang="zh-CN"/>
          </a:p>
          <a:p>
            <a:pPr lvl="1"/>
            <a:r>
              <a:rPr lang="en-US" altLang="zh-CN"/>
              <a:t>ho.update(b'string')</a:t>
            </a:r>
            <a:endParaRPr lang="en-US" altLang="zh-CN"/>
          </a:p>
          <a:p>
            <a:pPr lvl="1"/>
            <a:r>
              <a:rPr lang="en-US" altLang="zh-CN"/>
              <a:t>ho.update(sz.encode('utf-8'))</a:t>
            </a:r>
            <a:endParaRPr lang="en-US" altLang="zh-CN"/>
          </a:p>
          <a:p>
            <a:pPr lvl="0"/>
            <a:r>
              <a:rPr lang="en-US" altLang="zh-CN"/>
              <a:t>Get secure hash</a:t>
            </a:r>
            <a:endParaRPr lang="en-US" altLang="zh-CN"/>
          </a:p>
          <a:p>
            <a:pPr lvl="1"/>
            <a:r>
              <a:rPr lang="en-US" altLang="zh-CN"/>
              <a:t>d = ho.digest()</a:t>
            </a:r>
            <a:endParaRPr lang="en-US" altLang="zh-CN"/>
          </a:p>
          <a:p>
            <a:pPr lvl="1"/>
            <a:r>
              <a:rPr lang="en-US" altLang="zh-CN"/>
              <a:t>hd = ho.hexdigest()</a:t>
            </a:r>
            <a:endParaRPr lang="en-US" altLang="zh-CN"/>
          </a:p>
          <a:p>
            <a:pPr lvl="1"/>
            <a:r>
              <a:rPr lang="en-US" altLang="zh-CN"/>
              <a:t>ho.digest_size, ho.block_size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6870065" y="1551305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Construct hash object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6870065" y="265938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update() to feed bytes into hash object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6870065" y="378079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digest() or hexdigest() to get secure hash of all bytes fed to it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>
            <a:off x="8845550" y="2332990"/>
            <a:ext cx="0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>
            <a:off x="8845550" y="3441065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Cryptography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55255" cy="5434330"/>
          </a:xfrm>
        </p:spPr>
        <p:txBody>
          <a:bodyPr>
            <a:normAutofit fontScale="70000"/>
          </a:bodyPr>
          <a:p>
            <a:r>
              <a:rPr lang="en-US" altLang="zh-CN"/>
              <a:t>pip install cryptography</a:t>
            </a:r>
            <a:endParaRPr lang="en-US" altLang="zh-CN"/>
          </a:p>
          <a:p>
            <a:pPr lvl="1"/>
            <a:r>
              <a:rPr lang="en-US" altLang="zh-CN" sz="2000"/>
              <a:t>fernet.Fernet</a:t>
            </a:r>
            <a:endParaRPr lang="en-US" altLang="zh-CN"/>
          </a:p>
          <a:p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en-US" altLang="zh-CN"/>
              <a:t>reverse cipher</a:t>
            </a:r>
            <a:endParaRPr lang="en-US" altLang="zh-CN"/>
          </a:p>
          <a:p>
            <a:pPr lvl="1"/>
            <a:r>
              <a:rPr lang="en-US" altLang="zh-CN"/>
              <a:t>Caesar cipher</a:t>
            </a:r>
            <a:endParaRPr lang="en-US" altLang="zh-CN"/>
          </a:p>
          <a:p>
            <a:pPr lvl="2"/>
            <a:r>
              <a:rPr lang="en-US" altLang="zh-CN"/>
              <a:t>ROT13</a:t>
            </a:r>
            <a:endParaRPr lang="en-US" altLang="zh-CN"/>
          </a:p>
          <a:p>
            <a:pPr lvl="1"/>
            <a:r>
              <a:rPr lang="en-US" altLang="zh-CN"/>
              <a:t>Transposition cipher</a:t>
            </a:r>
            <a:endParaRPr lang="en-US" altLang="zh-CN"/>
          </a:p>
          <a:p>
            <a:pPr lvl="1"/>
            <a:r>
              <a:rPr lang="en-US" altLang="zh-CN"/>
              <a:t>Base64</a:t>
            </a:r>
            <a:endParaRPr lang="en-US" altLang="zh-CN"/>
          </a:p>
          <a:p>
            <a:pPr lvl="1"/>
            <a:r>
              <a:rPr lang="en-US" altLang="zh-CN"/>
              <a:t>Affine cipher</a:t>
            </a:r>
            <a:endParaRPr lang="en-US" altLang="zh-CN"/>
          </a:p>
          <a:p>
            <a:pPr lvl="1"/>
            <a:r>
              <a:rPr lang="en-US" altLang="zh-CN"/>
              <a:t>Monoalphabetic cipher (substitute using a dict)</a:t>
            </a:r>
            <a:endParaRPr lang="en-US" altLang="zh-CN"/>
          </a:p>
          <a:p>
            <a:pPr lvl="1"/>
            <a:r>
              <a:rPr lang="en-US" altLang="zh-CN"/>
              <a:t>simple substitution cipher</a:t>
            </a:r>
            <a:endParaRPr lang="en-US" altLang="zh-CN"/>
          </a:p>
          <a:p>
            <a:pPr lvl="1"/>
            <a:r>
              <a:rPr lang="en-US" altLang="zh-CN"/>
              <a:t>Vignere cipher (polyalphabetic cipher)</a:t>
            </a:r>
            <a:endParaRPr lang="en-US" altLang="zh-CN"/>
          </a:p>
          <a:p>
            <a:pPr lvl="1"/>
            <a:r>
              <a:rPr lang="en-US" altLang="zh-CN"/>
              <a:t>Symmetric cryptography (secret key cryptography)</a:t>
            </a:r>
            <a:endParaRPr lang="en-US" altLang="zh-CN"/>
          </a:p>
          <a:p>
            <a:pPr lvl="2"/>
            <a:r>
              <a:rPr lang="en-US" altLang="zh-CN" sz="1800"/>
              <a:t>DES (Data Encryption Standard)	pyDES</a:t>
            </a:r>
            <a:endParaRPr lang="en-US" altLang="zh-CN" sz="1800"/>
          </a:p>
          <a:p>
            <a:pPr lvl="1"/>
            <a:r>
              <a:rPr lang="en-US" altLang="zh-CN"/>
              <a:t>Asymmetric cryptography (public key cryptography)</a:t>
            </a:r>
            <a:endParaRPr lang="en-US" altLang="zh-CN"/>
          </a:p>
          <a:p>
            <a:pPr lvl="2"/>
            <a:r>
              <a:rPr lang="en-US" altLang="zh-CN" sz="1800"/>
              <a:t>one key for encryption, another key for decryption</a:t>
            </a:r>
            <a:endParaRPr lang="en-US" altLang="zh-CN" sz="1800"/>
          </a:p>
          <a:p>
            <a:pPr lvl="2"/>
            <a:r>
              <a:rPr lang="en-US" altLang="zh-CN" sz="1800"/>
              <a:t>RSA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https://www.tutorialspoint.com/cryptography_with_python/cryptography_with_python_quick_guide.htm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0170" y="532765"/>
            <a:ext cx="3026410" cy="2101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10" y="694690"/>
            <a:ext cx="3566160" cy="161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75" y="2529205"/>
            <a:ext cx="4124325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730" y="2825750"/>
            <a:ext cx="1266825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Mechanize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https://github.com/python-mechanize/mechanize</a:t>
            </a:r>
            <a:endParaRPr lang="en-US" altLang="zh-CN"/>
          </a:p>
          <a:p>
            <a:pPr lvl="1"/>
            <a:r>
              <a:rPr lang="en-US" altLang="zh-CN"/>
              <a:t>Automate interaction with HTTP web servers</a:t>
            </a: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Baidu AI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baidu-aip</a:t>
            </a:r>
            <a:endParaRPr lang="en-US" altLang="zh-CN"/>
          </a:p>
          <a:p>
            <a:r>
              <a:rPr lang="en-US" altLang="zh-CN"/>
              <a:t>AipSpeech</a:t>
            </a:r>
            <a:endParaRPr lang="en-US" altLang="zh-CN"/>
          </a:p>
          <a:p>
            <a:pPr lvl="1"/>
            <a:r>
              <a:rPr lang="en-US" altLang="zh-CN"/>
              <a:t>client = AipSpeech(APP_ID, API_KEY, SECRET_KEY)</a:t>
            </a:r>
            <a:endParaRPr lang="en-US" altLang="zh-CN"/>
          </a:p>
          <a:p>
            <a:pPr lvl="1"/>
            <a:r>
              <a:rPr lang="en-US" altLang="zh-CN"/>
              <a:t>result =client.synthesis(txt, 'zh', 1, {'spd': 5, 'pit': 5, 'vol': 5, 'per': 0})</a:t>
            </a:r>
            <a:endParaRPr lang="en-US" altLang="zh-CN"/>
          </a:p>
          <a:p>
            <a:pPr lvl="2"/>
            <a:r>
              <a:rPr lang="en-US" altLang="zh-CN" sz="1800"/>
              <a:t>result: mp3 data</a:t>
            </a:r>
            <a:endParaRPr lang="en-US" altLang="zh-CN"/>
          </a:p>
          <a:p>
            <a:pPr lvl="1"/>
            <a:r>
              <a:rPr lang="en-US" altLang="zh-CN"/>
              <a:t>client.setConnectionTimeoutInMillis()</a:t>
            </a:r>
            <a:endParaRPr lang="en-US" altLang="zh-CN"/>
          </a:p>
          <a:p>
            <a:pPr lvl="1"/>
            <a:r>
              <a:rPr lang="en-US" altLang="zh-CN"/>
              <a:t>client.setSocketTimeoutInMillis()</a:t>
            </a:r>
            <a:endParaRPr lang="en-US" altLang="zh-CN"/>
          </a:p>
          <a:p>
            <a:pPr lvl="1"/>
            <a:r>
              <a:rPr lang="en-US" altLang="zh-CN"/>
              <a:t>max text length: 1024 bytes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Virtualenv, VirtualenvWrapper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69560"/>
          </a:xfrm>
        </p:spPr>
        <p:txBody>
          <a:bodyPr>
            <a:normAutofit fontScale="70000"/>
          </a:bodyPr>
          <a:p>
            <a:r>
              <a:rPr lang="en-US" altLang="en-US"/>
              <a:t>Linux Install</a:t>
            </a:r>
            <a:endParaRPr lang="en-US" altLang="en-US"/>
          </a:p>
          <a:p>
            <a:pPr lvl="1"/>
            <a:r>
              <a:rPr lang="en-US" altLang="en-US"/>
              <a:t>sudo apt install virtualenv virtualenvwrapper</a:t>
            </a:r>
            <a:endParaRPr lang="en-US" altLang="en-US"/>
          </a:p>
          <a:p>
            <a:pPr lvl="1"/>
            <a:r>
              <a:rPr lang="en-US" altLang="en-US"/>
              <a:t>pip3 install virtualenvwrapper</a:t>
            </a:r>
            <a:endParaRPr lang="en-US" altLang="en-US"/>
          </a:p>
          <a:p>
            <a:pPr lvl="1"/>
            <a:r>
              <a:rPr lang="en-US" altLang="en-US"/>
              <a:t>Modify ~/.bashrc</a:t>
            </a:r>
            <a:endParaRPr lang="en-US" altLang="en-US"/>
          </a:p>
          <a:p>
            <a:pPr lvl="2"/>
            <a:r>
              <a:rPr lang="en-US" altLang="en-US"/>
              <a:t>export WORKON_HOME=~/.virtualenvs</a:t>
            </a:r>
            <a:endParaRPr lang="en-US" altLang="en-US"/>
          </a:p>
          <a:p>
            <a:pPr lvl="2"/>
            <a:r>
              <a:rPr lang="en-US" altLang="en-US"/>
              <a:t>export PROJECT_HOME=~/workspace</a:t>
            </a:r>
            <a:endParaRPr lang="en-US" altLang="en-US"/>
          </a:p>
          <a:p>
            <a:pPr lvl="2"/>
            <a:r>
              <a:rPr lang="en-US" altLang="en-US"/>
              <a:t>export VIRTUALENVWRAPPER_PYTHON=/usr/bin/python3</a:t>
            </a:r>
            <a:endParaRPr lang="en-US" altLang="en-US"/>
          </a:p>
          <a:p>
            <a:pPr lvl="2"/>
            <a:r>
              <a:rPr lang="en-US" altLang="en-US"/>
              <a:t>source /usr/share/virtualenvwrapper/virtualenvwrapper.sh</a:t>
            </a:r>
            <a:endParaRPr lang="en-US" altLang="en-US"/>
          </a:p>
          <a:p>
            <a:pPr lvl="1"/>
            <a:r>
              <a:rPr lang="en-US" altLang="en-US"/>
              <a:t>source ~/.bashrc</a:t>
            </a:r>
            <a:endParaRPr lang="en-US" altLang="en-US"/>
          </a:p>
          <a:p>
            <a:pPr lvl="0"/>
            <a:r>
              <a:rPr lang="en-US" altLang="en-US"/>
              <a:t>Windows Install</a:t>
            </a:r>
            <a:endParaRPr lang="en-US" altLang="en-US"/>
          </a:p>
          <a:p>
            <a:pPr lvl="1"/>
            <a:r>
              <a:rPr lang="en-US" altLang="en-US" sz="2000"/>
              <a:t>pip install virtualenvwrapper-win</a:t>
            </a:r>
            <a:endParaRPr lang="en-US" altLang="en-US" sz="2000"/>
          </a:p>
          <a:p>
            <a:pPr lvl="1"/>
            <a:r>
              <a:rPr lang="en-US" altLang="en-US"/>
              <a:t>https://github.com/davidmarble/virtualenvwrapper-win</a:t>
            </a:r>
            <a:endParaRPr lang="en-US" altLang="en-US"/>
          </a:p>
          <a:p>
            <a:pPr lvl="1"/>
            <a:r>
              <a:rPr lang="en-US" altLang="en-US"/>
              <a:t>scripts\activate.bat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Use original pip source instead of aliyun source</a:t>
            </a:r>
            <a:endParaRPr lang="en-US" altLang="en-US"/>
          </a:p>
          <a:p>
            <a:pPr lvl="1"/>
            <a:r>
              <a:rPr lang="en-US" altLang="en-US"/>
              <a:t>mkvirtualenv py3 --python=/usr/bin/python3</a:t>
            </a:r>
            <a:endParaRPr lang="en-US" altLang="en-US"/>
          </a:p>
          <a:p>
            <a:pPr lvl="1"/>
            <a:r>
              <a:rPr lang="en-US" altLang="en-US"/>
              <a:t>lsvirtualenv</a:t>
            </a:r>
            <a:endParaRPr lang="en-US" altLang="en-US"/>
          </a:p>
          <a:p>
            <a:pPr lvl="1"/>
            <a:r>
              <a:rPr lang="en-US" altLang="en-US"/>
              <a:t>workon {virtualenv}</a:t>
            </a:r>
            <a:endParaRPr lang="en-US" altLang="en-US"/>
          </a:p>
          <a:p>
            <a:pPr lvl="1"/>
            <a:r>
              <a:rPr lang="en-US" altLang="en-US"/>
              <a:t>deactivate</a:t>
            </a:r>
            <a:endParaRPr lang="en-US" altLang="en-US"/>
          </a:p>
          <a:p>
            <a:pPr lvl="1"/>
            <a:r>
              <a:rPr lang="en-US" altLang="en-US"/>
              <a:t>rmvirtualenv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Zip, Unzip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zipfile</a:t>
            </a:r>
            <a:endParaRPr lang="en-US" altLang="zh-CN"/>
          </a:p>
          <a:p>
            <a:pPr lvl="1"/>
            <a:r>
              <a:rPr lang="en-US" altLang="zh-CN"/>
              <a:t>with zipfile.ZipFile(path_to_zip_file, 'r') as zip_ref:</a:t>
            </a:r>
            <a:endParaRPr lang="en-US" altLang="zh-CN"/>
          </a:p>
          <a:p>
            <a:pPr lvl="1"/>
            <a:r>
              <a:rPr lang="en-US" altLang="zh-CN"/>
              <a:t>    zip_ref.extractall(directory_to_extract_to)</a:t>
            </a:r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Multimedia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11580"/>
            <a:ext cx="279781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https://pillow.readthedocs.io/en/3.1.x/reference/Image.html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PIL import Image</a:t>
            </a:r>
            <a:endParaRPr lang="en-US" altLang="zh-CN"/>
          </a:p>
          <a:p>
            <a:pPr lvl="0"/>
            <a:r>
              <a:rPr lang="en-US" altLang="zh-CN"/>
              <a:t>From/To numpy array</a:t>
            </a:r>
            <a:endParaRPr lang="en-US" altLang="zh-CN"/>
          </a:p>
          <a:p>
            <a:pPr lvl="1"/>
            <a:r>
              <a:rPr lang="en-US" altLang="zh-CN" sz="2000"/>
              <a:t>np.asarray(pil_image)</a:t>
            </a:r>
            <a:endParaRPr lang="en-US" altLang="zh-CN" sz="2000"/>
          </a:p>
          <a:p>
            <a:pPr lvl="1"/>
            <a:r>
              <a:rPr lang="en-US" altLang="zh-CN" sz="2000"/>
              <a:t>PIL.Image.fromarray(np_array)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55110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/>
              <a:t>- im = Image.open('fn')</a:t>
            </a:r>
            <a:endParaRPr lang="en-US" altLang="zh-CN" sz="1600"/>
          </a:p>
          <a:p>
            <a:pPr algn="l"/>
            <a:r>
              <a:rPr lang="en-US" altLang="zh-CN" sz="1600"/>
              <a:t>- im.save('fn', 'JPEG')</a:t>
            </a:r>
            <a:endParaRPr lang="en-US" altLang="zh-CN" sz="1600"/>
          </a:p>
          <a:p>
            <a:pPr algn="l"/>
            <a:r>
              <a:rPr lang="en-US" altLang="zh-CN" sz="1600"/>
              <a:t>- Image.alphacomposite(im1, im2)</a:t>
            </a:r>
            <a:endParaRPr lang="en-US" altLang="zh-CN" sz="1600"/>
          </a:p>
          <a:p>
            <a:pPr algn="l"/>
            <a:r>
              <a:rPr lang="en-US" altLang="zh-CN" sz="1600"/>
              <a:t>- Image.blend(im1, im2, alpha)</a:t>
            </a:r>
            <a:endParaRPr lang="en-US" altLang="zh-CN" sz="1600"/>
          </a:p>
          <a:p>
            <a:pPr algn="l"/>
            <a:r>
              <a:rPr lang="en-US" altLang="zh-CN" sz="1600"/>
              <a:t>- Image.composite(im1, im2, mask)</a:t>
            </a:r>
            <a:endParaRPr lang="en-US" altLang="zh-CN" sz="1600"/>
          </a:p>
          <a:p>
            <a:pPr algn="l"/>
            <a:r>
              <a:rPr lang="en-US" altLang="zh-CN" sz="1600"/>
              <a:t>- Image.eval(img, func)	// operate each pixel</a:t>
            </a:r>
            <a:endParaRPr lang="en-US" altLang="zh-CN" sz="1600"/>
          </a:p>
          <a:p>
            <a:pPr algn="l"/>
            <a:r>
              <a:rPr lang="en-US" altLang="zh-CN" sz="1600"/>
              <a:t>- Image.merge(mode, bands) // merge multiple channels</a:t>
            </a:r>
            <a:endParaRPr lang="en-US" altLang="zh-CN" sz="1600"/>
          </a:p>
          <a:p>
            <a:pPr algn="l"/>
            <a:r>
              <a:rPr lang="en-US" altLang="zh-CN" sz="1600"/>
              <a:t>- Image.new(mode, size, color)</a:t>
            </a:r>
            <a:endParaRPr lang="en-US" altLang="zh-CN" sz="1600"/>
          </a:p>
          <a:p>
            <a:pPr algn="l"/>
            <a:r>
              <a:rPr lang="en-US" altLang="zh-CN" sz="1600"/>
              <a:t>- im.convert()</a:t>
            </a:r>
            <a:endParaRPr lang="en-US" altLang="zh-CN" sz="1600"/>
          </a:p>
          <a:p>
            <a:pPr algn="l"/>
            <a:r>
              <a:rPr lang="en-US" altLang="zh-CN" sz="1600"/>
              <a:t>	- im.convert('L')</a:t>
            </a:r>
            <a:endParaRPr lang="en-US" altLang="zh-CN" sz="1600"/>
          </a:p>
          <a:p>
            <a:pPr algn="l"/>
            <a:r>
              <a:rPr lang="en-US" altLang="zh-CN" sz="1600"/>
              <a:t>- im.copy()</a:t>
            </a:r>
            <a:endParaRPr lang="en-US" altLang="zh-CN" sz="1600"/>
          </a:p>
          <a:p>
            <a:pPr algn="l"/>
            <a:r>
              <a:rPr lang="en-US" altLang="zh-CN" sz="1600"/>
              <a:t>- im.crop(box)</a:t>
            </a:r>
            <a:endParaRPr lang="en-US" altLang="zh-CN" sz="1600"/>
          </a:p>
          <a:p>
            <a:pPr algn="l"/>
            <a:r>
              <a:rPr lang="en-US" altLang="zh-CN" sz="1600"/>
              <a:t>- im.filter(filter)</a:t>
            </a: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	- im.filter(ImageFilter.BLUR)</a:t>
            </a:r>
            <a:endParaRPr lang="en-US" altLang="zh-CN" sz="1600"/>
          </a:p>
          <a:p>
            <a:pPr algn="l"/>
            <a:r>
              <a:rPr lang="en-US" altLang="zh-CN" sz="1600"/>
              <a:t>- im.getbands()</a:t>
            </a:r>
            <a:endParaRPr lang="en-US" altLang="zh-CN" sz="1600"/>
          </a:p>
          <a:p>
            <a:pPr algn="l"/>
            <a:r>
              <a:rPr lang="en-US" altLang="zh-CN" sz="1600"/>
              <a:t>- im.getbbox()</a:t>
            </a:r>
            <a:endParaRPr lang="en-US" altLang="zh-CN" sz="1600"/>
          </a:p>
          <a:p>
            <a:pPr algn="l"/>
            <a:r>
              <a:rPr lang="en-US" altLang="zh-CN" sz="1600"/>
              <a:t>- im.getcolors()</a:t>
            </a:r>
            <a:endParaRPr lang="en-US" altLang="zh-CN" sz="1600"/>
          </a:p>
          <a:p>
            <a:pPr algn="l"/>
            <a:r>
              <a:rPr lang="en-US" altLang="zh-CN" sz="1600"/>
              <a:t>- im.getextrema()</a:t>
            </a:r>
            <a:endParaRPr lang="en-US" altLang="zh-CN" sz="1600"/>
          </a:p>
          <a:p>
            <a:pPr algn="l"/>
            <a:r>
              <a:rPr lang="en-US" altLang="zh-CN" sz="1600"/>
              <a:t>- im.getpixel()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8044815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im.histogram()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im.paste(im2)</a:t>
            </a:r>
            <a:endParaRPr lang="en-US" altLang="zh-CN" sz="1600"/>
          </a:p>
          <a:p>
            <a:pPr algn="l"/>
            <a:r>
              <a:rPr lang="en-US" altLang="zh-CN" sz="1600"/>
              <a:t>- im.putalpha(alpha)</a:t>
            </a:r>
            <a:endParaRPr lang="en-US" altLang="zh-CN" sz="1600"/>
          </a:p>
          <a:p>
            <a:pPr algn="l"/>
            <a:r>
              <a:rPr lang="en-US" altLang="zh-CN" sz="1600"/>
              <a:t>- im.resize(size, resample=Image.BICUBIC)</a:t>
            </a:r>
            <a:endParaRPr lang="en-US" altLang="zh-CN" sz="1600"/>
          </a:p>
          <a:p>
            <a:pPr algn="l"/>
            <a:r>
              <a:rPr lang="en-US" altLang="zh-CN" sz="1600"/>
              <a:t>- im.rotate(angle)</a:t>
            </a:r>
            <a:endParaRPr lang="en-US" altLang="zh-CN" sz="1600"/>
          </a:p>
          <a:p>
            <a:pPr algn="l"/>
            <a:r>
              <a:rPr lang="en-US" altLang="zh-CN" sz="1600"/>
              <a:t>- im.save(fn, format)</a:t>
            </a:r>
            <a:endParaRPr lang="en-US" altLang="zh-CN" sz="1600"/>
          </a:p>
          <a:p>
            <a:pPr algn="l"/>
            <a:r>
              <a:rPr lang="en-US" altLang="zh-CN" sz="1600"/>
              <a:t>- im.show(title)</a:t>
            </a:r>
            <a:endParaRPr lang="en-US" altLang="zh-CN" sz="1600"/>
          </a:p>
          <a:p>
            <a:pPr algn="l"/>
            <a:r>
              <a:rPr lang="en-US" altLang="zh-CN" sz="1600"/>
              <a:t>- im.split()</a:t>
            </a:r>
            <a:endParaRPr lang="en-US" altLang="zh-CN" sz="1600"/>
          </a:p>
          <a:p>
            <a:pPr algn="l"/>
            <a:r>
              <a:rPr lang="en-US" altLang="zh-CN" sz="1600"/>
              <a:t>- im.thumbnail(size)</a:t>
            </a:r>
            <a:endParaRPr lang="en-US" altLang="zh-CN" sz="1600"/>
          </a:p>
          <a:p>
            <a:pPr algn="l"/>
            <a:r>
              <a:rPr lang="en-US" altLang="zh-CN" sz="1600"/>
              <a:t>- im.tobytes()</a:t>
            </a:r>
            <a:endParaRPr lang="en-US" altLang="zh-CN" sz="1600"/>
          </a:p>
          <a:p>
            <a:pPr algn="l"/>
            <a:r>
              <a:rPr lang="en-US" altLang="zh-CN" sz="1600"/>
              <a:t>- im.transpose()</a:t>
            </a:r>
            <a:endParaRPr lang="en-US" altLang="zh-CN" sz="1600"/>
          </a:p>
          <a:p>
            <a:pPr algn="l"/>
            <a:r>
              <a:rPr lang="en-US" altLang="zh-CN" sz="1600"/>
              <a:t>- im.close()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- format</a:t>
            </a:r>
            <a:endParaRPr lang="en-US" altLang="zh-CN" sz="1600"/>
          </a:p>
          <a:p>
            <a:pPr algn="l"/>
            <a:r>
              <a:rPr lang="en-US" altLang="zh-CN" sz="1600"/>
              <a:t>- mode (1, L, RGB, RGBA, ...)</a:t>
            </a:r>
            <a:endParaRPr lang="en-US" altLang="zh-CN" sz="1600"/>
          </a:p>
          <a:p>
            <a:pPr algn="l"/>
            <a:r>
              <a:rPr lang="en-US" altLang="zh-CN" sz="1600"/>
              <a:t>- size</a:t>
            </a:r>
            <a:endParaRPr lang="en-US" altLang="zh-CN" sz="1600"/>
          </a:p>
          <a:p>
            <a:pPr algn="l"/>
            <a:r>
              <a:rPr lang="en-US" altLang="zh-CN" sz="1600"/>
              <a:t>- width</a:t>
            </a:r>
            <a:endParaRPr lang="en-US" altLang="zh-CN" sz="1600"/>
          </a:p>
          <a:p>
            <a:pPr algn="l"/>
            <a:r>
              <a:rPr lang="en-US" altLang="zh-CN" sz="1600"/>
              <a:t>- height</a:t>
            </a:r>
            <a:endParaRPr lang="en-US" altLang="zh-CN" sz="1600"/>
          </a:p>
          <a:p>
            <a:pPr algn="l"/>
            <a:r>
              <a:rPr lang="en-US" altLang="zh-CN" sz="1600"/>
              <a:t>- pallette</a:t>
            </a:r>
            <a:endParaRPr lang="en-US" altLang="zh-CN" sz="1600"/>
          </a:p>
          <a:p>
            <a:pPr algn="l"/>
            <a:r>
              <a:rPr lang="en-US" altLang="zh-CN" sz="1600"/>
              <a:t>- info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4055110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ImageFilter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32396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ImageDraw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57948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ImageFont</a:t>
            </a:r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Resize comparison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1741170"/>
            <a:ext cx="9953625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Piexif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piexif</a:t>
            </a:r>
            <a:endParaRPr lang="en-US" altLang="zh-CN"/>
          </a:p>
          <a:p>
            <a:r>
              <a:rPr lang="en-US" altLang="zh-CN"/>
              <a:t>exif_dict = piexif.load('img_fn.jpg')</a:t>
            </a:r>
            <a:endParaRPr lang="en-US" altLang="zh-CN"/>
          </a:p>
          <a:p>
            <a:r>
              <a:rPr lang="en-US" altLang="zh-CN"/>
              <a:t>exif_bytes = piexif.dump(exif_dict)</a:t>
            </a:r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Video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391785" cy="5396230"/>
          </a:xfrm>
        </p:spPr>
        <p:txBody>
          <a:bodyPr>
            <a:normAutofit fontScale="90000" lnSpcReduction="10000"/>
          </a:bodyPr>
          <a:p>
            <a:r>
              <a:rPr lang="en-US" altLang="x-none"/>
              <a:t>scikit-video</a:t>
            </a:r>
            <a:endParaRPr lang="en-US" altLang="x-none"/>
          </a:p>
          <a:p>
            <a:pPr lvl="1"/>
            <a:r>
              <a:rPr lang="en-US" altLang="x-none" sz="2000"/>
              <a:t>pip install scikit-video</a:t>
            </a:r>
            <a:endParaRPr lang="en-US" altLang="x-none" sz="2000"/>
          </a:p>
          <a:p>
            <a:pPr lvl="1"/>
            <a:r>
              <a:rPr lang="en-US" altLang="x-none"/>
              <a:t>Based on ffmpeg or libav</a:t>
            </a:r>
            <a:endParaRPr lang="en-US" altLang="x-none"/>
          </a:p>
          <a:p>
            <a:pPr lvl="1"/>
            <a:r>
              <a:rPr lang="en-US" altLang="x-none"/>
              <a:t>import skvideo.io</a:t>
            </a:r>
            <a:endParaRPr lang="en-US" altLang="x-none"/>
          </a:p>
          <a:p>
            <a:pPr lvl="1"/>
            <a:r>
              <a:rPr lang="en-US" altLang="x-none" sz="2000"/>
              <a:t>Read</a:t>
            </a:r>
            <a:endParaRPr lang="en-US" altLang="x-none" sz="2000"/>
          </a:p>
          <a:p>
            <a:pPr lvl="2"/>
            <a:r>
              <a:rPr lang="en-US" altLang="x-none" sz="1800"/>
              <a:t>vread(fn)	// read all frames into mem</a:t>
            </a:r>
            <a:endParaRPr lang="en-US" altLang="x-none" sz="1800"/>
          </a:p>
          <a:p>
            <a:pPr lvl="2"/>
            <a:r>
              <a:rPr lang="en-US" altLang="x-none" sz="1800"/>
              <a:t>vreader(fn)	// frame by frame</a:t>
            </a:r>
            <a:endParaRPr lang="en-US" altLang="x-none" sz="1800"/>
          </a:p>
          <a:p>
            <a:pPr lvl="2"/>
            <a:r>
              <a:rPr lang="en-US" altLang="x-none"/>
              <a:t>FFmpegReader(fn, inputdict, outputdict)</a:t>
            </a:r>
            <a:endParaRPr lang="en-US" altLang="x-none"/>
          </a:p>
          <a:p>
            <a:pPr lvl="1"/>
            <a:r>
              <a:rPr lang="en-US" altLang="x-none" sz="2000"/>
              <a:t>Writer</a:t>
            </a:r>
            <a:endParaRPr lang="en-US" altLang="x-none" sz="2000"/>
          </a:p>
          <a:p>
            <a:pPr lvl="2"/>
            <a:r>
              <a:rPr lang="en-US" altLang="x-none"/>
              <a:t>vwrite(fn, outputdata)</a:t>
            </a:r>
            <a:endParaRPr lang="en-US" altLang="x-none"/>
          </a:p>
          <a:p>
            <a:pPr lvl="2"/>
            <a:r>
              <a:rPr lang="en-US" altLang="x-none"/>
              <a:t>writer = FFmpegWriter(fn, outputdict, verbosity=1)</a:t>
            </a:r>
            <a:endParaRPr lang="en-US" altLang="x-none"/>
          </a:p>
          <a:p>
            <a:pPr lvl="2"/>
            <a:r>
              <a:rPr lang="en-US" altLang="x-none"/>
              <a:t>writer.writeFrame(frame)</a:t>
            </a:r>
            <a:endParaRPr lang="en-US" altLang="x-none"/>
          </a:p>
          <a:p>
            <a:pPr lvl="2"/>
            <a:r>
              <a:rPr lang="en-US" altLang="x-none"/>
              <a:t>writer.close()</a:t>
            </a:r>
            <a:endParaRPr lang="en-US" altLang="x-none"/>
          </a:p>
          <a:p>
            <a:pPr lvl="1"/>
            <a:r>
              <a:rPr lang="en-US" altLang="x-none"/>
              <a:t>Read metadata</a:t>
            </a:r>
            <a:endParaRPr lang="en-US" altLang="x-none"/>
          </a:p>
          <a:p>
            <a:pPr lvl="2"/>
            <a:r>
              <a:rPr lang="en-US" altLang="x-none" sz="1800"/>
              <a:t>ffprobe(fn)</a:t>
            </a:r>
            <a:endParaRPr lang="en-US" altLang="x-none"/>
          </a:p>
          <a:p>
            <a:pPr lvl="1"/>
            <a:r>
              <a:rPr lang="en-US" altLang="x-none"/>
              <a:t>Sample data</a:t>
            </a:r>
            <a:endParaRPr lang="en-US" altLang="x-none"/>
          </a:p>
          <a:p>
            <a:pPr lvl="2"/>
            <a:r>
              <a:rPr lang="en-US" altLang="x-none"/>
              <a:t>import skvideo.datasets</a:t>
            </a:r>
            <a:endParaRPr lang="en-US" altLang="x-none"/>
          </a:p>
          <a:p>
            <a:pPr lvl="2"/>
            <a:r>
              <a:rPr lang="en-US" altLang="x-none"/>
              <a:t>bigbuckbunny, bikes, fullreferencepair</a:t>
            </a:r>
            <a:endParaRPr lang="en-US" altLang="x-none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18580" y="1250950"/>
            <a:ext cx="539178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PyAv</a:t>
            </a:r>
            <a:endParaRPr lang="x-none" altLang="en-US"/>
          </a:p>
          <a:p>
            <a:pPr lvl="1"/>
            <a:r>
              <a:rPr lang="x-none" altLang="en-US" sz="2000"/>
              <a:t>Pythonic binding for FFmpeg or Libav</a:t>
            </a:r>
            <a:endParaRPr lang="x-none" altLang="en-US" sz="2000"/>
          </a:p>
          <a:p>
            <a:pPr lvl="1"/>
            <a:r>
              <a:rPr lang="x-none" altLang="en-US"/>
              <a:t>Install</a:t>
            </a:r>
            <a:endParaRPr lang="x-none" altLang="en-US"/>
          </a:p>
          <a:p>
            <a:pPr lvl="2"/>
            <a:r>
              <a:rPr lang="x-none" altLang="en-US"/>
              <a:t>sudo apt install -y python-dev pkg-config libavformat-dev libavcodec-dev libavdevice-dev libavutil-dev libswscale-dev libavresample-dev libavfilter-dev</a:t>
            </a:r>
            <a:endParaRPr lang="x-none" altLang="en-US"/>
          </a:p>
          <a:p>
            <a:pPr lvl="2"/>
            <a:r>
              <a:rPr lang="x-none" altLang="en-US"/>
              <a:t>pip install av</a:t>
            </a:r>
            <a:endParaRPr lang="x-none" altLang="en-US"/>
          </a:p>
          <a:p>
            <a:pPr lvl="1"/>
            <a:r>
              <a:rPr lang="x-none" altLang="en-US"/>
              <a:t>Usage</a:t>
            </a:r>
            <a:endParaRPr lang="x-none" altLang="en-US"/>
          </a:p>
          <a:p>
            <a:pPr lvl="2"/>
            <a:r>
              <a:rPr lang="x-none" altLang="en-US"/>
              <a:t>container = av.open(fn)</a:t>
            </a:r>
            <a:endParaRPr lang="x-none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8455" cy="5357495"/>
          </a:xfrm>
        </p:spPr>
        <p:txBody>
          <a:bodyPr>
            <a:normAutofit lnSpcReduction="10000"/>
          </a:bodyPr>
          <a:p>
            <a:r>
              <a:rPr lang="en-US" altLang="zh-CN" sz="1800"/>
              <a:t>References</a:t>
            </a:r>
            <a:endParaRPr lang="en-US" altLang="zh-CN" sz="1800"/>
          </a:p>
          <a:p>
            <a:pPr lvl="1"/>
            <a:r>
              <a:rPr lang="en-US" altLang="zh-CN" sz="1600"/>
              <a:t>https://wiki.python.org/moin/Audio</a:t>
            </a:r>
            <a:endParaRPr lang="en-US" altLang="zh-CN" sz="1600"/>
          </a:p>
          <a:p>
            <a:pPr lvl="1"/>
            <a:r>
              <a:rPr lang="en-US" altLang="zh-CN" sz="1600"/>
              <a:t>https://realpython.com/playing-and-recording-sound-python/</a:t>
            </a:r>
            <a:endParaRPr lang="en-US" altLang="zh-CN" sz="1600"/>
          </a:p>
          <a:p>
            <a:r>
              <a:rPr lang="en-US" altLang="zh-CN" sz="1800"/>
              <a:t>Audio wave or spectrum drawing</a:t>
            </a:r>
            <a:endParaRPr lang="en-US" altLang="zh-CN" sz="1800"/>
          </a:p>
          <a:p>
            <a:pPr lvl="1"/>
            <a:r>
              <a:rPr lang="en-US" altLang="zh-CN" sz="1600"/>
              <a:t>pip install librosa</a:t>
            </a:r>
            <a:endParaRPr lang="en-US" altLang="zh-CN" sz="1600"/>
          </a:p>
          <a:p>
            <a:pPr lvl="1"/>
            <a:r>
              <a:rPr lang="en-US" altLang="zh-CN" sz="1600"/>
              <a:t>Usage</a:t>
            </a:r>
            <a:endParaRPr lang="en-US" altLang="zh-CN" sz="1600"/>
          </a:p>
          <a:p>
            <a:pPr lvl="2"/>
            <a:r>
              <a:rPr lang="en-US" altLang="zh-CN" sz="1400"/>
              <a:t>import librosa</a:t>
            </a:r>
            <a:endParaRPr lang="en-US" altLang="zh-CN" sz="1400"/>
          </a:p>
          <a:p>
            <a:pPr lvl="2"/>
            <a:r>
              <a:rPr lang="en-US" altLang="zh-CN" sz="1400"/>
              <a:t>data, sample_rate = librosa.load(fn_audio)</a:t>
            </a:r>
            <a:endParaRPr lang="en-US" altLang="zh-CN" sz="1400"/>
          </a:p>
          <a:p>
            <a:pPr lvl="2"/>
            <a:r>
              <a:rPr lang="en-US" altLang="zh-CN" sz="1400"/>
              <a:t>import librosa.display</a:t>
            </a:r>
            <a:endParaRPr lang="en-US" altLang="zh-CN" sz="1400"/>
          </a:p>
          <a:p>
            <a:pPr lvl="2"/>
            <a:r>
              <a:rPr lang="en-US" altLang="zh-CN" sz="1400"/>
              <a:t>plt.figure()</a:t>
            </a:r>
            <a:endParaRPr lang="en-US" altLang="zh-CN" sz="1400"/>
          </a:p>
          <a:p>
            <a:pPr lvl="2"/>
            <a:r>
              <a:rPr lang="en-US" altLang="zh-CN" sz="1400"/>
              <a:t>librosa.dipslay.waveplot(data, sample_rate)</a:t>
            </a:r>
            <a:endParaRPr lang="en-US" altLang="zh-CN" sz="1400"/>
          </a:p>
          <a:p>
            <a:pPr lvl="2"/>
            <a:r>
              <a:rPr lang="en-US" altLang="zh-CN" sz="1400"/>
              <a:t>plt.show()</a:t>
            </a:r>
            <a:endParaRPr lang="en-US" altLang="zh-CN" sz="1400"/>
          </a:p>
          <a:p>
            <a:pPr lvl="0"/>
            <a:r>
              <a:rPr lang="en-US" altLang="zh-CN" sz="1800"/>
              <a:t>pydub</a:t>
            </a:r>
            <a:endParaRPr lang="en-US" altLang="zh-CN" sz="1800"/>
          </a:p>
          <a:p>
            <a:pPr lvl="1"/>
            <a:r>
              <a:rPr lang="en-US" altLang="zh-CN" sz="1600"/>
              <a:t>pip install pydub</a:t>
            </a:r>
            <a:endParaRPr lang="en-US" altLang="zh-CN" sz="1600"/>
          </a:p>
          <a:p>
            <a:pPr lvl="1"/>
            <a:r>
              <a:rPr lang="en-US" altLang="zh-CN" sz="1600"/>
              <a:t>from pydub import AudioSegment</a:t>
            </a:r>
            <a:endParaRPr lang="en-US" altLang="zh-CN" sz="1600"/>
          </a:p>
          <a:p>
            <a:pPr lvl="1"/>
            <a:r>
              <a:rPr lang="en-US" altLang="zh-CN" sz="1600"/>
              <a:t>sound = AudioSegment.from_mp3(fn_mp3)</a:t>
            </a:r>
            <a:endParaRPr lang="en-US" altLang="zh-CN" sz="1600"/>
          </a:p>
          <a:p>
            <a:pPr lvl="1"/>
            <a:r>
              <a:rPr lang="en-US" altLang="zh-CN" sz="1600"/>
              <a:t>sound.duration_seconds</a:t>
            </a:r>
            <a:endParaRPr lang="en-US" altLang="zh-CN" sz="1600"/>
          </a:p>
          <a:p>
            <a:pPr lvl="1"/>
            <a:r>
              <a:rPr lang="en-US" altLang="zh-CN" sz="1600"/>
              <a:t>target_sound = sound[:2000]	// 2000ms</a:t>
            </a:r>
            <a:endParaRPr lang="en-US" altLang="zh-CN" sz="1600"/>
          </a:p>
          <a:p>
            <a:pPr lvl="1"/>
            <a:r>
              <a:rPr lang="en-US" altLang="zh-CN" sz="1600"/>
              <a:t>target_sound.export(fn_output, format='mp3')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237615"/>
            <a:ext cx="541845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srt subtitle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https://srt.readthedocs.io/en/latest/index.html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pip install srt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subtitle_generator = srt.parse(srt_conents)</a:t>
            </a:r>
            <a:endParaRPr lang="en-US" altLang="zh-CN"/>
          </a:p>
          <a:p>
            <a:pPr lvl="2"/>
            <a:r>
              <a:rPr lang="en-US" altLang="zh-CN"/>
              <a:t>subtitle_generator[0].start/end/content</a:t>
            </a:r>
            <a:endParaRPr lang="en-US" altLang="zh-CN"/>
          </a:p>
          <a:p>
            <a:pPr lvl="1"/>
            <a:r>
              <a:rPr lang="en-US" altLang="zh-CN"/>
              <a:t>srt_content = srt.compose(subtitles)</a:t>
            </a:r>
            <a:endParaRPr lang="en-US" altLang="zh-CN"/>
          </a:p>
          <a:p>
            <a:pPr lvl="2"/>
            <a:r>
              <a:rPr lang="en-US" altLang="zh-CN" sz="1800"/>
              <a:t>srt.Subtitle(index, start, end, content)</a:t>
            </a:r>
            <a:endParaRPr lang="en-US" altLang="zh-CN"/>
          </a:p>
          <a:p>
            <a:pPr lvl="0"/>
            <a:r>
              <a:rPr lang="en-US" altLang="zh-CN"/>
              <a:t>scipy.io.wavfile</a:t>
            </a:r>
            <a:endParaRPr lang="en-US" altLang="zh-CN"/>
          </a:p>
          <a:p>
            <a:pPr lvl="1"/>
            <a:r>
              <a:rPr lang="en-US" altLang="zh-CN"/>
              <a:t>fs, data = wavfile.read(fn)</a:t>
            </a:r>
            <a:endParaRPr lang="en-US" altLang="zh-CN"/>
          </a:p>
          <a:p>
            <a:pPr lvl="1"/>
            <a:r>
              <a:rPr lang="en-US" altLang="zh-CN"/>
              <a:t>wavfile.write(fn, fs, data)</a:t>
            </a: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969635" cy="4736465"/>
          </a:xfrm>
        </p:spPr>
        <p:txBody>
          <a:bodyPr>
            <a:noAutofit/>
          </a:bodyPr>
          <a:p>
            <a:pPr lvl="0"/>
            <a:r>
              <a:rPr lang="en-US" altLang="x-none" sz="1800"/>
              <a:t>L</a:t>
            </a:r>
            <a:r>
              <a:rPr lang="x-none" altLang="en-US" sz="1800"/>
              <a:t>oad model</a:t>
            </a:r>
            <a:r>
              <a:rPr lang="en-US" altLang="x-none" sz="1800"/>
              <a:t>s</a:t>
            </a:r>
            <a:endParaRPr lang="x-none" altLang="en-US" sz="1800"/>
          </a:p>
          <a:p>
            <a:pPr lvl="1"/>
            <a:r>
              <a:rPr lang="x-none" altLang="en-US" sz="1600"/>
              <a:t>objloader</a:t>
            </a:r>
            <a:r>
              <a:rPr lang="en-US" altLang="x-none" sz="1600"/>
              <a:t>, plyfile, PyAssimp, pyntcloud, PyMesh, pptk</a:t>
            </a:r>
            <a:endParaRPr lang="en-US" altLang="x-none" sz="1600"/>
          </a:p>
          <a:p>
            <a:pPr lvl="0"/>
            <a:r>
              <a:rPr lang="x-none" altLang="en-US" sz="1800"/>
              <a:t>3D math functions</a:t>
            </a:r>
            <a:endParaRPr lang="x-none" altLang="en-US" sz="1800"/>
          </a:p>
          <a:p>
            <a:pPr lvl="1"/>
            <a:r>
              <a:rPr lang="x-none" altLang="en-US" sz="1600"/>
              <a:t>pip install pyrr</a:t>
            </a:r>
            <a:endParaRPr lang="x-none" altLang="en-US" sz="1600"/>
          </a:p>
          <a:p>
            <a:pPr lvl="0"/>
            <a:r>
              <a:rPr lang="en-US" altLang="x-none" sz="1800"/>
              <a:t>Rendering</a:t>
            </a:r>
            <a:endParaRPr lang="en-US" altLang="x-none" sz="1800"/>
          </a:p>
          <a:p>
            <a:pPr lvl="1"/>
            <a:r>
              <a:rPr lang="en-US" altLang="x-none" sz="1600"/>
              <a:t>Open3D</a:t>
            </a:r>
            <a:endParaRPr lang="en-US" altLang="x-none" sz="1600"/>
          </a:p>
          <a:p>
            <a:pPr lvl="2"/>
            <a:r>
              <a:rPr lang="en-US" altLang="x-none" sz="1400">
                <a:sym typeface="+mn-ea"/>
              </a:rPr>
              <a:t>https://github.com/IntelVCL/Open3D</a:t>
            </a:r>
            <a:endParaRPr lang="en-US" altLang="x-none" sz="1400"/>
          </a:p>
          <a:p>
            <a:pPr lvl="2"/>
            <a:r>
              <a:rPr lang="en-US" altLang="x-none" sz="1400"/>
              <a:t>pip install open3d</a:t>
            </a:r>
            <a:endParaRPr lang="en-US" altLang="x-none" sz="1400"/>
          </a:p>
          <a:p>
            <a:pPr lvl="1"/>
            <a:r>
              <a:rPr lang="en-US" altLang="x-none" sz="1600"/>
              <a:t>PyOpenGL</a:t>
            </a:r>
            <a:endParaRPr lang="en-US" altLang="x-none" sz="1600"/>
          </a:p>
          <a:p>
            <a:pPr lvl="1"/>
            <a:r>
              <a:rPr lang="en-US" altLang="x-none" sz="1600"/>
              <a:t>ModernGL</a:t>
            </a:r>
            <a:endParaRPr lang="en-US" altLang="x-none" sz="1600"/>
          </a:p>
          <a:p>
            <a:pPr lvl="2"/>
            <a:r>
              <a:rPr lang="en-US" altLang="x-none" sz="1400"/>
              <a:t>Simpler and faster than PyOpenGL</a:t>
            </a:r>
            <a:endParaRPr lang="en-US" altLang="x-none" sz="1400"/>
          </a:p>
          <a:p>
            <a:pPr lvl="2"/>
            <a:r>
              <a:rPr lang="en-US" altLang="x-none" sz="1400"/>
              <a:t>Can render without a window</a:t>
            </a:r>
            <a:endParaRPr lang="en-US" altLang="x-none" sz="1400"/>
          </a:p>
          <a:p>
            <a:pPr lvl="2"/>
            <a:r>
              <a:rPr lang="en-US" altLang="x-none" sz="1400"/>
              <a:t>100% Pythonic</a:t>
            </a:r>
            <a:endParaRPr lang="en-US" altLang="x-none" sz="1400"/>
          </a:p>
          <a:p>
            <a:pPr lvl="2"/>
            <a:r>
              <a:rPr lang="en-US" altLang="x-none" sz="1400"/>
              <a:t>pip install moderngl</a:t>
            </a:r>
            <a:endParaRPr lang="en-US" altLang="x-none" sz="1400"/>
          </a:p>
          <a:p>
            <a:pPr lvl="1"/>
            <a:r>
              <a:rPr lang="en-US" altLang="x-none" sz="1600"/>
              <a:t>VTK</a:t>
            </a:r>
            <a:endParaRPr lang="en-US" altLang="x-none" sz="1600"/>
          </a:p>
          <a:p>
            <a:pPr lvl="2"/>
            <a:r>
              <a:rPr lang="en-US" altLang="x-none" sz="1400"/>
              <a:t>https://vtk.org/</a:t>
            </a:r>
            <a:endParaRPr lang="en-US" altLang="x-none" sz="1400"/>
          </a:p>
          <a:p>
            <a:pPr lvl="2"/>
            <a:r>
              <a:rPr lang="en-US" altLang="x-none" sz="1400"/>
              <a:t>pip install vtk</a:t>
            </a:r>
            <a:endParaRPr lang="en-US" altLang="x-none" sz="14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7035165" y="1125855"/>
            <a:ext cx="5038725" cy="4736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/>
              <a:t>OSMesa</a:t>
            </a:r>
            <a:endParaRPr lang="en-US" sz="1800"/>
          </a:p>
          <a:p>
            <a:pPr lvl="1"/>
            <a:r>
              <a:rPr lang="en-US" sz="1600"/>
              <a:t>Mesa's off-screen interface is used for rendering into user-allocated memory without any sort of window system or OS dependencies.</a:t>
            </a:r>
            <a:endParaRPr lang="en-US" sz="1600"/>
          </a:p>
          <a:p>
            <a:pPr lvl="1"/>
            <a:r>
              <a:rPr lang="en-US" sz="1600"/>
              <a:t>sudo apt-get install libosmesa6-dev</a:t>
            </a:r>
            <a:endParaRPr lang="en-US" sz="1600"/>
          </a:p>
          <a:p>
            <a:pPr lvl="0"/>
            <a:r>
              <a:rPr lang="en-US" sz="1725"/>
              <a:t>Panda3D</a:t>
            </a:r>
            <a:endParaRPr lang="en-US" sz="1725"/>
          </a:p>
          <a:p>
            <a:pPr lvl="1"/>
            <a:r>
              <a:rPr lang="en-US" sz="1435"/>
              <a:t>pip install panda3d==1.10.8</a:t>
            </a:r>
            <a:endParaRPr lang="en-US" sz="1435"/>
          </a:p>
          <a:p>
            <a:pPr lvl="1"/>
            <a:r>
              <a:rPr lang="en-US" sz="1435"/>
              <a:t>https://github.com/panda3d/panda3d</a:t>
            </a:r>
            <a:endParaRPr lang="en-US" sz="1435"/>
          </a:p>
          <a:p>
            <a:pPr lvl="1"/>
            <a:r>
              <a:rPr lang="en-US" sz="1435"/>
              <a:t>work on both Windows and Linux</a:t>
            </a:r>
            <a:endParaRPr lang="en-US" sz="1435"/>
          </a:p>
          <a:p>
            <a:pPr lvl="0"/>
            <a:r>
              <a:rPr lang="en-US" sz="1720"/>
              <a:t>Panda3DViewer</a:t>
            </a:r>
            <a:endParaRPr lang="en-US" sz="1720"/>
          </a:p>
          <a:p>
            <a:pPr lvl="1"/>
            <a:r>
              <a:rPr lang="en-US" sz="1430"/>
              <a:t>based on Panda3D</a:t>
            </a:r>
            <a:endParaRPr lang="en-US" sz="1430"/>
          </a:p>
          <a:p>
            <a:pPr lvl="1"/>
            <a:r>
              <a:rPr lang="en-US" sz="1430"/>
              <a:t>https://github.com/ikalevatykh/panda3d_viewer</a:t>
            </a:r>
            <a:endParaRPr lang="en-US" sz="143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Open3D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x-none">
                <a:sym typeface="+mn-ea"/>
              </a:rPr>
              <a:t>pip install open3d</a:t>
            </a:r>
            <a:endParaRPr lang="en-US" altLang="x-none">
              <a:sym typeface="+mn-ea"/>
            </a:endParaRPr>
          </a:p>
          <a:p>
            <a:pPr lvl="0"/>
            <a:r>
              <a:rPr lang="en-US" altLang="zh-CN"/>
              <a:t>Headless rendering</a:t>
            </a:r>
            <a:endParaRPr lang="en-US" altLang="zh-CN"/>
          </a:p>
          <a:p>
            <a:pPr lvl="1"/>
            <a:r>
              <a:rPr lang="en-US" altLang="zh-CN"/>
              <a:t>sudo apt-get install libosmesa6-dev</a:t>
            </a:r>
            <a:endParaRPr lang="en-US" altLang="zh-CN"/>
          </a:p>
          <a:p>
            <a:pPr lvl="1"/>
            <a:r>
              <a:rPr lang="en-US" altLang="zh-CN"/>
              <a:t>Get sources</a:t>
            </a:r>
            <a:endParaRPr lang="en-US" altLang="zh-CN"/>
          </a:p>
          <a:p>
            <a:pPr lvl="2"/>
            <a:r>
              <a:rPr lang="en-US" altLang="x-none">
                <a:sym typeface="+mn-ea"/>
              </a:rPr>
              <a:t>git clone https://github.com/IntelVCL/Open3D</a:t>
            </a:r>
            <a:endParaRPr lang="en-US" altLang="x-none">
              <a:sym typeface="+mn-ea"/>
            </a:endParaRPr>
          </a:p>
          <a:p>
            <a:pPr lvl="2"/>
            <a:r>
              <a:rPr lang="en-US" altLang="zh-CN"/>
              <a:t>git submodule update --init --recursive</a:t>
            </a:r>
            <a:endParaRPr lang="en-US" altLang="zh-CN"/>
          </a:p>
          <a:p>
            <a:pPr lvl="1"/>
            <a:r>
              <a:rPr lang="en-US" altLang="zh-CN"/>
              <a:t>build Open3D with OSMesa</a:t>
            </a:r>
            <a:endParaRPr lang="en-US" altLang="zh-CN"/>
          </a:p>
          <a:p>
            <a:pPr lvl="2"/>
            <a:r>
              <a:rPr lang="en-US" altLang="zh-CN"/>
              <a:t>pip install pybind11</a:t>
            </a:r>
            <a:endParaRPr lang="en-US" altLang="zh-CN"/>
          </a:p>
          <a:p>
            <a:pPr lvl="2"/>
            <a:r>
              <a:rPr lang="en-US" altLang="zh-CN"/>
              <a:t>cmake -DENABLE_HEADLESS_RENDERING=ON -DBUILD_GUI=OFF -DUSE_SYSTEM_GLEW=OFF -DUSE_SYSTEM_GLFW=OFF ..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Anaconda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99405" cy="5188585"/>
          </a:xfrm>
        </p:spPr>
        <p:txBody>
          <a:bodyPr>
            <a:noAutofit/>
          </a:bodyPr>
          <a:p>
            <a:pPr lvl="0"/>
            <a:r>
              <a:rPr lang="en-US" altLang="zh-CN" sz="1600">
                <a:sym typeface="+mn-ea"/>
              </a:rPr>
              <a:t>Install Anaconda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https://mirrors.tuna.tsinghua.edu.cn/anaconda/archive/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Anaconda2 includes python 2.7, Anaconda3 includes python 3.7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/>
              <a:t>Anaconda3-2020.11-Linux-x86_64.sh</a:t>
            </a:r>
            <a:r>
              <a:rPr lang="en-US" altLang="zh-CN" sz="1600">
                <a:sym typeface="+mn-ea"/>
              </a:rPr>
              <a:t> python3.8.5</a:t>
            </a:r>
            <a:endParaRPr lang="en-US" altLang="zh-CN" sz="1600"/>
          </a:p>
          <a:p>
            <a:r>
              <a:rPr lang="en-US" altLang="zh-CN" sz="1600"/>
              <a:t>Generate $HOME/.condarc</a:t>
            </a:r>
            <a:endParaRPr lang="en-US" altLang="zh-CN" sz="1600"/>
          </a:p>
          <a:p>
            <a:pPr lvl="1"/>
            <a:r>
              <a:rPr lang="zh-CN" altLang="en-US" sz="1400"/>
              <a:t>conda config --set show_channel_urls yes</a:t>
            </a:r>
            <a:endParaRPr lang="zh-CN" altLang="en-US" sz="1400"/>
          </a:p>
          <a:p>
            <a:pPr lvl="0"/>
            <a:r>
              <a:rPr lang="en-US" altLang="zh-CN" sz="1600"/>
              <a:t>Configure Tsinghua mirror</a:t>
            </a:r>
            <a:endParaRPr lang="en-US" altLang="zh-CN" sz="1600"/>
          </a:p>
          <a:p>
            <a:pPr lvl="1"/>
            <a:r>
              <a:rPr lang="en-US" altLang="zh-CN" sz="1400"/>
              <a:t>conda info #check</a:t>
            </a:r>
            <a:endParaRPr lang="en-US" altLang="zh-CN" sz="1400"/>
          </a:p>
          <a:p>
            <a:pPr lvl="0"/>
            <a:r>
              <a:rPr lang="en-US" altLang="zh-CN" sz="1600"/>
              <a:t>Create virtualenv</a:t>
            </a:r>
            <a:endParaRPr lang="en-US" altLang="zh-CN" sz="1600"/>
          </a:p>
          <a:p>
            <a:pPr lvl="1"/>
            <a:r>
              <a:rPr lang="en-US" altLang="zh-CN" sz="1400"/>
              <a:t>conda create -n py3.8 python=3.8</a:t>
            </a:r>
            <a:endParaRPr lang="en-US" altLang="zh-CN" sz="1400"/>
          </a:p>
          <a:p>
            <a:pPr lvl="1"/>
            <a:r>
              <a:rPr lang="en-US" altLang="zh-CN" sz="1400"/>
              <a:t>conda activate py3.8</a:t>
            </a:r>
            <a:endParaRPr lang="en-US" altLang="zh-CN" sz="1400"/>
          </a:p>
          <a:p>
            <a:pPr lvl="1"/>
            <a:r>
              <a:rPr lang="en-US" altLang="zh-CN" sz="1400"/>
              <a:t>conda deactivate</a:t>
            </a:r>
            <a:endParaRPr lang="en-US" altLang="zh-CN" sz="1400"/>
          </a:p>
          <a:p>
            <a:pPr lvl="1"/>
            <a:r>
              <a:rPr lang="en-US" altLang="zh-CN" sz="1400"/>
              <a:t>conda env remove --name py3.8</a:t>
            </a:r>
            <a:endParaRPr lang="en-US" altLang="zh-CN" sz="1400"/>
          </a:p>
          <a:p>
            <a:pPr lvl="1"/>
            <a:r>
              <a:rPr lang="en-US" altLang="zh-CN" sz="1400"/>
              <a:t>conda info --envs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6689725" y="4000500"/>
            <a:ext cx="4750435" cy="2399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#.condarc</a:t>
            </a:r>
            <a:endParaRPr lang="zh-CN" altLang="en-US" sz="1000"/>
          </a:p>
          <a:p>
            <a:r>
              <a:rPr lang="zh-CN" altLang="en-US" sz="1000"/>
              <a:t>channels:</a:t>
            </a:r>
            <a:endParaRPr lang="zh-CN" altLang="en-US" sz="1000"/>
          </a:p>
          <a:p>
            <a:r>
              <a:rPr lang="zh-CN" altLang="en-US" sz="1000"/>
              <a:t>  - defaults</a:t>
            </a:r>
            <a:endParaRPr lang="zh-CN" altLang="en-US" sz="1000"/>
          </a:p>
          <a:p>
            <a:r>
              <a:rPr lang="zh-CN" altLang="en-US" sz="1000"/>
              <a:t>show_channel_urls: true</a:t>
            </a:r>
            <a:endParaRPr lang="zh-CN" altLang="en-US" sz="1000"/>
          </a:p>
          <a:p>
            <a:r>
              <a:rPr lang="zh-CN" altLang="en-US" sz="1000"/>
              <a:t>default_channels:</a:t>
            </a:r>
            <a:endParaRPr lang="zh-CN" altLang="en-US" sz="1000"/>
          </a:p>
          <a:p>
            <a:r>
              <a:rPr lang="zh-CN" altLang="en-US" sz="1000"/>
              <a:t>  - https://mirrors.tuna.tsinghua.edu.cn/anaconda/pkgs/main</a:t>
            </a:r>
            <a:endParaRPr lang="zh-CN" altLang="en-US" sz="1000"/>
          </a:p>
          <a:p>
            <a:r>
              <a:rPr lang="zh-CN" altLang="en-US" sz="1000"/>
              <a:t>  - https://mirrors.tuna.tsinghua.edu.cn/anaconda/pkgs/free</a:t>
            </a:r>
            <a:endParaRPr lang="zh-CN" altLang="en-US" sz="1000"/>
          </a:p>
          <a:p>
            <a:r>
              <a:rPr lang="zh-CN" altLang="en-US" sz="1000"/>
              <a:t>  - https://mirrors.tuna.tsinghua.edu.cn/anaconda/pkgs/r</a:t>
            </a:r>
            <a:endParaRPr lang="zh-CN" altLang="en-US" sz="1000"/>
          </a:p>
          <a:p>
            <a:r>
              <a:rPr lang="zh-CN" altLang="en-US" sz="1000"/>
              <a:t>custom_channels:</a:t>
            </a:r>
            <a:endParaRPr lang="zh-CN" altLang="en-US" sz="1000"/>
          </a:p>
          <a:p>
            <a:r>
              <a:rPr lang="zh-CN" altLang="en-US" sz="1000"/>
              <a:t>  conda-forge: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msys2: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bioconda: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menpo: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pytorch: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simpleitk: https://mirrors.tuna.tsinghua.edu.cn/anaconda/cloud</a:t>
            </a:r>
            <a:endParaRPr lang="zh-CN" altLang="en-US" sz="10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536055" y="1125220"/>
            <a:ext cx="5249545" cy="2461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>
                <a:sym typeface="+mn-ea"/>
              </a:rPr>
              <a:t>Package management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conda update -n base -c defaults conda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list	# list package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conda list -e &gt;requirements.txt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search package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install -y package=version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remove package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install -c conda-forge opencv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install -c conda-forge matplotlib</a:t>
            </a:r>
            <a:endParaRPr lang="en-US" altLang="zh-CN" sz="1200"/>
          </a:p>
          <a:p>
            <a:pPr lvl="0"/>
            <a:r>
              <a:rPr lang="en-US" altLang="zh-CN" sz="1400"/>
              <a:t>Docker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http://www.science.smith.edu/dftwiki/index.php/Tutorial:_Docker_Anaconda_Python_--_4#Option_2:_Dockerfile</a:t>
            </a:r>
            <a:endParaRPr lang="en-US" altLang="zh-CN" sz="1200">
              <a:sym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Build blender as a python module</a:t>
            </a:r>
            <a:endParaRPr lang="en-US" altLang="zh-CN"/>
          </a:p>
          <a:p>
            <a:pPr lvl="1"/>
            <a:r>
              <a:rPr lang="en-US" altLang="zh-CN"/>
              <a:t>ref: https://wiki.blender.org/wiki/Building_Blender/Other/BlenderAsPyModule</a:t>
            </a:r>
            <a:endParaRPr lang="en-US" altLang="zh-CN"/>
          </a:p>
          <a:p>
            <a:pPr lvl="1"/>
            <a:r>
              <a:rPr lang="en-US" altLang="zh-CN"/>
              <a:t>Get source</a:t>
            </a:r>
            <a:endParaRPr lang="en-US" altLang="zh-CN"/>
          </a:p>
          <a:p>
            <a:pPr lvl="2"/>
            <a:r>
              <a:rPr lang="en-US" altLang="zh-CN"/>
              <a:t>git clone https://git.blender.org/blender.git</a:t>
            </a:r>
            <a:endParaRPr lang="en-US" altLang="zh-CN"/>
          </a:p>
          <a:p>
            <a:pPr lvl="2"/>
            <a:r>
              <a:rPr lang="en-US" altLang="zh-CN"/>
              <a:t>cd blender</a:t>
            </a:r>
            <a:endParaRPr lang="en-US" altLang="zh-CN"/>
          </a:p>
          <a:p>
            <a:pPr lvl="2"/>
            <a:r>
              <a:rPr lang="en-US" altLang="zh-CN"/>
              <a:t>git submodule update --init --recursive</a:t>
            </a:r>
            <a:endParaRPr lang="en-US" altLang="zh-CN"/>
          </a:p>
          <a:p>
            <a:pPr lvl="2"/>
            <a:r>
              <a:rPr lang="en-US" altLang="zh-CN"/>
              <a:t>git submodule foreach git checkout master</a:t>
            </a:r>
            <a:endParaRPr lang="en-US" altLang="zh-CN"/>
          </a:p>
          <a:p>
            <a:pPr lvl="2"/>
            <a:r>
              <a:rPr lang="en-US" altLang="zh-CN"/>
              <a:t>git submodule foreach git pull --rebase origin master</a:t>
            </a:r>
            <a:endParaRPr lang="en-US" altLang="zh-CN"/>
          </a:p>
          <a:p>
            <a:pPr lvl="1"/>
            <a:r>
              <a:rPr lang="en-US" altLang="zh-CN"/>
              <a:t>Make</a:t>
            </a:r>
            <a:endParaRPr lang="en-US" altLang="zh-CN"/>
          </a:p>
          <a:p>
            <a:pPr lvl="1"/>
            <a:r>
              <a:rPr lang="en-US" altLang="zh-CN"/>
              <a:t>Make install</a:t>
            </a:r>
            <a:endParaRPr lang="en-US" altLang="zh-CN"/>
          </a:p>
          <a:p>
            <a:pPr lvl="2"/>
            <a:r>
              <a:rPr lang="en-US" altLang="zh-CN"/>
              <a:t>WITH_INSTALL_PORTABLE=ON</a:t>
            </a:r>
            <a:endParaRPr lang="en-US" altLang="zh-CN"/>
          </a:p>
          <a:p>
            <a:pPr lvl="2"/>
            <a:r>
              <a:rPr lang="en-US" altLang="zh-CN"/>
              <a:t>CMAKE_INSTALL_PREFIX=$HOME/.local/lib/python3.7/site-packages</a:t>
            </a:r>
            <a:endParaRPr lang="en-US" altLang="zh-CN"/>
          </a:p>
          <a:p>
            <a:pPr lvl="2"/>
            <a:r>
              <a:rPr lang="en-US" altLang="zh-CN"/>
              <a:t>make install</a:t>
            </a:r>
            <a:endParaRPr lang="en-US" altLang="zh-CN"/>
          </a:p>
          <a:p>
            <a:pPr lvl="0"/>
            <a:r>
              <a:rPr lang="en-US" altLang="zh-CN"/>
              <a:t>Run blender python scripts</a:t>
            </a:r>
            <a:endParaRPr lang="en-US" altLang="zh-CN"/>
          </a:p>
          <a:p>
            <a:pPr lvl="1"/>
            <a:r>
              <a:rPr lang="en-US" altLang="zh-CN"/>
              <a:t>blender -b --python render.py -d -noaudio</a:t>
            </a:r>
            <a:endParaRPr lang="en-US" altLang="zh-CN"/>
          </a:p>
          <a:p>
            <a:pPr lvl="2"/>
            <a:r>
              <a:rPr lang="en-US" altLang="zh-CN"/>
              <a:t>-d: debug, -b: background, -noaudio: no audio (useful for WSL)</a:t>
            </a:r>
            <a:endParaRPr lang="en-US" altLang="zh-CN"/>
          </a:p>
          <a:p>
            <a:pPr lvl="1"/>
            <a:r>
              <a:rPr lang="en-US" altLang="zh-CN"/>
              <a:t>pip install </a:t>
            </a:r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trimesh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trimesh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875790" y="3747135"/>
            <a:ext cx="2292985" cy="73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325620" y="3747135"/>
            <a:ext cx="2292985" cy="73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creation</a:t>
            </a:r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pyrender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 algn="l">
              <a:buClrTx/>
              <a:buSzTx/>
            </a:pPr>
            <a:r>
              <a:rPr lang="x-none" altLang="en-US">
                <a:sym typeface="+mn-ea"/>
              </a:rPr>
              <a:t>pip install pyender trimesh</a:t>
            </a:r>
            <a:endParaRPr lang="x-none" altLang="en-US">
              <a:sym typeface="+mn-ea"/>
            </a:endParaRPr>
          </a:p>
          <a:p>
            <a:pPr lvl="0" algn="l">
              <a:buClrTx/>
              <a:buSzTx/>
            </a:pPr>
            <a:r>
              <a:rPr lang="en-US" altLang="x-none"/>
              <a:t>Windows</a:t>
            </a:r>
            <a:endParaRPr lang="en-US" altLang="x-none"/>
          </a:p>
          <a:p>
            <a:pPr lvl="1" algn="l">
              <a:buClrTx/>
              <a:buSzTx/>
            </a:pPr>
            <a:r>
              <a:rPr lang="en-US" altLang="x-none"/>
              <a:t>&lt;=0.1.39 can work</a:t>
            </a:r>
            <a:endParaRPr lang="en-US" altLang="x-none"/>
          </a:p>
        </p:txBody>
      </p:sp>
      <p:sp>
        <p:nvSpPr>
          <p:cNvPr id="4" name="文本框 3"/>
          <p:cNvSpPr txBox="1"/>
          <p:nvPr/>
        </p:nvSpPr>
        <p:spPr>
          <a:xfrm>
            <a:off x="6808470" y="1211580"/>
            <a:ext cx="4195445" cy="1599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    fuze_trimesh = trimesh.load(fn)</a:t>
            </a:r>
            <a:endParaRPr lang="zh-CN" altLang="en-US" sz="1400"/>
          </a:p>
          <a:p>
            <a:r>
              <a:rPr lang="zh-CN" altLang="en-US" sz="1400"/>
              <a:t>    mesh = pyrender.Mesh.from_trimesh(fuze_trimesh)</a:t>
            </a:r>
            <a:endParaRPr lang="zh-CN" altLang="en-US" sz="1400"/>
          </a:p>
          <a:p>
            <a:r>
              <a:rPr lang="zh-CN" altLang="en-US" sz="1400"/>
              <a:t>    scene = pyrender.Scene()</a:t>
            </a:r>
            <a:endParaRPr lang="zh-CN" altLang="en-US" sz="1400"/>
          </a:p>
          <a:p>
            <a:r>
              <a:rPr lang="zh-CN" altLang="en-US" sz="1400"/>
              <a:t>    scene.add(mesh)</a:t>
            </a:r>
            <a:endParaRPr lang="zh-CN" altLang="en-US" sz="1400"/>
          </a:p>
          <a:p>
            <a:r>
              <a:rPr lang="zh-CN" altLang="en-US" sz="1400"/>
              <a:t>    pyrender.Viewer(scene, use_raymond_lighting=True)</a:t>
            </a:r>
            <a:endParaRPr lang="zh-CN" altLang="en-US" sz="1400"/>
          </a:p>
        </p:txBody>
      </p:sp>
      <p:grpSp>
        <p:nvGrpSpPr>
          <p:cNvPr id="17" name="组合 16"/>
          <p:cNvGrpSpPr/>
          <p:nvPr/>
        </p:nvGrpSpPr>
        <p:grpSpPr>
          <a:xfrm>
            <a:off x="668020" y="2919730"/>
            <a:ext cx="10685780" cy="3855720"/>
            <a:chOff x="830" y="4689"/>
            <a:chExt cx="16828" cy="6072"/>
          </a:xfrm>
        </p:grpSpPr>
        <p:sp>
          <p:nvSpPr>
            <p:cNvPr id="5" name="圆角矩形 4"/>
            <p:cNvSpPr/>
            <p:nvPr/>
          </p:nvSpPr>
          <p:spPr>
            <a:xfrm>
              <a:off x="5177" y="8632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Mesh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923" y="7527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PerspectiveCamera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708" y="8632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SpotLight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462" y="86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Scene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275" y="5023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Viewer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275" y="6417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OffscreenRenderer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708" y="7527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Point</a:t>
              </a:r>
              <a:r>
                <a:rPr lang="en-US" altLang="zh-CN"/>
                <a:t>Light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2708" y="97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DirectionalLight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923" y="97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IntrinsicsCamera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923" y="86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OrthographicCamera</a:t>
              </a:r>
              <a:endParaRPr lang="en-US" altLang="zh-CN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30" y="4689"/>
              <a:ext cx="16828" cy="607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Vapory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Depends on POV-Ray</a:t>
            </a:r>
            <a:endParaRPr lang="en-US" altLang="zh-CN"/>
          </a:p>
          <a:p>
            <a:pPr lvl="1"/>
            <a:r>
              <a:rPr lang="en-US" altLang="zh-CN"/>
              <a:t>free ray-tracing engine</a:t>
            </a:r>
            <a:endParaRPr lang="en-US" altLang="zh-CN"/>
          </a:p>
          <a:p>
            <a:pPr lvl="1"/>
            <a:r>
              <a:rPr lang="en-US" sz="2000">
                <a:sym typeface="+mn-ea"/>
              </a:rPr>
              <a:t>Install POV-Ray from http://www.povray.org/download/</a:t>
            </a:r>
            <a:endParaRPr lang="en-US" sz="2000">
              <a:sym typeface="+mn-ea"/>
            </a:endParaRPr>
          </a:p>
          <a:p>
            <a:pPr lvl="1"/>
            <a:r>
              <a:rPr lang="en-US" sz="2000">
                <a:sym typeface="+mn-ea"/>
              </a:rPr>
              <a:t>Modify Lib\site- packages\vapory\config.py</a:t>
            </a:r>
            <a:endParaRPr lang="en-US" sz="2000"/>
          </a:p>
          <a:p>
            <a:pPr lvl="2"/>
            <a:r>
              <a:rPr lang="en-US" sz="2000">
                <a:sym typeface="+mn-ea"/>
              </a:rPr>
              <a:t>povray.exe -&gt; pvengine64.exe</a:t>
            </a:r>
            <a:endParaRPr lang="en-US" altLang="zh-CN"/>
          </a:p>
          <a:p>
            <a:pPr lvl="0"/>
            <a:r>
              <a:rPr lang="en-US" altLang="zh-CN"/>
              <a:t>https://github.com/Zulko/vapory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Mayavi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mayavi pyqt5==5.14.0</a:t>
            </a:r>
            <a:endParaRPr lang="en-US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Wrap As Exe or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86525" cy="4549140"/>
          </a:xfrm>
        </p:spPr>
        <p:txBody>
          <a:bodyPr>
            <a:normAutofit lnSpcReduction="10000"/>
          </a:bodyPr>
          <a:p>
            <a:r>
              <a:rPr lang="en-US" altLang="zh-CN"/>
              <a:t>py2exe</a:t>
            </a:r>
            <a:endParaRPr lang="en-US" altLang="zh-CN"/>
          </a:p>
          <a:p>
            <a:pPr lvl="1"/>
            <a:r>
              <a:rPr lang="en-US" altLang="zh-CN"/>
              <a:t>MUST run on Windows</a:t>
            </a:r>
            <a:endParaRPr lang="en-US" altLang="zh-CN"/>
          </a:p>
          <a:p>
            <a:pPr lvl="2"/>
            <a:r>
              <a:rPr lang="en-US" altLang="zh-CN"/>
              <a:t>pip install py2exe</a:t>
            </a:r>
            <a:endParaRPr lang="en-US" altLang="zh-CN"/>
          </a:p>
          <a:p>
            <a:pPr lvl="2"/>
            <a:r>
              <a:rPr lang="en-US" altLang="zh-CN"/>
              <a:t>Create setup.py</a:t>
            </a:r>
            <a:endParaRPr lang="en-US" altLang="zh-CN"/>
          </a:p>
          <a:p>
            <a:pPr lvl="2"/>
            <a:r>
              <a:rPr lang="en-US" altLang="zh-CN"/>
              <a:t>python ./setup.py py2exe</a:t>
            </a:r>
            <a:endParaRPr lang="en-US" altLang="zh-CN"/>
          </a:p>
          <a:p>
            <a:pPr lvl="1"/>
            <a:r>
              <a:rPr lang="en-US" altLang="zh-CN"/>
              <a:t>Only support python 3.3 or 3.4</a:t>
            </a:r>
            <a:endParaRPr lang="en-US" altLang="zh-CN"/>
          </a:p>
          <a:p>
            <a:pPr lvl="0"/>
            <a:r>
              <a:rPr lang="en-US" altLang="zh-CN"/>
              <a:t>PyInstaller</a:t>
            </a:r>
            <a:endParaRPr lang="en-US" altLang="zh-CN"/>
          </a:p>
          <a:p>
            <a:pPr lvl="1"/>
            <a:r>
              <a:rPr lang="en-US" altLang="zh-CN"/>
              <a:t>pip install pyinstaller</a:t>
            </a:r>
            <a:endParaRPr lang="en-US" altLang="zh-CN"/>
          </a:p>
          <a:p>
            <a:pPr lvl="1"/>
            <a:r>
              <a:rPr lang="en-US" altLang="zh-CN"/>
              <a:t>pyinstaller yourprogram.py</a:t>
            </a:r>
            <a:endParaRPr lang="en-US" altLang="zh-CN"/>
          </a:p>
          <a:p>
            <a:pPr lvl="2"/>
            <a:r>
              <a:rPr lang="en-US" altLang="zh-CN"/>
              <a:t>Files are generated into “dist” folder</a:t>
            </a:r>
            <a:endParaRPr lang="en-US" altLang="zh-CN"/>
          </a:p>
          <a:p>
            <a:pPr lvl="2"/>
            <a:r>
              <a:rPr lang="en-US" altLang="zh-CN"/>
              <a:t>yourprogram.spec</a:t>
            </a:r>
            <a:endParaRPr lang="en-US" altLang="zh-CN"/>
          </a:p>
          <a:p>
            <a:pPr lvl="3"/>
            <a:r>
              <a:rPr lang="en-US" altLang="zh-CN"/>
              <a:t>pyinstaller yourprogram.spec</a:t>
            </a:r>
            <a:endParaRPr lang="en-US" altLang="zh-CN"/>
          </a:p>
          <a:p>
            <a:pPr lvl="2"/>
            <a:r>
              <a:rPr lang="en-US" altLang="zh-CN"/>
              <a:t>“build” folder</a:t>
            </a:r>
            <a:endParaRPr lang="en-US" altLang="zh-CN"/>
          </a:p>
          <a:p>
            <a:pPr lvl="2"/>
            <a:r>
              <a:rPr lang="en-US" altLang="zh-CN"/>
              <a:t>-F: one-file bundled executable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621780" y="1386840"/>
            <a:ext cx="4949190" cy="31381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import py2exe</a:t>
            </a:r>
            <a:endParaRPr lang="en-US" altLang="zh-CN"/>
          </a:p>
          <a:p>
            <a:r>
              <a:rPr lang="en-US" altLang="zh-CN"/>
              <a:t>setup(</a:t>
            </a:r>
            <a:endParaRPr lang="en-US" altLang="zh-CN"/>
          </a:p>
          <a:p>
            <a:r>
              <a:rPr lang="en-US" altLang="zh-CN"/>
              <a:t>	console=['myscript.py'],</a:t>
            </a:r>
            <a:endParaRPr lang="en-US" altLang="zh-CN"/>
          </a:p>
          <a:p>
            <a:r>
              <a:rPr lang="en-US" altLang="zh-CN"/>
              <a:t>	options={</a:t>
            </a:r>
            <a:endParaRPr lang="en-US" altLang="zh-CN"/>
          </a:p>
          <a:p>
            <a:r>
              <a:rPr lang="en-US" altLang="zh-CN"/>
              <a:t>		'py2exe': {</a:t>
            </a:r>
            <a:endParaRPr lang="en-US" altLang="zh-CN"/>
          </a:p>
          <a:p>
            <a:r>
              <a:rPr lang="en-US" altLang="zh-CN"/>
              <a:t>			'packages': ['libaray']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}</a:t>
            </a:r>
            <a:endParaRPr lang="en-US" altLang="zh-CN"/>
          </a:p>
          <a:p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9102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https://stackify.com/20-simple-python-performance-tuning-tips/</a:t>
            </a:r>
            <a:endParaRPr lang="en-US" altLang="zh-CN"/>
          </a:p>
          <a:p>
            <a:pPr lvl="1"/>
            <a:r>
              <a:rPr lang="en-US" altLang="zh-CN"/>
              <a:t>https://scikit-learn.org/stable/developers/performance.html</a:t>
            </a:r>
            <a:endParaRPr lang="en-US" altLang="zh-CN"/>
          </a:p>
          <a:p>
            <a:pPr lvl="0"/>
            <a:r>
              <a:rPr lang="en-US" altLang="zh-CN"/>
              <a:t>List vs. Set</a:t>
            </a:r>
            <a:endParaRPr lang="en-US" altLang="zh-CN"/>
          </a:p>
          <a:p>
            <a:pPr lvl="1"/>
            <a:r>
              <a:rPr lang="en-US" altLang="zh-CN"/>
              <a:t>set.add() is much faster than a list, may be 500 times faster for large list.</a:t>
            </a:r>
            <a:endParaRPr lang="en-US" altLang="zh-CN"/>
          </a:p>
          <a:p>
            <a:pPr lvl="0"/>
            <a:r>
              <a:rPr lang="en-US" altLang="zh-CN"/>
              <a:t>List comprehension</a:t>
            </a:r>
            <a:endParaRPr lang="en-US" altLang="zh-CN"/>
          </a:p>
          <a:p>
            <a:pPr lvl="1"/>
            <a:r>
              <a:rPr lang="en-US" altLang="zh-CN"/>
              <a:t>cube_numbers = [n**3 for n in range(1,10) if n%2 == 1]</a:t>
            </a:r>
            <a:endParaRPr lang="en-US" altLang="zh-CN"/>
          </a:p>
          <a:p>
            <a:pPr lvl="1"/>
            <a:r>
              <a:rPr lang="en-US" altLang="zh-CN"/>
              <a:t>much faster than for loop for big loop</a:t>
            </a:r>
            <a:endParaRPr lang="en-US" altLang="zh-CN"/>
          </a:p>
          <a:p>
            <a:pPr lvl="0"/>
            <a:r>
              <a:rPr lang="en-US" altLang="zh-CN"/>
              <a:t>Use np functions instead of built-in functions</a:t>
            </a:r>
            <a:endParaRPr lang="en-US" altLang="zh-CN"/>
          </a:p>
          <a:p>
            <a:pPr lvl="1"/>
            <a:r>
              <a:rPr lang="en-US" altLang="zh-CN"/>
              <a:t>np.min/np.max instead of min/max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729220" y="1386840"/>
            <a:ext cx="4246245" cy="28613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set1 ={1, 2, 3}</a:t>
            </a:r>
            <a:endParaRPr lang="en-US" altLang="zh-CN"/>
          </a:p>
          <a:p>
            <a:r>
              <a:rPr lang="en-US" altLang="zh-CN"/>
              <a:t>set2 = {1, 3, 5}</a:t>
            </a:r>
            <a:endParaRPr lang="en-US" altLang="zh-CN"/>
          </a:p>
          <a:p>
            <a:r>
              <a:rPr lang="en-US" altLang="zh-CN"/>
              <a:t>set1 | set2	# union, in set1 or set2</a:t>
            </a:r>
            <a:endParaRPr lang="en-US" altLang="zh-CN"/>
          </a:p>
          <a:p>
            <a:r>
              <a:rPr lang="en-US" altLang="zh-CN"/>
              <a:t>set1 &amp; set2	# intersection, both in set1 and in set 2</a:t>
            </a:r>
            <a:endParaRPr lang="en-US" altLang="zh-CN"/>
          </a:p>
          <a:p>
            <a:r>
              <a:rPr lang="en-US" altLang="zh-CN"/>
              <a:t>set1 - set2	# diff, in set1 but not in set2</a:t>
            </a:r>
            <a:endParaRPr lang="en-US" altLang="zh-CN"/>
          </a:p>
          <a:p>
            <a:r>
              <a:rPr lang="en-US" altLang="zh-CN"/>
              <a:t>set1 ^ set2	# symmetric diff, only in set1 or set2</a:t>
            </a:r>
            <a:endParaRPr lang="en-US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1556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Cython is an optimising static compiler for both the Python programming language and the extended Cython programming language (based on Pyrex). It makes writing C extensions for Python as easy as Python itself. </a:t>
            </a:r>
            <a:endParaRPr lang="en-US" altLang="zh-CN"/>
          </a:p>
          <a:p>
            <a:pPr lvl="1"/>
            <a:r>
              <a:rPr lang="en-US" altLang="zh-CN"/>
              <a:t>Cython language is a superset of the Python language.</a:t>
            </a:r>
            <a:endParaRPr lang="en-US" altLang="zh-CN"/>
          </a:p>
          <a:p>
            <a:pPr lvl="1"/>
            <a:r>
              <a:rPr lang="en-US" altLang="zh-CN"/>
              <a:t>Cython codes must be compiled first.</a:t>
            </a:r>
            <a:endParaRPr lang="en-US" altLang="zh-CN"/>
          </a:p>
          <a:p>
            <a:pPr lvl="0"/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Support to write Python code that calls back and forth from and to C or C++ code natively at any point</a:t>
            </a:r>
            <a:endParaRPr lang="en-US" altLang="zh-CN"/>
          </a:p>
          <a:p>
            <a:pPr lvl="1"/>
            <a:r>
              <a:rPr lang="en-US" altLang="zh-CN"/>
              <a:t>Easily tune Python code into plain C performance by adding static type declarations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cython</a:t>
            </a:r>
            <a:endParaRPr lang="en-US" altLang="zh-CN"/>
          </a:p>
          <a:p>
            <a:pPr lvl="1"/>
            <a:r>
              <a:rPr lang="en-US" altLang="zh-CN"/>
              <a:t>sudo apt install build-essential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Write hello.pyx</a:t>
            </a:r>
            <a:endParaRPr lang="en-US" altLang="zh-CN"/>
          </a:p>
          <a:p>
            <a:pPr lvl="1"/>
            <a:r>
              <a:rPr lang="en-US" altLang="zh-CN"/>
              <a:t>Write setup.py or pyximport</a:t>
            </a:r>
            <a:endParaRPr lang="en-US" altLang="zh-CN"/>
          </a:p>
          <a:p>
            <a:pPr lvl="1"/>
            <a:r>
              <a:rPr lang="en-US" altLang="zh-CN"/>
              <a:t>python setup.py build_ext --inplace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6142355" y="182880"/>
            <a:ext cx="4428490" cy="715645"/>
            <a:chOff x="7185" y="637"/>
            <a:chExt cx="6974" cy="1127"/>
          </a:xfrm>
        </p:grpSpPr>
        <p:sp>
          <p:nvSpPr>
            <p:cNvPr id="4" name="圆角矩形 3"/>
            <p:cNvSpPr/>
            <p:nvPr/>
          </p:nvSpPr>
          <p:spPr>
            <a:xfrm>
              <a:off x="7185" y="638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.pyx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82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.c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35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.so</a:t>
              </a:r>
              <a:endParaRPr lang="en-US" altLang="zh-CN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8993" y="1201"/>
              <a:ext cx="82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  <a:endCxn id="6" idx="1"/>
            </p:cNvCxnSpPr>
            <p:nvPr/>
          </p:nvCxnSpPr>
          <p:spPr>
            <a:xfrm>
              <a:off x="11629" y="1201"/>
              <a:ext cx="7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142355" y="4346575"/>
            <a:ext cx="508952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setup.pyx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from Cython.Build import cythonize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setup(name='Hello world app',</a:t>
            </a:r>
            <a:endParaRPr lang="en-US" altLang="zh-CN"/>
          </a:p>
          <a:p>
            <a:r>
              <a:rPr lang="en-US" altLang="zh-CN"/>
              <a:t>      ext_modules=cythonize("hello.pyx"))</a:t>
            </a:r>
            <a:endParaRPr lang="en-US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Static typing</a:t>
            </a:r>
            <a:endParaRPr lang="en-US" altLang="zh-CN"/>
          </a:p>
          <a:p>
            <a:pPr lvl="1"/>
            <a:r>
              <a:rPr lang="en-US" altLang="zh-CN"/>
              <a:t>cdef</a:t>
            </a:r>
            <a:endParaRPr lang="en-US" altLang="zh-CN"/>
          </a:p>
          <a:p>
            <a:pPr lvl="0"/>
            <a:r>
              <a:rPr lang="en-US" altLang="zh-CN"/>
              <a:t>cythonize</a:t>
            </a:r>
            <a:endParaRPr lang="en-US" altLang="zh-CN"/>
          </a:p>
          <a:p>
            <a:pPr lvl="1"/>
            <a:r>
              <a:rPr lang="en-US" altLang="zh-CN"/>
              <a:t>compile to C/C++ files and create python importable modules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0385" y="1149350"/>
            <a:ext cx="7168515" cy="1336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Static Analysis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Pylint</a:t>
            </a:r>
            <a:endParaRPr lang="en-US" altLang="en-US"/>
          </a:p>
          <a:p>
            <a:pPr lvl="1"/>
            <a:r>
              <a:rPr lang="en-US" altLang="en-US"/>
              <a:t>Configuration</a:t>
            </a:r>
            <a:endParaRPr lang="en-US" altLang="en-US"/>
          </a:p>
          <a:p>
            <a:pPr lvl="2"/>
            <a:r>
              <a:rPr lang="en-US"/>
              <a:t>pylint --generate-rcfile &gt; .pylintr</a:t>
            </a:r>
            <a:r>
              <a:rPr lang="en-US" altLang="en-US"/>
              <a:t>c</a:t>
            </a:r>
            <a:endParaRPr lang="en-US"/>
          </a:p>
          <a:p>
            <a:pPr lvl="2"/>
            <a:r>
              <a:rPr lang="en-US" altLang="en-US"/>
              <a:t>.pylintrc</a:t>
            </a:r>
            <a:endParaRPr lang="en-US" altLang="en-US"/>
          </a:p>
          <a:p>
            <a:pPr lvl="3"/>
            <a:r>
              <a:rPr lang="en-US"/>
              <a:t>extension-pkg-whitelist=cv2</a:t>
            </a:r>
            <a:endParaRPr lang="en-US"/>
          </a:p>
          <a:p>
            <a:pPr lvl="3"/>
            <a:r>
              <a:rPr lang="en-US" altLang="en-US"/>
              <a:t>disable=print-statement, invalid-name</a:t>
            </a:r>
            <a:endParaRPr lang="en-US" altLang="en-US"/>
          </a:p>
          <a:p>
            <a:pPr lvl="0"/>
            <a:r>
              <a:rPr lang="en-US" altLang="en-US"/>
              <a:t>Flake8</a:t>
            </a:r>
            <a:endParaRPr lang="en-US" altLang="en-US"/>
          </a:p>
          <a:p>
            <a:pPr lvl="1"/>
            <a:r>
              <a:rPr lang="en-US" altLang="en-US"/>
              <a:t>Config</a:t>
            </a:r>
            <a:endParaRPr lang="en-US" altLang="en-US"/>
          </a:p>
          <a:p>
            <a:pPr lvl="2"/>
            <a:r>
              <a:rPr lang="en-US" altLang="en-US"/>
              <a:t>~/.config/flake8</a:t>
            </a:r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Numba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08395" cy="4549140"/>
          </a:xfrm>
        </p:spPr>
        <p:txBody>
          <a:bodyPr/>
          <a:p>
            <a:r>
              <a:rPr lang="en-US" altLang="zh-CN"/>
              <a:t>JIT</a:t>
            </a:r>
            <a:endParaRPr lang="en-US" altLang="zh-CN"/>
          </a:p>
          <a:p>
            <a:pPr lvl="1"/>
            <a:r>
              <a:rPr lang="en-US" altLang="zh-CN"/>
              <a:t>from numba import njit</a:t>
            </a:r>
            <a:endParaRPr lang="en-US" altLang="zh-CN"/>
          </a:p>
          <a:p>
            <a:pPr lvl="1"/>
            <a:r>
              <a:rPr lang="en-US" altLang="zh-CN"/>
              <a:t>@njit</a:t>
            </a:r>
            <a:endParaRPr lang="en-US" altLang="zh-CN"/>
          </a:p>
          <a:p>
            <a:pPr lvl="1"/>
            <a:r>
              <a:rPr lang="en-US" altLang="zh-CN"/>
              <a:t>def func():</a:t>
            </a:r>
            <a:endParaRPr lang="en-US" altLang="zh-CN"/>
          </a:p>
          <a:p>
            <a:pPr lvl="1"/>
            <a:r>
              <a:rPr lang="en-US" altLang="zh-CN"/>
              <a:t>func = njit(f)</a:t>
            </a:r>
            <a:endParaRPr lang="en-US" altLang="zh-CN"/>
          </a:p>
          <a:p>
            <a:pPr lvl="0"/>
            <a:r>
              <a:rPr lang="en-US" altLang="zh-CN"/>
              <a:t>AOT (Ahead Of Time compilation)</a:t>
            </a:r>
            <a:endParaRPr lang="en-US" altLang="zh-CN"/>
          </a:p>
          <a:p>
            <a:pPr lvl="1"/>
            <a:r>
              <a:rPr lang="en-US" altLang="zh-CN"/>
              <a:t>callee:</a:t>
            </a:r>
            <a:endParaRPr lang="en-US" altLang="zh-CN"/>
          </a:p>
          <a:p>
            <a:pPr lvl="2"/>
            <a:r>
              <a:rPr lang="en-US" altLang="zh-CN"/>
              <a:t>from numba.pycc import CC</a:t>
            </a:r>
            <a:endParaRPr lang="en-US" altLang="zh-CN"/>
          </a:p>
          <a:p>
            <a:pPr lvl="2"/>
            <a:r>
              <a:rPr lang="en-US" altLang="zh-CN"/>
              <a:t>cc = CC('module_name')</a:t>
            </a:r>
            <a:endParaRPr lang="en-US" altLang="zh-CN"/>
          </a:p>
          <a:p>
            <a:pPr lvl="2"/>
            <a:r>
              <a:rPr lang="en-US" altLang="zh-CN"/>
              <a:t>@cc.export('func_name', 'rtype(ptype1, ptype2)')</a:t>
            </a:r>
            <a:endParaRPr lang="en-US" altLang="zh-CN"/>
          </a:p>
          <a:p>
            <a:pPr lvl="2"/>
            <a:r>
              <a:rPr lang="en-US" altLang="zh-CN"/>
              <a:t>def func_name():</a:t>
            </a:r>
            <a:endParaRPr lang="en-US" altLang="zh-CN"/>
          </a:p>
          <a:p>
            <a:pPr lvl="1"/>
            <a:r>
              <a:rPr lang="en-US" altLang="zh-CN"/>
              <a:t>setup.py (cythonize)</a:t>
            </a:r>
            <a:endParaRPr lang="en-US" altLang="zh-CN"/>
          </a:p>
          <a:p>
            <a:pPr lvl="2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47230" y="642620"/>
            <a:ext cx="4772025" cy="419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230" y="5053965"/>
            <a:ext cx="43434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Interface with C/C++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86805" cy="503237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https://realpython.com/python-bindings-overview/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ctypes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low-level, load dll directly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only C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/>
              <a:t>https://docs.python.org/3/library/ctypes.html</a:t>
            </a:r>
            <a:endParaRPr lang="en-US" altLang="zh-CN" sz="2400"/>
          </a:p>
          <a:p>
            <a:pPr lvl="0"/>
            <a:r>
              <a:rPr lang="en-US" altLang="zh-CN"/>
              <a:t>CFFI (C Foreign Function Interface)</a:t>
            </a:r>
            <a:endParaRPr lang="en-US" altLang="zh-CN"/>
          </a:p>
          <a:p>
            <a:pPr lvl="1"/>
            <a:r>
              <a:rPr lang="en-US" altLang="zh-CN"/>
              <a:t>from cffi import FFI</a:t>
            </a:r>
            <a:endParaRPr lang="en-US" altLang="zh-CN"/>
          </a:p>
          <a:p>
            <a:pPr lvl="1"/>
            <a:r>
              <a:rPr lang="en-US" altLang="zh-CN"/>
              <a:t>Only C</a:t>
            </a:r>
            <a:endParaRPr lang="en-US" altLang="zh-CN"/>
          </a:p>
          <a:p>
            <a:pPr lvl="1"/>
            <a:r>
              <a:rPr lang="en-US" altLang="zh-CN"/>
              <a:t>Steps</a:t>
            </a:r>
            <a:endParaRPr lang="en-US" altLang="zh-CN"/>
          </a:p>
          <a:p>
            <a:pPr lvl="2"/>
            <a:r>
              <a:rPr lang="en-US" altLang="zh-CN" sz="1800"/>
              <a:t>Write python code describing the bindings</a:t>
            </a:r>
            <a:endParaRPr lang="en-US" altLang="zh-CN" sz="1800"/>
          </a:p>
          <a:p>
            <a:pPr lvl="2"/>
            <a:r>
              <a:rPr lang="en-US" altLang="zh-CN" sz="1800"/>
              <a:t>Run the code to generate a loadable module</a:t>
            </a:r>
            <a:endParaRPr lang="en-US" altLang="zh-CN" sz="1800"/>
          </a:p>
          <a:p>
            <a:pPr lvl="2"/>
            <a:r>
              <a:rPr lang="en-US" altLang="zh-CN" sz="1800"/>
              <a:t>Modify calling code to import and use the new module</a:t>
            </a:r>
            <a:endParaRPr lang="en-US" altLang="zh-CN"/>
          </a:p>
          <a:p>
            <a:pPr lvl="0"/>
            <a:r>
              <a:rPr lang="en-US" altLang="zh-CN"/>
              <a:t>PyBind11</a:t>
            </a:r>
            <a:endParaRPr lang="en-US" altLang="zh-CN"/>
          </a:p>
          <a:p>
            <a:pPr lvl="1"/>
            <a:r>
              <a:rPr lang="en-US" altLang="zh-CN" sz="2000"/>
              <a:t>Supports C++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200265" y="1146175"/>
            <a:ext cx="4648835" cy="5032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Cython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SWIG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Generating bindings for interpreted languages from C/C++ header files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Boost.Python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https://www.boost.org/doc/libs/1_59_0/libs/python/doc/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Obfuscate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pip install pyarmor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foo.py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Build for other platforms different from current host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download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--platform &lt;platform-name&gt; a.py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--restrict=0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Obfuscate whole package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--recursive --output dist/pkg pkg/__init__.py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altLang="zh-CN"/>
              <a:t>Cythonize</a:t>
            </a:r>
            <a:endParaRPr lang="en-US" altLang="zh-CN"/>
          </a:p>
          <a:p>
            <a:pPr lvl="1"/>
            <a:r>
              <a:rPr lang="en-US" altLang="zh-CN"/>
              <a:t>Create setup.py</a:t>
            </a:r>
            <a:endParaRPr lang="en-US" altLang="zh-CN"/>
          </a:p>
          <a:p>
            <a:pPr lvl="1"/>
            <a:r>
              <a:rPr lang="en-US" altLang="zh-CN"/>
              <a:t>python ./setup.py build_ext --inplace</a:t>
            </a:r>
            <a:endParaRPr lang="en-US" altLang="zh-CN"/>
          </a:p>
          <a:p>
            <a:pPr lvl="2"/>
            <a:r>
              <a:rPr lang="en-US" altLang="zh-CN"/>
              <a:t>output .so file, which can be used by python transparently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042910" y="914400"/>
            <a:ext cx="3808095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</a:t>
            </a:r>
            <a:endParaRPr lang="zh-CN" altLang="en-US"/>
          </a:p>
          <a:p>
            <a:r>
              <a:rPr lang="zh-CN" altLang="en-US"/>
              <a:t>from setuptools import setup</a:t>
            </a:r>
            <a:endParaRPr lang="zh-CN" altLang="en-US"/>
          </a:p>
          <a:p>
            <a:r>
              <a:rPr lang="zh-CN" altLang="en-US"/>
              <a:t>from Cython.Build import cythonize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setup(    ext_modules=cythonize('module.py')</a:t>
            </a:r>
            <a:endParaRPr lang="zh-CN" altLang="en-US"/>
          </a:p>
          <a:p>
            <a:r>
              <a:rPr lang="zh-CN" altLang="en-US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Vim Support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678170" cy="5273675"/>
          </a:xfrm>
        </p:spPr>
        <p:txBody>
          <a:bodyPr>
            <a:noAutofit/>
          </a:bodyPr>
          <a:p>
            <a:r>
              <a:rPr lang="en-US" altLang="en-US" sz="1400"/>
              <a:t>Vundle</a:t>
            </a:r>
            <a:endParaRPr lang="en-US" altLang="en-US" sz="1400"/>
          </a:p>
          <a:p>
            <a:pPr lvl="1"/>
            <a:r>
              <a:rPr lang="en-US" altLang="en-US" sz="1200"/>
              <a:t> git clone https://github.com/VundleVim/Vundle.vim.git ~/.vim/bundle/Vundle.vim</a:t>
            </a:r>
            <a:endParaRPr lang="en-US" altLang="en-US" sz="1200"/>
          </a:p>
          <a:p>
            <a:pPr lvl="1"/>
            <a:r>
              <a:rPr lang="en-US" altLang="en-US" sz="1200"/>
              <a:t>Edit .vimrc (Refer to https://github.com/VundleVim/Vundle.vim)</a:t>
            </a:r>
            <a:endParaRPr lang="en-US" altLang="en-US" sz="1200"/>
          </a:p>
          <a:p>
            <a:pPr lvl="1"/>
            <a:r>
              <a:rPr lang="en-US" altLang="en-US" sz="1200"/>
              <a:t>Launch vim. Run “:PluginInstall”</a:t>
            </a:r>
            <a:endParaRPr lang="en-US" altLang="en-US" sz="1200"/>
          </a:p>
          <a:p>
            <a:pPr lvl="0"/>
            <a:r>
              <a:rPr lang="en-US" altLang="en-US" sz="1400"/>
              <a:t>Plugins</a:t>
            </a:r>
            <a:endParaRPr lang="en-US" altLang="en-US" sz="1400"/>
          </a:p>
          <a:p>
            <a:pPr lvl="1"/>
            <a:r>
              <a:rPr lang="en-US" altLang="en-US" sz="1200"/>
              <a:t>syntastic</a:t>
            </a:r>
            <a:endParaRPr lang="en-US" altLang="en-US" sz="1200"/>
          </a:p>
          <a:p>
            <a:pPr lvl="2"/>
            <a:r>
              <a:rPr lang="en-US" altLang="en-US" sz="1000"/>
              <a:t>Add “Plugin 'vim-syntastic/syntastic'” to .vimrc</a:t>
            </a:r>
            <a:endParaRPr lang="en-US" altLang="en-US" sz="1000"/>
          </a:p>
          <a:p>
            <a:pPr lvl="2"/>
            <a:r>
              <a:rPr lang="en-US" altLang="en-US" sz="1000"/>
              <a:t>Add “Plugin 'nvie/vim-flake8'” to .vimrc</a:t>
            </a:r>
            <a:endParaRPr lang="en-US" altLang="en-US" sz="1000"/>
          </a:p>
          <a:p>
            <a:pPr lvl="2"/>
            <a:r>
              <a:rPr lang="en-US" altLang="en-US" sz="1000"/>
              <a:t>let python_highlight_all=1</a:t>
            </a:r>
            <a:endParaRPr lang="en-US" altLang="en-US" sz="1000"/>
          </a:p>
          <a:p>
            <a:pPr lvl="2"/>
            <a:r>
              <a:rPr lang="en-US" altLang="en-US" sz="1000"/>
              <a:t>syntax on</a:t>
            </a:r>
            <a:endParaRPr lang="en-US" altLang="en-US" sz="1000"/>
          </a:p>
          <a:p>
            <a:pPr lvl="2"/>
            <a:r>
              <a:rPr lang="en-US" altLang="en-US" sz="1000"/>
              <a:t>sudo apt install flake8</a:t>
            </a:r>
            <a:endParaRPr lang="en-US" altLang="en-US" sz="1000"/>
          </a:p>
          <a:p>
            <a:pPr lvl="1"/>
            <a:r>
              <a:rPr lang="en-US" altLang="en-US" sz="1200"/>
              <a:t>NERDTree</a:t>
            </a:r>
            <a:endParaRPr lang="en-US" altLang="en-US" sz="1200"/>
          </a:p>
          <a:p>
            <a:pPr lvl="2"/>
            <a:r>
              <a:rPr lang="en-US" altLang="en-US" sz="1000"/>
              <a:t>Add “Plugin 'scrooloose/nerdtree'” to .vimrc</a:t>
            </a:r>
            <a:endParaRPr lang="en-US" altLang="en-US" sz="1000"/>
          </a:p>
          <a:p>
            <a:pPr lvl="1"/>
            <a:r>
              <a:rPr lang="en-US" altLang="en-US" sz="1200"/>
              <a:t>fugutive</a:t>
            </a:r>
            <a:endParaRPr lang="en-US" altLang="en-US" sz="1200"/>
          </a:p>
          <a:p>
            <a:pPr lvl="2"/>
            <a:r>
              <a:rPr lang="en-US" altLang="en-US" sz="1000"/>
              <a:t>Add “Plugin 'tpope/vim-fugitive'” to .vimrc</a:t>
            </a:r>
            <a:endParaRPr lang="en-US" altLang="en-US" sz="1000"/>
          </a:p>
          <a:p>
            <a:pPr lvl="1"/>
            <a:r>
              <a:rPr lang="en-US" altLang="en-US" sz="1200"/>
              <a:t>YouCompleteMe</a:t>
            </a:r>
            <a:endParaRPr lang="en-US" altLang="en-US" sz="1200"/>
          </a:p>
          <a:p>
            <a:pPr lvl="2"/>
            <a:r>
              <a:rPr lang="en-US" altLang="en-US" sz="1000"/>
              <a:t>git clone https://github.com/Valloric/YouCompleteMe.git ~/.vim/bundle/</a:t>
            </a:r>
            <a:endParaRPr lang="en-US" altLang="en-US" sz="1000"/>
          </a:p>
          <a:p>
            <a:pPr lvl="2"/>
            <a:r>
              <a:rPr lang="en-US" altLang="en-US" sz="1000"/>
              <a:t>cd ~/.vim/bundle/YouCompleteMe/</a:t>
            </a:r>
            <a:endParaRPr lang="en-US" altLang="en-US" sz="1000"/>
          </a:p>
          <a:p>
            <a:pPr lvl="2"/>
            <a:r>
              <a:rPr lang="en-US" altLang="en-US" sz="1000"/>
              <a:t>git submodule update --init --recursive (may fail because of network restriction)</a:t>
            </a:r>
            <a:endParaRPr lang="en-US" altLang="en-US" sz="1000"/>
          </a:p>
          <a:p>
            <a:pPr lvl="2"/>
            <a:r>
              <a:rPr lang="en-US" altLang="en-US" sz="1000"/>
              <a:t>python ./install.py</a:t>
            </a:r>
            <a:endParaRPr lang="en-US" altLang="en-US" sz="1000"/>
          </a:p>
          <a:p>
            <a:pPr lvl="2"/>
            <a:r>
              <a:rPr lang="en-US" altLang="en-US" sz="1000"/>
              <a:t>Add “Bundle 'Valloric/YouCompleteMe'” to .vimrc</a:t>
            </a:r>
            <a:endParaRPr lang="en-US" altLang="en-US" sz="1000"/>
          </a:p>
          <a:p>
            <a:pPr lvl="2"/>
            <a:r>
              <a:rPr lang="en-US" altLang="en-US" sz="1000"/>
              <a:t>virtualenv support: create .ycm_extra_conf.py</a:t>
            </a:r>
            <a:endParaRPr lang="en-US" altLang="en-US" sz="1000"/>
          </a:p>
          <a:p>
            <a:pPr lvl="1"/>
            <a:r>
              <a:rPr lang="en-US" altLang="en-US" sz="1200"/>
              <a:t>taglist</a:t>
            </a:r>
            <a:endParaRPr lang="en-US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6689090" y="1750695"/>
            <a:ext cx="4958715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set statusline+=%#warningmsg#</a:t>
            </a:r>
            <a:endParaRPr lang="en-US" sz="1400"/>
          </a:p>
          <a:p>
            <a:r>
              <a:rPr lang="en-US" sz="1400"/>
              <a:t>set statusline+=%{SyntasticStatuslineFlag()}</a:t>
            </a:r>
            <a:endParaRPr lang="en-US" sz="1400"/>
          </a:p>
          <a:p>
            <a:r>
              <a:rPr lang="en-US" sz="1400"/>
              <a:t>set statusline+=%*</a:t>
            </a:r>
            <a:endParaRPr lang="en-US" sz="1400"/>
          </a:p>
          <a:p>
            <a:endParaRPr lang="en-US" sz="1400"/>
          </a:p>
          <a:p>
            <a:r>
              <a:rPr lang="en-US" sz="1400"/>
              <a:t>let g:syntastic_always_populate_loc_list = 1</a:t>
            </a:r>
            <a:endParaRPr lang="en-US" sz="1400"/>
          </a:p>
          <a:p>
            <a:r>
              <a:rPr lang="en-US" sz="1400"/>
              <a:t>let g:syntastic_auto_loc_list = </a:t>
            </a:r>
            <a:r>
              <a:rPr lang="en-US" altLang="en-US" sz="1400"/>
              <a:t>2</a:t>
            </a:r>
            <a:endParaRPr lang="en-US" sz="1400"/>
          </a:p>
          <a:p>
            <a:r>
              <a:rPr lang="en-US" sz="1400"/>
              <a:t>let g:syntastic_check_on_open = 1</a:t>
            </a:r>
            <a:endParaRPr lang="en-US" sz="1400"/>
          </a:p>
          <a:p>
            <a:r>
              <a:rPr lang="en-US" sz="1400"/>
              <a:t>let g:syntastic_check_on_wq = 0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7322185" y="3674110"/>
            <a:ext cx="4325620" cy="159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" see :h syntastic-loclist-callback</a:t>
            </a:r>
            <a:endParaRPr lang="en-US" sz="1400"/>
          </a:p>
          <a:p>
            <a:r>
              <a:rPr lang="en-US" sz="1400"/>
              <a:t>function! SyntasticCheckHook(errors)</a:t>
            </a:r>
            <a:endParaRPr lang="en-US" sz="1400"/>
          </a:p>
          <a:p>
            <a:r>
              <a:rPr lang="en-US" sz="1400"/>
              <a:t>    if !empty(a:errors)</a:t>
            </a:r>
            <a:endParaRPr lang="en-US" sz="1400"/>
          </a:p>
          <a:p>
            <a:r>
              <a:rPr lang="en-US" sz="1400"/>
              <a:t>        let g:syntastic_loc_list_height = min([len(a:errors), 10])</a:t>
            </a:r>
            <a:endParaRPr lang="en-US" sz="1400"/>
          </a:p>
          <a:p>
            <a:r>
              <a:rPr lang="en-US" sz="1400"/>
              <a:t>    endif</a:t>
            </a:r>
            <a:endParaRPr lang="en-US" sz="1400"/>
          </a:p>
          <a:p>
            <a:r>
              <a:rPr lang="en-US" sz="1400"/>
              <a:t>endfunction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7322185" y="5525135"/>
            <a:ext cx="4325620" cy="1168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400"/>
              <a:t>def Settings( **kwargs ):</a:t>
            </a:r>
            <a:endParaRPr lang="en-US" altLang="en-US" sz="1400"/>
          </a:p>
          <a:p>
            <a:r>
              <a:rPr lang="en-US" altLang="en-US" sz="1400"/>
              <a:t>  return {</a:t>
            </a:r>
            <a:endParaRPr lang="en-US" altLang="en-US" sz="1400"/>
          </a:p>
          <a:p>
            <a:r>
              <a:rPr lang="en-US" altLang="en-US" sz="1400"/>
              <a:t>    'interpreter_path': '/path/to/virtual/environment/python'</a:t>
            </a:r>
            <a:endParaRPr lang="en-US" altLang="en-US" sz="1400"/>
          </a:p>
          <a:p>
            <a:r>
              <a:rPr lang="en-US" altLang="en-US" sz="1400"/>
              <a:t>  }</a:t>
            </a:r>
            <a:endParaRPr lang="en-US" altLang="en-US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600,&quot;width&quot;:7515}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27727</Words>
  <Application>WPS 演示</Application>
  <PresentationFormat>宽屏</PresentationFormat>
  <Paragraphs>1310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0" baseType="lpstr">
      <vt:lpstr>Arial</vt:lpstr>
      <vt:lpstr>宋体</vt:lpstr>
      <vt:lpstr>Wingdings</vt:lpstr>
      <vt:lpstr>黑体</vt:lpstr>
      <vt:lpstr>微软雅黑</vt:lpstr>
      <vt:lpstr>幼圆</vt:lpstr>
      <vt:lpstr>Arial Unicode MS</vt:lpstr>
      <vt:lpstr>Calibri</vt:lpstr>
      <vt:lpstr>1_A000120140530A02PPBG</vt:lpstr>
      <vt:lpstr>Python Notes</vt:lpstr>
      <vt:lpstr>Fundamental</vt:lpstr>
      <vt:lpstr>Basic 1/2</vt:lpstr>
      <vt:lpstr>Basic 2/2</vt:lpstr>
      <vt:lpstr>Virtualenv, VirtualenvWrapper</vt:lpstr>
      <vt:lpstr>Anaconda</vt:lpstr>
      <vt:lpstr>Static Analysis</vt:lpstr>
      <vt:lpstr>Deploy</vt:lpstr>
      <vt:lpstr>Vim Support</vt:lpstr>
      <vt:lpstr>Data Types</vt:lpstr>
      <vt:lpstr>String, Bytes</vt:lpstr>
      <vt:lpstr>Property</vt:lpstr>
      <vt:lpstr>Utils</vt:lpstr>
      <vt:lpstr>Multiprocess 1/3</vt:lpstr>
      <vt:lpstr>Multiprocess 2/3</vt:lpstr>
      <vt:lpstr>Multiprocess 3/3</vt:lpstr>
      <vt:lpstr>Thread</vt:lpstr>
      <vt:lpstr>Modules</vt:lpstr>
      <vt:lpstr>File Operation</vt:lpstr>
      <vt:lpstr>Propcess</vt:lpstr>
      <vt:lpstr>JSON</vt:lpstr>
      <vt:lpstr>Serialize &amp; Deserialize</vt:lpstr>
      <vt:lpstr>Exception</vt:lpstr>
      <vt:lpstr>Argparse</vt:lpstr>
      <vt:lpstr>SQLite3</vt:lpstr>
      <vt:lpstr>SQL Server</vt:lpstr>
      <vt:lpstr>Itertools</vt:lpstr>
      <vt:lpstr>Misc</vt:lpstr>
      <vt:lpstr>Packages</vt:lpstr>
      <vt:lpstr>Web</vt:lpstr>
      <vt:lpstr>NumPy 1/2</vt:lpstr>
      <vt:lpstr>NumPy 2/2</vt:lpstr>
      <vt:lpstr>Pandas</vt:lpstr>
      <vt:lpstr>SciPy</vt:lpstr>
      <vt:lpstr>Matplotlib</vt:lpstr>
      <vt:lpstr>Seaborn</vt:lpstr>
      <vt:lpstr>xml</vt:lpstr>
      <vt:lpstr>HTML</vt:lpstr>
      <vt:lpstr>GUI</vt:lpstr>
      <vt:lpstr>Serial I/O</vt:lpstr>
      <vt:lpstr>Graphics and Game</vt:lpstr>
      <vt:lpstr>NetworkX</vt:lpstr>
      <vt:lpstr>Drawing</vt:lpstr>
      <vt:lpstr>QRCode</vt:lpstr>
      <vt:lpstr>Base64</vt:lpstr>
      <vt:lpstr>Hashlib</vt:lpstr>
      <vt:lpstr>Cryptography</vt:lpstr>
      <vt:lpstr>Mechanize</vt:lpstr>
      <vt:lpstr>Baidu AI</vt:lpstr>
      <vt:lpstr>Zip, Unzip</vt:lpstr>
      <vt:lpstr>Multimedia</vt:lpstr>
      <vt:lpstr>Pillow</vt:lpstr>
      <vt:lpstr>Pillow (2)</vt:lpstr>
      <vt:lpstr>Piexif</vt:lpstr>
      <vt:lpstr>Video</vt:lpstr>
      <vt:lpstr>Audio</vt:lpstr>
      <vt:lpstr>3D</vt:lpstr>
      <vt:lpstr>3D</vt:lpstr>
      <vt:lpstr>Open3D</vt:lpstr>
      <vt:lpstr>Blender</vt:lpstr>
      <vt:lpstr>trimesh</vt:lpstr>
      <vt:lpstr>pyrender</vt:lpstr>
      <vt:lpstr>Vapory</vt:lpstr>
      <vt:lpstr>Mayavi</vt:lpstr>
      <vt:lpstr>Advanced</vt:lpstr>
      <vt:lpstr>Wrap As Exe or Dll</vt:lpstr>
      <vt:lpstr>Performance</vt:lpstr>
      <vt:lpstr>Cython</vt:lpstr>
      <vt:lpstr>Cython (2)</vt:lpstr>
      <vt:lpstr>Numba</vt:lpstr>
      <vt:lpstr>Interface with C/C++ Library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1155</cp:revision>
  <dcterms:created xsi:type="dcterms:W3CDTF">2019-07-31T06:11:00Z</dcterms:created>
  <dcterms:modified xsi:type="dcterms:W3CDTF">2021-08-16T07:48:28Z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6A61885D7C5B44519987E29B6372D783</vt:lpwstr>
  </property>
</Properties>
</file>