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600" r:id="rId13"/>
    <p:sldId id="269" r:id="rId14"/>
    <p:sldId id="260" r:id="rId15"/>
    <p:sldId id="261" r:id="rId16"/>
    <p:sldId id="258" r:id="rId17"/>
    <p:sldId id="284" r:id="rId18"/>
    <p:sldId id="285" r:id="rId19"/>
    <p:sldId id="495" r:id="rId20"/>
    <p:sldId id="392" r:id="rId21"/>
    <p:sldId id="276" r:id="rId22"/>
    <p:sldId id="557" r:id="rId23"/>
    <p:sldId id="267" r:id="rId24"/>
    <p:sldId id="283" r:id="rId25"/>
    <p:sldId id="332" r:id="rId26"/>
    <p:sldId id="411" r:id="rId27"/>
    <p:sldId id="477" r:id="rId28"/>
    <p:sldId id="297" r:id="rId29"/>
    <p:sldId id="299" r:id="rId30"/>
    <p:sldId id="380" r:id="rId31"/>
    <p:sldId id="343" r:id="rId32"/>
    <p:sldId id="298" r:id="rId33"/>
    <p:sldId id="320" r:id="rId34"/>
    <p:sldId id="326" r:id="rId35"/>
    <p:sldId id="391" r:id="rId36"/>
    <p:sldId id="587" r:id="rId37"/>
    <p:sldId id="390" r:id="rId38"/>
    <p:sldId id="429" r:id="rId39"/>
    <p:sldId id="470" r:id="rId40"/>
    <p:sldId id="580" r:id="rId41"/>
    <p:sldId id="641" r:id="rId42"/>
    <p:sldId id="290" r:id="rId43"/>
    <p:sldId id="291" r:id="rId44"/>
    <p:sldId id="289" r:id="rId45"/>
    <p:sldId id="426" r:id="rId46"/>
    <p:sldId id="292" r:id="rId47"/>
    <p:sldId id="293" r:id="rId48"/>
    <p:sldId id="637" r:id="rId49"/>
    <p:sldId id="638" r:id="rId50"/>
    <p:sldId id="652" r:id="rId51"/>
    <p:sldId id="598" r:id="rId52"/>
    <p:sldId id="59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8/6/2021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width/height of HTML element</a:t>
            </a:r>
            <a:endParaRPr lang="en-US" altLang="zh-CN"/>
          </a:p>
          <a:p>
            <a:pPr lvl="1"/>
            <a:r>
              <a:rPr lang="en-US" altLang="zh-CN"/>
              <a:t>offsetWidth, offsetHeight (if size not defined in CSS)</a:t>
            </a:r>
            <a:endParaRPr lang="en-US" altLang="zh-CN"/>
          </a:p>
          <a:p>
            <a:pPr lvl="1"/>
            <a:r>
              <a:rPr lang="en-US" altLang="zh-CN"/>
              <a:t>getBoundingClientRect()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991100"/>
          </a:xfrm>
        </p:spPr>
        <p:txBody>
          <a:bodyPr>
            <a:normAutofit fontScale="60000"/>
          </a:bodyPr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  <a:p>
            <a:pPr lvl="0"/>
            <a:r>
              <a:rPr lang="en-US" altLang="zh-CN"/>
              <a:t>File</a:t>
            </a:r>
            <a:endParaRPr lang="en-US" altLang="zh-CN"/>
          </a:p>
          <a:p>
            <a:pPr lvl="1"/>
            <a:r>
              <a:rPr lang="en-US" altLang="zh-CN"/>
              <a:t>file-saver</a:t>
            </a:r>
            <a:endParaRPr lang="en-US" altLang="zh-CN"/>
          </a:p>
          <a:p>
            <a:pPr lvl="1"/>
            <a:r>
              <a:rPr lang="en-US" altLang="zh-CN"/>
              <a:t>https://github.com/eligrey/FileSaver.js/</a:t>
            </a:r>
            <a:endParaRPr lang="en-US" altLang="zh-CN"/>
          </a:p>
          <a:p>
            <a:pPr lvl="1"/>
            <a:r>
              <a:rPr lang="en-US" altLang="zh-CN"/>
              <a:t>import { saveAs } from 'file-saver'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var canvas = document.getElementById("my-canvas");</a:t>
            </a:r>
            <a:endParaRPr lang="en-US" altLang="zh-CN"/>
          </a:p>
          <a:p>
            <a:pPr lvl="2"/>
            <a:r>
              <a:rPr lang="en-US" altLang="zh-CN"/>
              <a:t>canvas.toBlob(function(blob) {</a:t>
            </a:r>
            <a:endParaRPr lang="en-US" altLang="zh-CN"/>
          </a:p>
          <a:p>
            <a:pPr lvl="2"/>
            <a:r>
              <a:rPr lang="en-US" altLang="zh-CN"/>
              <a:t>    saveAs(blob, "pretty image.png");</a:t>
            </a:r>
            <a:endParaRPr lang="en-US" altLang="zh-CN"/>
          </a:p>
          <a:p>
            <a:pPr lvl="2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jszip</a:t>
            </a:r>
            <a:endParaRPr lang="en-US" altLang="zh-CN"/>
          </a:p>
          <a:p>
            <a:pPr lvl="1"/>
            <a:r>
              <a:rPr lang="en-US" altLang="zh-CN" sz="2000"/>
              <a:t>https://stuk.github.io/jszip/</a:t>
            </a:r>
            <a:endParaRPr lang="en-US" altLang="zh-CN" sz="2000"/>
          </a:p>
          <a:p>
            <a:pPr lvl="1"/>
            <a:r>
              <a:rPr lang="en-US" altLang="zh-CN" sz="2000"/>
              <a:t>generateAsync</a:t>
            </a:r>
            <a:endParaRPr lang="en-US" altLang="zh-CN" sz="2000"/>
          </a:p>
          <a:p>
            <a:pPr lvl="2"/>
            <a:r>
              <a:rPr lang="en-US" altLang="zh-CN"/>
              <a:t>type: nodebuffer, to save content with fs.writeFile()</a:t>
            </a:r>
            <a:endParaRPr lang="en-US" altLang="zh-CN"/>
          </a:p>
          <a:p>
            <a:pPr lvl="0"/>
            <a:r>
              <a:rPr lang="en-US" altLang="zh-CN"/>
              <a:t>jszipUtils</a:t>
            </a:r>
            <a:endParaRPr lang="en-US" altLang="zh-CN"/>
          </a:p>
          <a:p>
            <a:pPr lvl="1"/>
            <a:r>
              <a:rPr lang="en-US" altLang="zh-CN"/>
              <a:t>https://github.com/Stuk/jszip-utils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65035" y="1081405"/>
            <a:ext cx="4575810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var zip = new JsZip()</a:t>
            </a:r>
            <a:endParaRPr lang="zh-CN" altLang="en-US" sz="1000"/>
          </a:p>
          <a:p>
            <a:r>
              <a:rPr lang="zh-CN" altLang="en-US" sz="1000"/>
              <a:t>var img = zip.folder('images')</a:t>
            </a:r>
            <a:endParaRPr lang="zh-CN" altLang="en-US" sz="1000"/>
          </a:p>
          <a:p>
            <a:r>
              <a:rPr lang="zh-CN" altLang="en-US" sz="1000"/>
              <a:t>fs.readFile('C:/tmp/1.jpg', function(err, data) {</a:t>
            </a:r>
            <a:endParaRPr lang="zh-CN" altLang="en-US" sz="1000"/>
          </a:p>
          <a:p>
            <a:r>
              <a:rPr lang="zh-CN" altLang="en-US" sz="1000"/>
              <a:t>  img.file('1.jpg', data, {base64: true})</a:t>
            </a:r>
            <a:endParaRPr lang="zh-CN" altLang="en-US" sz="1000"/>
          </a:p>
          <a:p>
            <a:r>
              <a:rPr lang="zh-CN" altLang="en-US" sz="1000"/>
              <a:t>  zip.generateAsync({type: </a:t>
            </a:r>
            <a:r>
              <a:rPr lang="zh-CN" altLang="en-US" sz="1000" b="1"/>
              <a:t>'nodebuffer'</a:t>
            </a:r>
            <a:r>
              <a:rPr lang="zh-CN" altLang="en-US" sz="1000"/>
              <a:t>}).then(function(content) {</a:t>
            </a:r>
            <a:endParaRPr lang="zh-CN" altLang="en-US" sz="1000"/>
          </a:p>
          <a:p>
            <a:r>
              <a:rPr lang="en-US" altLang="zh-CN" sz="1000"/>
              <a:t> </a:t>
            </a:r>
            <a:r>
              <a:rPr lang="zh-CN" altLang="en-US" sz="1000"/>
              <a:t>    console.log('Generated zip. content: ', content)</a:t>
            </a:r>
            <a:endParaRPr lang="zh-CN" altLang="en-US" sz="1000"/>
          </a:p>
          <a:p>
            <a:r>
              <a:rPr lang="zh-CN" altLang="en-US" sz="1000"/>
              <a:t>     fs.writeFile('C:/tmp/test.zip', content, (err) =&gt; {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 </a:t>
            </a:r>
            <a:r>
              <a:rPr lang="zh-CN" altLang="en-US" sz="1000"/>
              <a:t>if (err)</a:t>
            </a:r>
            <a:r>
              <a:rPr lang="en-US" altLang="zh-CN" sz="1000"/>
              <a:t> </a:t>
            </a:r>
            <a:r>
              <a:rPr lang="zh-CN" altLang="en-US" sz="1000"/>
              <a:t>throw err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</a:t>
            </a:r>
            <a:r>
              <a:rPr lang="zh-CN" altLang="en-US" sz="1000"/>
              <a:t>console.log('Saved test.zip file.')</a:t>
            </a:r>
            <a:endParaRPr lang="zh-CN" altLang="en-US" sz="1000"/>
          </a:p>
          <a:p>
            <a:r>
              <a:rPr lang="zh-CN" altLang="en-US" sz="1000"/>
              <a:t>    })</a:t>
            </a:r>
            <a:endParaRPr lang="zh-CN" altLang="en-US" sz="1000"/>
          </a:p>
          <a:p>
            <a:r>
              <a:rPr lang="zh-CN" altLang="en-US" sz="1000"/>
              <a:t>  })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65035" y="3132455"/>
            <a:ext cx="4575810" cy="706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zip.generateAsync({type:"</a:t>
            </a:r>
            <a:r>
              <a:rPr lang="zh-CN" altLang="en-US" sz="1000" b="1"/>
              <a:t>blob</a:t>
            </a:r>
            <a:r>
              <a:rPr lang="zh-CN" altLang="en-US" sz="1000"/>
              <a:t>"}).then(function (content) {</a:t>
            </a:r>
            <a:endParaRPr lang="zh-CN" altLang="en-US" sz="1000"/>
          </a:p>
          <a:p>
            <a:r>
              <a:rPr lang="zh-CN" altLang="en-US" sz="1000"/>
              <a:t>    // see FileSaver.js</a:t>
            </a:r>
            <a:endParaRPr lang="zh-CN" altLang="en-US" sz="1000"/>
          </a:p>
          <a:p>
            <a:r>
              <a:rPr lang="zh-CN" altLang="en-US" sz="1000"/>
              <a:t>    saveAs(content, "hello.zip");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7265035" y="3925570"/>
            <a:ext cx="4575810" cy="1322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var imgData = canvas.toDataUrl()</a:t>
            </a:r>
            <a:endParaRPr lang="en-US" altLang="zh-CN" sz="1000"/>
          </a:p>
          <a:p>
            <a:r>
              <a:rPr lang="en-US" altLang="zh-CN" sz="1000"/>
              <a:t>imgData = imgData.replace(/^data:image\/(png|jpg);base64,/, "")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var zip = new JsZip()</a:t>
            </a:r>
            <a:endParaRPr lang="zh-CN" altLang="en-US" sz="1000"/>
          </a:p>
          <a:p>
            <a:r>
              <a:rPr lang="en-US" altLang="zh-CN" sz="1000"/>
              <a:t>zip.file(‘1.png’, imgData, {base64: true})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zip.generateAsync({type:"base64"}).then(function (content) {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location.href="data:application/zip;base64,"+content;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});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7265035" y="5342255"/>
            <a:ext cx="4575810" cy="860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zip.generateAsync({type:"blob"}).then(function(content){</a:t>
            </a:r>
            <a:endParaRPr lang="en-US" altLang="zh-CN" sz="1000"/>
          </a:p>
          <a:p>
            <a:r>
              <a:rPr lang="en-US" altLang="zh-CN" sz="1000"/>
              <a:t>  var file = new File([content], "name.zip");</a:t>
            </a:r>
            <a:endParaRPr lang="en-US" altLang="zh-CN" sz="1000"/>
          </a:p>
          <a:p>
            <a:r>
              <a:rPr lang="en-US" altLang="zh-CN" sz="1000"/>
              <a:t>  var formData = new FormData();</a:t>
            </a:r>
            <a:endParaRPr lang="en-US" altLang="zh-CN" sz="1000"/>
          </a:p>
          <a:p>
            <a:r>
              <a:rPr lang="en-US" altLang="zh-CN" sz="1000"/>
              <a:t>  formData.append('fileZip', file);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408920" cy="993775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82750" y="2670810"/>
            <a:ext cx="3834130" cy="1229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ImageData</a:t>
            </a:r>
            <a:endParaRPr lang="en-US" altLang="zh-CN" sz="1600"/>
          </a:p>
          <a:p>
            <a:pPr algn="l"/>
            <a:r>
              <a:rPr lang="en-US" altLang="zh-CN" sz="1600"/>
              <a:t>- width, height, data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5" name="流程图: 可选过程 4"/>
          <p:cNvSpPr/>
          <p:nvPr/>
        </p:nvSpPr>
        <p:spPr>
          <a:xfrm>
            <a:off x="1600835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HTMLCanvasElement</a:t>
            </a:r>
            <a:endParaRPr lang="en-US" altLang="zh-CN" sz="1600"/>
          </a:p>
          <a:p>
            <a:pPr algn="l"/>
            <a:r>
              <a:rPr lang="en-US" altLang="zh-CN" sz="1600"/>
              <a:t>- width  (logical), height (logical)</a:t>
            </a:r>
            <a:endParaRPr lang="en-US" altLang="zh-CN" sz="1600"/>
          </a:p>
          <a:p>
            <a:pPr algn="l"/>
            <a:r>
              <a:rPr lang="en-US" altLang="zh-CN" sz="1600"/>
              <a:t>- getContext()</a:t>
            </a:r>
            <a:endParaRPr lang="en-US" altLang="zh-CN" sz="1600"/>
          </a:p>
          <a:p>
            <a:pPr algn="l"/>
            <a:r>
              <a:rPr lang="en-US" altLang="zh-CN" sz="1600"/>
              <a:t>- toDataURL()</a:t>
            </a:r>
            <a:endParaRPr lang="en-US" altLang="zh-CN" sz="1600"/>
          </a:p>
          <a:p>
            <a:pPr algn="l"/>
            <a:r>
              <a:rPr lang="en-US" altLang="zh-CN" sz="1600"/>
              <a:t>- toBlob()</a:t>
            </a:r>
            <a:endParaRPr lang="en-US" altLang="zh-CN" sz="1600"/>
          </a:p>
        </p:txBody>
      </p:sp>
      <p:sp>
        <p:nvSpPr>
          <p:cNvPr id="6" name="流程图: 可选过程 5"/>
          <p:cNvSpPr/>
          <p:nvPr/>
        </p:nvSpPr>
        <p:spPr>
          <a:xfrm>
            <a:off x="6230620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CanvasRenderingContext2D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filter (grayscale(1), blur(len), invert())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- createImageData(width,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getImageData(left, top, 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putImageData(data, left, top)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/>
              <a:t>- drawImage(x, y, w, h)</a:t>
            </a:r>
            <a:endParaRPr lang="en-US" altLang="zh-CN" sz="160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517900" y="3900805"/>
            <a:ext cx="819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3599815" y="3900805"/>
            <a:ext cx="45478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6150" cy="5081270"/>
          </a:xfrm>
        </p:spPr>
        <p:txBody>
          <a:bodyPr>
            <a:normAutofit fontScale="70000"/>
          </a:bodyPr>
          <a:p>
            <a:r>
              <a:rPr lang="en-US" altLang="zh-CN"/>
              <a:t>tween.js</a:t>
            </a:r>
            <a:endParaRPr lang="en-US" altLang="zh-CN"/>
          </a:p>
          <a:p>
            <a:pPr lvl="1"/>
            <a:r>
              <a:rPr lang="en-US" altLang="zh-CN"/>
              <a:t>https://github.com/tweenjs/tween.js/</a:t>
            </a:r>
            <a:endParaRPr lang="en-US" altLang="zh-CN"/>
          </a:p>
          <a:p>
            <a:pPr lvl="1"/>
            <a:r>
              <a:rPr lang="en-US" altLang="zh-CN"/>
              <a:t>http://learningthreejs.com/blog/2011/08/17/tweenjs-for-smooth-animation/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TWEEN.Tween({})</a:t>
            </a:r>
            <a:endParaRPr lang="en-US" altLang="zh-CN"/>
          </a:p>
          <a:p>
            <a:pPr lvl="1"/>
            <a:r>
              <a:rPr lang="en-US" altLang="zh-CN"/>
              <a:t>tween.to({}, duration)</a:t>
            </a:r>
            <a:endParaRPr lang="en-US" altLang="zh-CN"/>
          </a:p>
          <a:p>
            <a:pPr lvl="1"/>
            <a:r>
              <a:rPr lang="en-US" altLang="zh-CN"/>
              <a:t>tween.easing(TWEEN.Easing.XXX)</a:t>
            </a:r>
            <a:endParaRPr lang="en-US" altLang="zh-CN"/>
          </a:p>
          <a:p>
            <a:pPr lvl="1"/>
            <a:r>
              <a:rPr lang="en-US" altLang="zh-CN"/>
              <a:t>tween.onUpdate(updateFunc)</a:t>
            </a:r>
            <a:endParaRPr lang="en-US" altLang="zh-CN"/>
          </a:p>
          <a:p>
            <a:pPr lvl="1"/>
            <a:r>
              <a:rPr lang="en-US" altLang="zh-CN"/>
              <a:t>tween.onComplete(completeFunc)</a:t>
            </a:r>
            <a:endParaRPr lang="en-US" altLang="zh-CN"/>
          </a:p>
          <a:p>
            <a:pPr lvl="1"/>
            <a:r>
              <a:rPr lang="en-US" altLang="zh-CN"/>
              <a:t>tween.delay(ms)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	// Need to be invoked periodically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  <a:p>
            <a:pPr lvl="0"/>
            <a:r>
              <a:rPr lang="en-US" altLang="zh-CN"/>
              <a:t>Easing</a:t>
            </a:r>
            <a:endParaRPr lang="en-US" altLang="zh-CN"/>
          </a:p>
          <a:p>
            <a:pPr lvl="1"/>
            <a:r>
              <a:rPr lang="en-US" altLang="zh-CN"/>
              <a:t>https://easings.net/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0865" y="1360805"/>
            <a:ext cx="4899025" cy="374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  <a:p>
            <a:pPr lvl="1"/>
            <a:r>
              <a:rPr lang="en-US" altLang="zh-CN"/>
              <a:t>https://github.com/freegroup/draw2d.git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Encryption/Decryption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CryptoJS</a:t>
            </a:r>
            <a:endParaRPr lang="en-US" altLang="zh-CN"/>
          </a:p>
          <a:p>
            <a:pPr lvl="1"/>
            <a:r>
              <a:rPr lang="en-US" altLang="zh-CN"/>
              <a:t>https://cryptojs.gitbook.io/docs/</a:t>
            </a:r>
            <a:endParaRPr lang="en-US" altLang="zh-CN"/>
          </a:p>
          <a:p>
            <a:pPr lvl="1"/>
            <a:r>
              <a:rPr lang="en-US" altLang="zh-CN"/>
              <a:t>var hash = CryptoJS.MD5("Message");</a:t>
            </a:r>
            <a:endParaRPr lang="en-US" altLang="zh-CN"/>
          </a:p>
          <a:p>
            <a:pPr lvl="1"/>
            <a:r>
              <a:rPr lang="en-US" altLang="zh-CN"/>
              <a:t>var hash = CryptoJS.SHA1("Message");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86370" cy="454914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https://konvajs.org/</a:t>
            </a:r>
            <a:endParaRPr lang="en-US" altLang="zh-CN" sz="1400"/>
          </a:p>
          <a:p>
            <a:pPr lvl="0"/>
            <a:r>
              <a:rPr lang="en-US" altLang="zh-CN" sz="1600"/>
              <a:t>Shape</a:t>
            </a:r>
            <a:endParaRPr lang="en-US" altLang="zh-CN" sz="1600"/>
          </a:p>
          <a:p>
            <a:pPr lvl="1"/>
            <a:r>
              <a:rPr lang="en-US" altLang="zh-CN" sz="1400"/>
              <a:t>Basic shapes</a:t>
            </a:r>
            <a:endParaRPr lang="en-US" altLang="zh-CN" sz="1400"/>
          </a:p>
          <a:p>
            <a:pPr lvl="2"/>
            <a:r>
              <a:rPr lang="en-US" altLang="zh-CN" sz="1200"/>
              <a:t>Rect, Circle, Ellipse, Line, Polygon, Spline, Star, Path, RegularPolygon, Image, SVG, Blob, Text, TextPath, Label</a:t>
            </a:r>
            <a:endParaRPr lang="en-US" altLang="zh-CN" sz="1200"/>
          </a:p>
          <a:p>
            <a:pPr lvl="1"/>
            <a:r>
              <a:rPr lang="en-US" altLang="zh-CN" sz="1400"/>
              <a:t>Styles</a:t>
            </a:r>
            <a:endParaRPr lang="en-US" altLang="zh-CN" sz="1400"/>
          </a:p>
          <a:p>
            <a:pPr lvl="2"/>
            <a:r>
              <a:rPr lang="en-US" altLang="zh-CN" sz="1200"/>
              <a:t>Fill: solid color, gradients, images</a:t>
            </a:r>
            <a:endParaRPr lang="en-US" altLang="zh-CN" sz="1200"/>
          </a:p>
          <a:p>
            <a:pPr lvl="2"/>
            <a:r>
              <a:rPr lang="en-US" altLang="zh-CN" sz="1200"/>
              <a:t>Stroke: color</a:t>
            </a:r>
            <a:endParaRPr lang="en-US" altLang="zh-CN" sz="1200"/>
          </a:p>
          <a:p>
            <a:pPr lvl="2"/>
            <a:r>
              <a:rPr lang="en-US" altLang="zh-CN" sz="1200"/>
              <a:t>Shadow: color, offset, opacity, blur</a:t>
            </a:r>
            <a:endParaRPr lang="en-US" altLang="zh-CN" sz="1200"/>
          </a:p>
          <a:p>
            <a:pPr lvl="2"/>
            <a:r>
              <a:rPr lang="en-US" altLang="zh-CN" sz="1200"/>
              <a:t>Opacity</a:t>
            </a:r>
            <a:endParaRPr lang="en-US" altLang="zh-CN" sz="1200"/>
          </a:p>
          <a:p>
            <a:pPr lvl="1"/>
            <a:r>
              <a:rPr lang="en-US" altLang="zh-CN" sz="1400"/>
              <a:t>Events</a:t>
            </a:r>
            <a:endParaRPr lang="en-US" altLang="zh-CN" sz="1400"/>
          </a:p>
          <a:p>
            <a:pPr lvl="2"/>
            <a:r>
              <a:rPr lang="en-US" altLang="zh-CN" sz="1200"/>
              <a:t>click, dblclick, mouseover, tap, dbltap, touchstart, dragstart, dragmove, dragend</a:t>
            </a:r>
            <a:endParaRPr lang="en-US" altLang="zh-CN" sz="1200"/>
          </a:p>
          <a:p>
            <a:pPr lvl="2"/>
            <a:r>
              <a:rPr lang="en-US" altLang="zh-CN" sz="1200"/>
              <a:t>scaleXChange, fillChange</a:t>
            </a:r>
            <a:endParaRPr lang="en-US" altLang="zh-CN" sz="1200"/>
          </a:p>
          <a:p>
            <a:pPr lvl="1"/>
            <a:r>
              <a:rPr lang="en-US" altLang="zh-CN" sz="1400"/>
              <a:t>Filters</a:t>
            </a:r>
            <a:endParaRPr lang="en-US" altLang="zh-CN" sz="1400"/>
          </a:p>
          <a:p>
            <a:pPr lvl="2"/>
            <a:r>
              <a:rPr lang="en-US" altLang="zh-CN" sz="1200"/>
              <a:t>blur, invert, noise</a:t>
            </a:r>
            <a:endParaRPr lang="en-US" altLang="zh-CN" sz="1200"/>
          </a:p>
          <a:p>
            <a:pPr lvl="1"/>
            <a:r>
              <a:rPr lang="en-US" altLang="zh-CN" sz="1400"/>
              <a:t>Animation</a:t>
            </a:r>
            <a:endParaRPr lang="en-US" altLang="zh-CN" sz="1400"/>
          </a:p>
          <a:p>
            <a:pPr lvl="2"/>
            <a:r>
              <a:rPr lang="en-US" altLang="zh-CN" sz="1200"/>
              <a:t>Konva.Animation</a:t>
            </a:r>
            <a:endParaRPr lang="en-US" altLang="zh-CN" sz="1200"/>
          </a:p>
          <a:p>
            <a:pPr lvl="2"/>
            <a:r>
              <a:rPr lang="en-US" altLang="zh-CN" sz="1200"/>
              <a:t>Konva.Tween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326880" y="460438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Stage</a:t>
            </a:r>
            <a:endParaRPr lang="en-US" altLang="zh-CN"/>
          </a:p>
          <a:p>
            <a:pPr algn="ctr"/>
            <a:r>
              <a:rPr lang="en-US" altLang="zh-CN"/>
              <a:t>- toJSON()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26880" y="369506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</a:t>
            </a:r>
            <a:endParaRPr lang="en-US" altLang="zh-CN"/>
          </a:p>
          <a:p>
            <a:pPr algn="ctr"/>
            <a:r>
              <a:rPr lang="en-US" altLang="zh-CN"/>
              <a:t>- add()</a:t>
            </a:r>
            <a:endParaRPr lang="en-US" altLang="zh-CN"/>
          </a:p>
          <a:p>
            <a:pPr algn="ctr"/>
            <a:r>
              <a:rPr lang="en-US" altLang="zh-CN"/>
              <a:t>- find()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18625" y="278574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26880" y="186245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Shape</a:t>
            </a:r>
            <a:endParaRPr lang="en-US" altLang="zh-CN"/>
          </a:p>
          <a:p>
            <a:pPr algn="ctr"/>
            <a:r>
              <a:rPr lang="en-US" altLang="zh-CN"/>
              <a:t>- getStage()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Misc.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https://code-boxx.com/generate-qr-code-javascript/#:~:text=To%20generate%20QR%20codes%20in%20Javascript%3A%201%20Load,var%20qrc%20%3D%20new%20QRCode%20%28document.getElementById%20%28%22qrcode%22%29%2C%20%22http%3A%2F%2Fsite.com%2F%22%29%3B</a:t>
            </a:r>
            <a:endParaRPr lang="en-US" altLang="zh-CN"/>
          </a:p>
          <a:p>
            <a:pPr lvl="0"/>
            <a:r>
              <a:rPr lang="en-US" altLang="zh-CN"/>
              <a:t>qrcodejs</a:t>
            </a:r>
            <a:endParaRPr lang="en-US" altLang="zh-CN"/>
          </a:p>
          <a:p>
            <a:pPr lvl="1"/>
            <a:r>
              <a:rPr lang="en-US" altLang="zh-CN"/>
              <a:t>https://cdnjs.com/libraries/qrcodejs</a:t>
            </a:r>
            <a:endParaRPr lang="en-US" altLang="zh-CN"/>
          </a:p>
          <a:p>
            <a:pPr lvl="1"/>
            <a:r>
              <a:rPr lang="en-US" altLang="zh-CN"/>
              <a:t>var qrc = new QRCode(document.getElementById("qrcode"), "content");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validation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https://developpaper.com/javascript-text-box-verification-code-based-on-regular-expression/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Interaction with Other Language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  <a:p>
            <a:pPr lvl="0"/>
            <a:r>
              <a:rPr lang="en-US" altLang="zh-CN"/>
              <a:t>memory leak</a:t>
            </a:r>
            <a:endParaRPr lang="en-US" altLang="zh-CN"/>
          </a:p>
          <a:p>
            <a:pPr lvl="1"/>
            <a:r>
              <a:rPr lang="en-US" altLang="zh-CN"/>
              <a:t>https://auth0.com/blog/four-types-of-leaks-in-your-javascript-code-and-how-to-get-rid-of-them/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Python Function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1"/>
            <a:r>
              <a:rPr lang="en-US" altLang="zh-CN"/>
              <a:t>Clone array</a:t>
            </a:r>
            <a:endParaRPr lang="en-US" altLang="zh-CN"/>
          </a:p>
          <a:p>
            <a:pPr lvl="2"/>
            <a:r>
              <a:rPr lang="en-US" altLang="zh-CN" sz="1800"/>
              <a:t>arrNew = arr.clone()</a:t>
            </a:r>
            <a:endParaRPr lang="en-US" altLang="zh-CN" sz="1800"/>
          </a:p>
          <a:p>
            <a:pPr lvl="2"/>
            <a:r>
              <a:rPr lang="en-US" altLang="zh-CN" sz="1800"/>
              <a:t>arrNew = [].concat(arr)</a:t>
            </a:r>
            <a:endParaRPr lang="en-US" altLang="zh-CN" sz="1800"/>
          </a:p>
          <a:p>
            <a:pPr lvl="2"/>
            <a:r>
              <a:rPr lang="en-US" altLang="zh-CN" sz="1800"/>
              <a:t>arrNew = [...arr]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4010025" y="2779395"/>
            <a:ext cx="2799080" cy="1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innerHeight, innerWidth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navigator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open()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close()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moveTo()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resizeTo()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zh-CN" sz="1400"/>
              <a:t>- b2a(data)</a:t>
            </a:r>
            <a:endParaRPr lang="en-US" altLang="zh-CN" sz="1400"/>
          </a:p>
        </p:txBody>
      </p:sp>
      <p:sp>
        <p:nvSpPr>
          <p:cNvPr id="5" name="流程图: 可选过程 4"/>
          <p:cNvSpPr/>
          <p:nvPr/>
        </p:nvSpPr>
        <p:spPr>
          <a:xfrm>
            <a:off x="756920" y="1980565"/>
            <a:ext cx="3053080" cy="2127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Document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getElementById(id)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getElementByTagName(name)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getElementByClassName(name)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createElement(elem)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removeChild(elem)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 appendChild(elem)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replaceChild(elem)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write(txt)</a:t>
            </a:r>
            <a:endParaRPr lang="en-US" altLang="zh-CN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07860" y="3013075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Screen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width, height, availWidth, availHeight, colorDepth, pixelDepth</a:t>
            </a:r>
            <a:endParaRPr lang="en-US" altLang="zh-CN" sz="1400"/>
          </a:p>
        </p:txBody>
      </p:sp>
      <p:sp>
        <p:nvSpPr>
          <p:cNvPr id="7" name="流程图: 可选过程 6"/>
          <p:cNvSpPr/>
          <p:nvPr/>
        </p:nvSpPr>
        <p:spPr>
          <a:xfrm>
            <a:off x="7007860" y="1874520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Location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href, hostname, pathname, protocol, port, assign</a:t>
            </a:r>
            <a:endParaRPr lang="en-US" altLang="zh-CN" sz="1400"/>
          </a:p>
        </p:txBody>
      </p:sp>
      <p:sp>
        <p:nvSpPr>
          <p:cNvPr id="8" name="流程图: 可选过程 7"/>
          <p:cNvSpPr/>
          <p:nvPr/>
        </p:nvSpPr>
        <p:spPr>
          <a:xfrm>
            <a:off x="9473565" y="1842135"/>
            <a:ext cx="1798320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History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back()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forward()</a:t>
            </a:r>
            <a:endParaRPr lang="en-US" altLang="zh-CN" sz="1400"/>
          </a:p>
        </p:txBody>
      </p:sp>
      <p:sp>
        <p:nvSpPr>
          <p:cNvPr id="9" name="流程图: 可选过程 8"/>
          <p:cNvSpPr/>
          <p:nvPr/>
        </p:nvSpPr>
        <p:spPr>
          <a:xfrm>
            <a:off x="4009390" y="1454150"/>
            <a:ext cx="279971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Navigator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appName, appCodeName, appVersion, product, platform, cookieEnabled, userAgent, language, 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0"/>
            <a:endCxn id="9" idx="2"/>
          </p:cNvCxnSpPr>
          <p:nvPr/>
        </p:nvCxnSpPr>
        <p:spPr>
          <a:xfrm flipV="1">
            <a:off x="5409565" y="2549525"/>
            <a:ext cx="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0450" y="4768850"/>
            <a:ext cx="7339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en-US" sz="1200">
                <a:sym typeface="+mn-ea"/>
              </a:rPr>
              <a:t>popup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alert(str)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r = confirm(str) true/false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v = prompt('title', 'default-val')</a:t>
            </a:r>
            <a:endParaRPr lang="en-US" altLang="en-US" sz="1200"/>
          </a:p>
          <a:p>
            <a:pPr lvl="0"/>
            <a:r>
              <a:rPr lang="en-US" altLang="en-US" sz="1200">
                <a:sym typeface="+mn-ea"/>
              </a:rPr>
              <a:t>Timing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t = setTimeout(func,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clearTimeout(t)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i = setInterval(func,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clearInterval(i)</a:t>
            </a:r>
            <a:endParaRPr lang="en-US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7.xml><?xml version="1.0" encoding="utf-8"?>
<p:tagLst xmlns:p="http://schemas.openxmlformats.org/presentationml/2006/main">
  <p:tag name="KSO_WM_UNIT_TABLE_BEAUTIFY" val="smartTable{0bafd17d-c47b-41ce-adf8-7fe5cd76de8a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1880,&quot;width&quot;:1554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12885</Words>
  <Application>WPS 演示</Application>
  <PresentationFormat>宽屏</PresentationFormat>
  <Paragraphs>651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DOM 2</vt:lpstr>
      <vt:lpstr>Animation</vt:lpstr>
      <vt:lpstr>Event</vt:lpstr>
      <vt:lpstr>Classes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Encryption/Decryption</vt:lpstr>
      <vt:lpstr>Cytoscape</vt:lpstr>
      <vt:lpstr>Raphael</vt:lpstr>
      <vt:lpstr>merge-images</vt:lpstr>
      <vt:lpstr>Image Map</vt:lpstr>
      <vt:lpstr>Konva</vt:lpstr>
      <vt:lpstr>3D</vt:lpstr>
      <vt:lpstr>Overview</vt:lpstr>
      <vt:lpstr>Three.js</vt:lpstr>
      <vt:lpstr>Three.js 2</vt:lpstr>
      <vt:lpstr>A-Frame</vt:lpstr>
      <vt:lpstr>Google ModelViewer</vt:lpstr>
      <vt:lpstr>Misc.</vt:lpstr>
      <vt:lpstr>QRCode</vt:lpstr>
      <vt:lpstr>PowerPoint 演示文稿</vt:lpstr>
      <vt:lpstr>Interaction with Other Language</vt:lpstr>
      <vt:lpstr>Call Python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582</cp:revision>
  <dcterms:created xsi:type="dcterms:W3CDTF">2019-08-08T10:14:00Z</dcterms:created>
  <dcterms:modified xsi:type="dcterms:W3CDTF">2021-08-06T12:54:02Z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9FDE10DEE5084F45A179D13EF46C847F</vt:lpwstr>
  </property>
</Properties>
</file>