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2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VTK Notes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94915"/>
            <a:ext cx="9144000" cy="376237"/>
          </a:xfrm>
        </p:spPr>
        <p:txBody>
          <a:bodyPr/>
          <a:p>
            <a:r>
              <a:rPr lang="x-none" altLang="en-US"/>
              <a:t>Sparks Lu</a:t>
            </a:r>
            <a:endParaRPr lang="x-none" altLang="en-US"/>
          </a:p>
          <a:p>
            <a:r>
              <a:rPr lang="x-none" altLang="en-US"/>
              <a:t>Last updated: 7/13/2018</a:t>
            </a:r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Mappers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237355" y="1655445"/>
            <a:ext cx="3115945" cy="1251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vtkTexture</a:t>
            </a:r>
            <a:endParaRPr lang="en-US" altLang="zh-CN"/>
          </a:p>
          <a:p>
            <a:pPr algn="ctr"/>
            <a:r>
              <a:rPr lang="en-US" altLang="zh-CN"/>
              <a:t>- SetInputConnection(conn)</a:t>
            </a:r>
            <a:endParaRPr lang="en-US" altLang="zh-CN"/>
          </a:p>
          <a:p>
            <a:pPr algn="ctr"/>
            <a:r>
              <a:rPr lang="en-US" altLang="zh-CN"/>
              <a:t>- InterpolateOn()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64845" y="1655445"/>
            <a:ext cx="3115945" cy="1251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vtkAlgorithm</a:t>
            </a:r>
            <a:endParaRPr lang="en-US" altLang="zh-CN" b="1"/>
          </a:p>
          <a:p>
            <a:pPr algn="ctr"/>
            <a:r>
              <a:rPr lang="en-US" altLang="zh-CN"/>
              <a:t>- SetInputConnection(conn)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3780790" y="2281555"/>
            <a:ext cx="456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395095" y="1472565"/>
            <a:ext cx="4250690" cy="307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vtkTextActor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Widgets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91235" y="1797685"/>
            <a:ext cx="2816225" cy="75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vtkScalarBarWidget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91235" y="3134360"/>
            <a:ext cx="2816225" cy="75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vtkPointWidget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91235" y="4385945"/>
            <a:ext cx="2816225" cy="75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vtkLineWidget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91235" y="5598795"/>
            <a:ext cx="2816225" cy="75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vtkPlane</a:t>
            </a:r>
            <a:r>
              <a:rPr lang="en-US" altLang="zh-CN"/>
              <a:t>Widget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260" y="1259205"/>
            <a:ext cx="4264660" cy="527939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138930" y="1797685"/>
            <a:ext cx="2816225" cy="75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vtkBoxWidget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199515" y="1577340"/>
            <a:ext cx="3025775" cy="3298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vtkAnimationScene</a:t>
            </a:r>
            <a:endParaRPr lang="en-US" altLang="zh-CN" b="1"/>
          </a:p>
          <a:p>
            <a:pPr algn="ctr"/>
            <a:r>
              <a:rPr lang="en-US" altLang="zh-CN"/>
              <a:t>- SetStartTime()</a:t>
            </a:r>
            <a:endParaRPr lang="en-US" altLang="zh-CN"/>
          </a:p>
          <a:p>
            <a:pPr algn="ctr"/>
            <a:r>
              <a:rPr lang="en-US" altLang="zh-CN"/>
              <a:t>- SetEndTime()</a:t>
            </a:r>
            <a:endParaRPr lang="en-US" altLang="zh-CN"/>
          </a:p>
          <a:p>
            <a:pPr algn="ctr"/>
            <a:r>
              <a:rPr lang="en-US" altLang="zh-CN"/>
              <a:t>- SetPlayMode()</a:t>
            </a:r>
            <a:endParaRPr lang="en-US" altLang="zh-CN"/>
          </a:p>
          <a:p>
            <a:pPr algn="ctr"/>
            <a:r>
              <a:rPr lang="en-US" altLang="zh-CN"/>
              <a:t>- SetFrameRate()</a:t>
            </a:r>
            <a:endParaRPr lang="en-US" altLang="zh-CN"/>
          </a:p>
          <a:p>
            <a:pPr algn="ctr"/>
            <a:r>
              <a:rPr lang="en-US" altLang="zh-CN"/>
              <a:t>- AddCue()</a:t>
            </a:r>
            <a:endParaRPr lang="en-US" altLang="zh-CN"/>
          </a:p>
          <a:p>
            <a:pPr algn="ctr"/>
            <a:r>
              <a:rPr lang="en-US" altLang="zh-CN"/>
              <a:t>- RemoveCue()</a:t>
            </a:r>
            <a:endParaRPr lang="en-US" altLang="zh-CN"/>
          </a:p>
          <a:p>
            <a:pPr algn="ctr"/>
            <a:r>
              <a:rPr lang="en-US" altLang="zh-CN"/>
              <a:t>- RemoveAllCue()</a:t>
            </a:r>
            <a:endParaRPr lang="en-US" altLang="zh-CN"/>
          </a:p>
          <a:p>
            <a:pPr algn="ctr"/>
            <a:r>
              <a:rPr lang="en-US" altLang="zh-CN"/>
              <a:t>- SetAnimationTime()</a:t>
            </a:r>
            <a:endParaRPr lang="en-US" altLang="zh-CN"/>
          </a:p>
          <a:p>
            <a:pPr algn="ctr"/>
            <a:r>
              <a:rPr lang="en-US" altLang="zh-CN"/>
              <a:t>- GetAnimationTime()</a:t>
            </a:r>
            <a:endParaRPr lang="en-US" altLang="zh-CN"/>
          </a:p>
          <a:p>
            <a:pPr algn="ctr"/>
            <a:r>
              <a:rPr lang="en-US" altLang="zh-CN"/>
              <a:t>- Play()</a:t>
            </a:r>
            <a:endParaRPr lang="en-US" altLang="zh-CN"/>
          </a:p>
          <a:p>
            <a:pPr algn="ctr"/>
            <a:r>
              <a:rPr lang="en-US" altLang="zh-CN"/>
              <a:t>- SetLoop()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Exporter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Conversion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54040" cy="4549140"/>
          </a:xfrm>
        </p:spPr>
        <p:txBody>
          <a:bodyPr/>
          <a:p>
            <a:r>
              <a:rPr lang="en-US" altLang="zh-CN"/>
              <a:t>To Numpy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from vtk.util.numpy_support import vtk_to_numpy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2240" y="1108075"/>
            <a:ext cx="5449570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vtk_rw = vtk.vtkRenderWindow()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vtk_win_im = vtk.vtkWindowToImageFilter()</a:t>
            </a:r>
            <a:endParaRPr lang="zh-CN" altLang="en-US" sz="1400"/>
          </a:p>
          <a:p>
            <a:r>
              <a:rPr lang="zh-CN" altLang="en-US" sz="1400"/>
              <a:t>vtk_win_im.SetInput(vtk_rw)</a:t>
            </a:r>
            <a:endParaRPr lang="zh-CN" altLang="en-US" sz="1400"/>
          </a:p>
          <a:p>
            <a:r>
              <a:rPr lang="zh-CN" altLang="en-US" sz="1400"/>
              <a:t>vtk_win_im.Update()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vtk_image = vtk_win_im.GetOutput()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width, height, _ = vtk_image.GetDimensions()</a:t>
            </a:r>
            <a:endParaRPr lang="zh-CN" altLang="en-US" sz="1400"/>
          </a:p>
          <a:p>
            <a:r>
              <a:rPr lang="zh-CN" altLang="en-US" sz="1400"/>
              <a:t>vtk_array = vtk_image.GetPointData().GetScalars()</a:t>
            </a:r>
            <a:endParaRPr lang="zh-CN" altLang="en-US" sz="1400"/>
          </a:p>
          <a:p>
            <a:r>
              <a:rPr lang="zh-CN" altLang="en-US" sz="1400"/>
              <a:t>components = vtk_array.GetNumberOfComponents()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arr = vtk_to_numpy(vtk_array).reshape(height, width, components)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References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https://www.vtk.org/doc/nightly/html/</a:t>
            </a:r>
            <a:endParaRPr lang="en-US"/>
          </a:p>
          <a:p>
            <a:r>
              <a:rPr lang="en-US"/>
              <a:t>https://lorensen.github.io/VTKExamples/site/Python/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Pipeline </a:t>
            </a:r>
            <a:r>
              <a:rPr lang="en-US" altLang="x-none"/>
              <a:t>1/2</a:t>
            </a:r>
            <a:endParaRPr lang="en-US" altLang="x-none"/>
          </a:p>
        </p:txBody>
      </p:sp>
      <p:sp>
        <p:nvSpPr>
          <p:cNvPr id="4" name="Flowchart: Process 3"/>
          <p:cNvSpPr/>
          <p:nvPr/>
        </p:nvSpPr>
        <p:spPr>
          <a:xfrm>
            <a:off x="798195" y="1292860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Source/Reader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778510" y="2098040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Filter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749300" y="2994025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Mapper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29615" y="3769360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39775" y="4550410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Renderer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29615" y="5388610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Render Window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19455" y="6155690"/>
            <a:ext cx="3402965" cy="661670"/>
          </a:xfrm>
          <a:prstGeom prst="flowChartProcess">
            <a:avLst/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Interactor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4467860" y="1056640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vtkSphereSource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391275" y="1066165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vtkCubeSource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8374380" y="1066165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vtkConeSource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467860" y="1579245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vtkSTLReader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467860" y="3078480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vtkPolyDataMapper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656070" y="2999740"/>
            <a:ext cx="5031105" cy="6400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US"/>
              <a:t>Maps data to graphics primitives which can be displayed by the renderer</a:t>
            </a:r>
            <a:endParaRPr lang="x-none" alt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4418330" y="3926840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vtkActor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655435" y="3630930"/>
            <a:ext cx="5031105" cy="11887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US"/>
              <a:t>- Represents an object in a rendering scene</a:t>
            </a:r>
            <a:endParaRPr lang="x-none" altLang="en-US"/>
          </a:p>
          <a:p>
            <a:r>
              <a:rPr lang="x-none" altLang="en-US"/>
              <a:t>- Has position, scale, orientation, textures, ...</a:t>
            </a:r>
            <a:endParaRPr lang="x-none" alt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4418330" y="4686935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vtkRenderer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4418330" y="5516245"/>
            <a:ext cx="1834515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vtkRenderWindow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646545" y="5446395"/>
            <a:ext cx="5031105" cy="6400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US"/>
              <a:t>Create a window for renderers to draw into</a:t>
            </a:r>
            <a:endParaRPr lang="x-none" alt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4428490" y="6267450"/>
            <a:ext cx="2524760" cy="404495"/>
          </a:xfrm>
          <a:prstGeom prst="flowChartAlternate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vtkRenderWindowInteractor</a:t>
            </a:r>
            <a:endParaRPr kumimoji="0" lang="x-none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129780" y="6315075"/>
            <a:ext cx="4558030" cy="3657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US"/>
              <a:t>Window interaction</a:t>
            </a:r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Pipeline 2/2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8480" y="1264285"/>
            <a:ext cx="3295650" cy="5197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85" y="1264285"/>
            <a:ext cx="7252335" cy="305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640" y="4534535"/>
            <a:ext cx="7820660" cy="15754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Classes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669290" y="1381760"/>
            <a:ext cx="3362960" cy="10687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vtkRenderWindowInteractor</a:t>
            </a:r>
            <a:endParaRPr lang="en-US" altLang="zh-CN"/>
          </a:p>
          <a:p>
            <a:pPr algn="ctr"/>
            <a:r>
              <a:rPr lang="en-US" altLang="zh-CN"/>
              <a:t>- SetRenderWindow(ren_win)</a:t>
            </a:r>
            <a:endParaRPr lang="en-US" altLang="zh-CN"/>
          </a:p>
          <a:p>
            <a:pPr algn="ctr"/>
            <a:r>
              <a:rPr lang="en-US" altLang="zh-CN"/>
              <a:t>- Initialize()</a:t>
            </a:r>
            <a:endParaRPr lang="en-US" altLang="zh-CN"/>
          </a:p>
          <a:p>
            <a:pPr algn="ctr"/>
            <a:r>
              <a:rPr lang="en-US" altLang="zh-CN"/>
              <a:t>- Start()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8655" y="2724785"/>
            <a:ext cx="3364230" cy="1693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vtkRenderWindow</a:t>
            </a:r>
            <a:endParaRPr lang="en-US" altLang="zh-CN"/>
          </a:p>
          <a:p>
            <a:pPr algn="ctr"/>
            <a:r>
              <a:rPr lang="en-US" altLang="zh-CN"/>
              <a:t>- AddRenderer(renderer)</a:t>
            </a:r>
            <a:endParaRPr lang="en-US" altLang="zh-CN"/>
          </a:p>
          <a:p>
            <a:pPr algn="ctr"/>
            <a:r>
              <a:rPr lang="en-US" altLang="zh-CN"/>
              <a:t>- Render()</a:t>
            </a:r>
            <a:endParaRPr lang="en-US" altLang="zh-CN"/>
          </a:p>
          <a:p>
            <a:pPr algn="ctr"/>
            <a:r>
              <a:rPr lang="en-US" altLang="zh-CN"/>
              <a:t>- SetSize()</a:t>
            </a:r>
            <a:endParaRPr lang="en-US" altLang="zh-CN"/>
          </a:p>
          <a:p>
            <a:pPr algn="ctr"/>
            <a:r>
              <a:rPr lang="en-US" altLang="zh-CN"/>
              <a:t>- SetWindowName()</a:t>
            </a:r>
            <a:endParaRPr lang="en-US" altLang="zh-CN"/>
          </a:p>
          <a:p>
            <a:pPr algn="ctr"/>
            <a:r>
              <a:rPr lang="en-US" altLang="zh-CN"/>
              <a:t>- SetOffScreenRendering()</a:t>
            </a:r>
            <a:endParaRPr lang="en-US" altLang="zh-CN"/>
          </a:p>
        </p:txBody>
      </p:sp>
      <p:cxnSp>
        <p:nvCxnSpPr>
          <p:cNvPr id="6" name="直接连接符 5"/>
          <p:cNvCxnSpPr>
            <a:stCxn id="4" idx="2"/>
            <a:endCxn id="5" idx="0"/>
          </p:cNvCxnSpPr>
          <p:nvPr/>
        </p:nvCxnSpPr>
        <p:spPr>
          <a:xfrm>
            <a:off x="2350770" y="2450465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6"/>
          <p:cNvSpPr/>
          <p:nvPr/>
        </p:nvSpPr>
        <p:spPr>
          <a:xfrm>
            <a:off x="4414520" y="2450465"/>
            <a:ext cx="3362960" cy="18510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vtkRenderer</a:t>
            </a:r>
            <a:endParaRPr lang="en-US" altLang="zh-CN"/>
          </a:p>
          <a:p>
            <a:pPr algn="ctr"/>
            <a:r>
              <a:rPr lang="en-US" altLang="zh-CN"/>
              <a:t>- AddActor(actor)</a:t>
            </a:r>
            <a:endParaRPr lang="en-US" altLang="zh-CN"/>
          </a:p>
          <a:p>
            <a:pPr algn="ctr"/>
            <a:r>
              <a:rPr lang="en-US" altLang="zh-CN"/>
              <a:t>- SetBackground(r, g, b)</a:t>
            </a:r>
            <a:endParaRPr lang="en-US" altLang="zh-CN"/>
          </a:p>
          <a:p>
            <a:pPr algn="ctr"/>
            <a:r>
              <a:rPr lang="en-US" altLang="zh-CN"/>
              <a:t>- ResetCamera()</a:t>
            </a:r>
            <a:endParaRPr lang="en-US" altLang="zh-CN"/>
          </a:p>
          <a:p>
            <a:pPr algn="ctr"/>
            <a:r>
              <a:rPr lang="en-US" altLang="zh-CN"/>
              <a:t>- GetActiveCamera()</a:t>
            </a:r>
            <a:endParaRPr lang="en-US" altLang="zh-CN"/>
          </a:p>
          <a:p>
            <a:pPr algn="ctr"/>
            <a:r>
              <a:rPr lang="en-US" altLang="zh-CN"/>
              <a:t>- AddLight(light)</a:t>
            </a:r>
            <a:endParaRPr lang="en-US" altLang="zh-CN"/>
          </a:p>
        </p:txBody>
      </p:sp>
      <p:cxnSp>
        <p:nvCxnSpPr>
          <p:cNvPr id="8" name="直接连接符 7"/>
          <p:cNvCxnSpPr>
            <a:stCxn id="5" idx="3"/>
            <a:endCxn id="7" idx="1"/>
          </p:cNvCxnSpPr>
          <p:nvPr/>
        </p:nvCxnSpPr>
        <p:spPr>
          <a:xfrm flipV="1">
            <a:off x="4032885" y="3376295"/>
            <a:ext cx="381635" cy="19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8406130" y="1308735"/>
            <a:ext cx="3362960" cy="21202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vtkActor</a:t>
            </a:r>
            <a:endParaRPr lang="en-US" altLang="zh-CN" b="1"/>
          </a:p>
          <a:p>
            <a:pPr algn="ctr"/>
            <a:r>
              <a:rPr lang="en-US" altLang="zh-CN"/>
              <a:t>- SetMapper(mapper)</a:t>
            </a:r>
            <a:endParaRPr lang="en-US" altLang="zh-CN"/>
          </a:p>
          <a:p>
            <a:pPr algn="ctr"/>
            <a:r>
              <a:rPr lang="en-US" altLang="zh-CN"/>
              <a:t>- SetTexture(tex)</a:t>
            </a:r>
            <a:endParaRPr lang="en-US" altLang="zh-CN"/>
          </a:p>
          <a:p>
            <a:pPr algn="ctr"/>
            <a:r>
              <a:rPr lang="en-US" altLang="zh-CN"/>
              <a:t>- SetPosition(x, y, z)</a:t>
            </a:r>
            <a:endParaRPr lang="en-US" altLang="zh-CN"/>
          </a:p>
          <a:p>
            <a:pPr algn="ctr"/>
            <a:r>
              <a:rPr lang="en-US" altLang="zh-CN"/>
              <a:t>- RotateX(degree)</a:t>
            </a:r>
            <a:endParaRPr lang="en-US" altLang="zh-CN"/>
          </a:p>
          <a:p>
            <a:pPr algn="ctr"/>
            <a:r>
              <a:rPr lang="en-US" altLang="zh-CN"/>
              <a:t>- RotateY(degree)</a:t>
            </a:r>
            <a:endParaRPr lang="en-US" altLang="zh-CN"/>
          </a:p>
          <a:p>
            <a:pPr algn="ctr"/>
            <a:r>
              <a:rPr lang="en-US" altLang="zh-CN"/>
              <a:t>- RotateZ(degree)</a:t>
            </a:r>
            <a:endParaRPr lang="en-US" altLang="zh-CN"/>
          </a:p>
          <a:p>
            <a:pPr algn="ctr"/>
            <a:r>
              <a:rPr lang="en-US" altLang="zh-CN"/>
              <a:t>- GetProperty()</a:t>
            </a:r>
            <a:endParaRPr lang="en-US" altLang="zh-CN"/>
          </a:p>
        </p:txBody>
      </p:sp>
      <p:sp>
        <p:nvSpPr>
          <p:cNvPr id="10" name="流程图: 可选过程 9"/>
          <p:cNvSpPr/>
          <p:nvPr/>
        </p:nvSpPr>
        <p:spPr>
          <a:xfrm>
            <a:off x="8406130" y="3747770"/>
            <a:ext cx="3362960" cy="1211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vtkPolyDataMapper</a:t>
            </a:r>
            <a:endParaRPr lang="en-US" altLang="zh-CN" b="1"/>
          </a:p>
          <a:p>
            <a:pPr algn="ctr"/>
            <a:r>
              <a:rPr lang="en-US" altLang="zh-CN"/>
              <a:t>- SetInputConnection(conn)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8406130" y="5247005"/>
            <a:ext cx="3362960" cy="5073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vtkCylinderSource</a:t>
            </a:r>
            <a:endParaRPr lang="en-US" altLang="zh-CN"/>
          </a:p>
        </p:txBody>
      </p:sp>
      <p:cxnSp>
        <p:nvCxnSpPr>
          <p:cNvPr id="12" name="肘形连接符 11"/>
          <p:cNvCxnSpPr>
            <a:stCxn id="7" idx="3"/>
            <a:endCxn id="9" idx="1"/>
          </p:cNvCxnSpPr>
          <p:nvPr/>
        </p:nvCxnSpPr>
        <p:spPr>
          <a:xfrm flipV="1">
            <a:off x="7777480" y="2369185"/>
            <a:ext cx="628650" cy="1007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>
            <a:off x="10087610" y="3429000"/>
            <a:ext cx="0" cy="3187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10087610" y="4959350"/>
            <a:ext cx="0" cy="28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505960" y="4562475"/>
            <a:ext cx="3179445" cy="187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vtkCamera</a:t>
            </a:r>
            <a:endParaRPr lang="en-US" altLang="zh-CN" b="1"/>
          </a:p>
          <a:p>
            <a:pPr algn="ctr"/>
            <a:r>
              <a:rPr lang="en-US" altLang="zh-CN"/>
              <a:t>- SetClippingRange (dnear, dfar)</a:t>
            </a:r>
            <a:endParaRPr lang="en-US" altLang="zh-CN"/>
          </a:p>
          <a:p>
            <a:pPr algn="ctr"/>
            <a:r>
              <a:rPr lang="en-US" altLang="zh-CN"/>
              <a:t>- SetFocalPoint (x, y, z)</a:t>
            </a:r>
            <a:endParaRPr lang="en-US" altLang="zh-CN"/>
          </a:p>
          <a:p>
            <a:pPr algn="ctr"/>
            <a:r>
              <a:rPr lang="en-US" altLang="zh-CN"/>
              <a:t>- SetPosition (x, y, z)</a:t>
            </a:r>
            <a:endParaRPr lang="en-US" altLang="zh-CN"/>
          </a:p>
          <a:p>
            <a:pPr algn="ctr"/>
            <a:r>
              <a:rPr lang="en-US" altLang="zh-CN"/>
              <a:t>- SetViewUp (x, y, z)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38200" y="4959350"/>
            <a:ext cx="3023870" cy="116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vtkLight</a:t>
            </a:r>
            <a:endParaRPr lang="en-US" altLang="zh-CN" b="1"/>
          </a:p>
          <a:p>
            <a:pPr algn="ctr"/>
            <a:r>
              <a:rPr lang="en-US" altLang="zh-CN"/>
              <a:t>- SetColor(r, g, b)</a:t>
            </a:r>
            <a:endParaRPr lang="en-US" altLang="zh-CN"/>
          </a:p>
          <a:p>
            <a:pPr algn="ctr"/>
            <a:r>
              <a:rPr lang="en-US" altLang="zh-CN"/>
              <a:t>- SetFocalPoint(x, y, z)</a:t>
            </a:r>
            <a:endParaRPr lang="en-US" altLang="zh-CN"/>
          </a:p>
          <a:p>
            <a:pPr algn="ctr"/>
            <a:r>
              <a:rPr lang="en-US" altLang="zh-CN"/>
              <a:t>- SetPosition(x, y, z)</a:t>
            </a:r>
            <a:endParaRPr lang="en-US" altLang="zh-CN"/>
          </a:p>
        </p:txBody>
      </p:sp>
      <p:cxnSp>
        <p:nvCxnSpPr>
          <p:cNvPr id="17" name="直接连接符 16"/>
          <p:cNvCxnSpPr>
            <a:stCxn id="16" idx="3"/>
            <a:endCxn id="7" idx="1"/>
          </p:cNvCxnSpPr>
          <p:nvPr/>
        </p:nvCxnSpPr>
        <p:spPr>
          <a:xfrm flipV="1">
            <a:off x="3862070" y="3376295"/>
            <a:ext cx="552450" cy="216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5" idx="0"/>
          </p:cNvCxnSpPr>
          <p:nvPr/>
        </p:nvCxnSpPr>
        <p:spPr>
          <a:xfrm>
            <a:off x="6096000" y="4301490"/>
            <a:ext cx="0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528820" y="1381760"/>
            <a:ext cx="3090545" cy="80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vtkAlgorithm</a:t>
            </a:r>
            <a:endParaRPr lang="en-US" altLang="zh-CN"/>
          </a:p>
          <a:p>
            <a:pPr algn="ctr"/>
            <a:r>
              <a:rPr lang="en-US" altLang="zh-CN"/>
              <a:t>- SetInputConnection(conn)</a:t>
            </a:r>
            <a:endParaRPr lang="en-US" altLang="zh-CN"/>
          </a:p>
          <a:p>
            <a:pPr algn="ctr"/>
            <a:r>
              <a:rPr lang="en-US" altLang="zh-CN"/>
              <a:t>- GetOutputPort()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2"/>
            <a:endCxn id="7" idx="0"/>
          </p:cNvCxnSpPr>
          <p:nvPr/>
        </p:nvCxnSpPr>
        <p:spPr>
          <a:xfrm>
            <a:off x="6074410" y="2190115"/>
            <a:ext cx="21590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618980" y="5918200"/>
            <a:ext cx="228219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vtkPLYReader</a:t>
            </a:r>
            <a:endParaRPr lang="en-US" altLang="zh-CN" b="1"/>
          </a:p>
        </p:txBody>
      </p:sp>
      <p:sp>
        <p:nvSpPr>
          <p:cNvPr id="5" name="圆角矩形 4"/>
          <p:cNvSpPr/>
          <p:nvPr/>
        </p:nvSpPr>
        <p:spPr>
          <a:xfrm>
            <a:off x="6584950" y="4914265"/>
            <a:ext cx="2529205" cy="1146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vtkPoly</a:t>
            </a:r>
            <a:r>
              <a:rPr lang="en-US" altLang="zh-CN" b="1"/>
              <a:t>DataReader</a:t>
            </a:r>
            <a:endParaRPr lang="en-US" altLang="zh-CN" b="1"/>
          </a:p>
          <a:p>
            <a:pPr algn="ctr"/>
            <a:r>
              <a:rPr lang="en-US" altLang="zh-CN">
                <a:sym typeface="+mn-ea"/>
              </a:rPr>
              <a:t>- GetOutput()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26600" y="5187315"/>
            <a:ext cx="228219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vtkOBJ</a:t>
            </a:r>
            <a:r>
              <a:rPr lang="en-US" altLang="zh-CN" b="1"/>
              <a:t>Reader</a:t>
            </a:r>
            <a:endParaRPr lang="en-US" altLang="zh-CN" b="1"/>
          </a:p>
        </p:txBody>
      </p:sp>
      <p:sp>
        <p:nvSpPr>
          <p:cNvPr id="7" name="圆角矩形 6"/>
          <p:cNvSpPr/>
          <p:nvPr/>
        </p:nvSpPr>
        <p:spPr>
          <a:xfrm>
            <a:off x="9618980" y="4458335"/>
            <a:ext cx="228219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vtkSTLReader</a:t>
            </a:r>
            <a:endParaRPr lang="en-US" altLang="zh-CN" b="1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9114155" y="5487670"/>
            <a:ext cx="504825" cy="73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9114155" y="5487670"/>
            <a:ext cx="51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9114155" y="4758690"/>
            <a:ext cx="504825" cy="72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408430" y="1721485"/>
            <a:ext cx="2282190" cy="63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vtkImageReader2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081145" y="1249680"/>
            <a:ext cx="2282190" cy="63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vtkJPEGReader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 flipV="1">
            <a:off x="3690620" y="1569085"/>
            <a:ext cx="390525" cy="47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81145" y="2078990"/>
            <a:ext cx="2282190" cy="63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vtkPNG</a:t>
            </a:r>
            <a:r>
              <a:rPr lang="en-US" altLang="zh-CN" b="1"/>
              <a:t>Reader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3" idx="3"/>
            <a:endCxn id="19" idx="1"/>
          </p:cNvCxnSpPr>
          <p:nvPr/>
        </p:nvCxnSpPr>
        <p:spPr>
          <a:xfrm>
            <a:off x="3690620" y="2040890"/>
            <a:ext cx="390525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38200" y="4914265"/>
            <a:ext cx="2529205" cy="1146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vtkReaderAlgorithm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3690620" y="4913630"/>
            <a:ext cx="2529205" cy="1146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vtkDataReader</a:t>
            </a:r>
            <a:endParaRPr lang="en-US" altLang="zh-CN" b="1"/>
          </a:p>
          <a:p>
            <a:pPr algn="ctr"/>
            <a:r>
              <a:rPr lang="en-US" altLang="zh-CN">
                <a:sym typeface="+mn-ea"/>
              </a:rPr>
              <a:t>- SetFileName(fn)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- Update()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3"/>
            <a:endCxn id="5" idx="1"/>
          </p:cNvCxnSpPr>
          <p:nvPr/>
        </p:nvCxnSpPr>
        <p:spPr>
          <a:xfrm>
            <a:off x="6219825" y="5487035"/>
            <a:ext cx="3651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22" idx="1"/>
          </p:cNvCxnSpPr>
          <p:nvPr/>
        </p:nvCxnSpPr>
        <p:spPr>
          <a:xfrm flipV="1">
            <a:off x="3367405" y="5487035"/>
            <a:ext cx="3232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591810" y="2033270"/>
            <a:ext cx="225679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vtkImageData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16885" y="2033270"/>
            <a:ext cx="225679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vtkDataSet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41325" y="2033270"/>
            <a:ext cx="225679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vtkDataObject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3"/>
            <a:endCxn id="5" idx="1"/>
          </p:cNvCxnSpPr>
          <p:nvPr/>
        </p:nvCxnSpPr>
        <p:spPr>
          <a:xfrm>
            <a:off x="2698115" y="2353310"/>
            <a:ext cx="318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5273675" y="2353310"/>
            <a:ext cx="318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591810" y="2997835"/>
            <a:ext cx="225679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vtkPoly</a:t>
            </a:r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5273675" y="2353310"/>
            <a:ext cx="31813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66115" y="2906395"/>
            <a:ext cx="2685415" cy="1146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vtkPolyDataAlgorithm</a:t>
            </a:r>
            <a:endParaRPr lang="en-US" altLang="zh-CN" b="1"/>
          </a:p>
          <a:p>
            <a:pPr algn="ctr"/>
            <a:r>
              <a:rPr lang="en-US" altLang="zh-CN">
                <a:sym typeface="+mn-ea"/>
              </a:rPr>
              <a:t>- GetOutput()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821430" y="1120775"/>
            <a:ext cx="2685415" cy="53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vtkConeSource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808095" y="1824990"/>
            <a:ext cx="2685415" cy="53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vtkCube</a:t>
            </a:r>
            <a:r>
              <a:rPr lang="en-US" altLang="zh-CN" b="1"/>
              <a:t>Source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 flipV="1">
            <a:off x="3351530" y="1388110"/>
            <a:ext cx="469900" cy="2091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3351530" y="2092325"/>
            <a:ext cx="456565" cy="138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821430" y="2607310"/>
            <a:ext cx="2685415" cy="53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vtkPlane</a:t>
            </a:r>
            <a:r>
              <a:rPr lang="en-US" altLang="zh-CN" b="1"/>
              <a:t>Source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 flipV="1">
            <a:off x="3351530" y="2874645"/>
            <a:ext cx="469900" cy="6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Filters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REFSHAPE" val="796945548"/>
  <p:tag name="KSO_WM_UNIT_PLACING_PICTURE_USER_VIEWPORT" val="{&quot;height&quot;:11235,&quot;width&quot;:7125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演示</Application>
  <PresentationFormat>Widescreen</PresentationFormat>
  <Paragraphs>217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VTK Notes</vt:lpstr>
      <vt:lpstr>References</vt:lpstr>
      <vt:lpstr>Pipeline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VTK Notes</dc:title>
  <dc:creator>lgm</dc:creator>
  <cp:lastModifiedBy>Sparks Lu</cp:lastModifiedBy>
  <cp:revision>171</cp:revision>
  <dcterms:created xsi:type="dcterms:W3CDTF">2018-07-13T10:49:00Z</dcterms:created>
  <dcterms:modified xsi:type="dcterms:W3CDTF">2020-05-03T00:26:01Z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