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handoutMasterIdLst>
    <p:handoutMasterId r:id="rId25"/>
  </p:handoutMasterIdLst>
  <p:sldIdLst>
    <p:sldId id="256" r:id="rId3"/>
    <p:sldId id="266" r:id="rId4"/>
    <p:sldId id="264" r:id="rId5"/>
    <p:sldId id="281" r:id="rId6"/>
    <p:sldId id="273" r:id="rId7"/>
    <p:sldId id="260" r:id="rId8"/>
    <p:sldId id="274" r:id="rId10"/>
    <p:sldId id="316" r:id="rId11"/>
    <p:sldId id="270" r:id="rId12"/>
    <p:sldId id="278" r:id="rId13"/>
    <p:sldId id="290" r:id="rId14"/>
    <p:sldId id="296" r:id="rId15"/>
    <p:sldId id="294" r:id="rId16"/>
    <p:sldId id="302" r:id="rId17"/>
    <p:sldId id="308" r:id="rId18"/>
    <p:sldId id="295" r:id="rId19"/>
    <p:sldId id="280" r:id="rId20"/>
    <p:sldId id="282" r:id="rId21"/>
    <p:sldId id="307" r:id="rId22"/>
    <p:sldId id="314" r:id="rId23"/>
    <p:sldId id="263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handoutMaster" Target="handoutMasters/handoutMaster1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EB29AC-4239-42C2-AF7F-021E0FF5BD0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EB29AC-4239-42C2-AF7F-021E0FF5BD0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599881"/>
            <a:ext cx="9144000" cy="682643"/>
          </a:xfrm>
        </p:spPr>
        <p:txBody>
          <a:bodyPr anchor="ctr" anchorCtr="0">
            <a:normAutofit/>
          </a:bodyPr>
          <a:lstStyle>
            <a:lvl1pPr algn="ctr">
              <a:defRPr sz="40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299335"/>
            <a:ext cx="9144000" cy="376237"/>
          </a:xfrm>
        </p:spPr>
        <p:txBody>
          <a:bodyPr anchor="ctr" anchorCtr="0"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31219"/>
            <a:ext cx="10515600" cy="1551646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95320" y="3697371"/>
            <a:ext cx="8401360" cy="896937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625237" y="3582865"/>
            <a:ext cx="8941526" cy="102651"/>
            <a:chOff x="3914775" y="2524125"/>
            <a:chExt cx="2428875" cy="57150"/>
          </a:xfrm>
        </p:grpSpPr>
        <p:sp>
          <p:nvSpPr>
            <p:cNvPr id="8" name="矩形 7"/>
            <p:cNvSpPr/>
            <p:nvPr/>
          </p:nvSpPr>
          <p:spPr>
            <a:xfrm>
              <a:off x="3914775" y="2524125"/>
              <a:ext cx="809625" cy="571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724400" y="2524125"/>
              <a:ext cx="809625" cy="571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534025" y="2524125"/>
              <a:ext cx="809625" cy="5715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7498"/>
            <a:ext cx="10515600" cy="7722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14590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969819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4590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969819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3134" y="2522178"/>
            <a:ext cx="5309839" cy="1226171"/>
          </a:xfrm>
        </p:spPr>
        <p:txBody>
          <a:bodyPr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6" name="空心弧 5"/>
          <p:cNvSpPr/>
          <p:nvPr/>
        </p:nvSpPr>
        <p:spPr bwMode="auto">
          <a:xfrm rot="7086271">
            <a:off x="7390896" y="2034751"/>
            <a:ext cx="2201026" cy="2201026"/>
          </a:xfrm>
          <a:prstGeom prst="blockArc">
            <a:avLst>
              <a:gd name="adj1" fmla="val 5502533"/>
              <a:gd name="adj2" fmla="val 1980318"/>
              <a:gd name="adj3" fmla="val 1053"/>
            </a:avLst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3748670" y="3778700"/>
            <a:ext cx="3878765" cy="845746"/>
          </a:xfrm>
        </p:spPr>
        <p:txBody>
          <a:bodyPr anchor="ctr" anchorCtr="0">
            <a:normAutofit/>
          </a:bodyPr>
          <a:lstStyle>
            <a:lvl1pPr marL="0" indent="0" algn="dist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94" y="245327"/>
            <a:ext cx="10514012" cy="719795"/>
          </a:xfrm>
        </p:spPr>
        <p:txBody>
          <a:bodyPr anchor="ctr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01020" y="1257090"/>
            <a:ext cx="3878116" cy="44523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122" y="1257090"/>
            <a:ext cx="5597912" cy="4452336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182881"/>
            <a:ext cx="10515600" cy="731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211581"/>
            <a:ext cx="10515600" cy="4549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 typeface="黑体" panose="02010609060101010101" pitchFamily="49" charset="-122"/>
        <a:buChar char="〉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6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/>
          </a:bodyPr>
          <a:p>
            <a:pPr algn="ctr"/>
            <a:r>
              <a:rPr lang="en-US" altLang="zh-CN" smtClean="0"/>
              <a:t>Vue Notes</a:t>
            </a:r>
            <a:endParaRPr lang="en-US" altLang="zh-CN" smtClean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524000" y="5299075"/>
            <a:ext cx="9144000" cy="770255"/>
          </a:xfrm>
        </p:spPr>
        <p:txBody>
          <a:bodyPr>
            <a:normAutofit fontScale="85000" lnSpcReduction="10000"/>
          </a:bodyPr>
          <a:p>
            <a:pPr algn="ctr"/>
            <a:r>
              <a:rPr lang="en-US" altLang="zh-CN" smtClean="0"/>
              <a:t>Sparks Lu</a:t>
            </a:r>
            <a:endParaRPr lang="en-US" altLang="zh-CN" smtClean="0"/>
          </a:p>
          <a:p>
            <a:pPr algn="ctr"/>
            <a:r>
              <a:rPr lang="en-US" altLang="zh-CN" smtClean="0"/>
              <a:t>Last updated: </a:t>
            </a:r>
            <a:r>
              <a:rPr lang="en-US" altLang="en-US" smtClean="0"/>
              <a:t>8</a:t>
            </a:r>
            <a:r>
              <a:rPr lang="en-US" altLang="zh-CN" smtClean="0"/>
              <a:t>/</a:t>
            </a:r>
            <a:r>
              <a:rPr lang="en-US" altLang="en-US" smtClean="0"/>
              <a:t>16</a:t>
            </a:r>
            <a:r>
              <a:rPr lang="en-US" altLang="zh-CN" smtClean="0"/>
              <a:t>/201</a:t>
            </a:r>
            <a:r>
              <a:rPr lang="en-US" altLang="en-US" smtClean="0"/>
              <a:t>9</a:t>
            </a:r>
            <a:endParaRPr lang="en-US" altLang="en-US" smtClean="0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Single Page Application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Command</a:t>
            </a:r>
            <a:endParaRPr lang="en-US" altLang="en-US"/>
          </a:p>
          <a:p>
            <a:pPr lvl="1"/>
            <a:r>
              <a:rPr lang="en-US" altLang="en-US"/>
              <a:t>vue init webpack {appname}</a:t>
            </a:r>
            <a:endParaRPr lang="en-US" altLang="en-US"/>
          </a:p>
          <a:p>
            <a:pPr lvl="0"/>
            <a:r>
              <a:rPr lang="en-US" altLang="en-US"/>
              <a:t>Structure</a:t>
            </a:r>
            <a:endParaRPr lang="en-US" altLang="en-US"/>
          </a:p>
          <a:p>
            <a:pPr lvl="1"/>
            <a:r>
              <a:rPr lang="en-US" altLang="en-US"/>
              <a:t>index.html</a:t>
            </a:r>
            <a:endParaRPr lang="en-US" altLang="en-US"/>
          </a:p>
          <a:p>
            <a:pPr lvl="1"/>
            <a:r>
              <a:rPr lang="en-US" altLang="en-US"/>
              <a:t>src</a:t>
            </a:r>
            <a:endParaRPr lang="en-US" altLang="en-US"/>
          </a:p>
          <a:p>
            <a:pPr lvl="2"/>
            <a:r>
              <a:rPr lang="en-US" altLang="en-US"/>
              <a:t>App.vue</a:t>
            </a:r>
            <a:endParaRPr lang="en-US" altLang="en-US"/>
          </a:p>
          <a:p>
            <a:pPr lvl="2"/>
            <a:r>
              <a:rPr lang="en-US" altLang="en-US"/>
              <a:t>main.js</a:t>
            </a:r>
            <a:endParaRPr lang="en-US" altLang="en-US"/>
          </a:p>
          <a:p>
            <a:pPr lvl="2"/>
            <a:r>
              <a:rPr lang="en-US" altLang="en-US"/>
              <a:t>components/</a:t>
            </a:r>
            <a:endParaRPr lang="en-US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88990" y="1550670"/>
            <a:ext cx="6019800" cy="42100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Vue Router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r>
              <a:rPr lang="en-US" altLang="zh-CN"/>
              <a:t>Install</a:t>
            </a:r>
            <a:endParaRPr lang="en-US" altLang="zh-CN"/>
          </a:p>
          <a:p>
            <a:pPr lvl="1"/>
            <a:r>
              <a:rPr lang="en-US" altLang="zh-CN" sz="2000"/>
              <a:t>npm install vue-router --save</a:t>
            </a:r>
            <a:endParaRPr lang="en-US" altLang="zh-CN"/>
          </a:p>
          <a:p>
            <a:r>
              <a:rPr lang="en-US" altLang="zh-CN"/>
              <a:t>Vue.use(VueRouter)</a:t>
            </a:r>
            <a:endParaRPr lang="en-US" altLang="zh-CN"/>
          </a:p>
          <a:p>
            <a:pPr lvl="1"/>
            <a:r>
              <a:rPr lang="en-US" altLang="zh-CN" sz="2000"/>
              <a:t>this.$router</a:t>
            </a:r>
            <a:endParaRPr lang="en-US" altLang="zh-CN" sz="2000"/>
          </a:p>
          <a:p>
            <a:pPr lvl="2"/>
            <a:r>
              <a:rPr lang="en-US" altLang="zh-CN" sz="1800"/>
              <a:t>router object</a:t>
            </a:r>
            <a:endParaRPr lang="en-US" altLang="zh-CN" sz="1800"/>
          </a:p>
          <a:p>
            <a:pPr lvl="2"/>
            <a:r>
              <a:rPr lang="en-US" altLang="zh-CN" sz="1800"/>
              <a:t>navigate to a new route</a:t>
            </a:r>
            <a:endParaRPr lang="en-US" altLang="zh-CN" sz="1800"/>
          </a:p>
          <a:p>
            <a:pPr lvl="3"/>
            <a:r>
              <a:rPr lang="en-US" altLang="zh-CN" sz="1800"/>
              <a:t>this.$router.push('route-name')</a:t>
            </a:r>
            <a:endParaRPr lang="en-US" altLang="zh-CN" sz="1800"/>
          </a:p>
          <a:p>
            <a:pPr lvl="3"/>
            <a:r>
              <a:rPr lang="en-US" altLang="zh-CN" sz="1800"/>
              <a:t>this.$router.replace({ path: 'name'})</a:t>
            </a:r>
            <a:endParaRPr lang="en-US" altLang="zh-CN" sz="1800"/>
          </a:p>
          <a:p>
            <a:pPr lvl="3"/>
            <a:r>
              <a:rPr lang="en-US" altLang="zh-CN" sz="1800"/>
              <a:t>this.$router.go(-1/1)</a:t>
            </a:r>
            <a:endParaRPr lang="en-US" altLang="zh-CN" sz="1800"/>
          </a:p>
          <a:p>
            <a:pPr lvl="1"/>
            <a:r>
              <a:rPr lang="en-US" altLang="zh-CN" sz="2000"/>
              <a:t>this.$route</a:t>
            </a:r>
            <a:endParaRPr lang="en-US" altLang="zh-CN"/>
          </a:p>
          <a:p>
            <a:r>
              <a:rPr lang="en-US" altLang="zh-CN"/>
              <a:t>&lt;router-link&gt;</a:t>
            </a:r>
            <a:endParaRPr lang="en-US" altLang="zh-CN"/>
          </a:p>
          <a:p>
            <a:pPr lvl="1"/>
            <a:r>
              <a:rPr lang="en-US" altLang="zh-CN" sz="2000"/>
              <a:t>&lt;router-link to=”home”&gt;Home&lt;/router-link&gt;</a:t>
            </a:r>
            <a:endParaRPr lang="en-US" altLang="zh-CN"/>
          </a:p>
          <a:p>
            <a:r>
              <a:rPr lang="en-US" altLang="zh-CN"/>
              <a:t>&lt;router-view&gt;</a:t>
            </a:r>
            <a:endParaRPr lang="en-US" altLang="zh-CN"/>
          </a:p>
          <a:p>
            <a:pPr lvl="1"/>
            <a:r>
              <a:rPr lang="en-US" altLang="zh-CN"/>
              <a:t>Vue router puts the content which match current url</a:t>
            </a:r>
            <a:endParaRPr lang="en-US" altLang="zh-CN"/>
          </a:p>
          <a:p>
            <a:pPr lvl="0"/>
            <a:r>
              <a:rPr lang="en-US" altLang="zh-CN"/>
              <a:t>router.js</a:t>
            </a:r>
            <a:endParaRPr lang="en-US" altLang="zh-CN"/>
          </a:p>
          <a:p>
            <a:pPr lvl="1"/>
            <a:r>
              <a:rPr lang="en-US" altLang="zh-CN"/>
              <a:t>routes: [{path: 'url1', name: 'name1', component: 'component1'}]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5695950" y="981075"/>
            <a:ext cx="3933825" cy="953135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p>
            <a:r>
              <a:rPr lang="zh-CN" altLang="en-US" sz="1400"/>
              <a:t>import Vue from 'vue'</a:t>
            </a:r>
            <a:endParaRPr lang="zh-CN" altLang="en-US" sz="1400"/>
          </a:p>
          <a:p>
            <a:r>
              <a:rPr lang="zh-CN" altLang="en-US" sz="1400"/>
              <a:t>import VueRouter from 'vue-router'</a:t>
            </a:r>
            <a:endParaRPr lang="zh-CN" altLang="en-US" sz="1400"/>
          </a:p>
          <a:p>
            <a:endParaRPr lang="zh-CN" altLang="en-US" sz="1400"/>
          </a:p>
          <a:p>
            <a:r>
              <a:rPr lang="zh-CN" altLang="en-US" sz="1400"/>
              <a:t>Vue.use(VueRouter)</a:t>
            </a:r>
            <a:endParaRPr lang="zh-CN" altLang="en-US" sz="1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Vue-i18n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10515600" cy="5217160"/>
          </a:xfrm>
        </p:spPr>
        <p:txBody>
          <a:bodyPr>
            <a:normAutofit fontScale="60000"/>
          </a:bodyPr>
          <a:p>
            <a:r>
              <a:rPr lang="zh-CN" altLang="en-US"/>
              <a:t>https://github.com/kazupon/vue-i18n</a:t>
            </a:r>
            <a:endParaRPr lang="zh-CN" altLang="en-US"/>
          </a:p>
          <a:p>
            <a:r>
              <a:rPr lang="en-US" altLang="zh-CN"/>
              <a:t>vue add i18n</a:t>
            </a:r>
            <a:endParaRPr lang="en-US" altLang="zh-CN"/>
          </a:p>
          <a:p>
            <a:r>
              <a:rPr lang="en-US" altLang="zh-CN"/>
              <a:t>Formatting</a:t>
            </a:r>
            <a:endParaRPr lang="en-US" altLang="zh-CN"/>
          </a:p>
          <a:p>
            <a:pPr lvl="1"/>
            <a:r>
              <a:rPr lang="en-US" altLang="zh-CN"/>
              <a:t>Named formatting</a:t>
            </a:r>
            <a:endParaRPr lang="en-US" altLang="zh-CN"/>
          </a:p>
          <a:p>
            <a:pPr lvl="1"/>
            <a:r>
              <a:rPr lang="en-US" altLang="zh-CN"/>
              <a:t>List formatting</a:t>
            </a:r>
            <a:endParaRPr lang="en-US" altLang="zh-CN"/>
          </a:p>
          <a:p>
            <a:pPr lvl="1"/>
            <a:r>
              <a:rPr lang="en-US" altLang="zh-CN"/>
              <a:t>HTML formatting</a:t>
            </a:r>
            <a:endParaRPr lang="en-US" altLang="zh-CN"/>
          </a:p>
          <a:p>
            <a:pPr lvl="1"/>
            <a:r>
              <a:rPr lang="en-US" altLang="zh-CN"/>
              <a:t>Custom formatting</a:t>
            </a:r>
            <a:endParaRPr lang="en-US" altLang="zh-CN"/>
          </a:p>
          <a:p>
            <a:pPr lvl="0"/>
            <a:r>
              <a:rPr lang="en-US" altLang="zh-CN" sz="2400"/>
              <a:t>Pluralization</a:t>
            </a:r>
            <a:endParaRPr lang="en-US" altLang="zh-CN" sz="2400"/>
          </a:p>
          <a:p>
            <a:pPr lvl="1"/>
            <a:r>
              <a:rPr lang="en-US" altLang="zh-CN" sz="2000"/>
              <a:t>$tc()</a:t>
            </a:r>
            <a:endParaRPr lang="en-US" altLang="zh-CN" sz="2000"/>
          </a:p>
          <a:p>
            <a:pPr lvl="0"/>
            <a:r>
              <a:rPr lang="en-US" altLang="zh-CN" sz="2400"/>
              <a:t>Datetime localization</a:t>
            </a:r>
            <a:endParaRPr lang="en-US" altLang="zh-CN" sz="2400"/>
          </a:p>
          <a:p>
            <a:pPr lvl="1"/>
            <a:r>
              <a:rPr lang="en-US" altLang="zh-CN" sz="2000"/>
              <a:t>$d()</a:t>
            </a:r>
            <a:endParaRPr lang="en-US" altLang="zh-CN" sz="2000"/>
          </a:p>
          <a:p>
            <a:pPr lvl="0"/>
            <a:r>
              <a:rPr lang="en-US" altLang="zh-CN" sz="2400"/>
              <a:t>Number formatting</a:t>
            </a:r>
            <a:endParaRPr lang="en-US" altLang="zh-CN" sz="2400"/>
          </a:p>
          <a:p>
            <a:pPr lvl="1"/>
            <a:r>
              <a:rPr lang="en-US" altLang="zh-CN" sz="2000"/>
              <a:t>&lt;i18n-n :value=”...”&gt;&lt;/i18n&gt;</a:t>
            </a:r>
            <a:endParaRPr lang="en-US" altLang="zh-CN" sz="2000"/>
          </a:p>
          <a:p>
            <a:pPr lvl="0"/>
            <a:r>
              <a:rPr lang="en-US" altLang="zh-CN" sz="2400"/>
              <a:t>v-t</a:t>
            </a:r>
            <a:endParaRPr lang="en-US" altLang="zh-CN" sz="2400"/>
          </a:p>
          <a:p>
            <a:pPr lvl="1"/>
            <a:r>
              <a:rPr lang="en-US" altLang="zh-CN" sz="2000"/>
              <a:t>better performance than $t</a:t>
            </a:r>
            <a:endParaRPr lang="en-US" altLang="zh-CN" sz="2000"/>
          </a:p>
          <a:p>
            <a:pPr lvl="0"/>
            <a:r>
              <a:rPr lang="en-US" altLang="zh-CN" sz="2400"/>
              <a:t>npm i --save-dev @kazupon/vue-i18n-loader</a:t>
            </a:r>
            <a:endParaRPr lang="en-US" altLang="zh-CN" sz="2400"/>
          </a:p>
          <a:p>
            <a:pPr lvl="0"/>
            <a:r>
              <a:rPr lang="en-US" altLang="zh-CN" sz="2400"/>
              <a:t>vue-cli-plugin-i18n</a:t>
            </a:r>
            <a:endParaRPr lang="en-US" altLang="zh-CN" sz="2400"/>
          </a:p>
          <a:p>
            <a:pPr lvl="0"/>
            <a:r>
              <a:rPr lang="en-US" altLang="zh-CN"/>
              <a:t>BabelEdit: translation editor</a:t>
            </a:r>
            <a:endParaRPr lang="en-US" altLang="zh-CN"/>
          </a:p>
          <a:p>
            <a:pPr lvl="1"/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9415145" y="914400"/>
            <a:ext cx="2123440" cy="258445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const messages = {</a:t>
            </a:r>
            <a:endParaRPr lang="zh-CN" altLang="en-US"/>
          </a:p>
          <a:p>
            <a:r>
              <a:rPr lang="zh-CN" altLang="en-US"/>
              <a:t>  en: {</a:t>
            </a:r>
            <a:endParaRPr lang="zh-CN" altLang="en-US"/>
          </a:p>
          <a:p>
            <a:r>
              <a:rPr lang="zh-CN" altLang="en-US"/>
              <a:t>    message: {</a:t>
            </a:r>
            <a:endParaRPr lang="zh-CN" altLang="en-US"/>
          </a:p>
          <a:p>
            <a:r>
              <a:rPr lang="zh-CN" altLang="en-US"/>
              <a:t>      hello: '{msg} world'</a:t>
            </a:r>
            <a:endParaRPr lang="zh-CN" altLang="en-US"/>
          </a:p>
          <a:p>
            <a:r>
              <a:rPr lang="zh-CN" altLang="en-US"/>
              <a:t>    }</a:t>
            </a:r>
            <a:endParaRPr lang="zh-CN" altLang="en-US"/>
          </a:p>
          <a:p>
            <a:r>
              <a:rPr lang="zh-CN" altLang="en-US"/>
              <a:t>  }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856990" y="2405380"/>
            <a:ext cx="5184775" cy="3683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&lt;p&gt;{{ $t('message.hello', { msg: 'hello' }) }}&lt;/p&gt;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856990" y="2881630"/>
            <a:ext cx="5133975" cy="3683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&lt;p&gt;{{ $t('message.hello', ['hello']) }}&lt;/p&gt;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856990" y="3302000"/>
            <a:ext cx="5133975" cy="3683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&lt;p v-html="$t('message.hello')"&gt;&lt;/p&gt;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8669655" y="4206240"/>
            <a:ext cx="2868930" cy="175323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const i18n = new VueI18n({</a:t>
            </a:r>
            <a:endParaRPr lang="zh-CN" altLang="en-US"/>
          </a:p>
          <a:p>
            <a:r>
              <a:rPr lang="zh-CN" altLang="en-US"/>
              <a:t>  locale: 'ja',</a:t>
            </a:r>
            <a:endParaRPr lang="zh-CN" altLang="en-US"/>
          </a:p>
          <a:p>
            <a:r>
              <a:rPr lang="zh-CN" altLang="en-US"/>
              <a:t>  fallbackLocale: 'en',</a:t>
            </a:r>
            <a:endParaRPr lang="zh-CN" altLang="en-US"/>
          </a:p>
          <a:p>
            <a:r>
              <a:rPr lang="zh-CN" altLang="en-US"/>
              <a:t>  messages</a:t>
            </a:r>
            <a:endParaRPr lang="zh-CN" altLang="en-US"/>
          </a:p>
          <a:p>
            <a:r>
              <a:rPr lang="zh-CN" altLang="en-US"/>
              <a:t>})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Axios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npm install axios vue-axios</a:t>
            </a:r>
            <a:endParaRPr lang="en-US" altLang="zh-CN"/>
          </a:p>
          <a:p>
            <a:r>
              <a:rPr lang="en-US" altLang="zh-CN"/>
              <a:t>request</a:t>
            </a:r>
            <a:endParaRPr lang="en-US" altLang="zh-CN"/>
          </a:p>
          <a:p>
            <a:pPr lvl="1"/>
            <a:r>
              <a:rPr lang="en-US" altLang="zh-CN" sz="2000"/>
              <a:t>get, post</a:t>
            </a:r>
            <a:endParaRPr lang="en-US" altLang="zh-CN" sz="2000"/>
          </a:p>
          <a:p>
            <a:pPr lvl="0"/>
            <a:r>
              <a:rPr lang="en-US" altLang="zh-CN"/>
              <a:t>response</a:t>
            </a:r>
            <a:endParaRPr lang="en-US" altLang="zh-CN"/>
          </a:p>
          <a:p>
            <a:pPr lvl="0"/>
            <a:r>
              <a:rPr lang="en-US" altLang="zh-CN"/>
              <a:t>axios.interceptors.request.use(...)</a:t>
            </a:r>
            <a:endParaRPr lang="en-US" altLang="zh-CN"/>
          </a:p>
          <a:p>
            <a:pPr lvl="0"/>
            <a:r>
              <a:rPr lang="en-US" altLang="zh-CN"/>
              <a:t>axios.interceptors.response.use(...)</a:t>
            </a:r>
            <a:endParaRPr lang="en-US" altLang="zh-CN"/>
          </a:p>
          <a:p>
            <a:pPr lvl="0"/>
            <a:r>
              <a:rPr lang="en-US" altLang="zh-CN"/>
              <a:t>Serialize</a:t>
            </a:r>
            <a:endParaRPr lang="en-US" altLang="zh-CN"/>
          </a:p>
          <a:p>
            <a:pPr lvl="1"/>
            <a:r>
              <a:rPr lang="en-US" altLang="zh-CN" sz="2000"/>
              <a:t>default: json</a:t>
            </a:r>
            <a:endParaRPr lang="en-US" altLang="zh-CN"/>
          </a:p>
          <a:p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6494145" y="4746625"/>
            <a:ext cx="3139440" cy="181483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p>
            <a:r>
              <a:rPr lang="zh-CN" altLang="en-US" sz="1600"/>
              <a:t>axios.get('/user?ID=12345')</a:t>
            </a:r>
            <a:endParaRPr lang="zh-CN" altLang="en-US" sz="1600"/>
          </a:p>
          <a:p>
            <a:r>
              <a:rPr lang="zh-CN" altLang="en-US" sz="1600"/>
              <a:t>  .then(function (response) {</a:t>
            </a:r>
            <a:endParaRPr lang="zh-CN" altLang="en-US" sz="1600"/>
          </a:p>
          <a:p>
            <a:r>
              <a:rPr lang="zh-CN" altLang="en-US" sz="1600"/>
              <a:t>    console.log(response);</a:t>
            </a:r>
            <a:endParaRPr lang="zh-CN" altLang="en-US" sz="1600"/>
          </a:p>
          <a:p>
            <a:r>
              <a:rPr lang="zh-CN" altLang="en-US" sz="1600"/>
              <a:t>  })</a:t>
            </a:r>
            <a:endParaRPr lang="zh-CN" altLang="en-US" sz="1600"/>
          </a:p>
          <a:p>
            <a:r>
              <a:rPr lang="zh-CN" altLang="en-US" sz="1600"/>
              <a:t>  .catch(function (error) {</a:t>
            </a:r>
            <a:endParaRPr lang="zh-CN" altLang="en-US" sz="1600"/>
          </a:p>
          <a:p>
            <a:r>
              <a:rPr lang="zh-CN" altLang="en-US" sz="1600"/>
              <a:t>    console.log(error);</a:t>
            </a:r>
            <a:endParaRPr lang="zh-CN" altLang="en-US" sz="1600"/>
          </a:p>
          <a:p>
            <a:r>
              <a:rPr lang="zh-CN" altLang="en-US" sz="1600"/>
              <a:t>  });</a:t>
            </a:r>
            <a:endParaRPr lang="zh-CN" altLang="en-US" sz="1600"/>
          </a:p>
        </p:txBody>
      </p:sp>
      <p:sp>
        <p:nvSpPr>
          <p:cNvPr id="5" name="文本框 4"/>
          <p:cNvSpPr txBox="1"/>
          <p:nvPr/>
        </p:nvSpPr>
        <p:spPr>
          <a:xfrm>
            <a:off x="6494145" y="1096645"/>
            <a:ext cx="3846830" cy="341503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axios.post('/user', {</a:t>
            </a:r>
            <a:endParaRPr lang="zh-CN" altLang="en-US"/>
          </a:p>
          <a:p>
            <a:r>
              <a:rPr lang="zh-CN" altLang="en-US"/>
              <a:t>    firstName: 'Fred',        // 参数 firstName</a:t>
            </a:r>
            <a:endParaRPr lang="zh-CN" altLang="en-US"/>
          </a:p>
          <a:p>
            <a:r>
              <a:rPr lang="zh-CN" altLang="en-US"/>
              <a:t>    lastName: 'Flintstone'    // 参数 lastName</a:t>
            </a:r>
            <a:endParaRPr lang="zh-CN" altLang="en-US"/>
          </a:p>
          <a:p>
            <a:r>
              <a:rPr lang="zh-CN" altLang="en-US"/>
              <a:t>  })</a:t>
            </a:r>
            <a:endParaRPr lang="zh-CN" altLang="en-US"/>
          </a:p>
          <a:p>
            <a:r>
              <a:rPr lang="zh-CN" altLang="en-US"/>
              <a:t>  .then(function (response) {</a:t>
            </a:r>
            <a:endParaRPr lang="zh-CN" altLang="en-US"/>
          </a:p>
          <a:p>
            <a:r>
              <a:rPr lang="zh-CN" altLang="en-US"/>
              <a:t>    console.log(response);</a:t>
            </a:r>
            <a:endParaRPr lang="zh-CN" altLang="en-US"/>
          </a:p>
          <a:p>
            <a:r>
              <a:rPr lang="zh-CN" altLang="en-US"/>
              <a:t>  })</a:t>
            </a:r>
            <a:endParaRPr lang="zh-CN" altLang="en-US"/>
          </a:p>
          <a:p>
            <a:r>
              <a:rPr lang="zh-CN" altLang="en-US"/>
              <a:t>  .catch(function (error) {</a:t>
            </a:r>
            <a:endParaRPr lang="zh-CN" altLang="en-US"/>
          </a:p>
          <a:p>
            <a:r>
              <a:rPr lang="zh-CN" altLang="en-US"/>
              <a:t>    console.log(error);</a:t>
            </a:r>
            <a:endParaRPr lang="zh-CN" altLang="en-US"/>
          </a:p>
          <a:p>
            <a:r>
              <a:rPr lang="zh-CN" altLang="en-US"/>
              <a:t>  });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9942195" y="4746625"/>
            <a:ext cx="1685925" cy="175323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p>
            <a:r>
              <a:rPr lang="en-US" altLang="zh-CN"/>
              <a:t>response:</a:t>
            </a:r>
            <a:endParaRPr lang="en-US" altLang="zh-CN"/>
          </a:p>
          <a:p>
            <a:r>
              <a:rPr lang="en-US" altLang="zh-CN"/>
              <a:t>- data: {}</a:t>
            </a:r>
            <a:endParaRPr lang="en-US" altLang="zh-CN"/>
          </a:p>
          <a:p>
            <a:r>
              <a:rPr lang="en-US" altLang="zh-CN"/>
              <a:t>- status</a:t>
            </a:r>
            <a:endParaRPr lang="en-US" altLang="zh-CN"/>
          </a:p>
          <a:p>
            <a:r>
              <a:rPr lang="en-US" altLang="zh-CN"/>
              <a:t>- statusText</a:t>
            </a:r>
            <a:endParaRPr lang="en-US" altLang="zh-CN"/>
          </a:p>
          <a:p>
            <a:r>
              <a:rPr lang="en-US" altLang="zh-CN"/>
              <a:t>- headers: {}</a:t>
            </a:r>
            <a:endParaRPr lang="en-US" altLang="zh-CN"/>
          </a:p>
          <a:p>
            <a:r>
              <a:rPr lang="en-US" altLang="zh-CN"/>
              <a:t>- config: {}</a:t>
            </a:r>
            <a:endParaRPr lang="en-US" altLang="zh-C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Window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window.addEventListener('resize', funcName)</a:t>
            </a:r>
            <a:endParaRPr lang="en-US" altLang="zh-CN"/>
          </a:p>
          <a:p>
            <a:r>
              <a:rPr lang="en-US" altLang="zh-CN"/>
              <a:t>window.removeEventListener('resize', funcName)</a:t>
            </a:r>
            <a:endParaRPr lang="en-US" altLang="zh-CN"/>
          </a:p>
          <a:p>
            <a:r>
              <a:rPr lang="en-US" altLang="zh-CN"/>
              <a:t>window.innerWidth, window.innerHeight</a:t>
            </a:r>
            <a:endParaRPr lang="en-US" altLang="zh-C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Element UI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https://element.eleme.cn</a:t>
            </a:r>
            <a:endParaRPr lang="zh-CN" altLang="en-US"/>
          </a:p>
          <a:p>
            <a:r>
              <a:rPr lang="en-US" altLang="zh-CN"/>
              <a:t>$msgbox(options)</a:t>
            </a:r>
            <a:endParaRPr lang="en-US" altLang="zh-CN"/>
          </a:p>
          <a:p>
            <a:r>
              <a:rPr lang="en-US" altLang="zh-CN"/>
              <a:t>$alert(message, title, options)</a:t>
            </a:r>
            <a:endParaRPr lang="en-US" altLang="zh-CN"/>
          </a:p>
          <a:p>
            <a:r>
              <a:rPr lang="en-US" altLang="zh-CN"/>
              <a:t>$confirm(message, title, options)</a:t>
            </a:r>
            <a:endParaRPr lang="en-US" altLang="zh-CN"/>
          </a:p>
          <a:p>
            <a:r>
              <a:rPr lang="en-US" altLang="zh-CN"/>
              <a:t>$prompt(message, title, options)	// prompt input</a:t>
            </a:r>
            <a:endParaRPr lang="en-US" altLang="zh-C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Vue-devtools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git clone </a:t>
            </a:r>
            <a:r>
              <a:rPr lang="zh-CN" altLang="en-US"/>
              <a:t>https://github.com/vuejs/vue-devtools</a:t>
            </a:r>
            <a:endParaRPr lang="zh-CN" altLang="en-US"/>
          </a:p>
          <a:p>
            <a:r>
              <a:rPr lang="en-US" altLang="zh-CN"/>
              <a:t>cd vue-devtools</a:t>
            </a:r>
            <a:endParaRPr lang="en-US" altLang="zh-CN"/>
          </a:p>
          <a:p>
            <a:r>
              <a:rPr lang="en-US" altLang="zh-CN"/>
              <a:t>cnpm install</a:t>
            </a:r>
            <a:endParaRPr lang="en-US" altLang="zh-CN"/>
          </a:p>
          <a:p>
            <a:r>
              <a:rPr lang="en-US" altLang="zh-CN"/>
              <a:t>npm run build</a:t>
            </a:r>
            <a:endParaRPr lang="en-US" altLang="zh-CN"/>
          </a:p>
          <a:p>
            <a:r>
              <a:rPr lang="en-US" altLang="zh-CN"/>
              <a:t>open chrome://extensions/ in Chrome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Select vue-devtools/shells/chrome folder</a:t>
            </a:r>
            <a:endParaRPr lang="en-US" altLang="zh-CN"/>
          </a:p>
          <a:p>
            <a:endParaRPr lang="en-US" altLang="zh-CN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9190" y="3563620"/>
            <a:ext cx="1704975" cy="39052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Plugin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Vuetify</a:t>
            </a:r>
            <a:endParaRPr lang="en-US" altLang="zh-CN"/>
          </a:p>
          <a:p>
            <a:pPr lvl="1"/>
            <a:r>
              <a:rPr lang="en-US" altLang="zh-CN"/>
              <a:t>Install</a:t>
            </a:r>
            <a:endParaRPr lang="en-US" altLang="zh-CN"/>
          </a:p>
          <a:p>
            <a:pPr lvl="2"/>
            <a:r>
              <a:rPr lang="en-US" altLang="zh-CN" sz="1800"/>
              <a:t>vue add vuetify</a:t>
            </a:r>
            <a:endParaRPr lang="en-US" altLang="zh-CN" sz="1800"/>
          </a:p>
          <a:p>
            <a:pPr lvl="2"/>
            <a:r>
              <a:rPr lang="en-US" altLang="zh-CN" sz="1800"/>
              <a:t>npm install vuetify --save</a:t>
            </a:r>
            <a:endParaRPr lang="en-US" altLang="zh-CN"/>
          </a:p>
          <a:p>
            <a:pPr lvl="1"/>
            <a:r>
              <a:rPr lang="en-US" altLang="zh-CN"/>
              <a:t>Ref</a:t>
            </a:r>
            <a:endParaRPr lang="en-US" altLang="zh-CN"/>
          </a:p>
          <a:p>
            <a:pPr lvl="2"/>
            <a:r>
              <a:rPr lang="en-US" altLang="zh-CN"/>
              <a:t>https://vuetifyjs.com</a:t>
            </a:r>
            <a:endParaRPr lang="en-US" altLang="zh-CN"/>
          </a:p>
          <a:p>
            <a:pPr lvl="0"/>
            <a:r>
              <a:rPr lang="en-US" altLang="zh-CN"/>
              <a:t>Vue-element-admin</a:t>
            </a:r>
            <a:endParaRPr lang="en-US" altLang="zh-CN"/>
          </a:p>
          <a:p>
            <a:pPr lvl="0"/>
            <a:r>
              <a:rPr lang="en-US" altLang="zh-CN"/>
              <a:t>vue-resize-directive</a:t>
            </a:r>
            <a:endParaRPr lang="en-US" altLang="zh-CN"/>
          </a:p>
          <a:p>
            <a:pPr lvl="1"/>
            <a:r>
              <a:rPr lang="en-US" altLang="zh-CN"/>
              <a:t>npm install vue-resize-directive --save</a:t>
            </a:r>
            <a:endParaRPr lang="en-US" altLang="zh-CN"/>
          </a:p>
          <a:p>
            <a:pPr lvl="1"/>
            <a:r>
              <a:rPr lang="en-US" altLang="zh-CN"/>
              <a:t>import resize from 'vue-resize-directive'</a:t>
            </a:r>
            <a:endParaRPr lang="en-US" altLang="zh-C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Module System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Webpack</a:t>
            </a:r>
            <a:endParaRPr lang="en-US" altLang="zh-C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Issues and Solutions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Array value change</a:t>
            </a:r>
            <a:endParaRPr lang="en-US" altLang="zh-CN"/>
          </a:p>
          <a:p>
            <a:pPr lvl="1"/>
            <a:r>
              <a:rPr lang="en-US" altLang="zh-CN"/>
              <a:t>this.$set(array, index, newValue)</a:t>
            </a:r>
            <a:endParaRPr lang="en-US" altLang="zh-CN"/>
          </a:p>
          <a:p>
            <a:pPr lvl="1"/>
            <a:r>
              <a:rPr lang="en-US" altLang="zh-CN"/>
              <a:t>array[index] = newValue, change will not be detected</a:t>
            </a:r>
            <a:endParaRPr lang="en-US" altLang="zh-CN"/>
          </a:p>
          <a:p>
            <a:pPr lvl="0"/>
            <a:r>
              <a:rPr lang="en-US" altLang="zh-CN"/>
              <a:t>&lt;select&gt; in IE</a:t>
            </a:r>
            <a:endParaRPr lang="en-US" altLang="zh-CN"/>
          </a:p>
          <a:p>
            <a:pPr lvl="1"/>
            <a:r>
              <a:rPr lang="en-US" altLang="zh-CN"/>
              <a:t>If use customized bg image, default image is also shown</a:t>
            </a:r>
            <a:endParaRPr lang="en-US" altLang="zh-CN"/>
          </a:p>
          <a:p>
            <a:pPr lvl="1"/>
            <a:r>
              <a:rPr lang="en-US" altLang="zh-CN"/>
              <a:t>.select::-ms-expand {</a:t>
            </a:r>
            <a:endParaRPr lang="en-US" altLang="zh-CN"/>
          </a:p>
          <a:p>
            <a:pPr lvl="1"/>
            <a:r>
              <a:rPr lang="en-US" altLang="zh-CN"/>
              <a:t>  display: none;</a:t>
            </a:r>
            <a:endParaRPr lang="en-US" altLang="zh-CN"/>
          </a:p>
          <a:p>
            <a:pPr lvl="1"/>
            <a:r>
              <a:rPr lang="en-US" altLang="zh-CN"/>
              <a:t>}</a:t>
            </a:r>
            <a:endParaRPr lang="en-US" altLang="zh-CN"/>
          </a:p>
          <a:p>
            <a:pPr lvl="0"/>
            <a:r>
              <a:rPr lang="en-US" altLang="zh-CN"/>
              <a:t>History mode</a:t>
            </a:r>
            <a:endParaRPr lang="en-US" altLang="zh-CN"/>
          </a:p>
          <a:p>
            <a:pPr lvl="1"/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67460" y="4674235"/>
            <a:ext cx="3759835" cy="13525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7295" y="4370705"/>
            <a:ext cx="3824605" cy="147574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1900" y="3965575"/>
            <a:ext cx="3181350" cy="2286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Introdution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Progressive JS framework that focuses on building UI</a:t>
            </a:r>
            <a:endParaRPr lang="en-US" altLang="zh-CN"/>
          </a:p>
          <a:p>
            <a:pPr lvl="1"/>
            <a:r>
              <a:rPr lang="en-US" altLang="zh-CN"/>
              <a:t>React</a:t>
            </a:r>
            <a:endParaRPr lang="en-US" altLang="zh-CN"/>
          </a:p>
          <a:p>
            <a:pPr lvl="1"/>
            <a:r>
              <a:rPr lang="en-US" altLang="zh-CN"/>
              <a:t>AngularJS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Add Baidu Tongji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735320" cy="4549140"/>
          </a:xfrm>
        </p:spPr>
        <p:txBody>
          <a:bodyPr/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https://blog.csdn.net/u012888052/article/details/93195909</a:t>
            </a:r>
            <a:endParaRPr lang="en-US" altLang="zh-CN"/>
          </a:p>
          <a:p>
            <a:pPr lvl="0"/>
            <a:r>
              <a:rPr lang="en-US" altLang="zh-CN"/>
              <a:t>Steps:</a:t>
            </a:r>
            <a:endParaRPr lang="en-US" altLang="zh-CN"/>
          </a:p>
          <a:p>
            <a:pPr lvl="1"/>
            <a:r>
              <a:rPr lang="en-US" altLang="zh-CN"/>
              <a:t>modify index.html</a:t>
            </a:r>
            <a:endParaRPr lang="en-US" altLang="zh-CN"/>
          </a:p>
          <a:p>
            <a:pPr lvl="1"/>
            <a:r>
              <a:rPr lang="en-US" altLang="zh-CN"/>
              <a:t>modify src/main.js</a:t>
            </a:r>
            <a:endParaRPr lang="en-US" altLang="zh-CN"/>
          </a:p>
        </p:txBody>
      </p:sp>
      <p:pic>
        <p:nvPicPr>
          <p:cNvPr id="4" name="图片 3" descr="2019062115151527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7605" y="3415665"/>
            <a:ext cx="5309870" cy="3234690"/>
          </a:xfrm>
          <a:prstGeom prst="rect">
            <a:avLst/>
          </a:prstGeom>
        </p:spPr>
      </p:pic>
      <p:pic>
        <p:nvPicPr>
          <p:cNvPr id="5" name="图片 4" descr="2019062115191696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0530" y="1358265"/>
            <a:ext cx="5022215" cy="465518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smtClean="0"/>
              <a:t>THANKS</a:t>
            </a:r>
            <a:endParaRPr lang="en-US" altLang="zh-CN" smtClean="0"/>
          </a:p>
        </p:txBody>
      </p:sp>
      <p:sp>
        <p:nvSpPr>
          <p:cNvPr id="3" name="文本占位符 2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谢谢聆听</a:t>
            </a:r>
            <a:endParaRPr lang="zh-CN" altLang="en-US" smtClean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Install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10515600" cy="5353685"/>
          </a:xfrm>
        </p:spPr>
        <p:txBody>
          <a:bodyPr>
            <a:normAutofit/>
          </a:bodyPr>
          <a:p>
            <a:r>
              <a:rPr lang="en-US" altLang="zh-CN" sz="2000"/>
              <a:t>Methods</a:t>
            </a:r>
            <a:endParaRPr lang="en-US" altLang="zh-CN" sz="2000"/>
          </a:p>
          <a:p>
            <a:pPr lvl="1"/>
            <a:r>
              <a:rPr lang="en-US" altLang="zh-CN" sz="1800"/>
              <a:t>Include the &lt;script&gt; tag in the html file (cdnjs)</a:t>
            </a:r>
            <a:endParaRPr lang="en-US" altLang="zh-CN" sz="1800"/>
          </a:p>
          <a:p>
            <a:pPr lvl="1"/>
            <a:r>
              <a:rPr lang="en-US" altLang="zh-CN" sz="1800"/>
              <a:t>Install using NPM</a:t>
            </a:r>
            <a:endParaRPr lang="en-US" altLang="zh-CN" sz="1800"/>
          </a:p>
          <a:p>
            <a:pPr lvl="2"/>
            <a:r>
              <a:rPr lang="en-US" altLang="en-US" sz="1600"/>
              <a:t>curl -sL https://deb.nodesource.com/setup_12.x | sudo -E bash -</a:t>
            </a:r>
            <a:endParaRPr lang="en-US" altLang="en-US" sz="1600"/>
          </a:p>
          <a:p>
            <a:pPr lvl="2"/>
            <a:r>
              <a:rPr lang="en-US" altLang="en-US" sz="1600"/>
              <a:t>sudo apt i</a:t>
            </a:r>
            <a:r>
              <a:rPr lang="en-US" altLang="zh-CN" sz="1600"/>
              <a:t>nstall </a:t>
            </a:r>
            <a:r>
              <a:rPr lang="en-US" altLang="en-US" sz="1600"/>
              <a:t>n</a:t>
            </a:r>
            <a:r>
              <a:rPr lang="en-US" altLang="zh-CN" sz="1600"/>
              <a:t>odejs </a:t>
            </a:r>
            <a:r>
              <a:rPr lang="en-US" altLang="en-US" sz="1600"/>
              <a:t>npm</a:t>
            </a:r>
            <a:endParaRPr lang="en-US" altLang="en-US" sz="1600"/>
          </a:p>
          <a:p>
            <a:pPr lvl="2"/>
            <a:r>
              <a:rPr lang="en-US" altLang="en-US" sz="1600"/>
              <a:t>nodejs -v</a:t>
            </a:r>
            <a:endParaRPr lang="en-US" altLang="en-US" sz="1600"/>
          </a:p>
          <a:p>
            <a:pPr lvl="2"/>
            <a:r>
              <a:rPr lang="en-US" altLang="en-US" sz="1600"/>
              <a:t>sudo </a:t>
            </a:r>
            <a:r>
              <a:rPr lang="en-US" altLang="zh-CN" sz="1600"/>
              <a:t>npm install -g cnpm --registry=https://registry.npm.taobao.org</a:t>
            </a:r>
            <a:endParaRPr lang="en-US" altLang="zh-CN" sz="1600"/>
          </a:p>
          <a:p>
            <a:pPr lvl="1"/>
            <a:r>
              <a:rPr lang="en-US" altLang="zh-CN" sz="1800"/>
              <a:t>Use the vue-cli tool along with Webpack</a:t>
            </a:r>
            <a:endParaRPr lang="en-US" altLang="zh-CN" sz="1800"/>
          </a:p>
          <a:p>
            <a:pPr lvl="2"/>
            <a:r>
              <a:rPr lang="en-US" altLang="en-US" sz="1600"/>
              <a:t>sudo c</a:t>
            </a:r>
            <a:r>
              <a:rPr lang="en-US" altLang="zh-CN" sz="1600"/>
              <a:t>npm install -g </a:t>
            </a:r>
            <a:r>
              <a:rPr lang="en-US" altLang="en-US" sz="1600"/>
              <a:t>@</a:t>
            </a:r>
            <a:r>
              <a:rPr lang="en-US" altLang="zh-CN" sz="1600"/>
              <a:t>vue</a:t>
            </a:r>
            <a:r>
              <a:rPr lang="en-US" altLang="en-US" sz="1600"/>
              <a:t>/</a:t>
            </a:r>
            <a:r>
              <a:rPr lang="en-US" altLang="zh-CN" sz="1600"/>
              <a:t>cli	// Install vue-cli globally</a:t>
            </a:r>
            <a:endParaRPr lang="en-US" altLang="zh-CN" sz="1600"/>
          </a:p>
          <a:p>
            <a:pPr lvl="2"/>
            <a:r>
              <a:rPr lang="en-US" altLang="en-US" sz="1600"/>
              <a:t>vue --version</a:t>
            </a:r>
            <a:endParaRPr lang="en-US" altLang="en-US" sz="1600"/>
          </a:p>
          <a:p>
            <a:pPr lvl="2"/>
            <a:r>
              <a:rPr lang="en-US" altLang="en-US" sz="1600"/>
              <a:t>vue init webpack myapp</a:t>
            </a:r>
            <a:endParaRPr lang="en-US" altLang="en-US" sz="1600"/>
          </a:p>
          <a:p>
            <a:pPr lvl="2"/>
            <a:r>
              <a:rPr lang="en-US" altLang="en-US" sz="1600"/>
              <a:t>npm run dev</a:t>
            </a:r>
            <a:endParaRPr lang="en-US" altLang="zh-CN" sz="1600"/>
          </a:p>
          <a:p>
            <a:pPr lvl="2"/>
            <a:r>
              <a:rPr lang="en-US" altLang="zh-CN" sz="1600"/>
              <a:t>npm run build // Build application to production</a:t>
            </a:r>
            <a:endParaRPr lang="en-US" altLang="zh-CN" sz="1600"/>
          </a:p>
          <a:p>
            <a:pPr lvl="1"/>
            <a:r>
              <a:rPr lang="en-US" altLang="zh-CN" sz="1800"/>
              <a:t>Install using the client-side package manager</a:t>
            </a:r>
            <a:endParaRPr lang="en-US" altLang="zh-CN" sz="1800"/>
          </a:p>
          <a:p>
            <a:pPr lvl="0"/>
            <a:r>
              <a:rPr lang="en-US" altLang="en-US" sz="2000"/>
              <a:t>Vim Support</a:t>
            </a:r>
            <a:endParaRPr lang="en-US" altLang="en-US" sz="2000"/>
          </a:p>
          <a:p>
            <a:pPr lvl="1"/>
            <a:r>
              <a:rPr lang="en-US" altLang="en-US" sz="1800"/>
              <a:t>https://github.com/posva/vim-vue</a:t>
            </a:r>
            <a:endParaRPr lang="en-US" altLang="en-US" sz="1800"/>
          </a:p>
          <a:p>
            <a:pPr lvl="1"/>
            <a:r>
              <a:rPr lang="en-US" altLang="en-US" sz="1800"/>
              <a:t>Vundle: Plugin 'posva/vim-vue'</a:t>
            </a:r>
            <a:endParaRPr lang="en-US" altLang="en-US" sz="1800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Config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vue ui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Binding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1580"/>
            <a:ext cx="3564255" cy="4549140"/>
          </a:xfrm>
        </p:spPr>
        <p:txBody>
          <a:bodyPr/>
          <a:p>
            <a:r>
              <a:rPr lang="en-US" altLang="en-US"/>
              <a:t>Vue</a:t>
            </a:r>
            <a:endParaRPr lang="en-US" altLang="en-US"/>
          </a:p>
          <a:p>
            <a:pPr lvl="1"/>
            <a:r>
              <a:rPr lang="en-US" altLang="en-US"/>
              <a:t>el</a:t>
            </a:r>
            <a:endParaRPr lang="en-US" altLang="en-US"/>
          </a:p>
          <a:p>
            <a:pPr lvl="2"/>
            <a:r>
              <a:rPr lang="en-US" altLang="en-US" sz="1800"/>
              <a:t>Bind to HTML element</a:t>
            </a:r>
            <a:endParaRPr lang="en-US" altLang="en-US"/>
          </a:p>
          <a:p>
            <a:pPr lvl="1"/>
            <a:r>
              <a:rPr lang="en-US" altLang="en-US"/>
              <a:t>data</a:t>
            </a:r>
            <a:endParaRPr lang="en-US" altLang="en-US"/>
          </a:p>
          <a:p>
            <a:pPr lvl="2"/>
            <a:r>
              <a:rPr lang="en-US" altLang="en-US"/>
              <a:t>Bind data</a:t>
            </a:r>
            <a:endParaRPr lang="en-US" altLang="en-US"/>
          </a:p>
          <a:p>
            <a:pPr lvl="1"/>
            <a:r>
              <a:rPr lang="en-US" altLang="en-US" sz="2000"/>
              <a:t>computed</a:t>
            </a:r>
            <a:endParaRPr lang="en-US" altLang="en-US" sz="2000"/>
          </a:p>
          <a:p>
            <a:pPr lvl="2"/>
            <a:r>
              <a:rPr lang="en-US" altLang="en-US" sz="1800"/>
              <a:t>Bind computed data</a:t>
            </a:r>
            <a:endParaRPr lang="en-US" altLang="en-US" sz="1800"/>
          </a:p>
          <a:p>
            <a:pPr lvl="2"/>
            <a:r>
              <a:rPr lang="en-US" altLang="en-US" sz="1800"/>
              <a:t>cached</a:t>
            </a:r>
            <a:endParaRPr lang="en-US" altLang="en-US"/>
          </a:p>
          <a:p>
            <a:pPr lvl="1"/>
            <a:r>
              <a:rPr lang="en-US" altLang="en-US"/>
              <a:t>methods</a:t>
            </a:r>
            <a:endParaRPr lang="en-US" altLang="en-US"/>
          </a:p>
          <a:p>
            <a:pPr lvl="2"/>
            <a:r>
              <a:rPr lang="en-US" altLang="en-US"/>
              <a:t>Bind method</a:t>
            </a:r>
            <a:endParaRPr lang="en-US" altLang="en-US"/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4401820" y="874395"/>
          <a:ext cx="7654290" cy="56902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4510"/>
                <a:gridCol w="1596390"/>
                <a:gridCol w="2350135"/>
                <a:gridCol w="1913255"/>
              </a:tblGrid>
              <a:tr h="3225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Description 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Data 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Computed 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Watcher</a:t>
                      </a:r>
                      <a:endParaRPr lang="zh-CN" altLang="en-US" sz="1400"/>
                    </a:p>
                  </a:txBody>
                  <a:tcPr/>
                </a:tc>
              </a:tr>
              <a:tr h="73152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Store variables 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Store local variables 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Can be static, derived from other variables, or can be static functions 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Does not store variables - only watches them.</a:t>
                      </a:r>
                      <a:endParaRPr lang="zh-CN" altLang="en-US" sz="1400"/>
                    </a:p>
                  </a:txBody>
                  <a:tcPr/>
                </a:tc>
              </a:tr>
              <a:tr h="5181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React to variable value changes 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Y 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Y 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Y</a:t>
                      </a:r>
                      <a:endParaRPr lang="zh-CN" altLang="en-US" sz="1400"/>
                    </a:p>
                  </a:txBody>
                  <a:tcPr/>
                </a:tc>
              </a:tr>
              <a:tr h="3225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Cached? 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Y 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Y 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N/A</a:t>
                      </a:r>
                      <a:endParaRPr lang="zh-CN" altLang="en-US" sz="1400"/>
                    </a:p>
                  </a:txBody>
                  <a:tcPr/>
                </a:tc>
              </a:tr>
              <a:tr h="9448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Scope 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Local to component 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Local to component, but can derive/make calculations with variables from props, store, etc. 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Can watch local or store variables and react to changes</a:t>
                      </a:r>
                      <a:endParaRPr lang="zh-CN" altLang="en-US" sz="1400"/>
                    </a:p>
                  </a:txBody>
                  <a:tcPr/>
                </a:tc>
              </a:tr>
              <a:tr h="5181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Can be referred by &lt;template&gt; 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Y</a:t>
                      </a:r>
                      <a:endParaRPr lang="zh-CN" altLang="en-US" sz="1400"/>
                    </a:p>
                    <a:p>
                      <a:pPr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e.g. {{ myName }} </a:t>
                      </a:r>
                      <a:endParaRPr lang="zh-CN" altLang="en-US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Y</a:t>
                      </a:r>
                      <a:endParaRPr lang="zh-CN" altLang="en-US" sz="14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{{ myCalcName }} </a:t>
                      </a:r>
                      <a:endParaRPr lang="zh-CN" altLang="en-US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N/A</a:t>
                      </a:r>
                      <a:endParaRPr lang="zh-CN" altLang="en-US" sz="1400">
                        <a:sym typeface="+mn-ea"/>
                      </a:endParaRPr>
                    </a:p>
                  </a:txBody>
                  <a:tcPr/>
                </a:tc>
              </a:tr>
              <a:tr h="5181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Can be referred by &lt;script&gt; methods 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Y</a:t>
                      </a:r>
                      <a:endParaRPr lang="zh-CN" altLang="en-US" sz="1400"/>
                    </a:p>
                    <a:p>
                      <a:pPr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this.myName</a:t>
                      </a:r>
                      <a:endParaRPr lang="zh-CN" altLang="en-US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Y</a:t>
                      </a:r>
                      <a:endParaRPr lang="zh-CN" altLang="en-US" sz="14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this.myCalcName </a:t>
                      </a:r>
                      <a:endParaRPr lang="zh-CN" altLang="en-US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N/A</a:t>
                      </a:r>
                      <a:endParaRPr lang="zh-CN" altLang="en-US" sz="1400">
                        <a:sym typeface="+mn-ea"/>
                      </a:endParaRPr>
                    </a:p>
                  </a:txBody>
                  <a:tcPr/>
                </a:tc>
              </a:tr>
              <a:tr h="5181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Perform action when value changes 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N 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N 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Y</a:t>
                      </a:r>
                      <a:endParaRPr lang="zh-CN" altLang="en-US" sz="1400"/>
                    </a:p>
                  </a:txBody>
                  <a:tcPr/>
                </a:tc>
              </a:tr>
              <a:tr h="5181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Consequence of a value change 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Change UI to react to change 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Change UI 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Perform action - local/vuex</a:t>
                      </a:r>
                      <a:endParaRPr lang="zh-CN" altLang="en-US" sz="1400"/>
                    </a:p>
                  </a:txBody>
                  <a:tcPr/>
                </a:tc>
              </a:tr>
              <a:tr h="56451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Can change other variable values 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N 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Y 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Y</a:t>
                      </a:r>
                      <a:endParaRPr lang="zh-CN" altLang="en-US" sz="140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/>
              <a:t>Directives</a:t>
            </a:r>
            <a:endParaRPr lang="en-US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en-US" sz="1200" dirty="0"/>
              <a:t>Bind with HTML</a:t>
            </a:r>
            <a:endParaRPr lang="en-US" altLang="en-US" sz="1400" dirty="0"/>
          </a:p>
          <a:p>
            <a:pPr lvl="1" algn="l"/>
            <a:r>
              <a:rPr lang="en-US" altLang="zh-CN" sz="1200" dirty="0"/>
              <a:t>v-text</a:t>
            </a:r>
            <a:endParaRPr lang="en-US" altLang="zh-CN" sz="1200" dirty="0"/>
          </a:p>
          <a:p>
            <a:pPr lvl="1" algn="l"/>
            <a:r>
              <a:rPr lang="en-US" altLang="zh-CN" sz="1200" dirty="0"/>
              <a:t>v-html</a:t>
            </a:r>
            <a:endParaRPr lang="en-US" altLang="zh-CN" sz="1200" dirty="0"/>
          </a:p>
          <a:p>
            <a:pPr lvl="2" algn="l"/>
            <a:r>
              <a:rPr lang="en-US" altLang="en-US" sz="1000" dirty="0"/>
              <a:t>explain data as HTML</a:t>
            </a:r>
            <a:endParaRPr lang="en-US" altLang="en-US" sz="1000" dirty="0"/>
          </a:p>
          <a:p>
            <a:pPr lvl="1" algn="l">
              <a:buClrTx/>
              <a:buSzTx/>
            </a:pPr>
            <a:r>
              <a:rPr lang="en-US" altLang="en-US" sz="1200" dirty="0">
                <a:sym typeface="+mn-ea"/>
              </a:rPr>
              <a:t>v</a:t>
            </a:r>
            <a:r>
              <a:rPr lang="en-US" altLang="zh-CN" sz="1200" dirty="0">
                <a:sym typeface="+mn-ea"/>
              </a:rPr>
              <a:t>-model</a:t>
            </a:r>
            <a:endParaRPr lang="en-US" altLang="zh-CN" sz="1200" dirty="0"/>
          </a:p>
          <a:p>
            <a:pPr lvl="2" algn="l"/>
            <a:r>
              <a:rPr lang="en-US" altLang="en-US" sz="1000" dirty="0">
                <a:sym typeface="+mn-ea"/>
              </a:rPr>
              <a:t>HTMl element value &lt;-&gt; Vue model</a:t>
            </a:r>
            <a:endParaRPr lang="en-US" altLang="en-US" sz="1000" dirty="0">
              <a:sym typeface="+mn-ea"/>
            </a:endParaRPr>
          </a:p>
          <a:p>
            <a:pPr lvl="2" algn="l"/>
            <a:r>
              <a:rPr lang="en-US" altLang="en-US" sz="1000" dirty="0">
                <a:sym typeface="+mn-ea"/>
              </a:rPr>
              <a:t>&lt;input v-model=”message” placeholder=”edit me”&gt;</a:t>
            </a:r>
            <a:endParaRPr lang="en-US" altLang="zh-CN" sz="1000" dirty="0"/>
          </a:p>
          <a:p>
            <a:pPr algn="l"/>
            <a:r>
              <a:rPr lang="en-US" altLang="en-US" sz="1400" dirty="0"/>
              <a:t>Conditional or loop rendering</a:t>
            </a:r>
            <a:endParaRPr lang="en-US" altLang="en-US" sz="1400" dirty="0"/>
          </a:p>
          <a:p>
            <a:pPr lvl="1" algn="l"/>
            <a:r>
              <a:rPr lang="en-US" altLang="zh-CN" sz="1200" dirty="0"/>
              <a:t>v-show</a:t>
            </a:r>
            <a:endParaRPr lang="en-US" altLang="zh-CN" sz="1200" dirty="0"/>
          </a:p>
          <a:p>
            <a:pPr lvl="1" algn="l"/>
            <a:r>
              <a:rPr lang="en-US" altLang="zh-CN" sz="1200" dirty="0"/>
              <a:t>v-if/v-else/v-else-if</a:t>
            </a:r>
            <a:endParaRPr lang="en-US" altLang="zh-CN" sz="1200" dirty="0"/>
          </a:p>
          <a:p>
            <a:pPr lvl="1" algn="l"/>
            <a:r>
              <a:rPr lang="en-US" altLang="zh-CN" sz="1200" dirty="0"/>
              <a:t>v-for</a:t>
            </a:r>
            <a:endParaRPr lang="en-US" altLang="zh-CN" sz="1200" dirty="0"/>
          </a:p>
          <a:p>
            <a:pPr algn="l"/>
            <a:r>
              <a:rPr lang="en-US" altLang="en-US" sz="1400" dirty="0"/>
              <a:t>Event binding</a:t>
            </a:r>
            <a:endParaRPr lang="en-US" altLang="en-US" sz="1400" dirty="0"/>
          </a:p>
          <a:p>
            <a:pPr lvl="1" algn="l"/>
            <a:r>
              <a:rPr lang="en-US" altLang="zh-CN" sz="1200" dirty="0"/>
              <a:t>v-on</a:t>
            </a:r>
            <a:endParaRPr lang="en-US" altLang="zh-CN" sz="1200" dirty="0"/>
          </a:p>
          <a:p>
            <a:pPr lvl="2" algn="l"/>
            <a:r>
              <a:rPr lang="en-US" altLang="en-US" sz="1000" dirty="0"/>
              <a:t>&lt;button v-on:click=”...”&gt;&lt;/button&gt;, &lt;input v-on:keyup.enter=”...”&gt;&lt;/input&gt;</a:t>
            </a:r>
            <a:endParaRPr lang="en-US" altLang="en-US" sz="1000" dirty="0"/>
          </a:p>
          <a:p>
            <a:pPr lvl="1" algn="l"/>
            <a:r>
              <a:rPr lang="en-US" altLang="zh-CN" sz="1200" dirty="0"/>
              <a:t>v-resize</a:t>
            </a:r>
            <a:endParaRPr lang="en-US" altLang="zh-CN" sz="1200" dirty="0"/>
          </a:p>
          <a:p>
            <a:pPr lvl="2" algn="l"/>
            <a:r>
              <a:rPr lang="en-US" altLang="zh-CN" sz="1000" dirty="0"/>
              <a:t>v-resize:throttle, v-resize:debounce</a:t>
            </a:r>
            <a:endParaRPr lang="en-US" altLang="zh-CN" sz="1000" dirty="0"/>
          </a:p>
          <a:p>
            <a:pPr algn="l">
              <a:buClrTx/>
              <a:buSzTx/>
            </a:pPr>
            <a:r>
              <a:rPr lang="en-US" altLang="en-US" sz="1400" dirty="0"/>
              <a:t>class or style binding</a:t>
            </a:r>
            <a:endParaRPr lang="en-US" altLang="en-US" sz="1400" dirty="0"/>
          </a:p>
          <a:p>
            <a:pPr lvl="1" algn="l"/>
            <a:r>
              <a:rPr lang="en-US" altLang="en-US" sz="1200" dirty="0"/>
              <a:t>v-bind:class=”...”, v-bind:style=”...”, </a:t>
            </a:r>
            <a:r>
              <a:rPr lang="en-US" altLang="zh-CN" sz="1200" dirty="0"/>
              <a:t>v-bind:src=”...”,v-bind:href=”...”</a:t>
            </a:r>
            <a:endParaRPr lang="en-US" altLang="zh-CN" sz="1200" dirty="0"/>
          </a:p>
          <a:p>
            <a:pPr algn="l"/>
            <a:r>
              <a:rPr lang="en-US" altLang="zh-CN" sz="1400" dirty="0"/>
              <a:t>v-pre</a:t>
            </a:r>
            <a:endParaRPr lang="en-US" altLang="zh-CN" sz="1400" dirty="0"/>
          </a:p>
          <a:p>
            <a:pPr algn="l"/>
            <a:r>
              <a:rPr lang="en-US" altLang="zh-CN" sz="1400" dirty="0"/>
              <a:t>v-clock</a:t>
            </a:r>
            <a:endParaRPr lang="en-US" altLang="zh-CN" sz="1400" dirty="0"/>
          </a:p>
          <a:p>
            <a:pPr algn="l"/>
            <a:r>
              <a:rPr lang="en-US" altLang="zh-CN" sz="1400" dirty="0"/>
              <a:t>v-once</a:t>
            </a:r>
            <a:endParaRPr lang="en-US" altLang="zh-CN" sz="140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Component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Global registration</a:t>
            </a:r>
            <a:endParaRPr lang="en-US" altLang="en-US"/>
          </a:p>
          <a:p>
            <a:pPr lvl="1"/>
            <a:r>
              <a:rPr lang="en-US" altLang="en-US"/>
              <a:t>Vue.component('component-name', {data: ..., props: ..., template: ...})</a:t>
            </a:r>
            <a:endParaRPr lang="en-US" altLang="en-US"/>
          </a:p>
          <a:p>
            <a:pPr lvl="2"/>
            <a:r>
              <a:rPr lang="en-US" altLang="en-US"/>
              <a:t>HTML component</a:t>
            </a:r>
            <a:endParaRPr lang="en-US" altLang="en-US"/>
          </a:p>
          <a:p>
            <a:pPr lvl="2"/>
            <a:r>
              <a:rPr lang="en-US" altLang="en-US"/>
              <a:t>Encapsulate and reuse</a:t>
            </a:r>
            <a:endParaRPr lang="en-US" altLang="en-US"/>
          </a:p>
          <a:p>
            <a:pPr lvl="2"/>
            <a:r>
              <a:rPr lang="en-US" altLang="en-US"/>
              <a:t>data: must be function</a:t>
            </a:r>
            <a:endParaRPr lang="en-US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Props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Concept</a:t>
            </a:r>
            <a:endParaRPr lang="en-US" altLang="zh-CN"/>
          </a:p>
          <a:p>
            <a:pPr lvl="1"/>
            <a:r>
              <a:rPr lang="en-US" altLang="zh-CN"/>
              <a:t>one-way-down binding</a:t>
            </a:r>
            <a:endParaRPr lang="en-US" altLang="zh-CN"/>
          </a:p>
          <a:p>
            <a:pPr lvl="2"/>
            <a:r>
              <a:rPr lang="en-US" altLang="zh-CN"/>
              <a:t>When the parent property update, it will flow down to the child.</a:t>
            </a:r>
            <a:endParaRPr lang="en-US" altLang="zh-CN"/>
          </a:p>
          <a:p>
            <a:pPr lvl="2"/>
            <a:r>
              <a:rPr lang="en-US" altLang="zh-CN"/>
              <a:t>But not the other way around</a:t>
            </a:r>
            <a:endParaRPr lang="en-US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Additional Tools &amp; Plugins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vue-router</a:t>
            </a:r>
            <a:endParaRPr lang="en-US" altLang="zh-CN"/>
          </a:p>
          <a:p>
            <a:pPr lvl="1"/>
            <a:endParaRPr lang="en-US" altLang="zh-CN"/>
          </a:p>
          <a:p>
            <a:r>
              <a:rPr lang="en-US" altLang="zh-CN"/>
              <a:t>vue-resource</a:t>
            </a:r>
            <a:endParaRPr lang="en-US" altLang="zh-CN"/>
          </a:p>
          <a:p>
            <a:r>
              <a:rPr lang="en-US" altLang="en-US"/>
              <a:t>vuex</a:t>
            </a:r>
            <a:endParaRPr lang="en-US" altLang="en-US"/>
          </a:p>
          <a:p>
            <a:pPr lvl="1"/>
            <a:r>
              <a:rPr lang="en-US" altLang="en-US" sz="2000"/>
              <a:t>Store</a:t>
            </a:r>
            <a:endParaRPr lang="en-US" altLang="en-US"/>
          </a:p>
          <a:p>
            <a:r>
              <a:rPr lang="en-US" altLang="zh-CN"/>
              <a:t>vue-async-data</a:t>
            </a:r>
            <a:endParaRPr lang="en-US" altLang="zh-CN"/>
          </a:p>
          <a:p>
            <a:r>
              <a:rPr lang="en-US" altLang="zh-CN"/>
              <a:t>vue-validator</a:t>
            </a:r>
            <a:endParaRPr lang="en-US" altLang="zh-CN"/>
          </a:p>
          <a:p>
            <a:r>
              <a:rPr lang="en-US" altLang="zh-CN"/>
              <a:t>vue-devtools</a:t>
            </a:r>
            <a:endParaRPr lang="en-US" altLang="zh-CN"/>
          </a:p>
          <a:p>
            <a:pPr lvl="1"/>
            <a:r>
              <a:rPr lang="en-US" altLang="en-US"/>
              <a:t>Chrome extension, Firefox addon</a:t>
            </a:r>
            <a:endParaRPr lang="en-US" altLang="zh-CN"/>
          </a:p>
          <a:p>
            <a:r>
              <a:rPr lang="en-US" altLang="zh-CN"/>
              <a:t>vue-touch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10.xml><?xml version="1.0" encoding="utf-8"?>
<p:tagLst xmlns:p="http://schemas.openxmlformats.org/presentationml/2006/main">
  <p:tag name="KSO_WM_UNIT_TABLE_BEAUTIFY" val="smartTable{4d037d77-00c1-412e-a2bd-1ef68d8f08b5}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a"/>
  <p:tag name="KSO_WM_UNIT_INDEX" val="1"/>
  <p:tag name="KSO_WM_UNIT_ID" val="custom160402_1*a*1"/>
  <p:tag name="KSO_WM_UNIT_CLEAR" val="1"/>
  <p:tag name="KSO_WM_UNIT_LAYERLEVEL" val="1"/>
  <p:tag name="KSO_WM_UNIT_VALUE" val="1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b"/>
  <p:tag name="KSO_WM_UNIT_INDEX" val="1"/>
  <p:tag name="KSO_WM_UNIT_ID" val="custom160402_1*b*1"/>
  <p:tag name="KSO_WM_UNIT_CLEAR" val="1"/>
  <p:tag name="KSO_WM_UNIT_LAYERLEVEL" val="1"/>
  <p:tag name="KSO_WM_UNIT_VALUE" val="3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3.xml><?xml version="1.0" encoding="utf-8"?>
<p:tagLst xmlns:p="http://schemas.openxmlformats.org/presentationml/2006/main">
  <p:tag name="KSO_WM_TEMPLATE_THUMBS_INDEX" val="1、9、12、16、19、20、24、27、28"/>
  <p:tag name="KSO_WM_TEMPLATE_CATEGORY" val="custom"/>
  <p:tag name="KSO_WM_TEMPLATE_INDEX" val="160402"/>
  <p:tag name="KSO_WM_TAG_VERSION" val="1.0"/>
  <p:tag name="KSO_WM_SLIDE_ID" val="custom160402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a"/>
  <p:tag name="KSO_WM_UNIT_INDEX" val="1"/>
  <p:tag name="KSO_WM_UNIT_ID" val="custom160402_28*a*1"/>
  <p:tag name="KSO_WM_UNIT_CLEAR" val="1"/>
  <p:tag name="KSO_WM_UNIT_LAYERLEVEL" val="1"/>
  <p:tag name="KSO_WM_UNIT_VALUE" val="6"/>
  <p:tag name="KSO_WM_UNIT_ISCONTENTSTITLE" val="0"/>
  <p:tag name="KSO_WM_UNIT_HIGHLIGHT" val="0"/>
  <p:tag name="KSO_WM_UNIT_COMPATIBLE" val="0"/>
  <p:tag name="KSO_WM_UNIT_PRESET_TEXT" val="THANKS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b"/>
  <p:tag name="KSO_WM_UNIT_INDEX" val="1"/>
  <p:tag name="KSO_WM_UNIT_ID" val="custom160402_28*b*1"/>
  <p:tag name="KSO_WM_UNIT_CLEAR" val="1"/>
  <p:tag name="KSO_WM_UNIT_LAYERLEVEL" val="1"/>
  <p:tag name="KSO_WM_UNIT_VALUE" val="28"/>
  <p:tag name="KSO_WM_UNIT_ISCONTENTSTITLE" val="0"/>
  <p:tag name="KSO_WM_UNIT_HIGHLIGHT" val="0"/>
  <p:tag name="KSO_WM_UNIT_COMPATIBLE" val="0"/>
  <p:tag name="KSO_WM_UNIT_PRESET_TEXT" val="谢谢聆听"/>
</p:tagLst>
</file>

<file path=ppt/tags/tag17.xml><?xml version="1.0" encoding="utf-8"?>
<p:tagLst xmlns:p="http://schemas.openxmlformats.org/presentationml/2006/main">
  <p:tag name="KSO_WM_TEMPLATE_CATEGORY" val="custom"/>
  <p:tag name="KSO_WM_TEMPLATE_INDEX" val="160402"/>
  <p:tag name="KSO_WM_TAG_VERSION" val="1.0"/>
  <p:tag name="KSO_WM_SLIDE_ID" val="custom160402_28"/>
  <p:tag name="KSO_WM_SLIDE_INDEX" val="28"/>
  <p:tag name="KSO_WM_SLIDE_ITEM_CNT" val="1"/>
  <p:tag name="KSO_WM_SLIDE_LAYOUT" val="b_a"/>
  <p:tag name="KSO_WM_SLIDE_LAYOUT_CNT" val="1_1"/>
  <p:tag name="KSO_WM_SLIDE_TYPE" val="endPage"/>
  <p:tag name="KSO_WM_BEAUTIFY_FLAG" val="#wm#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3.xml><?xml version="1.0" encoding="utf-8"?>
<p:tagLst xmlns:p="http://schemas.openxmlformats.org/presentationml/2006/main">
  <p:tag name="KSO_WM_TEMPLATE_THUMBS_INDEX" val="1、9、12、16、19、20、24、27、28"/>
  <p:tag name="KSO_WM_TEMPLATE_CATEGORY" val="custom"/>
  <p:tag name="KSO_WM_TEMPLATE_INDEX" val="160402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a"/>
  <p:tag name="KSO_WM_UNIT_INDEX" val="1"/>
  <p:tag name="KSO_WM_UNIT_ID" val="custom160402_1*a*1"/>
  <p:tag name="KSO_WM_UNIT_CLEAR" val="1"/>
  <p:tag name="KSO_WM_UNIT_LAYERLEVEL" val="1"/>
  <p:tag name="KSO_WM_UNIT_VALUE" val="1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b"/>
  <p:tag name="KSO_WM_UNIT_INDEX" val="1"/>
  <p:tag name="KSO_WM_UNIT_ID" val="custom160402_1*b*1"/>
  <p:tag name="KSO_WM_UNIT_CLEAR" val="1"/>
  <p:tag name="KSO_WM_UNIT_LAYERLEVEL" val="1"/>
  <p:tag name="KSO_WM_UNIT_VALUE" val="3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.xml><?xml version="1.0" encoding="utf-8"?>
<p:tagLst xmlns:p="http://schemas.openxmlformats.org/presentationml/2006/main">
  <p:tag name="KSO_WM_TEMPLATE_THUMBS_INDEX" val="1、9、12、16、19、20、24、27、28"/>
  <p:tag name="KSO_WM_TEMPLATE_CATEGORY" val="custom"/>
  <p:tag name="KSO_WM_TEMPLATE_INDEX" val="160402"/>
  <p:tag name="KSO_WM_TAG_VERSION" val="1.0"/>
  <p:tag name="KSO_WM_SLIDE_ID" val="custom160402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heme/theme1.xml><?xml version="1.0" encoding="utf-8"?>
<a:theme xmlns:a="http://schemas.openxmlformats.org/drawingml/2006/main" name="1_A000120140530A02PPBG">
  <a:themeElements>
    <a:clrScheme name="160114.114">
      <a:dk1>
        <a:srgbClr val="47494B"/>
      </a:dk1>
      <a:lt1>
        <a:srgbClr val="FFFFFF"/>
      </a:lt1>
      <a:dk2>
        <a:srgbClr val="454749"/>
      </a:dk2>
      <a:lt2>
        <a:srgbClr val="FFFFFF"/>
      </a:lt2>
      <a:accent1>
        <a:srgbClr val="358CC1"/>
      </a:accent1>
      <a:accent2>
        <a:srgbClr val="2D9C9F"/>
      </a:accent2>
      <a:accent3>
        <a:srgbClr val="A4C37B"/>
      </a:accent3>
      <a:accent4>
        <a:srgbClr val="9D9394"/>
      </a:accent4>
      <a:accent5>
        <a:srgbClr val="84ADE4"/>
      </a:accent5>
      <a:accent6>
        <a:srgbClr val="FFC00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5210</Words>
  <Application>WPS 演示</Application>
  <PresentationFormat>宽屏</PresentationFormat>
  <Paragraphs>367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9" baseType="lpstr">
      <vt:lpstr>Arial</vt:lpstr>
      <vt:lpstr>宋体</vt:lpstr>
      <vt:lpstr>Wingdings</vt:lpstr>
      <vt:lpstr>黑体</vt:lpstr>
      <vt:lpstr>微软雅黑</vt:lpstr>
      <vt:lpstr>Arial Unicode MS</vt:lpstr>
      <vt:lpstr>Calibri</vt:lpstr>
      <vt:lpstr>1_A000120140530A02PPBG</vt:lpstr>
      <vt:lpstr>Vue Notes</vt:lpstr>
      <vt:lpstr>Introdution</vt:lpstr>
      <vt:lpstr>Install</vt:lpstr>
      <vt:lpstr>Config</vt:lpstr>
      <vt:lpstr>Binding</vt:lpstr>
      <vt:lpstr>Directives</vt:lpstr>
      <vt:lpstr>Component</vt:lpstr>
      <vt:lpstr>PowerPoint 演示文稿</vt:lpstr>
      <vt:lpstr>Additional Tools &amp; Plugins</vt:lpstr>
      <vt:lpstr>Single Page Application</vt:lpstr>
      <vt:lpstr>Vue Router</vt:lpstr>
      <vt:lpstr>Vue-i18n</vt:lpstr>
      <vt:lpstr>Axios</vt:lpstr>
      <vt:lpstr>Window</vt:lpstr>
      <vt:lpstr>Element UI</vt:lpstr>
      <vt:lpstr>Vue-devtools</vt:lpstr>
      <vt:lpstr>Plugin</vt:lpstr>
      <vt:lpstr>Module System</vt:lpstr>
      <vt:lpstr>Issues and Solutions</vt:lpstr>
      <vt:lpstr>Add Baidu Tongji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Sparks Lu</cp:lastModifiedBy>
  <cp:revision>186</cp:revision>
  <dcterms:created xsi:type="dcterms:W3CDTF">2019-08-16T01:48:00Z</dcterms:created>
  <dcterms:modified xsi:type="dcterms:W3CDTF">2020-05-04T03:08:58Z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2052-11.1.0.9662</vt:lpwstr>
  </property>
</Properties>
</file>