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3"/>
  </p:notesMasterIdLst>
  <p:handoutMasterIdLst>
    <p:handoutMasterId r:id="rId14"/>
  </p:handoutMasterIdLst>
  <p:sldIdLst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flipH="1">
            <a:off x="5340436" y="0"/>
            <a:ext cx="2635289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8" name="Freeform 6"/>
          <p:cNvSpPr/>
          <p:nvPr/>
        </p:nvSpPr>
        <p:spPr bwMode="auto">
          <a:xfrm flipH="1">
            <a:off x="5340436" y="1610532"/>
            <a:ext cx="6851564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Freeform 7"/>
          <p:cNvSpPr/>
          <p:nvPr/>
        </p:nvSpPr>
        <p:spPr bwMode="auto">
          <a:xfrm flipH="1">
            <a:off x="6668426" y="0"/>
            <a:ext cx="4754243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Freeform 8"/>
          <p:cNvSpPr/>
          <p:nvPr/>
        </p:nvSpPr>
        <p:spPr bwMode="auto">
          <a:xfrm flipH="1">
            <a:off x="7975725" y="0"/>
            <a:ext cx="4216275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80110" y="3289828"/>
            <a:ext cx="7102645" cy="923330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0110" y="4317933"/>
            <a:ext cx="7102645" cy="80813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 flipH="1">
            <a:off x="5340436" y="0"/>
            <a:ext cx="2635289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 flipH="1">
            <a:off x="5340436" y="1610532"/>
            <a:ext cx="6851564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Freeform 7"/>
          <p:cNvSpPr/>
          <p:nvPr/>
        </p:nvSpPr>
        <p:spPr bwMode="auto">
          <a:xfrm flipH="1">
            <a:off x="6668426" y="0"/>
            <a:ext cx="4754243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 flipH="1">
            <a:off x="7975725" y="0"/>
            <a:ext cx="4216275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23900" y="1689101"/>
            <a:ext cx="9131300" cy="1727200"/>
          </a:xfrm>
        </p:spPr>
        <p:txBody>
          <a:bodyPr anchor="b" anchorCtr="0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723900" y="3568700"/>
            <a:ext cx="9131300" cy="15517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flipH="1">
            <a:off x="5340436" y="0"/>
            <a:ext cx="2635289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8" name="Freeform 6"/>
          <p:cNvSpPr/>
          <p:nvPr/>
        </p:nvSpPr>
        <p:spPr bwMode="auto">
          <a:xfrm flipH="1">
            <a:off x="5340436" y="1610532"/>
            <a:ext cx="6851564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Freeform 7"/>
          <p:cNvSpPr/>
          <p:nvPr/>
        </p:nvSpPr>
        <p:spPr bwMode="auto">
          <a:xfrm flipH="1">
            <a:off x="6668426" y="0"/>
            <a:ext cx="4754243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Freeform 8"/>
          <p:cNvSpPr/>
          <p:nvPr/>
        </p:nvSpPr>
        <p:spPr bwMode="auto">
          <a:xfrm flipH="1">
            <a:off x="7975725" y="0"/>
            <a:ext cx="4216275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" y="2159000"/>
            <a:ext cx="5715000" cy="1382450"/>
          </a:xfrm>
        </p:spPr>
        <p:txBody>
          <a:bodyPr anchor="b" anchorCtr="0">
            <a:normAutofit/>
          </a:bodyPr>
          <a:lstStyle>
            <a:lvl1pPr algn="l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762000" y="3733201"/>
            <a:ext cx="5715000" cy="118593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scikit-learn</a:t>
            </a:r>
            <a:endParaRPr lang="en-US" altLang="zh-CN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Sparks Lu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855980" y="1688465"/>
            <a:ext cx="2143760" cy="10636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datasets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55980" y="2851785"/>
            <a:ext cx="2144395" cy="34550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preprocessing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145790" y="1678940"/>
            <a:ext cx="2088515" cy="42589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b="1"/>
              <a:t>decomposition</a:t>
            </a:r>
            <a:endParaRPr lang="en-US" altLang="zh-CN" b="1"/>
          </a:p>
        </p:txBody>
      </p:sp>
      <p:sp>
        <p:nvSpPr>
          <p:cNvPr id="9" name="圆角矩形 8"/>
          <p:cNvSpPr/>
          <p:nvPr/>
        </p:nvSpPr>
        <p:spPr>
          <a:xfrm>
            <a:off x="7440295" y="1688465"/>
            <a:ext cx="1826895" cy="532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cross_validataion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440295" y="2340610"/>
            <a:ext cx="1826895" cy="532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metrics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440295" y="3046095"/>
            <a:ext cx="1826895" cy="532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naive_bayes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440295" y="3690620"/>
            <a:ext cx="1826895" cy="532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svm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7440295" y="4293235"/>
            <a:ext cx="1826895" cy="532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linear_model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7440295" y="5415280"/>
            <a:ext cx="1621155" cy="532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grid_search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9380220" y="1686560"/>
            <a:ext cx="2300605" cy="3491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 b="1"/>
              <a:t>cluster</a:t>
            </a:r>
            <a:endParaRPr lang="en-US" altLang="zh-CN" sz="2400" b="1"/>
          </a:p>
        </p:txBody>
      </p:sp>
      <p:sp>
        <p:nvSpPr>
          <p:cNvPr id="16" name="圆角矩形 15"/>
          <p:cNvSpPr/>
          <p:nvPr/>
        </p:nvSpPr>
        <p:spPr>
          <a:xfrm>
            <a:off x="9448165" y="2286635"/>
            <a:ext cx="2164715" cy="425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KMeans</a:t>
            </a:r>
            <a:endParaRPr lang="en-US" altLang="zh-CN" sz="1600"/>
          </a:p>
        </p:txBody>
      </p:sp>
      <p:sp>
        <p:nvSpPr>
          <p:cNvPr id="17" name="圆角矩形 16"/>
          <p:cNvSpPr/>
          <p:nvPr/>
        </p:nvSpPr>
        <p:spPr>
          <a:xfrm>
            <a:off x="904875" y="2134235"/>
            <a:ext cx="1981200" cy="53213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samples_generator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3192145" y="212534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PCA</a:t>
            </a:r>
            <a:endParaRPr lang="en-US" altLang="zh-CN" sz="1600"/>
          </a:p>
        </p:txBody>
      </p:sp>
      <p:sp>
        <p:nvSpPr>
          <p:cNvPr id="19" name="圆角矩形 18"/>
          <p:cNvSpPr/>
          <p:nvPr/>
        </p:nvSpPr>
        <p:spPr>
          <a:xfrm>
            <a:off x="9448165" y="2773045"/>
            <a:ext cx="2164715" cy="425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AffinityPropagation</a:t>
            </a:r>
            <a:endParaRPr lang="en-US" altLang="zh-CN" sz="1600"/>
          </a:p>
        </p:txBody>
      </p:sp>
      <p:sp>
        <p:nvSpPr>
          <p:cNvPr id="20" name="圆角矩形 19"/>
          <p:cNvSpPr/>
          <p:nvPr/>
        </p:nvSpPr>
        <p:spPr>
          <a:xfrm>
            <a:off x="9448165" y="3261360"/>
            <a:ext cx="2164715" cy="425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MeanShift</a:t>
            </a:r>
            <a:endParaRPr lang="en-US" altLang="zh-CN" sz="1600"/>
          </a:p>
        </p:txBody>
      </p:sp>
      <p:sp>
        <p:nvSpPr>
          <p:cNvPr id="21" name="圆角矩形 20"/>
          <p:cNvSpPr/>
          <p:nvPr/>
        </p:nvSpPr>
        <p:spPr>
          <a:xfrm>
            <a:off x="9448165" y="3852545"/>
            <a:ext cx="2164715" cy="425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spectral_clustering</a:t>
            </a:r>
            <a:endParaRPr lang="en-US" altLang="zh-CN" sz="1600"/>
          </a:p>
        </p:txBody>
      </p:sp>
      <p:sp>
        <p:nvSpPr>
          <p:cNvPr id="22" name="圆角矩形 21"/>
          <p:cNvSpPr/>
          <p:nvPr/>
        </p:nvSpPr>
        <p:spPr>
          <a:xfrm>
            <a:off x="9381490" y="5274310"/>
            <a:ext cx="2299970" cy="494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feature_extraction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3192145" y="2621280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IncrementalPCA</a:t>
            </a:r>
            <a:endParaRPr lang="en-US" altLang="zh-CN" sz="1600"/>
          </a:p>
        </p:txBody>
      </p:sp>
      <p:sp>
        <p:nvSpPr>
          <p:cNvPr id="25" name="圆角矩形 24"/>
          <p:cNvSpPr/>
          <p:nvPr/>
        </p:nvSpPr>
        <p:spPr>
          <a:xfrm>
            <a:off x="3192145" y="310705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KernelPCA</a:t>
            </a:r>
            <a:endParaRPr lang="en-US" altLang="zh-CN" sz="1600"/>
          </a:p>
        </p:txBody>
      </p:sp>
      <p:sp>
        <p:nvSpPr>
          <p:cNvPr id="26" name="圆角矩形 25"/>
          <p:cNvSpPr/>
          <p:nvPr/>
        </p:nvSpPr>
        <p:spPr>
          <a:xfrm>
            <a:off x="3202305" y="3582670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SparsePCA</a:t>
            </a:r>
            <a:endParaRPr lang="en-US" altLang="zh-CN" sz="1600"/>
          </a:p>
        </p:txBody>
      </p:sp>
      <p:sp>
        <p:nvSpPr>
          <p:cNvPr id="27" name="圆角矩形 26"/>
          <p:cNvSpPr/>
          <p:nvPr/>
        </p:nvSpPr>
        <p:spPr>
          <a:xfrm>
            <a:off x="3202305" y="411416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TruncatedSVD</a:t>
            </a:r>
            <a:endParaRPr lang="en-US" altLang="zh-CN" sz="1600"/>
          </a:p>
        </p:txBody>
      </p:sp>
      <p:sp>
        <p:nvSpPr>
          <p:cNvPr id="28" name="圆角矩形 27"/>
          <p:cNvSpPr/>
          <p:nvPr/>
        </p:nvSpPr>
        <p:spPr>
          <a:xfrm>
            <a:off x="3192145" y="466153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SparseCoder</a:t>
            </a:r>
            <a:endParaRPr lang="en-US" altLang="zh-CN" sz="1600"/>
          </a:p>
        </p:txBody>
      </p:sp>
      <p:sp>
        <p:nvSpPr>
          <p:cNvPr id="29" name="圆角矩形 28"/>
          <p:cNvSpPr/>
          <p:nvPr/>
        </p:nvSpPr>
        <p:spPr>
          <a:xfrm>
            <a:off x="3202305" y="517080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DictionaryLearning</a:t>
            </a:r>
            <a:endParaRPr lang="en-US" altLang="zh-CN" sz="1600"/>
          </a:p>
        </p:txBody>
      </p:sp>
      <p:sp>
        <p:nvSpPr>
          <p:cNvPr id="30" name="圆角矩形 29"/>
          <p:cNvSpPr/>
          <p:nvPr/>
        </p:nvSpPr>
        <p:spPr>
          <a:xfrm>
            <a:off x="9448165" y="4411345"/>
            <a:ext cx="2164715" cy="425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FeatureAgglomeration</a:t>
            </a:r>
            <a:endParaRPr lang="en-US" altLang="zh-CN" sz="1600"/>
          </a:p>
        </p:txBody>
      </p:sp>
      <p:sp>
        <p:nvSpPr>
          <p:cNvPr id="2" name="圆角矩形 1"/>
          <p:cNvSpPr/>
          <p:nvPr/>
        </p:nvSpPr>
        <p:spPr>
          <a:xfrm>
            <a:off x="918210" y="3364865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StandardScaler</a:t>
            </a:r>
            <a:endParaRPr lang="en-US" altLang="zh-CN" sz="1400"/>
          </a:p>
        </p:txBody>
      </p:sp>
      <p:sp>
        <p:nvSpPr>
          <p:cNvPr id="4" name="圆角矩形 3"/>
          <p:cNvSpPr/>
          <p:nvPr/>
        </p:nvSpPr>
        <p:spPr>
          <a:xfrm>
            <a:off x="908685" y="3725545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Normalizer</a:t>
            </a:r>
            <a:endParaRPr lang="en-US" altLang="zh-CN" sz="1400"/>
          </a:p>
        </p:txBody>
      </p:sp>
      <p:sp>
        <p:nvSpPr>
          <p:cNvPr id="23" name="圆角矩形 22"/>
          <p:cNvSpPr/>
          <p:nvPr/>
        </p:nvSpPr>
        <p:spPr>
          <a:xfrm>
            <a:off x="918210" y="4083685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Binarizer</a:t>
            </a:r>
            <a:endParaRPr lang="en-US" altLang="zh-CN" sz="1400"/>
          </a:p>
        </p:txBody>
      </p:sp>
      <p:sp>
        <p:nvSpPr>
          <p:cNvPr id="31" name="圆角矩形 30"/>
          <p:cNvSpPr/>
          <p:nvPr/>
        </p:nvSpPr>
        <p:spPr>
          <a:xfrm>
            <a:off x="918845" y="4441190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Imputer</a:t>
            </a:r>
            <a:endParaRPr lang="en-US" altLang="zh-CN" sz="1400"/>
          </a:p>
        </p:txBody>
      </p:sp>
      <p:sp>
        <p:nvSpPr>
          <p:cNvPr id="32" name="圆角矩形 31"/>
          <p:cNvSpPr/>
          <p:nvPr/>
        </p:nvSpPr>
        <p:spPr>
          <a:xfrm>
            <a:off x="918845" y="4801235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PolynomialFeatures</a:t>
            </a:r>
            <a:endParaRPr lang="en-US" altLang="zh-CN" sz="1400"/>
          </a:p>
        </p:txBody>
      </p:sp>
      <p:sp>
        <p:nvSpPr>
          <p:cNvPr id="33" name="圆角矩形 32"/>
          <p:cNvSpPr/>
          <p:nvPr/>
        </p:nvSpPr>
        <p:spPr>
          <a:xfrm>
            <a:off x="919480" y="5171440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FunctionTransformer</a:t>
            </a:r>
            <a:endParaRPr lang="en-US" altLang="zh-CN" sz="1400"/>
          </a:p>
        </p:txBody>
      </p:sp>
      <p:sp>
        <p:nvSpPr>
          <p:cNvPr id="34" name="圆角矩形 33"/>
          <p:cNvSpPr/>
          <p:nvPr/>
        </p:nvSpPr>
        <p:spPr>
          <a:xfrm>
            <a:off x="5330825" y="1688465"/>
            <a:ext cx="2088515" cy="42589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b="1"/>
              <a:t>feature_selection</a:t>
            </a:r>
            <a:endParaRPr lang="en-US" altLang="zh-CN" b="1"/>
          </a:p>
        </p:txBody>
      </p:sp>
      <p:sp>
        <p:nvSpPr>
          <p:cNvPr id="35" name="圆角矩形 34"/>
          <p:cNvSpPr/>
          <p:nvPr/>
        </p:nvSpPr>
        <p:spPr>
          <a:xfrm>
            <a:off x="5375275" y="2621280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VarianceThreshold</a:t>
            </a:r>
            <a:endParaRPr lang="en-US" altLang="zh-CN" sz="1600"/>
          </a:p>
        </p:txBody>
      </p:sp>
      <p:sp>
        <p:nvSpPr>
          <p:cNvPr id="5" name="圆角矩形 4"/>
          <p:cNvSpPr/>
          <p:nvPr/>
        </p:nvSpPr>
        <p:spPr>
          <a:xfrm>
            <a:off x="5386070" y="311340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SelectKBest</a:t>
            </a:r>
            <a:endParaRPr lang="en-US" altLang="zh-CN" sz="1600"/>
          </a:p>
        </p:txBody>
      </p:sp>
      <p:sp>
        <p:nvSpPr>
          <p:cNvPr id="36" name="圆角矩形 35"/>
          <p:cNvSpPr/>
          <p:nvPr/>
        </p:nvSpPr>
        <p:spPr>
          <a:xfrm>
            <a:off x="5386070" y="357822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SelectPercentile</a:t>
            </a:r>
            <a:endParaRPr lang="en-US" altLang="zh-CN" sz="1600"/>
          </a:p>
        </p:txBody>
      </p:sp>
      <p:sp>
        <p:nvSpPr>
          <p:cNvPr id="37" name="圆角矩形 36"/>
          <p:cNvSpPr/>
          <p:nvPr/>
        </p:nvSpPr>
        <p:spPr>
          <a:xfrm>
            <a:off x="5386705" y="4028440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SelectFpr</a:t>
            </a:r>
            <a:endParaRPr lang="en-US" altLang="zh-CN" sz="1600"/>
          </a:p>
        </p:txBody>
      </p:sp>
      <p:sp>
        <p:nvSpPr>
          <p:cNvPr id="38" name="圆角矩形 37"/>
          <p:cNvSpPr/>
          <p:nvPr/>
        </p:nvSpPr>
        <p:spPr>
          <a:xfrm>
            <a:off x="5386705" y="4480560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GenericUnivariateSelect</a:t>
            </a:r>
            <a:endParaRPr lang="en-US" altLang="zh-CN" sz="1600"/>
          </a:p>
        </p:txBody>
      </p:sp>
      <p:sp>
        <p:nvSpPr>
          <p:cNvPr id="39" name="圆角矩形 38"/>
          <p:cNvSpPr/>
          <p:nvPr/>
        </p:nvSpPr>
        <p:spPr>
          <a:xfrm>
            <a:off x="908685" y="5568950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LabelEncoder</a:t>
            </a:r>
            <a:endParaRPr lang="en-US" altLang="zh-CN" sz="1400"/>
          </a:p>
        </p:txBody>
      </p:sp>
      <p:sp>
        <p:nvSpPr>
          <p:cNvPr id="40" name="圆角矩形 39"/>
          <p:cNvSpPr/>
          <p:nvPr/>
        </p:nvSpPr>
        <p:spPr>
          <a:xfrm>
            <a:off x="904875" y="5937885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LabelBinarizer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 Overview</a:t>
            </a:r>
            <a:endParaRPr lang="en-US" altLang="zh-CN"/>
          </a:p>
        </p:txBody>
      </p:sp>
      <p:pic>
        <p:nvPicPr>
          <p:cNvPr id="4" name="图片 3" descr="ml_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765" y="1251585"/>
            <a:ext cx="8809355" cy="5492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scikit-learn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Machine learning library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classification, regression, clustering algorithms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support vector machine, random forests, gradient boosting, k-means, DBSCAN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Import sklearn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datasets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make_blobs(n_samples, n_features)	// Generate data samples</a:t>
            </a:r>
            <a:endParaRPr lang="en-US" altLang="zh-CN" sz="2000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load_digits()</a:t>
            </a:r>
            <a:endParaRPr lang="en-US" altLang="zh-CN" sz="2000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preprocessing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scale()	// Standardize a dataset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decomposition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RandomizedPCA(n_components=2), PCA(n_components=2)</a:t>
            </a:r>
            <a:endParaRPr lang="en-US" altLang="zh-CN">
              <a:sym typeface="+mn-ea"/>
            </a:endParaRPr>
          </a:p>
          <a:p>
            <a:pPr lvl="2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fit_transform()</a:t>
            </a:r>
            <a:endParaRPr lang="en-US" altLang="zh-CN"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scikit-learn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>
                <a:sym typeface="+mn-ea"/>
              </a:rPr>
              <a:t>naive_bayes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GaussianNB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cross_validation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train_test_split(), cross_val_score()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metrics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confusion_matrix(), classification_report()  (accuracy: correct positive rate, recall: true-positive rate), mean_squared_error()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cluster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KMeans(n_clusters=3, init='random'), fit()-&gt;predict()-&gt;cluster_centers_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linear_model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LinearRegression()</a:t>
            </a:r>
            <a:endParaRPr lang="en-US" altLang="zh-CN">
              <a:sym typeface="+mn-ea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svm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SVC()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grid_search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GridSearchCV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 Selection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train_test_split</a:t>
            </a:r>
            <a:endParaRPr lang="en-US" altLang="zh-CN"/>
          </a:p>
          <a:p>
            <a:pPr lvl="1"/>
            <a:r>
              <a:rPr lang="en-US" altLang="zh-CN"/>
              <a:t>from sklearn.model_selection import train_test_split</a:t>
            </a:r>
            <a:endParaRPr lang="en-US" altLang="zh-CN"/>
          </a:p>
          <a:p>
            <a:pPr lvl="1"/>
            <a:r>
              <a:rPr lang="en-US" altLang="zh-CN"/>
              <a:t>X_train, X_test, y_train, y_test = train_test_split(X, y, test_size=0.2, random_state=0)</a:t>
            </a:r>
            <a:endParaRPr lang="en-US" altLang="zh-CN"/>
          </a:p>
          <a:p>
            <a:pPr lvl="0"/>
            <a:r>
              <a:rPr lang="en-US" altLang="zh-CN" sz="2400"/>
              <a:t>GridSearchCV</a:t>
            </a:r>
            <a:endParaRPr lang="en-US" altLang="zh-CN" sz="2400"/>
          </a:p>
          <a:p>
            <a:pPr lvl="1"/>
            <a:r>
              <a:rPr lang="en-US" altLang="zh-CN" sz="2000"/>
              <a:t>from sklearn.model_selection import GridSearchCV</a:t>
            </a:r>
            <a:endParaRPr lang="en-US" altLang="zh-CN" sz="2000"/>
          </a:p>
          <a:p>
            <a:pPr lvl="1"/>
            <a:r>
              <a:rPr lang="en-US" altLang="zh-CN" sz="2000"/>
              <a:t>param_grid = {</a:t>
            </a:r>
            <a:endParaRPr lang="en-US" altLang="zh-CN" sz="2000"/>
          </a:p>
          <a:p>
            <a:pPr lvl="2"/>
            <a:r>
              <a:rPr lang="en-US" altLang="zh-CN"/>
              <a:t>'C': [0.1, 1, 10]</a:t>
            </a:r>
            <a:endParaRPr lang="en-US" altLang="zh-CN"/>
          </a:p>
          <a:p>
            <a:pPr lvl="2"/>
            <a:r>
              <a:rPr lang="en-US" altLang="zh-CN"/>
              <a:t>}</a:t>
            </a:r>
            <a:endParaRPr lang="en-US" altLang="zh-CN"/>
          </a:p>
          <a:p>
            <a:pPr lvl="1"/>
            <a:r>
              <a:rPr lang="en-US" altLang="zh-CN" sz="2000"/>
              <a:t>model = GridSearchCV(model, param_grid, verbose=1)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Save/Load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sklearn.externals import joblib</a:t>
            </a:r>
            <a:endParaRPr lang="en-US" altLang="zh-CN"/>
          </a:p>
          <a:p>
            <a:r>
              <a:rPr lang="en-US" altLang="zh-CN"/>
              <a:t>joblib.dump(model, fn_model)</a:t>
            </a:r>
            <a:endParaRPr lang="en-US" altLang="zh-CN"/>
          </a:p>
          <a:p>
            <a:r>
              <a:rPr lang="en-US" altLang="zh-CN"/>
              <a:t>model = joblib.load(fn_model)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sklearn import svm</a:t>
            </a:r>
            <a:endParaRPr lang="en-US" altLang="zh-CN"/>
          </a:p>
          <a:p>
            <a:r>
              <a:rPr lang="en-US" altLang="zh-CN"/>
              <a:t>model = svm.SVC(kernel='', C='')</a:t>
            </a:r>
            <a:endParaRPr lang="en-US" altLang="zh-CN"/>
          </a:p>
          <a:p>
            <a:pPr lvl="1"/>
            <a:r>
              <a:rPr lang="en-US" altLang="zh-CN"/>
              <a:t>kernel: linear, rbf</a:t>
            </a:r>
            <a:endParaRPr lang="en-US" altLang="zh-CN"/>
          </a:p>
          <a:p>
            <a:pPr lvl="1"/>
            <a:r>
              <a:rPr lang="en-US" altLang="zh-CN"/>
              <a:t>C: when C is larger, smaller margin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kNN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sklearn.neighbors import KNeighborsClassifier</a:t>
            </a:r>
            <a:endParaRPr lang="en-US" altLang="zh-CN"/>
          </a:p>
          <a:p>
            <a:r>
              <a:rPr lang="en-US" altLang="zh-CN"/>
              <a:t>model = KNeighborsClassifier()</a:t>
            </a:r>
            <a:endParaRPr lang="en-US" altLang="zh-CN"/>
          </a:p>
          <a:p>
            <a:r>
              <a:rPr lang="en-US" altLang="zh-CN"/>
              <a:t>model.fit(X_train, y_train)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5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54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54"/>
  <p:tag name="KSO_WM_TAG_VERSION" val="1.0"/>
  <p:tag name="KSO_WM_TEMPLATE_THUMBS_INDEX" val="1、6、10、17、19、22、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Office 主题">
  <a:themeElements>
    <a:clrScheme name="自定义 127">
      <a:dk1>
        <a:srgbClr val="000000"/>
      </a:dk1>
      <a:lt1>
        <a:srgbClr val="FFFFFF"/>
      </a:lt1>
      <a:dk2>
        <a:srgbClr val="46B3BB"/>
      </a:dk2>
      <a:lt2>
        <a:srgbClr val="44ADDB"/>
      </a:lt2>
      <a:accent1>
        <a:srgbClr val="38A39A"/>
      </a:accent1>
      <a:accent2>
        <a:srgbClr val="31939A"/>
      </a:accent2>
      <a:accent3>
        <a:srgbClr val="48B39D"/>
      </a:accent3>
      <a:accent4>
        <a:srgbClr val="31939A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WPS 演示</Application>
  <PresentationFormat>宽屏</PresentationFormat>
  <Paragraphs>149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</vt:lpstr>
      <vt:lpstr>1_Office 主题</vt:lpstr>
      <vt:lpstr>A000120140530A02PPBG</vt:lpstr>
      <vt:lpstr>scikit-learn</vt:lpstr>
      <vt:lpstr>Overview</vt:lpstr>
      <vt:lpstr>Algorithm Overview</vt:lpstr>
      <vt:lpstr>scikit-learn 1/2</vt:lpstr>
      <vt:lpstr>scikit-learn 2/2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Sparks Lu</cp:lastModifiedBy>
  <cp:revision>17</cp:revision>
  <dcterms:created xsi:type="dcterms:W3CDTF">2018-03-20T09:17:00Z</dcterms:created>
  <dcterms:modified xsi:type="dcterms:W3CDTF">2020-03-28T09:40:08Z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