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7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09" r:id="rId3"/>
    <p:sldId id="410" r:id="rId4"/>
    <p:sldId id="411" r:id="rId5"/>
    <p:sldId id="415" r:id="rId6"/>
    <p:sldId id="412" r:id="rId7"/>
    <p:sldId id="413" r:id="rId8"/>
    <p:sldId id="431" r:id="rId9"/>
    <p:sldId id="443" r:id="rId10"/>
    <p:sldId id="417" r:id="rId11"/>
    <p:sldId id="414" r:id="rId12"/>
    <p:sldId id="416" r:id="rId13"/>
    <p:sldId id="418" r:id="rId14"/>
    <p:sldId id="457" r:id="rId15"/>
    <p:sldId id="458" r:id="rId16"/>
    <p:sldId id="422" r:id="rId17"/>
    <p:sldId id="425" r:id="rId18"/>
    <p:sldId id="424" r:id="rId19"/>
    <p:sldId id="423" r:id="rId20"/>
    <p:sldId id="467" r:id="rId21"/>
    <p:sldId id="428" r:id="rId22"/>
    <p:sldId id="429" r:id="rId23"/>
    <p:sldId id="455" r:id="rId24"/>
    <p:sldId id="430" r:id="rId25"/>
    <p:sldId id="472" r:id="rId26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huanTech" initials="V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30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5.xml"/><Relationship Id="rId6" Type="http://schemas.openxmlformats.org/officeDocument/2006/relationships/image" Target="file:///C:\Users\losti\AppData\Local\Temp\wps\INetCache\10f5c385ae7cd596f1447fea96953726" TargetMode="External"/><Relationship Id="rId5" Type="http://schemas.openxmlformats.org/officeDocument/2006/relationships/image" Target="../media/image6.png"/><Relationship Id="rId4" Type="http://schemas.openxmlformats.org/officeDocument/2006/relationships/image" Target="file:///C:\Users\losti\AppData\Local\Temp\wps\INetCache\1da8c968502cd2ee039c0f2f93dacfc4" TargetMode="External"/><Relationship Id="rId3" Type="http://schemas.openxmlformats.org/officeDocument/2006/relationships/image" Target="../media/image5.png"/><Relationship Id="rId2" Type="http://schemas.openxmlformats.org/officeDocument/2006/relationships/image" Target="file:///C:\Users\losti\AppData\Local\Temp\wps\INetCache\bbd783f4d864f57281558813356bd3af" TargetMode="Externa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7.web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file:///C:\Users\losti\AppData\Local\Temp\wps\INetCache\871fb542cc608dfc98d4e7957c50becf" TargetMode="Externa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Java Backend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82565"/>
            <a:ext cx="9144000" cy="728980"/>
          </a:xfrm>
        </p:spPr>
        <p:txBody>
          <a:bodyPr/>
          <a:p>
            <a:r>
              <a:rPr lang="en-US" altLang="zh-CN" sz="1800"/>
              <a:t>Sparks-Lu</a:t>
            </a:r>
            <a:endParaRPr lang="en-US" altLang="zh-CN" sz="1800"/>
          </a:p>
          <a:p>
            <a:r>
              <a:rPr lang="en-US" altLang="zh-CN" sz="1800"/>
              <a:t>Last updated: 5/29/2021</a:t>
            </a:r>
            <a:endParaRPr lang="en-US" altLang="zh-CN" sz="18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96280" cy="1066165"/>
          </a:xfrm>
        </p:spPr>
        <p:txBody>
          <a:bodyPr/>
          <a:p>
            <a:pPr lvl="0"/>
            <a:r>
              <a:rPr lang="zh-CN" altLang="en-US"/>
              <a:t>简化新 Spring 应用的初始搭建以及开发过程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5414645" y="182880"/>
            <a:ext cx="5826125" cy="14782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 r:link="rId4"/>
          <a:stretch>
            <a:fillRect/>
          </a:stretch>
        </p:blipFill>
        <p:spPr>
          <a:xfrm>
            <a:off x="6943090" y="2277745"/>
            <a:ext cx="4762500" cy="381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5" r:link="rId6"/>
          <a:stretch>
            <a:fillRect/>
          </a:stretch>
        </p:blipFill>
        <p:spPr>
          <a:xfrm>
            <a:off x="838200" y="2425065"/>
            <a:ext cx="5715000" cy="3810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https://docs.spring.io/spring-boot/docs/current-SNAPSHOT/reference/html/getting-started.html</a:t>
            </a:r>
            <a:endParaRPr lang="en-US" altLang="zh-CN"/>
          </a:p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maven</a:t>
            </a:r>
            <a:endParaRPr lang="en-US" altLang="zh-CN"/>
          </a:p>
          <a:p>
            <a:pPr lvl="1"/>
            <a:r>
              <a:rPr lang="en-US" altLang="zh-CN"/>
              <a:t>gradle</a:t>
            </a:r>
            <a:endParaRPr lang="en-US" altLang="zh-CN"/>
          </a:p>
          <a:p>
            <a:pPr lvl="1"/>
            <a:r>
              <a:rPr lang="en-US" altLang="zh-CN"/>
              <a:t>Spring Boot CLI</a:t>
            </a:r>
            <a:endParaRPr lang="en-US" altLang="zh-CN"/>
          </a:p>
          <a:p>
            <a:pPr lvl="2"/>
            <a:r>
              <a:rPr lang="en-US" altLang="zh-CN"/>
              <a:t>spring --version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First App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Create pom.xml</a:t>
            </a:r>
            <a:endParaRPr lang="en-US" altLang="zh-CN"/>
          </a:p>
          <a:p>
            <a:r>
              <a:rPr lang="en-US" altLang="zh-CN"/>
              <a:t>Run “mvn package”</a:t>
            </a:r>
            <a:endParaRPr lang="en-US" altLang="zh-CN"/>
          </a:p>
          <a:p>
            <a:r>
              <a:rPr lang="en-US" altLang="zh-CN"/>
              <a:t>Add dependencies to pom.xml</a:t>
            </a:r>
            <a:endParaRPr lang="en-US" altLang="zh-CN"/>
          </a:p>
          <a:p>
            <a:pPr lvl="1"/>
            <a:r>
              <a:rPr lang="en-US" altLang="zh-CN"/>
              <a:t>mvn dependency:tree</a:t>
            </a:r>
            <a:endParaRPr lang="en-US" altLang="zh-CN"/>
          </a:p>
          <a:p>
            <a:pPr lvl="0"/>
            <a:r>
              <a:rPr lang="en-US" altLang="zh-CN"/>
              <a:t>Coding</a:t>
            </a:r>
            <a:endParaRPr lang="en-US" altLang="zh-CN"/>
          </a:p>
          <a:p>
            <a:pPr lvl="1"/>
            <a:r>
              <a:rPr lang="en-US" altLang="zh-CN"/>
              <a:t>@RestController</a:t>
            </a:r>
            <a:endParaRPr lang="en-US" altLang="zh-CN"/>
          </a:p>
          <a:p>
            <a:pPr lvl="1"/>
            <a:r>
              <a:rPr lang="en-US" altLang="zh-CN"/>
              <a:t>@RequestMapping</a:t>
            </a:r>
            <a:endParaRPr lang="en-US" altLang="zh-CN"/>
          </a:p>
          <a:p>
            <a:pPr lvl="0"/>
            <a:r>
              <a:rPr lang="en-US" altLang="zh-CN"/>
              <a:t>Run “mvn spring-boot:run”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40780" cy="4933950"/>
          </a:xfrm>
        </p:spPr>
        <p:txBody>
          <a:bodyPr>
            <a:normAutofit lnSpcReduction="1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https://www.techgeeknext.com/spring-boot/spring-boot-session-management</a:t>
            </a:r>
            <a:endParaRPr lang="en-US" altLang="zh-CN" sz="1400"/>
          </a:p>
          <a:p>
            <a:pPr lvl="1"/>
            <a:r>
              <a:rPr lang="en-US" altLang="zh-CN" sz="1400"/>
              <a:t>https://www.baeldung.com/spring-security-session</a:t>
            </a:r>
            <a:endParaRPr lang="en-US" altLang="zh-CN" sz="1400"/>
          </a:p>
          <a:p>
            <a:pPr lvl="1"/>
            <a:r>
              <a:rPr lang="en-US" altLang="zh-CN" sz="1400"/>
              <a:t>https://juejin.cn/post/6992562025318760461</a:t>
            </a:r>
            <a:endParaRPr lang="en-US" altLang="zh-CN" sz="1400"/>
          </a:p>
          <a:p>
            <a:pPr lvl="0"/>
            <a:r>
              <a:rPr lang="en-US" altLang="zh-CN" sz="1600"/>
              <a:t>Steps</a:t>
            </a:r>
            <a:endParaRPr lang="en-US" altLang="zh-CN" sz="1600"/>
          </a:p>
          <a:p>
            <a:pPr lvl="1"/>
            <a:r>
              <a:rPr lang="en-US" altLang="zh-CN" sz="1400"/>
              <a:t>Add dependency to pom.xml</a:t>
            </a:r>
            <a:endParaRPr lang="en-US" altLang="zh-CN" sz="1400"/>
          </a:p>
          <a:p>
            <a:pPr lvl="2"/>
            <a:r>
              <a:rPr lang="en-US" altLang="zh-CN" sz="1200"/>
              <a:t>&lt;dependencies&gt;</a:t>
            </a:r>
            <a:endParaRPr lang="en-US" altLang="zh-CN" sz="1200"/>
          </a:p>
          <a:p>
            <a:pPr lvl="2"/>
            <a:r>
              <a:rPr lang="en-US" altLang="zh-CN" sz="1200"/>
              <a:t>	&lt;!-- ... --&gt;</a:t>
            </a:r>
            <a:endParaRPr lang="en-US" altLang="zh-CN" sz="1200"/>
          </a:p>
          <a:p>
            <a:pPr lvl="2"/>
            <a:r>
              <a:rPr lang="en-US" altLang="zh-CN" sz="1200"/>
              <a:t>        &lt;dependency&gt;</a:t>
            </a:r>
            <a:endParaRPr lang="en-US" altLang="zh-CN" sz="1200"/>
          </a:p>
          <a:p>
            <a:pPr lvl="2"/>
            <a:r>
              <a:rPr lang="en-US" altLang="zh-CN" sz="1200"/>
              <a:t>              &lt;groupId&gt;org.springframework.session&lt;/groupId&gt;</a:t>
            </a:r>
            <a:endParaRPr lang="en-US" altLang="zh-CN" sz="1200"/>
          </a:p>
          <a:p>
            <a:pPr lvl="2"/>
            <a:r>
              <a:rPr lang="en-US" altLang="zh-CN" sz="1200"/>
              <a:t>              &lt;artifactId&gt;spring-session-core&lt;/artifactId&gt;</a:t>
            </a:r>
            <a:endParaRPr lang="en-US" altLang="zh-CN" sz="1200"/>
          </a:p>
          <a:p>
            <a:pPr lvl="2"/>
            <a:r>
              <a:rPr lang="en-US" altLang="zh-CN" sz="1200"/>
              <a:t>          &lt;/dependency&gt;</a:t>
            </a:r>
            <a:endParaRPr lang="en-US" altLang="zh-CN" sz="1200"/>
          </a:p>
          <a:p>
            <a:pPr lvl="2"/>
            <a:r>
              <a:rPr lang="en-US" altLang="zh-CN" sz="1200"/>
              <a:t>	&lt;dependency&gt;</a:t>
            </a:r>
            <a:endParaRPr lang="en-US" altLang="zh-CN" sz="1200"/>
          </a:p>
          <a:p>
            <a:pPr lvl="2"/>
            <a:r>
              <a:rPr lang="en-US" altLang="zh-CN" sz="1200"/>
              <a:t>		&lt;groupId&gt;org.springframework.session&lt;/groupId&gt;</a:t>
            </a:r>
            <a:endParaRPr lang="en-US" altLang="zh-CN" sz="1200"/>
          </a:p>
          <a:p>
            <a:pPr lvl="2"/>
            <a:r>
              <a:rPr lang="en-US" altLang="zh-CN" sz="1200"/>
              <a:t>		&lt;artifactId&gt;spring-session-jdbc&lt;/artifactId&gt;</a:t>
            </a:r>
            <a:endParaRPr lang="en-US" altLang="zh-CN" sz="1200"/>
          </a:p>
          <a:p>
            <a:pPr lvl="2"/>
            <a:r>
              <a:rPr lang="en-US" altLang="zh-CN" sz="1200"/>
              <a:t>	&lt;/dependency&gt;</a:t>
            </a:r>
            <a:endParaRPr lang="en-US" altLang="zh-CN" sz="1200"/>
          </a:p>
          <a:p>
            <a:pPr lvl="2"/>
            <a:r>
              <a:rPr lang="en-US" altLang="zh-CN" sz="1200"/>
              <a:t>&lt;/dependencies&gt;</a:t>
            </a:r>
            <a:endParaRPr lang="en-US" altLang="zh-CN" sz="1200"/>
          </a:p>
          <a:p>
            <a:pPr lvl="1"/>
            <a:r>
              <a:rPr lang="en-US" altLang="zh-CN" sz="1400"/>
              <a:t>application.properties</a:t>
            </a:r>
            <a:endParaRPr lang="en-US" altLang="zh-CN" sz="1400"/>
          </a:p>
          <a:p>
            <a:pPr lvl="2"/>
            <a:r>
              <a:rPr lang="en-US" altLang="zh-CN" sz="1200"/>
              <a:t>spring.session.store-type=jdbc # Session store type.</a:t>
            </a:r>
            <a:endParaRPr lang="en-US" altLang="zh-CN" sz="1200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6991350" y="1282065"/>
            <a:ext cx="5200650" cy="18973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Token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28615" cy="4549140"/>
          </a:xfrm>
        </p:spPr>
        <p:txBody>
          <a:bodyPr>
            <a:normAutofit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https://blog.csdn.net/weixin_42237752/article/details/88655511</a:t>
            </a:r>
            <a:endParaRPr lang="en-US" altLang="zh-CN"/>
          </a:p>
          <a:p>
            <a:pPr lvl="1"/>
            <a:r>
              <a:rPr lang="en-US" altLang="zh-CN"/>
              <a:t>https://juejin.cn/post/7035280102636126244</a:t>
            </a:r>
            <a:endParaRPr lang="en-US" altLang="zh-CN"/>
          </a:p>
          <a:p>
            <a:pPr lvl="1"/>
            <a:r>
              <a:rPr lang="en-US" altLang="zh-CN"/>
              <a:t>https://www.jianshu.com/p/0e77beb3c1e5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550025" y="710565"/>
            <a:ext cx="5372100" cy="29660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Structure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666365" y="1743710"/>
            <a:ext cx="280479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dao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640330" y="2667000"/>
            <a:ext cx="280479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mapping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666365" y="3582035"/>
            <a:ext cx="280479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pojo</a:t>
            </a:r>
            <a:endParaRPr lang="en-US" altLang="zh-CN"/>
          </a:p>
        </p:txBody>
      </p:sp>
      <p:sp>
        <p:nvSpPr>
          <p:cNvPr id="9" name="左大括号 8"/>
          <p:cNvSpPr/>
          <p:nvPr/>
        </p:nvSpPr>
        <p:spPr>
          <a:xfrm>
            <a:off x="2025650" y="2025650"/>
            <a:ext cx="443230" cy="19069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55690" y="1816100"/>
            <a:ext cx="429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define mapper functions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189980" y="3654425"/>
            <a:ext cx="429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define java object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155690" y="2794635"/>
            <a:ext cx="4292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define mapping between pojo and SQL statements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Pojo (Plain Old Java Object)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 Pojo class</a:t>
            </a:r>
            <a:endParaRPr lang="en-US" altLang="zh-CN"/>
          </a:p>
          <a:p>
            <a:pPr lvl="1"/>
            <a:r>
              <a:rPr lang="en-US" altLang="zh-CN"/>
              <a:t>contains variables and their getters and setters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https://www.javatpoint.com/pojo-in-java</a:t>
            </a:r>
            <a:endParaRPr lang="en-US" altLang="zh-CN"/>
          </a:p>
          <a:p>
            <a:pPr lvl="1"/>
            <a:r>
              <a:rPr lang="en-US" altLang="zh-CN"/>
              <a:t>https://www.baeldung.com/java-pojo-class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MyBatis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6697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https://www.baeldung.com/mybatis</a:t>
            </a:r>
            <a:endParaRPr lang="en-US" altLang="zh-CN"/>
          </a:p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an open source, lightweight, persistence framework</a:t>
            </a:r>
            <a:endParaRPr lang="en-US" altLang="zh-CN"/>
          </a:p>
          <a:p>
            <a:pPr lvl="1"/>
            <a:r>
              <a:rPr lang="en-US" altLang="zh-CN"/>
              <a:t>automates the mapping among SQL databases and objects in Java, .NET, and Ruby on Rails.</a:t>
            </a:r>
            <a:endParaRPr lang="en-US" altLang="zh-CN"/>
          </a:p>
          <a:p>
            <a:pPr lvl="1"/>
            <a:r>
              <a:rPr lang="en-US" altLang="zh-CN"/>
              <a:t>an alternative to JDBC and Hibernate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set up all the queries using annotations</a:t>
            </a:r>
            <a:endParaRPr lang="en-US" altLang="zh-CN"/>
          </a:p>
          <a:p>
            <a:pPr lvl="0"/>
            <a:r>
              <a:rPr lang="en-US" altLang="zh-CN"/>
              <a:t>Mapper class</a:t>
            </a:r>
            <a:endParaRPr lang="en-US" altLang="zh-CN"/>
          </a:p>
          <a:p>
            <a:pPr lvl="1"/>
            <a:r>
              <a:rPr lang="en-US" altLang="zh-CN"/>
              <a:t>an interface with method definitions that match up against the SqlSession methods</a:t>
            </a:r>
            <a:endParaRPr lang="en-US" altLang="zh-CN"/>
          </a:p>
          <a:p>
            <a:pPr lvl="1"/>
            <a:r>
              <a:rPr lang="en-US" altLang="zh-CN"/>
              <a:t>@Results, @Result, @Select, @Update, @Delete, @Insert</a:t>
            </a:r>
            <a:endParaRPr lang="en-US" altLang="zh-CN"/>
          </a:p>
          <a:p>
            <a:pPr lvl="0"/>
            <a:r>
              <a:rPr lang="en-US" altLang="zh-CN"/>
              <a:t>Mapper XML</a:t>
            </a:r>
            <a:endParaRPr lang="en-US" altLang="zh-CN"/>
          </a:p>
          <a:p>
            <a:pPr lvl="1"/>
            <a:r>
              <a:rPr lang="en-US" altLang="zh-CN"/>
              <a:t>contains a set of statements to configure various SQL statements such as select, insert, update, and delete</a:t>
            </a:r>
            <a:endParaRPr lang="en-US" altLang="zh-CN"/>
          </a:p>
          <a:p>
            <a:pPr lvl="1"/>
            <a:r>
              <a:rPr lang="en-US" altLang="zh-CN"/>
              <a:t>in accordance with pojo</a:t>
            </a:r>
            <a:endParaRPr lang="en-US" altLang="zh-CN"/>
          </a:p>
          <a:p>
            <a:pPr lvl="0"/>
            <a:r>
              <a:rPr lang="en-US" altLang="zh-CN"/>
              <a:t>Result maps</a:t>
            </a:r>
            <a:endParaRPr lang="en-US" altLang="zh-CN"/>
          </a:p>
          <a:p>
            <a:pPr lvl="0"/>
            <a:r>
              <a:rPr lang="en-US" altLang="zh-CN"/>
              <a:t>Add a new DB column</a:t>
            </a:r>
            <a:endParaRPr lang="en-US" altLang="zh-CN"/>
          </a:p>
          <a:p>
            <a:pPr lvl="1"/>
            <a:r>
              <a:rPr lang="en-US" altLang="zh-CN"/>
              <a:t>update mapper xml</a:t>
            </a:r>
            <a:endParaRPr lang="en-US" altLang="zh-CN"/>
          </a:p>
          <a:p>
            <a:pPr lvl="1"/>
            <a:r>
              <a:rPr lang="en-US" altLang="zh-CN"/>
              <a:t>update pojo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MyBatis Plus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5453380" cy="4549140"/>
          </a:xfrm>
        </p:spPr>
        <p:txBody>
          <a:bodyPr/>
          <a:p>
            <a:r>
              <a:rPr lang="en-US" altLang="zh-CN" sz="1800"/>
              <a:t>References</a:t>
            </a:r>
            <a:endParaRPr lang="en-US" altLang="zh-CN" sz="1800"/>
          </a:p>
          <a:p>
            <a:pPr lvl="1"/>
            <a:r>
              <a:rPr lang="en-US" altLang="zh-CN" sz="1500"/>
              <a:t>https://www.bmabk.com/index.php/post/84156.html</a:t>
            </a:r>
            <a:endParaRPr lang="en-US" altLang="zh-CN" sz="1500"/>
          </a:p>
          <a:p>
            <a:r>
              <a:rPr lang="en-US" altLang="zh-CN" sz="1800"/>
              <a:t>Features</a:t>
            </a:r>
            <a:endParaRPr lang="en-US" altLang="zh-CN" sz="1800"/>
          </a:p>
          <a:p>
            <a:pPr lvl="1"/>
            <a:r>
              <a:rPr lang="en-US" altLang="zh-CN" sz="1600"/>
              <a:t>启动即会自动注入基本 CURD，性能基本无损耗，直接面向对象操作</a:t>
            </a:r>
            <a:endParaRPr lang="en-US" altLang="zh-CN" sz="1600"/>
          </a:p>
          <a:p>
            <a:pPr lvl="1"/>
            <a:r>
              <a:rPr lang="en-US" altLang="zh-CN" sz="1600"/>
              <a:t>强大的 CRUD 操作：内置通用 Mapper、通用 Service，仅仅通过少量配置即可实现单表大部分 CRUD 操作，更有强大的条件构造器，满足各类使用需求</a:t>
            </a:r>
            <a:endParaRPr lang="en-US" altLang="zh-CN" sz="1600"/>
          </a:p>
          <a:p>
            <a:pPr lvl="1"/>
            <a:r>
              <a:rPr lang="en-US" altLang="zh-CN" sz="1600"/>
              <a:t>内置代码生成器</a:t>
            </a:r>
            <a:endParaRPr lang="en-US" altLang="zh-CN" sz="1600"/>
          </a:p>
          <a:p>
            <a:pPr lvl="1"/>
            <a:r>
              <a:rPr lang="en-US" altLang="zh-CN" sz="1600"/>
              <a:t>内置分页插件</a:t>
            </a:r>
            <a:endParaRPr lang="en-US" altLang="zh-CN" sz="1600"/>
          </a:p>
          <a:p>
            <a:pPr lvl="1"/>
            <a:endParaRPr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6489065" y="1264285"/>
            <a:ext cx="4916805" cy="50463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 b="1"/>
              <a:t>IService</a:t>
            </a:r>
            <a:endParaRPr lang="zh-CN" altLang="en-US" sz="1400"/>
          </a:p>
          <a:p>
            <a:r>
              <a:rPr lang="zh-CN" altLang="en-US" sz="1400"/>
              <a:t>boolean save(T entity)</a:t>
            </a:r>
            <a:endParaRPr lang="zh-CN" altLang="en-US" sz="1400"/>
          </a:p>
          <a:p>
            <a:r>
              <a:rPr lang="zh-CN" altLang="en-US" sz="1400"/>
              <a:t>boolean saveBatch(Collection&lt;T&gt; entityList)</a:t>
            </a:r>
            <a:endParaRPr lang="zh-CN" altLang="en-US" sz="1400"/>
          </a:p>
          <a:p>
            <a:r>
              <a:rPr lang="zh-CN" altLang="en-US" sz="1400"/>
              <a:t>boolean saveOrUpdateBatch(Collection&lt;T&gt; entityList)</a:t>
            </a:r>
            <a:endParaRPr lang="zh-CN" altLang="en-US" sz="1400"/>
          </a:p>
          <a:p>
            <a:r>
              <a:rPr lang="zh-CN" altLang="en-US" sz="1400"/>
              <a:t>boolean removeById(Serializable id)</a:t>
            </a:r>
            <a:endParaRPr lang="zh-CN" altLang="en-US" sz="1400"/>
          </a:p>
          <a:p>
            <a:r>
              <a:rPr lang="zh-CN" altLang="en-US" sz="1400"/>
              <a:t>boolean removeById(T entity)</a:t>
            </a:r>
            <a:endParaRPr lang="zh-CN" altLang="en-US" sz="1400"/>
          </a:p>
          <a:p>
            <a:r>
              <a:rPr lang="zh-CN" altLang="en-US" sz="1400"/>
              <a:t>boolean removeByMap(Map&lt;String, Object&gt; columnMap)</a:t>
            </a:r>
            <a:endParaRPr lang="zh-CN" altLang="en-US" sz="1400"/>
          </a:p>
          <a:p>
            <a:r>
              <a:rPr lang="zh-CN" altLang="en-US" sz="1400"/>
              <a:t>boolean remove(Wrapper&lt;T&gt; queryWrapper)</a:t>
            </a:r>
            <a:endParaRPr lang="zh-CN" altLang="en-US" sz="1400"/>
          </a:p>
          <a:p>
            <a:r>
              <a:rPr lang="zh-CN" altLang="en-US" sz="1400"/>
              <a:t>boolean removeByIds(Collection&lt;?&gt; list)</a:t>
            </a:r>
            <a:endParaRPr lang="zh-CN" altLang="en-US" sz="1400"/>
          </a:p>
          <a:p>
            <a:r>
              <a:rPr lang="zh-CN" altLang="en-US" sz="1400"/>
              <a:t>boolean removeBatchByIds(Collection&lt;?&gt; list)</a:t>
            </a:r>
            <a:endParaRPr lang="zh-CN" altLang="en-US" sz="1400"/>
          </a:p>
          <a:p>
            <a:r>
              <a:rPr lang="zh-CN" altLang="en-US" sz="1400"/>
              <a:t>boolean updateById(T entity)</a:t>
            </a:r>
            <a:endParaRPr lang="zh-CN" altLang="en-US" sz="1400"/>
          </a:p>
          <a:p>
            <a:r>
              <a:rPr lang="zh-CN" altLang="en-US" sz="1400"/>
              <a:t>boolean update(T entity, Wrapper&lt;T&gt; updateWrapper)</a:t>
            </a:r>
            <a:endParaRPr lang="zh-CN" altLang="en-US" sz="1400"/>
          </a:p>
          <a:p>
            <a:r>
              <a:rPr lang="zh-CN" altLang="en-US" sz="1400"/>
              <a:t>boolean updateBatchById(Collection&lt;T&gt; entityList)</a:t>
            </a:r>
            <a:endParaRPr lang="zh-CN" altLang="en-US" sz="1400"/>
          </a:p>
          <a:p>
            <a:r>
              <a:rPr lang="zh-CN" altLang="en-US" sz="1400"/>
              <a:t>boolean saveOrUpdate(T entity);</a:t>
            </a:r>
            <a:endParaRPr lang="zh-CN" altLang="en-US" sz="1400"/>
          </a:p>
          <a:p>
            <a:r>
              <a:rPr lang="zh-CN" altLang="en-US" sz="1400"/>
              <a:t>T getById(Serializable id)</a:t>
            </a:r>
            <a:endParaRPr lang="zh-CN" altLang="en-US" sz="1400"/>
          </a:p>
          <a:p>
            <a:r>
              <a:rPr lang="zh-CN" altLang="en-US" sz="1400"/>
              <a:t>listByIds(Collection&lt;? extends Serializable&gt; idList)</a:t>
            </a:r>
            <a:endParaRPr lang="zh-CN" altLang="en-US" sz="1400"/>
          </a:p>
          <a:p>
            <a:r>
              <a:rPr lang="zh-CN" altLang="en-US" sz="1400"/>
              <a:t>List&lt;T&gt; listByMap(Map&lt;String, Object&gt; columnMap)</a:t>
            </a:r>
            <a:endParaRPr lang="zh-CN" altLang="en-US" sz="1400"/>
          </a:p>
          <a:p>
            <a:r>
              <a:rPr lang="zh-CN" altLang="en-US" sz="1400"/>
              <a:t>T getOne(Wrapper&lt;T&gt; queryWrapper)</a:t>
            </a:r>
            <a:endParaRPr lang="zh-CN" altLang="en-US" sz="1400"/>
          </a:p>
          <a:p>
            <a:r>
              <a:rPr lang="zh-CN" altLang="en-US" sz="1400"/>
              <a:t>long count()</a:t>
            </a:r>
            <a:endParaRPr lang="zh-CN" altLang="en-US" sz="1400"/>
          </a:p>
          <a:p>
            <a:r>
              <a:rPr lang="zh-CN" altLang="en-US" sz="1400"/>
              <a:t>List&lt;T&gt; list()</a:t>
            </a:r>
            <a:endParaRPr lang="zh-CN" altLang="en-US" sz="1400"/>
          </a:p>
          <a:p>
            <a:r>
              <a:rPr lang="zh-CN" altLang="en-US" sz="1400"/>
              <a:t>&lt;E extends IPage&lt;T&gt;&gt; E page(E page, Wrapper&lt;T&gt; queryWrapper)</a:t>
            </a:r>
            <a:endParaRPr lang="zh-CN" altLang="en-US" sz="1400"/>
          </a:p>
          <a:p>
            <a:r>
              <a:rPr lang="zh-CN" altLang="en-US" sz="1400"/>
              <a:t>List&lt;Object&gt; listObjs()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zh-CN" altLang="en-US"/>
              <a:t>https://blog.csdn.net/cpjiiiiiii/article/details/95317115</a:t>
            </a:r>
            <a:endParaRPr lang="zh-CN" altLang="en-US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Install JDK</a:t>
            </a:r>
            <a:endParaRPr lang="en-US" altLang="zh-CN"/>
          </a:p>
          <a:p>
            <a:pPr lvl="2"/>
            <a:r>
              <a:rPr lang="en-US" altLang="zh-CN" sz="1800"/>
              <a:t>v1.8.0_162</a:t>
            </a:r>
            <a:endParaRPr lang="en-US" altLang="zh-CN"/>
          </a:p>
          <a:p>
            <a:pPr lvl="1"/>
            <a:r>
              <a:rPr lang="en-US" altLang="zh-CN"/>
              <a:t>Configure environment variables</a:t>
            </a:r>
            <a:endParaRPr lang="en-US" altLang="zh-CN"/>
          </a:p>
          <a:p>
            <a:pPr lvl="2"/>
            <a:r>
              <a:rPr lang="en-US" altLang="zh-CN" sz="1800"/>
              <a:t>JAVA_HOME C:\Program Files\Java\jdk1.8.0_162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java.util.Base64</a:t>
            </a:r>
            <a:endParaRPr lang="zh-CN" altLang="en-US"/>
          </a:p>
          <a:p>
            <a:r>
              <a:rPr lang="en-US" altLang="zh-CN"/>
              <a:t>encoding</a:t>
            </a:r>
            <a:endParaRPr lang="en-US" altLang="zh-CN"/>
          </a:p>
          <a:p>
            <a:pPr lvl="1"/>
            <a:r>
              <a:rPr lang="en-US" altLang="zh-CN"/>
              <a:t>String originalInput = "test input";</a:t>
            </a:r>
            <a:endParaRPr lang="en-US" altLang="zh-CN"/>
          </a:p>
          <a:p>
            <a:pPr lvl="1"/>
            <a:r>
              <a:rPr lang="en-US" altLang="zh-CN"/>
              <a:t>String encodedString = Base64.getEncoder().encodeToString(originalInput.getBytes());</a:t>
            </a:r>
            <a:endParaRPr lang="en-US" altLang="zh-CN"/>
          </a:p>
          <a:p>
            <a:pPr lvl="0"/>
            <a:r>
              <a:rPr lang="en-US" altLang="zh-CN"/>
              <a:t>decoding</a:t>
            </a:r>
            <a:endParaRPr lang="en-US" altLang="zh-CN"/>
          </a:p>
          <a:p>
            <a:pPr lvl="1"/>
            <a:r>
              <a:rPr lang="en-US" altLang="zh-CN"/>
              <a:t>byte[] decodedBytes = Base64.getDecoder().decode(encodedString);</a:t>
            </a:r>
            <a:endParaRPr lang="en-US" altLang="zh-CN"/>
          </a:p>
          <a:p>
            <a:pPr lvl="1"/>
            <a:r>
              <a:rPr lang="en-US" altLang="zh-CN"/>
              <a:t>String decodedString = new String(decodedBytes);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Properties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https://javapointers.com/how-to/how-to-load-properties-using-apache-commons-configuration-2/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Configure Tomcat as Windows Service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Run “bin/service.bat install”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Send Email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31634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https://www.tutorialspoint.com/javamail_api/javamail_api_send_email_with_attachment.htm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Maven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61175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Download zip from  https://maven.apache.org/download.cgi</a:t>
            </a:r>
            <a:endParaRPr lang="en-US" altLang="zh-CN" sz="2000"/>
          </a:p>
          <a:p>
            <a:pPr lvl="1"/>
            <a:r>
              <a:rPr lang="en-US" altLang="zh-CN" sz="2000"/>
              <a:t>Add bin folder to system path</a:t>
            </a:r>
            <a:endParaRPr lang="en-US" altLang="zh-CN" sz="2000"/>
          </a:p>
          <a:p>
            <a:pPr lvl="1"/>
            <a:r>
              <a:rPr lang="en-US" altLang="zh-CN" sz="2000"/>
              <a:t>mvn -v</a:t>
            </a:r>
            <a:endParaRPr lang="en-US" altLang="zh-CN" sz="2000"/>
          </a:p>
          <a:p>
            <a:r>
              <a:rPr lang="en-US" altLang="zh-CN"/>
              <a:t>POM </a:t>
            </a:r>
            <a:r>
              <a:rPr lang="zh-CN" altLang="en-US"/>
              <a:t>（</a:t>
            </a:r>
            <a:r>
              <a:rPr lang="en-US" altLang="zh-CN"/>
              <a:t>Project Object Model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pom.xml</a:t>
            </a:r>
            <a:endParaRPr lang="en-US" altLang="zh-CN"/>
          </a:p>
          <a:p>
            <a:pPr lvl="0"/>
            <a:r>
              <a:rPr lang="zh-CN" altLang="en-US"/>
              <a:t>更换国内镜像</a:t>
            </a:r>
            <a:endParaRPr lang="zh-CN" altLang="en-US"/>
          </a:p>
          <a:p>
            <a:pPr lvl="1"/>
            <a:r>
              <a:rPr lang="zh-CN" altLang="en-US"/>
              <a:t>全局配置: ${M2_HOME}/conf/settings.xml</a:t>
            </a:r>
            <a:endParaRPr lang="zh-CN" altLang="en-US" sz="2000"/>
          </a:p>
          <a:p>
            <a:pPr lvl="1"/>
            <a:r>
              <a:rPr lang="zh-CN" altLang="en-US"/>
              <a:t>用户配置: user.home/.m2/settings.xml</a:t>
            </a:r>
            <a:endParaRPr lang="zh-CN" altLang="en-US"/>
          </a:p>
          <a:p>
            <a:pPr lvl="0"/>
            <a:r>
              <a:rPr lang="en-US" altLang="zh-CN" sz="2400"/>
              <a:t>Build</a:t>
            </a:r>
            <a:endParaRPr lang="en-US" altLang="zh-CN" sz="2400"/>
          </a:p>
          <a:p>
            <a:pPr lvl="1"/>
            <a:r>
              <a:rPr lang="en-US" altLang="zh-CN" sz="2000"/>
              <a:t>mvn compile</a:t>
            </a:r>
            <a:endParaRPr lang="en-US" altLang="zh-CN" sz="2000"/>
          </a:p>
          <a:p>
            <a:pPr lvl="1"/>
            <a:r>
              <a:rPr lang="en-US" altLang="zh-CN" sz="2000"/>
              <a:t>mvn package</a:t>
            </a:r>
            <a:endParaRPr lang="en-US" altLang="zh-CN" sz="2000"/>
          </a:p>
          <a:p>
            <a:pPr lvl="1"/>
            <a:r>
              <a:rPr lang="en-US" altLang="zh-CN" sz="2000"/>
              <a:t>mvn clean</a:t>
            </a:r>
            <a:endParaRPr lang="en-US" altLang="zh-CN" sz="2000"/>
          </a:p>
          <a:p>
            <a:pPr lvl="1"/>
            <a:r>
              <a:rPr lang="en-US" altLang="zh-CN" sz="2000"/>
              <a:t>mvn clean package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91275" y="1376045"/>
            <a:ext cx="540321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    &lt;mirror&gt;</a:t>
            </a:r>
            <a:endParaRPr lang="zh-CN" altLang="en-US" sz="1200"/>
          </a:p>
          <a:p>
            <a:r>
              <a:rPr lang="zh-CN" altLang="en-US" sz="1200"/>
              <a:t>      &lt;id&gt;alimaven&lt;/id&gt;</a:t>
            </a:r>
            <a:endParaRPr lang="zh-CN" altLang="en-US" sz="1200"/>
          </a:p>
          <a:p>
            <a:r>
              <a:rPr lang="zh-CN" altLang="en-US" sz="1200"/>
              <a:t>      &lt;name&gt;aliyun maven&lt;/name&gt;</a:t>
            </a:r>
            <a:endParaRPr lang="zh-CN" altLang="en-US" sz="1200"/>
          </a:p>
          <a:p>
            <a:r>
              <a:rPr lang="zh-CN" altLang="en-US" sz="1200"/>
              <a:t>      &lt;url&gt;http://maven.aliyun.com/nexus/content/repositories/central/&lt;/url&gt;</a:t>
            </a:r>
            <a:endParaRPr lang="zh-CN" altLang="en-US" sz="1200"/>
          </a:p>
          <a:p>
            <a:r>
              <a:rPr lang="zh-CN" altLang="en-US" sz="1200"/>
              <a:t>      &lt;mirrorOf&gt;central&lt;/mirrorOf&gt;</a:t>
            </a:r>
            <a:endParaRPr lang="zh-CN" altLang="en-US" sz="1200"/>
          </a:p>
          <a:p>
            <a:r>
              <a:rPr lang="zh-CN" altLang="en-US" sz="1200"/>
              <a:t>    &lt;/mirror&gt;</a:t>
            </a:r>
            <a:endParaRPr lang="zh-CN" altLang="en-US" sz="1200"/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792595" y="2882265"/>
            <a:ext cx="4601210" cy="13944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Gradle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 sz="2000"/>
              <a:t>build tool</a:t>
            </a:r>
            <a:endParaRPr lang="en-US" altLang="zh-CN"/>
          </a:p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https://gradle.org/install/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https://dev.to/mafflerbach/vim-as-java-ide-3b1a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Cloud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</a:t>
            </a:r>
            <a:endParaRPr lang="zh-CN" altLang="en-US"/>
          </a:p>
          <a:p>
            <a:pPr lvl="1"/>
            <a:r>
              <a:rPr lang="zh-CN" altLang="en-US"/>
              <a:t>http://c.biancheng.net/spring_cloud/</a:t>
            </a:r>
            <a:endParaRPr lang="zh-CN" altLang="en-US"/>
          </a:p>
          <a:p>
            <a:r>
              <a:rPr lang="zh-CN" altLang="en-US"/>
              <a:t>介绍</a:t>
            </a:r>
            <a:endParaRPr lang="zh-CN" altLang="en-US"/>
          </a:p>
          <a:p>
            <a:pPr lvl="1"/>
            <a:r>
              <a:rPr lang="zh-CN" altLang="en-US"/>
              <a:t>开发分布式系统的“全家桶”，是一系列框架的有序集合。</a:t>
            </a:r>
            <a:endParaRPr lang="zh-CN" altLang="en-US"/>
          </a:p>
          <a:p>
            <a:pPr lvl="0"/>
            <a:r>
              <a:rPr lang="zh-CN" altLang="en-US"/>
              <a:t>环境搭建</a:t>
            </a:r>
            <a:endParaRPr lang="zh-CN" altLang="en-US"/>
          </a:p>
          <a:p>
            <a:pPr lvl="1"/>
            <a:r>
              <a:rPr lang="en-US" altLang="zh-CN"/>
              <a:t>JDK</a:t>
            </a:r>
            <a:endParaRPr lang="en-US" altLang="zh-CN"/>
          </a:p>
          <a:p>
            <a:pPr lvl="2"/>
            <a:r>
              <a:rPr lang="en-US" altLang="zh-CN"/>
              <a:t>java -version</a:t>
            </a:r>
            <a:endParaRPr lang="en-US" altLang="zh-CN"/>
          </a:p>
          <a:p>
            <a:pPr lvl="1"/>
            <a:r>
              <a:rPr lang="en-US" altLang="zh-CN"/>
              <a:t>Maven</a:t>
            </a:r>
            <a:endParaRPr lang="en-US" altLang="zh-CN"/>
          </a:p>
          <a:p>
            <a:pPr lvl="2"/>
            <a:r>
              <a:rPr lang="en-US" altLang="zh-CN"/>
              <a:t>mvn -version</a:t>
            </a:r>
            <a:endParaRPr lang="en-US" altLang="zh-CN"/>
          </a:p>
          <a:p>
            <a:pPr lvl="1"/>
            <a:r>
              <a:rPr lang="en-US" altLang="zh-CN"/>
              <a:t>Gradle</a:t>
            </a:r>
            <a:endParaRPr lang="en-US" altLang="zh-CN"/>
          </a:p>
          <a:p>
            <a:pPr lvl="2"/>
            <a:r>
              <a:rPr lang="en-US" altLang="zh-CN"/>
              <a:t>https://gradle.org/install/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Tomcat as Windows Service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https://tomcat.apache.org/tomcat-8.5-doc/windows-service-howto.html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bin/service.bat install {ServiceName}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Keytool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Verify keystore</a:t>
            </a:r>
            <a:endParaRPr lang="en-US" altLang="zh-CN"/>
          </a:p>
          <a:p>
            <a:pPr lvl="1"/>
            <a:r>
              <a:rPr lang="en-US" altLang="zh-CN"/>
              <a:t>keytool -list -v -keystore &lt;yr keystore file&gt;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Boot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COMMONDATA" val="eyJoZGlkIjoiYjRhZjQ5NWVmZmQxNmM3NmNkNDYxNWRmNzNmMjA1ZDAifQ=="/>
  <p:tag name="KSO_WPP_MARK_KEY" val="3ca6f6e9-ac9b-4658-8d45-7b53fa102ed1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4706</Words>
  <Application>WPS 演示</Application>
  <PresentationFormat>宽屏</PresentationFormat>
  <Paragraphs>239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A000120140530A02PPBG</vt:lpstr>
      <vt:lpstr>Java Backend Notes</vt:lpstr>
      <vt:lpstr>Install</vt:lpstr>
      <vt:lpstr>Maven</vt:lpstr>
      <vt:lpstr>Gradle</vt:lpstr>
      <vt:lpstr>Vim</vt:lpstr>
      <vt:lpstr>Spring Cloud</vt:lpstr>
      <vt:lpstr>Install Tomcat as Windows Service</vt:lpstr>
      <vt:lpstr>Keytool</vt:lpstr>
      <vt:lpstr>Spring Boot</vt:lpstr>
      <vt:lpstr>Introduction</vt:lpstr>
      <vt:lpstr>Install</vt:lpstr>
      <vt:lpstr>First App</vt:lpstr>
      <vt:lpstr>Session</vt:lpstr>
      <vt:lpstr>Token</vt:lpstr>
      <vt:lpstr>DB</vt:lpstr>
      <vt:lpstr>Structure</vt:lpstr>
      <vt:lpstr>Pojo (Plain Old Java Object)</vt:lpstr>
      <vt:lpstr>MyBatis</vt:lpstr>
      <vt:lpstr>MyBatis Plus</vt:lpstr>
      <vt:lpstr>Misc</vt:lpstr>
      <vt:lpstr>Base64</vt:lpstr>
      <vt:lpstr>Properties</vt:lpstr>
      <vt:lpstr>Configure Tomcat as Windows Service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VhuanTech</cp:lastModifiedBy>
  <cp:revision>282</cp:revision>
  <dcterms:created xsi:type="dcterms:W3CDTF">2019-06-19T02:08:00Z</dcterms:created>
  <dcterms:modified xsi:type="dcterms:W3CDTF">2023-05-25T04:03:04Z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82F645DC9F0C486EB4EFE5E36A0F4703</vt:lpwstr>
  </property>
</Properties>
</file>