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1"/>
  </p:handoutMasterIdLst>
  <p:sldIdLst>
    <p:sldId id="256" r:id="rId3"/>
    <p:sldId id="296" r:id="rId5"/>
    <p:sldId id="352" r:id="rId6"/>
    <p:sldId id="295" r:id="rId7"/>
    <p:sldId id="436" r:id="rId8"/>
    <p:sldId id="520" r:id="rId9"/>
    <p:sldId id="259" r:id="rId10"/>
    <p:sldId id="262" r:id="rId11"/>
    <p:sldId id="268" r:id="rId12"/>
    <p:sldId id="600" r:id="rId13"/>
    <p:sldId id="269" r:id="rId14"/>
    <p:sldId id="260" r:id="rId15"/>
    <p:sldId id="261" r:id="rId16"/>
    <p:sldId id="258" r:id="rId17"/>
    <p:sldId id="284" r:id="rId18"/>
    <p:sldId id="285" r:id="rId19"/>
    <p:sldId id="495" r:id="rId20"/>
    <p:sldId id="392" r:id="rId21"/>
    <p:sldId id="276" r:id="rId22"/>
    <p:sldId id="557" r:id="rId23"/>
    <p:sldId id="267" r:id="rId24"/>
    <p:sldId id="283" r:id="rId25"/>
    <p:sldId id="332" r:id="rId26"/>
    <p:sldId id="411" r:id="rId27"/>
    <p:sldId id="477" r:id="rId28"/>
    <p:sldId id="676" r:id="rId29"/>
    <p:sldId id="677" r:id="rId30"/>
    <p:sldId id="706" r:id="rId31"/>
    <p:sldId id="735" r:id="rId32"/>
    <p:sldId id="297" r:id="rId33"/>
    <p:sldId id="299" r:id="rId34"/>
    <p:sldId id="380" r:id="rId35"/>
    <p:sldId id="343" r:id="rId36"/>
    <p:sldId id="298" r:id="rId37"/>
    <p:sldId id="320" r:id="rId38"/>
    <p:sldId id="326" r:id="rId39"/>
    <p:sldId id="391" r:id="rId40"/>
    <p:sldId id="587" r:id="rId41"/>
    <p:sldId id="390" r:id="rId42"/>
    <p:sldId id="429" r:id="rId43"/>
    <p:sldId id="470" r:id="rId44"/>
    <p:sldId id="580" r:id="rId45"/>
    <p:sldId id="641" r:id="rId46"/>
    <p:sldId id="662" r:id="rId47"/>
    <p:sldId id="290" r:id="rId48"/>
    <p:sldId id="291" r:id="rId49"/>
    <p:sldId id="289" r:id="rId50"/>
    <p:sldId id="426" r:id="rId51"/>
    <p:sldId id="292" r:id="rId52"/>
    <p:sldId id="293" r:id="rId53"/>
    <p:sldId id="655" r:id="rId54"/>
    <p:sldId id="656" r:id="rId55"/>
    <p:sldId id="637" r:id="rId56"/>
    <p:sldId id="638" r:id="rId57"/>
    <p:sldId id="652" r:id="rId58"/>
    <p:sldId id="598" r:id="rId59"/>
    <p:sldId id="599" r:id="rId60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66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6.png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8/6/2021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Get width/height of HTML element</a:t>
            </a:r>
            <a:endParaRPr lang="en-US" altLang="zh-CN"/>
          </a:p>
          <a:p>
            <a:pPr lvl="1"/>
            <a:r>
              <a:rPr lang="en-US" altLang="zh-CN"/>
              <a:t>offsetWidth, offsetHeight (if size not defined in CSS)</a:t>
            </a:r>
            <a:endParaRPr lang="en-US" altLang="zh-CN"/>
          </a:p>
          <a:p>
            <a:pPr lvl="1"/>
            <a:r>
              <a:rPr lang="en-US" altLang="zh-CN"/>
              <a:t>getBoundingClientRect()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  <a:p>
            <a:pPr lvl="0"/>
            <a:r>
              <a:rPr lang="en-US" altLang="en-US"/>
              <a:t>Logging events in Chrome</a:t>
            </a:r>
            <a:endParaRPr lang="en-US" altLang="en-US"/>
          </a:p>
          <a:p>
            <a:pPr lvl="1"/>
            <a:r>
              <a:rPr lang="en-US" altLang="en-US"/>
              <a:t>in “console” tab, input “monitorEvents(obj)”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now</a:t>
            </a:r>
            <a:r>
              <a:rPr lang="en-US" altLang="zh-CN"/>
              <a:t> = new Date()</a:t>
            </a:r>
            <a:endParaRPr lang="en-US" altLang="zh-CN"/>
          </a:p>
          <a:p>
            <a:pPr lvl="1"/>
            <a:r>
              <a:rPr lang="en-US" altLang="zh-CN"/>
              <a:t>var dt = new Date(year, month, date, hour, min, s, ms)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396740" cy="4549140"/>
          </a:xfrm>
        </p:spPr>
        <p:txBody>
          <a:bodyPr>
            <a:normAutofit fontScale="8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76060" y="1154430"/>
            <a:ext cx="439674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Path Operation</a:t>
            </a:r>
            <a:endParaRPr lang="en-US" altLang="zh-CN"/>
          </a:p>
          <a:p>
            <a:pPr lvl="1"/>
            <a:r>
              <a:rPr lang="en-US" altLang="zh-CN"/>
              <a:t>var dirname = fn.substr(0, fn.lastIndexOf('/'))</a:t>
            </a:r>
            <a:endParaRPr lang="en-US" altLang="zh-CN"/>
          </a:p>
          <a:p>
            <a:pPr lvl="1"/>
            <a:r>
              <a:rPr lang="en-US" altLang="zh-CN"/>
              <a:t>var basename = fn.substr(fn.lastIndexOf('/') + 1)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today = new Date()</a:t>
            </a:r>
            <a:endParaRPr lang="en-US" altLang="zh-CN"/>
          </a:p>
          <a:p>
            <a:pPr lvl="1"/>
            <a:r>
              <a:rPr lang="en-US" altLang="zh-CN"/>
              <a:t>today.getFullYear()</a:t>
            </a:r>
            <a:endParaRPr lang="en-US" altLang="zh-CN"/>
          </a:p>
          <a:p>
            <a:pPr lvl="1"/>
            <a:r>
              <a:rPr lang="en-US" altLang="zh-CN"/>
              <a:t>today.getMonth() + 1</a:t>
            </a:r>
            <a:endParaRPr lang="en-US" altLang="zh-CN"/>
          </a:p>
          <a:p>
            <a:pPr lvl="1"/>
            <a:r>
              <a:rPr lang="en-US" altLang="zh-CN"/>
              <a:t>today.getDate()</a:t>
            </a:r>
            <a:endParaRPr lang="en-US" altLang="zh-CN"/>
          </a:p>
          <a:p>
            <a:pPr lvl="1"/>
            <a:r>
              <a:rPr lang="en-US" altLang="zh-CN"/>
              <a:t>today.getHours()</a:t>
            </a:r>
            <a:endParaRPr lang="en-US" altLang="zh-CN"/>
          </a:p>
          <a:p>
            <a:pPr lvl="1"/>
            <a:r>
              <a:rPr lang="en-US" altLang="zh-CN"/>
              <a:t>today.getMinutes()</a:t>
            </a:r>
            <a:endParaRPr lang="en-US" altLang="zh-CN"/>
          </a:p>
          <a:p>
            <a:pPr lvl="1"/>
            <a:r>
              <a:rPr lang="en-US" altLang="zh-CN"/>
              <a:t>today.getSeconds()</a:t>
            </a:r>
            <a:endParaRPr lang="en-US" altLang="zh-CN"/>
          </a:p>
          <a:p>
            <a:pPr lvl="0"/>
            <a:r>
              <a:rPr lang="en-US" altLang="zh-CN"/>
              <a:t>Diff</a:t>
            </a:r>
            <a:endParaRPr lang="en-US" altLang="zh-CN"/>
          </a:p>
          <a:p>
            <a:pPr lvl="1"/>
            <a:r>
              <a:rPr lang="en-US" altLang="zh-CN"/>
              <a:t>date1 = new Date('str')</a:t>
            </a:r>
            <a:endParaRPr lang="en-US" altLang="zh-CN"/>
          </a:p>
          <a:p>
            <a:pPr lvl="1"/>
            <a:r>
              <a:rPr lang="en-US" altLang="zh-CN"/>
              <a:t>date2 = new Date('str')</a:t>
            </a:r>
            <a:endParaRPr lang="en-US" altLang="zh-CN"/>
          </a:p>
          <a:p>
            <a:pPr lvl="1"/>
            <a:r>
              <a:rPr lang="en-US" altLang="zh-CN"/>
              <a:t>diff = date1.getTime() - date2.getTime()	// in ms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98870" cy="4991100"/>
          </a:xfrm>
        </p:spPr>
        <p:txBody>
          <a:bodyPr>
            <a:normAutofit fontScale="60000"/>
          </a:bodyPr>
          <a:p>
            <a:r>
              <a:rPr lang="en-US" altLang="zh-CN"/>
              <a:t>localStorage</a:t>
            </a:r>
            <a:endParaRPr lang="en-US" altLang="zh-CN"/>
          </a:p>
          <a:p>
            <a:pPr lvl="1"/>
            <a:r>
              <a:rPr lang="en-US" altLang="zh-CN"/>
              <a:t>persists until explicitly deleted</a:t>
            </a:r>
            <a:endParaRPr lang="en-US" altLang="zh-CN"/>
          </a:p>
          <a:p>
            <a:r>
              <a:rPr lang="en-US" altLang="zh-CN"/>
              <a:t>sessionStorage</a:t>
            </a:r>
            <a:endParaRPr lang="en-US" altLang="zh-CN"/>
          </a:p>
          <a:p>
            <a:pPr lvl="1"/>
            <a:r>
              <a:rPr lang="en-US" altLang="zh-CN"/>
              <a:t>changes are only available per tab</a:t>
            </a:r>
            <a:endParaRPr lang="en-US" altLang="zh-CN"/>
          </a:p>
          <a:p>
            <a:pPr lvl="0"/>
            <a:r>
              <a:rPr lang="en-US" altLang="zh-CN"/>
              <a:t>File</a:t>
            </a:r>
            <a:endParaRPr lang="en-US" altLang="zh-CN"/>
          </a:p>
          <a:p>
            <a:pPr lvl="1"/>
            <a:r>
              <a:rPr lang="en-US" altLang="zh-CN"/>
              <a:t>file-saver</a:t>
            </a:r>
            <a:endParaRPr lang="en-US" altLang="zh-CN"/>
          </a:p>
          <a:p>
            <a:pPr lvl="1"/>
            <a:r>
              <a:rPr lang="en-US" altLang="zh-CN"/>
              <a:t>https://github.com/eligrey/FileSaver.js/</a:t>
            </a:r>
            <a:endParaRPr lang="en-US" altLang="zh-CN"/>
          </a:p>
          <a:p>
            <a:pPr lvl="1"/>
            <a:r>
              <a:rPr lang="en-US" altLang="zh-CN"/>
              <a:t>import { saveAs } from 'file-saver'</a:t>
            </a:r>
            <a:endParaRPr lang="en-US" altLang="zh-CN"/>
          </a:p>
          <a:p>
            <a:pPr lvl="1"/>
            <a:r>
              <a:rPr lang="en-US" altLang="zh-CN"/>
              <a:t>example</a:t>
            </a:r>
            <a:endParaRPr lang="en-US" altLang="zh-CN"/>
          </a:p>
          <a:p>
            <a:pPr lvl="2"/>
            <a:r>
              <a:rPr lang="en-US" altLang="zh-CN"/>
              <a:t>var canvas = document.getElementById("my-canvas");</a:t>
            </a:r>
            <a:endParaRPr lang="en-US" altLang="zh-CN"/>
          </a:p>
          <a:p>
            <a:pPr lvl="2"/>
            <a:r>
              <a:rPr lang="en-US" altLang="zh-CN"/>
              <a:t>canvas.toBlob(function(blob) {</a:t>
            </a:r>
            <a:endParaRPr lang="en-US" altLang="zh-CN"/>
          </a:p>
          <a:p>
            <a:pPr lvl="2"/>
            <a:r>
              <a:rPr lang="en-US" altLang="zh-CN"/>
              <a:t>    saveAs(blob, "pretty image.png");</a:t>
            </a:r>
            <a:endParaRPr lang="en-US" altLang="zh-CN"/>
          </a:p>
          <a:p>
            <a:pPr lvl="2"/>
            <a:r>
              <a:rPr lang="en-US" altLang="zh-CN"/>
              <a:t>});</a:t>
            </a:r>
            <a:endParaRPr lang="en-US" altLang="zh-CN"/>
          </a:p>
          <a:p>
            <a:pPr lvl="0"/>
            <a:r>
              <a:rPr lang="en-US" altLang="zh-CN"/>
              <a:t>jszip</a:t>
            </a:r>
            <a:endParaRPr lang="en-US" altLang="zh-CN"/>
          </a:p>
          <a:p>
            <a:pPr lvl="1"/>
            <a:r>
              <a:rPr lang="en-US" altLang="zh-CN" sz="2000"/>
              <a:t>https://stuk.github.io/jszip/</a:t>
            </a:r>
            <a:endParaRPr lang="en-US" altLang="zh-CN" sz="2000"/>
          </a:p>
          <a:p>
            <a:pPr lvl="1"/>
            <a:r>
              <a:rPr lang="en-US" altLang="zh-CN" sz="2000"/>
              <a:t>generateAsync</a:t>
            </a:r>
            <a:endParaRPr lang="en-US" altLang="zh-CN" sz="2000"/>
          </a:p>
          <a:p>
            <a:pPr lvl="2"/>
            <a:r>
              <a:rPr lang="en-US" altLang="zh-CN"/>
              <a:t>type: nodebuffer, to save content with fs.writeFile()</a:t>
            </a:r>
            <a:endParaRPr lang="en-US" altLang="zh-CN"/>
          </a:p>
          <a:p>
            <a:pPr lvl="0"/>
            <a:r>
              <a:rPr lang="en-US" altLang="zh-CN"/>
              <a:t>jszipUtils</a:t>
            </a:r>
            <a:endParaRPr lang="en-US" altLang="zh-CN"/>
          </a:p>
          <a:p>
            <a:pPr lvl="1"/>
            <a:r>
              <a:rPr lang="en-US" altLang="zh-CN"/>
              <a:t>https://github.com/Stuk/jszip-utils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65035" y="1081405"/>
            <a:ext cx="4575810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var zip = new JsZip()</a:t>
            </a:r>
            <a:endParaRPr lang="zh-CN" altLang="en-US" sz="1000"/>
          </a:p>
          <a:p>
            <a:r>
              <a:rPr lang="zh-CN" altLang="en-US" sz="1000"/>
              <a:t>var img = zip.folder('images')</a:t>
            </a:r>
            <a:endParaRPr lang="zh-CN" altLang="en-US" sz="1000"/>
          </a:p>
          <a:p>
            <a:r>
              <a:rPr lang="zh-CN" altLang="en-US" sz="1000"/>
              <a:t>fs.readFile('C:/tmp/1.jpg', function(err, data) {</a:t>
            </a:r>
            <a:endParaRPr lang="zh-CN" altLang="en-US" sz="1000"/>
          </a:p>
          <a:p>
            <a:r>
              <a:rPr lang="zh-CN" altLang="en-US" sz="1000"/>
              <a:t>  img.file('1.jpg', data, {base64: true})</a:t>
            </a:r>
            <a:endParaRPr lang="zh-CN" altLang="en-US" sz="1000"/>
          </a:p>
          <a:p>
            <a:r>
              <a:rPr lang="zh-CN" altLang="en-US" sz="1000"/>
              <a:t>  zip.generateAsync({type: </a:t>
            </a:r>
            <a:r>
              <a:rPr lang="zh-CN" altLang="en-US" sz="1000" b="1"/>
              <a:t>'nodebuffer'</a:t>
            </a:r>
            <a:r>
              <a:rPr lang="zh-CN" altLang="en-US" sz="1000"/>
              <a:t>}).then(function(content) {</a:t>
            </a:r>
            <a:endParaRPr lang="zh-CN" altLang="en-US" sz="1000"/>
          </a:p>
          <a:p>
            <a:r>
              <a:rPr lang="en-US" altLang="zh-CN" sz="1000"/>
              <a:t> </a:t>
            </a:r>
            <a:r>
              <a:rPr lang="zh-CN" altLang="en-US" sz="1000"/>
              <a:t>    console.log('Generated zip. content: ', content)</a:t>
            </a:r>
            <a:endParaRPr lang="zh-CN" altLang="en-US" sz="1000"/>
          </a:p>
          <a:p>
            <a:r>
              <a:rPr lang="zh-CN" altLang="en-US" sz="1000"/>
              <a:t>     fs.writeFile('C:/tmp/test.zip', content, (err) =&gt; {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 </a:t>
            </a:r>
            <a:r>
              <a:rPr lang="zh-CN" altLang="en-US" sz="1000"/>
              <a:t>if (err)</a:t>
            </a:r>
            <a:r>
              <a:rPr lang="en-US" altLang="zh-CN" sz="1000"/>
              <a:t> </a:t>
            </a:r>
            <a:r>
              <a:rPr lang="zh-CN" altLang="en-US" sz="1000"/>
              <a:t>throw err</a:t>
            </a:r>
            <a:endParaRPr lang="zh-CN" altLang="en-US" sz="1000"/>
          </a:p>
          <a:p>
            <a:r>
              <a:rPr lang="zh-CN" altLang="en-US" sz="1000"/>
              <a:t>     </a:t>
            </a:r>
            <a:r>
              <a:rPr lang="en-US" altLang="zh-CN" sz="1000"/>
              <a:t> </a:t>
            </a:r>
            <a:r>
              <a:rPr lang="zh-CN" altLang="en-US" sz="1000"/>
              <a:t>console.log('Saved test.zip file.')</a:t>
            </a:r>
            <a:endParaRPr lang="zh-CN" altLang="en-US" sz="1000"/>
          </a:p>
          <a:p>
            <a:r>
              <a:rPr lang="zh-CN" altLang="en-US" sz="1000"/>
              <a:t>    })</a:t>
            </a:r>
            <a:endParaRPr lang="zh-CN" altLang="en-US" sz="1000"/>
          </a:p>
          <a:p>
            <a:r>
              <a:rPr lang="zh-CN" altLang="en-US" sz="1000"/>
              <a:t>  })</a:t>
            </a:r>
            <a:endParaRPr lang="zh-CN" altLang="en-US" sz="1000"/>
          </a:p>
          <a:p>
            <a:r>
              <a:rPr lang="zh-CN" altLang="en-US" sz="1000"/>
              <a:t>})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265035" y="3132455"/>
            <a:ext cx="4575810" cy="7067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zip.generateAsync({type:"</a:t>
            </a:r>
            <a:r>
              <a:rPr lang="zh-CN" altLang="en-US" sz="1000" b="1"/>
              <a:t>blob</a:t>
            </a:r>
            <a:r>
              <a:rPr lang="zh-CN" altLang="en-US" sz="1000"/>
              <a:t>"}).then(function (content) {</a:t>
            </a:r>
            <a:endParaRPr lang="zh-CN" altLang="en-US" sz="1000"/>
          </a:p>
          <a:p>
            <a:r>
              <a:rPr lang="zh-CN" altLang="en-US" sz="1000"/>
              <a:t>    // see FileSaver.js</a:t>
            </a:r>
            <a:endParaRPr lang="zh-CN" altLang="en-US" sz="1000"/>
          </a:p>
          <a:p>
            <a:r>
              <a:rPr lang="zh-CN" altLang="en-US" sz="1000"/>
              <a:t>    saveAs(content, "hello.zip");</a:t>
            </a:r>
            <a:endParaRPr lang="zh-CN" altLang="en-US" sz="1000"/>
          </a:p>
          <a:p>
            <a:r>
              <a:rPr lang="zh-CN" altLang="en-US" sz="1000"/>
              <a:t>});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7265035" y="3925570"/>
            <a:ext cx="4575810" cy="13220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var imgData = canvas.toDataUrl()</a:t>
            </a:r>
            <a:endParaRPr lang="en-US" altLang="zh-CN" sz="1000"/>
          </a:p>
          <a:p>
            <a:r>
              <a:rPr lang="en-US" altLang="zh-CN" sz="1000"/>
              <a:t>imgData = imgData.replace(/^data:image\/(png|jpg);base64,/, "")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var zip = new JsZip()</a:t>
            </a:r>
            <a:endParaRPr lang="zh-CN" altLang="en-US" sz="1000"/>
          </a:p>
          <a:p>
            <a:r>
              <a:rPr lang="en-US" altLang="zh-CN" sz="1000"/>
              <a:t>zip.file(‘1.png’, imgData, {base64: true})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zip.generateAsync({type:"base64"}).then(function (content) {</a:t>
            </a:r>
            <a:endParaRPr lang="zh-CN" altLang="en-US" sz="1000"/>
          </a:p>
          <a:p>
            <a:r>
              <a:rPr lang="zh-CN" altLang="en-US" sz="1000">
                <a:sym typeface="+mn-ea"/>
              </a:rPr>
              <a:t>    location.href="data:application/zip;base64,"+content;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  </a:t>
            </a:r>
            <a:r>
              <a:rPr lang="zh-CN" altLang="en-US" sz="1000">
                <a:sym typeface="+mn-ea"/>
              </a:rPr>
              <a:t>});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7265035" y="5342255"/>
            <a:ext cx="4575810" cy="8604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zip.generateAsync({type:"blob"}).then(function(content){</a:t>
            </a:r>
            <a:endParaRPr lang="en-US" altLang="zh-CN" sz="1000"/>
          </a:p>
          <a:p>
            <a:r>
              <a:rPr lang="en-US" altLang="zh-CN" sz="1000"/>
              <a:t>  var file = new File([content], "name.zip");</a:t>
            </a:r>
            <a:endParaRPr lang="en-US" altLang="zh-CN" sz="1000"/>
          </a:p>
          <a:p>
            <a:r>
              <a:rPr lang="en-US" altLang="zh-CN" sz="1000"/>
              <a:t>  var formData = new FormData();</a:t>
            </a:r>
            <a:endParaRPr lang="en-US" altLang="zh-CN" sz="1000"/>
          </a:p>
          <a:p>
            <a:r>
              <a:rPr lang="en-US" altLang="zh-CN" sz="1000"/>
              <a:t>  formData.append('fileZip', file);</a:t>
            </a:r>
            <a:endParaRPr lang="en-US" altLang="zh-CN" sz="1000"/>
          </a:p>
          <a:p>
            <a:r>
              <a:rPr lang="en-US" altLang="zh-CN" sz="1000"/>
              <a:t>})</a:t>
            </a:r>
            <a:endParaRPr lang="en-US" altLang="zh-CN" sz="10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Bundle Javascript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en-US" altLang="zh-CN"/>
              <a:t>https://webpack.js.org/guides/author-libraries/</a:t>
            </a:r>
            <a:endParaRPr lang="en-US" altLang="zh-CN"/>
          </a:p>
          <a:p>
            <a:pPr lvl="1"/>
            <a:r>
              <a:rPr lang="en-US" altLang="zh-CN"/>
              <a:t>webpack.config.js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endParaRPr lang="en-US" altLang="zh-CN"/>
          </a:p>
          <a:p>
            <a:pPr lvl="1"/>
            <a:r>
              <a:rPr lang="en-US" altLang="zh-CN"/>
              <a:t>Run 'npm i'</a:t>
            </a:r>
            <a:endParaRPr lang="en-US" altLang="zh-CN"/>
          </a:p>
          <a:p>
            <a:pPr lvl="1"/>
            <a:r>
              <a:rPr lang="en-US" altLang="zh-CN"/>
              <a:t>Run 'webpack'</a:t>
            </a:r>
            <a:endParaRPr lang="en-US" altLang="zh-CN"/>
          </a:p>
          <a:p>
            <a:pPr lvl="0"/>
            <a:r>
              <a:rPr lang="en-US" altLang="zh-CN"/>
              <a:t>npm Packaging</a:t>
            </a:r>
            <a:endParaRPr lang="en-US" altLang="zh-CN"/>
          </a:p>
          <a:p>
            <a:pPr lvl="1"/>
            <a:r>
              <a:rPr lang="en-US" altLang="zh-CN"/>
              <a:t>https://docs.npmjs.com/packages-and-modules/contributing-packages-to-the-registry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408920" cy="993775"/>
          </a:xfrm>
        </p:spPr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https://developer.mozilla.org/en-US/docs/Web/API/Canvas_API/Tutorial/Pixel_manipulation_with_canvas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82750" y="2670810"/>
            <a:ext cx="3834130" cy="12299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ImageData</a:t>
            </a:r>
            <a:endParaRPr lang="en-US" altLang="zh-CN" sz="1600"/>
          </a:p>
          <a:p>
            <a:pPr algn="l"/>
            <a:r>
              <a:rPr lang="en-US" altLang="zh-CN" sz="1600"/>
              <a:t>- width, height, data</a:t>
            </a:r>
            <a:endParaRPr lang="en-US" altLang="zh-CN" sz="1600"/>
          </a:p>
          <a:p>
            <a:pPr algn="l"/>
            <a:endParaRPr lang="en-US" altLang="zh-CN" sz="1600"/>
          </a:p>
        </p:txBody>
      </p:sp>
      <p:sp>
        <p:nvSpPr>
          <p:cNvPr id="5" name="流程图: 可选过程 4"/>
          <p:cNvSpPr/>
          <p:nvPr/>
        </p:nvSpPr>
        <p:spPr>
          <a:xfrm>
            <a:off x="1600835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HTMLCanvasElement</a:t>
            </a:r>
            <a:endParaRPr lang="en-US" altLang="zh-CN" sz="1600"/>
          </a:p>
          <a:p>
            <a:pPr algn="l"/>
            <a:r>
              <a:rPr lang="en-US" altLang="zh-CN" sz="1600"/>
              <a:t>- width  (logical), height (logical)</a:t>
            </a:r>
            <a:endParaRPr lang="en-US" altLang="zh-CN" sz="1600"/>
          </a:p>
          <a:p>
            <a:pPr algn="l"/>
            <a:r>
              <a:rPr lang="en-US" altLang="zh-CN" sz="1600"/>
              <a:t>- getContext()</a:t>
            </a:r>
            <a:endParaRPr lang="en-US" altLang="zh-CN" sz="1600"/>
          </a:p>
          <a:p>
            <a:pPr algn="l"/>
            <a:r>
              <a:rPr lang="en-US" altLang="zh-CN" sz="1600"/>
              <a:t>- toDataURL()</a:t>
            </a:r>
            <a:endParaRPr lang="en-US" altLang="zh-CN" sz="1600"/>
          </a:p>
          <a:p>
            <a:pPr algn="l"/>
            <a:r>
              <a:rPr lang="en-US" altLang="zh-CN" sz="1600"/>
              <a:t>- toBlob()</a:t>
            </a:r>
            <a:endParaRPr lang="en-US" altLang="zh-CN" sz="1600"/>
          </a:p>
        </p:txBody>
      </p:sp>
      <p:sp>
        <p:nvSpPr>
          <p:cNvPr id="6" name="流程图: 可选过程 5"/>
          <p:cNvSpPr/>
          <p:nvPr/>
        </p:nvSpPr>
        <p:spPr>
          <a:xfrm>
            <a:off x="6230620" y="4366895"/>
            <a:ext cx="3834130" cy="17538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CanvasRenderingContext2D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filter (grayscale(1), blur(len), invert())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- createImageData(width,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getImageData(left, top, width, height)</a:t>
            </a:r>
            <a:endParaRPr lang="en-US" altLang="zh-CN" sz="1600"/>
          </a:p>
          <a:p>
            <a:pPr algn="l"/>
            <a:r>
              <a:rPr lang="en-US" altLang="zh-CN" sz="1600">
                <a:sym typeface="+mn-ea"/>
              </a:rPr>
              <a:t>- putImageData(data, left, top)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/>
              <a:t>- drawImage(x, y, w, h)</a:t>
            </a:r>
            <a:endParaRPr lang="en-US" altLang="zh-CN" sz="160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3517900" y="3900805"/>
            <a:ext cx="81915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3599815" y="3900805"/>
            <a:ext cx="4547870" cy="466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7865" cy="4549140"/>
          </a:xfrm>
        </p:spPr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  <a:p>
            <a:pPr lvl="0"/>
            <a:r>
              <a:rPr lang="en-US" altLang="zh-CN" sz="2880"/>
              <a:t>Auto play</a:t>
            </a:r>
            <a:endParaRPr lang="en-US" altLang="zh-CN" sz="2880"/>
          </a:p>
          <a:p>
            <a:pPr lvl="1"/>
            <a:r>
              <a:rPr lang="en-US" altLang="zh-CN" sz="2400"/>
              <a:t>https://blog.csdn.net/a545132569/article/details/82996445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35620" y="1211580"/>
            <a:ext cx="3872230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function toggleSound() {</a:t>
            </a:r>
            <a:endParaRPr lang="zh-CN" altLang="en-US"/>
          </a:p>
          <a:p>
            <a:r>
              <a:rPr lang="zh-CN" altLang="en-US"/>
              <a:t>            var music = document.getElementById("vd");  </a:t>
            </a:r>
            <a:endParaRPr lang="zh-CN" altLang="en-US"/>
          </a:p>
          <a:p>
            <a:r>
              <a:rPr lang="zh-CN" altLang="en-US"/>
              <a:t>                console.log(music);</a:t>
            </a:r>
            <a:endParaRPr lang="zh-CN" altLang="en-US"/>
          </a:p>
          <a:p>
            <a:r>
              <a:rPr lang="zh-CN" altLang="en-US"/>
              <a:t>                console.log(music.paused);</a:t>
            </a:r>
            <a:endParaRPr lang="zh-CN" altLang="en-US"/>
          </a:p>
          <a:p>
            <a:r>
              <a:rPr lang="zh-CN" altLang="en-US"/>
              <a:t>            if (music.paused) {</a:t>
            </a:r>
            <a:endParaRPr lang="zh-CN" altLang="en-US"/>
          </a:p>
          <a:p>
            <a:r>
              <a:rPr lang="zh-CN" altLang="en-US"/>
              <a:t>                music.paused=false;</a:t>
            </a:r>
            <a:endParaRPr lang="zh-CN" altLang="en-US"/>
          </a:p>
          <a:p>
            <a:r>
              <a:rPr lang="zh-CN" altLang="en-US"/>
              <a:t>                music.play();</a:t>
            </a:r>
            <a:endParaRPr lang="zh-CN" altLang="en-US"/>
          </a:p>
          <a:p>
            <a:r>
              <a:rPr lang="zh-CN" altLang="en-US"/>
              <a:t>            }  </a:t>
            </a:r>
            <a:endParaRPr lang="zh-CN" altLang="en-US"/>
          </a:p>
          <a:p>
            <a:r>
              <a:rPr lang="zh-CN" altLang="en-US"/>
              <a:t>            </a:t>
            </a:r>
            <a:endParaRPr lang="zh-CN" altLang="en-US"/>
          </a:p>
          <a:p>
            <a:r>
              <a:rPr lang="zh-CN" altLang="en-US"/>
              <a:t>        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setInterval("toggleSound()",1);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Responsive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https://www.cssscript.com/top-10-javascript-css-responsive-menus/</a:t>
            </a:r>
            <a:endParaRPr lang="zh-CN" altLang="en-US"/>
          </a:p>
          <a:p>
            <a:r>
              <a:rPr lang="en-US" altLang="zh-CN"/>
              <a:t>Adaptative image to fit any aspect-ratio image</a:t>
            </a:r>
            <a:endParaRPr lang="en-US" altLang="zh-CN"/>
          </a:p>
          <a:p>
            <a:pPr lvl="1"/>
            <a:r>
              <a:rPr lang="en-US" altLang="zh-CN"/>
              <a:t>https://stackoverflow.com/questions/12991351/css-force-image-resize-and-keep-aspect-ratio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41955"/>
            <a:ext cx="47148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0" y="2770505"/>
            <a:ext cx="258127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43725" cy="4549140"/>
          </a:xfrm>
        </p:spPr>
        <p:txBody>
          <a:bodyPr/>
          <a:p>
            <a:r>
              <a:rPr lang="en-US" altLang="zh-CN"/>
              <a:t>Baidu</a:t>
            </a:r>
            <a:endParaRPr lang="en-US" altLang="zh-CN"/>
          </a:p>
          <a:p>
            <a:pPr lvl="1"/>
            <a:r>
              <a:rPr lang="en-US" altLang="zh-CN"/>
              <a:t>https://ai.baidu.com/tech/speech/tts</a:t>
            </a:r>
            <a:endParaRPr lang="en-US" altLang="zh-CN"/>
          </a:p>
          <a:p>
            <a:pPr lvl="1"/>
            <a:r>
              <a:rPr lang="zh-CN" altLang="en-US"/>
              <a:t>收费</a:t>
            </a:r>
            <a:endParaRPr lang="zh-CN" altLang="en-US"/>
          </a:p>
          <a:p>
            <a:pPr lvl="2"/>
            <a:r>
              <a:rPr lang="zh-CN" altLang="en-US"/>
              <a:t>精品音库免费QPS默认为2，如果您通过百度云的企业认证，精品音库在线API接口的免费QPS将扩充至5；</a:t>
            </a:r>
            <a:endParaRPr lang="zh-CN" altLang="en-US"/>
          </a:p>
          <a:p>
            <a:pPr lvl="2"/>
            <a:r>
              <a:rPr lang="zh-CN" altLang="en-US"/>
              <a:t>基础音库免费QPS默认为5，企业认证后基础音库在线API接口的免费QPS将扩充至100。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5755" y="1211580"/>
            <a:ext cx="3705225" cy="2981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026150" cy="5081270"/>
          </a:xfrm>
        </p:spPr>
        <p:txBody>
          <a:bodyPr>
            <a:normAutofit fontScale="70000"/>
          </a:bodyPr>
          <a:p>
            <a:r>
              <a:rPr lang="en-US" altLang="zh-CN"/>
              <a:t>tween.js</a:t>
            </a:r>
            <a:endParaRPr lang="en-US" altLang="zh-CN"/>
          </a:p>
          <a:p>
            <a:pPr lvl="1"/>
            <a:r>
              <a:rPr lang="en-US" altLang="zh-CN"/>
              <a:t>https://github.com/tweenjs/tween.js/</a:t>
            </a:r>
            <a:endParaRPr lang="en-US" altLang="zh-CN"/>
          </a:p>
          <a:p>
            <a:pPr lvl="1"/>
            <a:r>
              <a:rPr lang="en-US" altLang="zh-CN"/>
              <a:t>http://learningthreejs.com/blog/2011/08/17/tweenjs-for-smooth-animation/</a:t>
            </a:r>
            <a:endParaRPr lang="en-US" altLang="zh-CN"/>
          </a:p>
          <a:p>
            <a:r>
              <a:rPr lang="en-US" altLang="zh-CN"/>
              <a:t>APIs</a:t>
            </a:r>
            <a:endParaRPr lang="en-US" altLang="zh-CN"/>
          </a:p>
          <a:p>
            <a:pPr lvl="1"/>
            <a:r>
              <a:rPr lang="en-US" altLang="zh-CN"/>
              <a:t>var tween = new TWEEN.Tween({})</a:t>
            </a:r>
            <a:endParaRPr lang="en-US" altLang="zh-CN"/>
          </a:p>
          <a:p>
            <a:pPr lvl="1"/>
            <a:r>
              <a:rPr lang="en-US" altLang="zh-CN"/>
              <a:t>tween.to({}, duration)</a:t>
            </a:r>
            <a:endParaRPr lang="en-US" altLang="zh-CN"/>
          </a:p>
          <a:p>
            <a:pPr lvl="1"/>
            <a:r>
              <a:rPr lang="en-US" altLang="zh-CN"/>
              <a:t>tween.easing(TWEEN.Easing.XXX)</a:t>
            </a:r>
            <a:endParaRPr lang="en-US" altLang="zh-CN"/>
          </a:p>
          <a:p>
            <a:pPr lvl="1"/>
            <a:r>
              <a:rPr lang="en-US" altLang="zh-CN"/>
              <a:t>tween.onUpdate(updateFunc)</a:t>
            </a:r>
            <a:endParaRPr lang="en-US" altLang="zh-CN"/>
          </a:p>
          <a:p>
            <a:pPr lvl="1"/>
            <a:r>
              <a:rPr lang="en-US" altLang="zh-CN"/>
              <a:t>tween.onComplete(completeFunc)</a:t>
            </a:r>
            <a:endParaRPr lang="en-US" altLang="zh-CN"/>
          </a:p>
          <a:p>
            <a:pPr lvl="1"/>
            <a:r>
              <a:rPr lang="en-US" altLang="zh-CN"/>
              <a:t>tween.delay(ms)</a:t>
            </a:r>
            <a:endParaRPr lang="en-US" altLang="zh-CN"/>
          </a:p>
          <a:p>
            <a:pPr lvl="1"/>
            <a:r>
              <a:rPr lang="en-US" altLang="zh-CN"/>
              <a:t>tween.start()</a:t>
            </a:r>
            <a:endParaRPr lang="en-US" altLang="zh-CN"/>
          </a:p>
          <a:p>
            <a:pPr lvl="1"/>
            <a:r>
              <a:rPr lang="en-US" altLang="zh-CN"/>
              <a:t>TWEEN.update()	// Need to be invoked periodically</a:t>
            </a:r>
            <a:endParaRPr lang="en-US" altLang="zh-CN"/>
          </a:p>
          <a:p>
            <a:pPr lvl="1"/>
            <a:r>
              <a:rPr lang="en-US" altLang="zh-CN"/>
              <a:t>tween.stop()</a:t>
            </a:r>
            <a:endParaRPr lang="en-US" altLang="zh-CN"/>
          </a:p>
          <a:p>
            <a:pPr lvl="1"/>
            <a:r>
              <a:rPr lang="en-US" altLang="zh-CN"/>
              <a:t>TWEEN.remove(tween)</a:t>
            </a:r>
            <a:endParaRPr lang="en-US" altLang="zh-CN"/>
          </a:p>
          <a:p>
            <a:pPr lvl="1"/>
            <a:r>
              <a:rPr lang="en-US" altLang="zh-CN"/>
              <a:t>tween.chain()</a:t>
            </a:r>
            <a:endParaRPr lang="en-US" altLang="zh-CN"/>
          </a:p>
          <a:p>
            <a:pPr lvl="0"/>
            <a:r>
              <a:rPr lang="en-US" altLang="zh-CN"/>
              <a:t>Easing</a:t>
            </a:r>
            <a:endParaRPr lang="en-US" altLang="zh-CN"/>
          </a:p>
          <a:p>
            <a:pPr lvl="1"/>
            <a:r>
              <a:rPr lang="en-US" altLang="zh-CN"/>
              <a:t>https://easings.net/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0865" y="1360805"/>
            <a:ext cx="4899025" cy="3745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Service Worker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35345" cy="5187950"/>
          </a:xfrm>
        </p:spPr>
        <p:txBody>
          <a:bodyPr>
            <a:normAutofit fontScale="6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https://www.geeksforgeeks.org/service-workers-in-javascript/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https://developer.mozilla.org/en-US/docs/Web/API/Service_Worker_API</a:t>
            </a:r>
            <a:endParaRPr lang="en-US" altLang="zh-CN"/>
          </a:p>
          <a:p>
            <a:pPr lvl="0"/>
            <a:r>
              <a:rPr lang="en-US" altLang="zh-CN"/>
              <a:t>Process</a:t>
            </a:r>
            <a:endParaRPr lang="en-US" altLang="zh-CN"/>
          </a:p>
          <a:p>
            <a:pPr lvl="1"/>
            <a:r>
              <a:rPr lang="en-US" altLang="zh-CN"/>
              <a:t>Registration</a:t>
            </a:r>
            <a:endParaRPr lang="en-US" altLang="zh-CN"/>
          </a:p>
          <a:p>
            <a:pPr lvl="1"/>
            <a:r>
              <a:rPr lang="en-US" altLang="zh-CN"/>
              <a:t>Installation</a:t>
            </a:r>
            <a:endParaRPr lang="en-US" altLang="zh-CN"/>
          </a:p>
          <a:p>
            <a:pPr lvl="1"/>
            <a:r>
              <a:rPr lang="en-US" altLang="zh-CN"/>
              <a:t>Activation</a:t>
            </a:r>
            <a:endParaRPr lang="en-US" altLang="zh-CN"/>
          </a:p>
          <a:p>
            <a:pPr lvl="1"/>
            <a:r>
              <a:rPr lang="en-US" altLang="zh-CN"/>
              <a:t>Fetching</a:t>
            </a:r>
            <a:endParaRPr lang="en-US" altLang="zh-CN"/>
          </a:p>
          <a:p>
            <a:pPr lvl="0"/>
            <a:r>
              <a:rPr lang="en-US" altLang="zh-CN" sz="2400"/>
              <a:t>Cannot do</a:t>
            </a:r>
            <a:endParaRPr lang="en-US" altLang="zh-CN" sz="2400"/>
          </a:p>
          <a:p>
            <a:pPr lvl="1"/>
            <a:r>
              <a:rPr lang="en-US" altLang="zh-CN" sz="2000"/>
              <a:t>access the parent, Window, Document, DOM object</a:t>
            </a:r>
            <a:endParaRPr lang="en-US" altLang="zh-CN" sz="2000"/>
          </a:p>
          <a:p>
            <a:pPr lvl="0"/>
            <a:r>
              <a:rPr lang="en-US" altLang="zh-CN" sz="2400"/>
              <a:t>Can</a:t>
            </a:r>
            <a:endParaRPr lang="en-US" altLang="zh-CN" sz="2400"/>
          </a:p>
          <a:p>
            <a:pPr lvl="1"/>
            <a:r>
              <a:rPr lang="en-US" altLang="zh-CN" sz="2000"/>
              <a:t>cache assets and api calls</a:t>
            </a:r>
            <a:endParaRPr lang="en-US" altLang="zh-CN" sz="2000"/>
          </a:p>
          <a:p>
            <a:pPr lvl="1"/>
            <a:r>
              <a:rPr lang="en-US" altLang="zh-CN" sz="2000"/>
              <a:t>manage push notifications</a:t>
            </a:r>
            <a:endParaRPr lang="en-US" altLang="zh-CN" sz="2000"/>
          </a:p>
          <a:p>
            <a:pPr lvl="1"/>
            <a:r>
              <a:rPr lang="en-US" altLang="zh-CN" sz="2000"/>
              <a:t>control the network traffic</a:t>
            </a:r>
            <a:endParaRPr lang="en-US" altLang="zh-CN" sz="2000"/>
          </a:p>
          <a:p>
            <a:pPr lvl="1"/>
            <a:r>
              <a:rPr lang="en-US" altLang="zh-CN" sz="2000"/>
              <a:t>store the app cache</a:t>
            </a:r>
            <a:endParaRPr lang="en-US" altLang="zh-CN" sz="2000"/>
          </a:p>
          <a:p>
            <a:pPr lvl="0"/>
            <a:r>
              <a:rPr lang="en-US" altLang="zh-CN"/>
              <a:t>Common use case</a:t>
            </a:r>
            <a:endParaRPr lang="en-US" altLang="zh-CN"/>
          </a:p>
          <a:p>
            <a:pPr lvl="1"/>
            <a:r>
              <a:rPr lang="en-US" altLang="zh-CN" sz="2000"/>
              <a:t>offline-optimized user experience</a:t>
            </a:r>
            <a:endParaRPr lang="en-US" altLang="zh-CN" sz="2000"/>
          </a:p>
          <a:p>
            <a:pPr lvl="1"/>
            <a:r>
              <a:rPr lang="en-US" altLang="zh-CN" sz="2000"/>
              <a:t>sending push notifications</a:t>
            </a:r>
            <a:endParaRPr lang="en-US" altLang="zh-CN" sz="2000"/>
          </a:p>
          <a:p>
            <a:pPr lvl="1"/>
            <a:r>
              <a:rPr lang="en-US" altLang="zh-CN" sz="2000"/>
              <a:t>background sync</a:t>
            </a:r>
            <a:endParaRPr lang="en-US" altLang="zh-CN"/>
          </a:p>
          <a:p>
            <a:pPr lvl="0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714615" y="1271905"/>
            <a:ext cx="4284980" cy="2809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947025" y="4180840"/>
            <a:ext cx="382079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if (navigator.serviceWorker) {</a:t>
            </a:r>
            <a:endParaRPr lang="zh-CN" altLang="en-US" sz="1000"/>
          </a:p>
          <a:p>
            <a:r>
              <a:rPr lang="zh-CN" altLang="en-US" sz="1000"/>
              <a:t>  // Start registration process on every page load</a:t>
            </a:r>
            <a:endParaRPr lang="zh-CN" altLang="en-US" sz="1000"/>
          </a:p>
          <a:p>
            <a:r>
              <a:rPr lang="zh-CN" altLang="en-US" sz="1000"/>
              <a:t>  window.addEventListener('load', () =&gt; {</a:t>
            </a:r>
            <a:endParaRPr lang="zh-CN" altLang="en-US" sz="1000"/>
          </a:p>
          <a:p>
            <a:r>
              <a:rPr lang="zh-CN" altLang="en-US" sz="1000"/>
              <a:t>      navigator.serviceWorker</a:t>
            </a:r>
            <a:endParaRPr lang="zh-CN" altLang="en-US" sz="1000"/>
          </a:p>
          <a:p>
            <a:r>
              <a:rPr lang="zh-CN" altLang="en-US" sz="1000"/>
              <a:t>          // The register function takes as argument</a:t>
            </a:r>
            <a:endParaRPr lang="zh-CN" altLang="en-US" sz="1000"/>
          </a:p>
          <a:p>
            <a:r>
              <a:rPr lang="zh-CN" altLang="en-US" sz="1000"/>
              <a:t>          // the file path to the worker's file</a:t>
            </a:r>
            <a:endParaRPr lang="zh-CN" altLang="en-US" sz="1000"/>
          </a:p>
          <a:p>
            <a:r>
              <a:rPr lang="zh-CN" altLang="en-US" sz="1000"/>
              <a:t>          .register('/service_worker.js')</a:t>
            </a:r>
            <a:endParaRPr lang="zh-CN" altLang="en-US" sz="1000"/>
          </a:p>
          <a:p>
            <a:r>
              <a:rPr lang="zh-CN" altLang="en-US" sz="1000"/>
              <a:t>          // Gives us registration object</a:t>
            </a:r>
            <a:endParaRPr lang="zh-CN" altLang="en-US" sz="1000"/>
          </a:p>
          <a:p>
            <a:r>
              <a:rPr lang="zh-CN" altLang="en-US" sz="1000"/>
              <a:t>          .then(reg =&gt; console.log('Service Worker Registered'))</a:t>
            </a:r>
            <a:endParaRPr lang="zh-CN" altLang="en-US" sz="1000"/>
          </a:p>
          <a:p>
            <a:r>
              <a:rPr lang="zh-CN" altLang="en-US" sz="1000"/>
              <a:t>          .catch(swErr =&gt; console.log(</a:t>
            </a:r>
            <a:endParaRPr lang="zh-CN" altLang="en-US" sz="1000"/>
          </a:p>
          <a:p>
            <a:r>
              <a:rPr lang="zh-CN" altLang="en-US" sz="1000"/>
              <a:t>                `Service Worker Installation Error: ${swErr}}`));</a:t>
            </a:r>
            <a:endParaRPr lang="zh-CN" altLang="en-US" sz="1000"/>
          </a:p>
          <a:p>
            <a:r>
              <a:rPr lang="zh-CN" altLang="en-US" sz="1000"/>
              <a:t>    });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WebAssembly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844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https://developer.mozilla.org/en-US/docs/Web/JavaScript/Reference/Global_Objects/WebAssembly</a:t>
            </a:r>
            <a:endParaRPr lang="en-US" altLang="zh-CN"/>
          </a:p>
          <a:p>
            <a:pPr lvl="0"/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low-level assembly-like language</a:t>
            </a:r>
            <a:endParaRPr lang="en-US" altLang="zh-CN" sz="2000"/>
          </a:p>
          <a:p>
            <a:pPr lvl="1"/>
            <a:r>
              <a:rPr lang="en-US" altLang="zh-CN"/>
              <a:t>designed to run alongside JavaScript, allowing both to work together</a:t>
            </a:r>
            <a:endParaRPr lang="en-US" altLang="zh-CN"/>
          </a:p>
          <a:p>
            <a:pPr lvl="0"/>
            <a:r>
              <a:rPr lang="en-US" altLang="zh-CN"/>
              <a:t>Use</a:t>
            </a:r>
            <a:endParaRPr lang="en-US" altLang="zh-CN"/>
          </a:p>
          <a:p>
            <a:pPr lvl="1"/>
            <a:r>
              <a:rPr lang="en-US" altLang="zh-CN"/>
              <a:t>WebAssembly.instantiate()	// load webassembly codes</a:t>
            </a:r>
            <a:endParaRPr lang="en-US" altLang="zh-CN"/>
          </a:p>
          <a:p>
            <a:pPr lvl="1"/>
            <a:r>
              <a:rPr lang="en-US" altLang="zh-CN"/>
              <a:t>WebAssembly.Memory() WebAssembly.Table() create new memory and table instances</a:t>
            </a:r>
            <a:endParaRPr lang="en-US" altLang="zh-CN"/>
          </a:p>
          <a:p>
            <a:pPr lvl="1"/>
            <a:r>
              <a:rPr lang="en-US" altLang="zh-CN"/>
              <a:t>WebAssembly.CompileError() WebAssembly.LinkError() WebAssembly.RuntimeError()</a:t>
            </a:r>
            <a:endParaRPr lang="en-US" altLang="zh-CN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301105" y="1417320"/>
            <a:ext cx="5785485" cy="787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 Modules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https://developer.mozilla.org/en-US/docs/Web/JavaScript/Guide/Modules</a:t>
            </a:r>
            <a:endParaRPr lang="en-US" altLang="zh-CN"/>
          </a:p>
          <a:p>
            <a:pPr lvl="0"/>
            <a:r>
              <a:rPr lang="en-US" altLang="zh-CN"/>
              <a:t>Modules</a:t>
            </a:r>
            <a:endParaRPr lang="en-US" altLang="zh-CN"/>
          </a:p>
          <a:p>
            <a:pPr lvl="1"/>
            <a:r>
              <a:rPr lang="en-US" altLang="zh-CN"/>
              <a:t>import</a:t>
            </a:r>
            <a:endParaRPr lang="en-US" altLang="zh-CN"/>
          </a:p>
          <a:p>
            <a:pPr lvl="1"/>
            <a:r>
              <a:rPr lang="en-US" altLang="zh-CN"/>
              <a:t>export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npm: unable to verify the first certificate</a:t>
            </a:r>
            <a:endParaRPr lang="zh-CN" altLang="en-US"/>
          </a:p>
          <a:p>
            <a:pPr lvl="1"/>
            <a:r>
              <a:rPr lang="zh-CN" altLang="en-US"/>
              <a:t>npm config set registry http://registry.npmjs.org/ --global</a:t>
            </a:r>
            <a:endParaRPr lang="zh-CN" altLang="en-US"/>
          </a:p>
          <a:p>
            <a:pPr lvl="1"/>
            <a:r>
              <a:rPr lang="en-US" altLang="zh-CN"/>
              <a:t>npm config set registry http://registry.npm.taobao.org/ --global</a:t>
            </a:r>
            <a:endParaRPr lang="en-US" altLang="zh-CN"/>
          </a:p>
          <a:p>
            <a:pPr lvl="1"/>
            <a:r>
              <a:rPr lang="en-US" altLang="zh-CN"/>
              <a:t>npm config set strict SSL false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https://caniuse.com/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https://webkid.io/blog/image-processing-in-javascript/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r>
              <a:rPr lang="en-US" altLang="zh-CN"/>
              <a:t>https://bashooka.com/coding/best-of-20-javascript-image-processing-plugins/</a:t>
            </a:r>
            <a:endParaRPr lang="en-US" altLang="zh-CN"/>
          </a:p>
          <a:p>
            <a:pPr lvl="1"/>
            <a:r>
              <a:rPr lang="en-US" altLang="zh-CN"/>
              <a:t>https://codegeekz.com/best-javascript-image-manipulation-libraries/</a:t>
            </a:r>
            <a:endParaRPr lang="en-US" altLang="zh-CN"/>
          </a:p>
          <a:p>
            <a:pPr lvl="1"/>
            <a:r>
              <a:rPr lang="en-US" altLang="zh-CN"/>
              <a:t>https://github.com/oliver-moran/jimp</a:t>
            </a:r>
            <a:endParaRPr lang="en-US" altLang="zh-CN"/>
          </a:p>
          <a:p>
            <a:pPr lvl="1"/>
            <a:r>
              <a:rPr lang="en-US" altLang="zh-CN"/>
              <a:t>https://sharp.pixelplumbing.com/</a:t>
            </a:r>
            <a:endParaRPr lang="en-US" altLang="zh-CN"/>
          </a:p>
          <a:p>
            <a:pPr lvl="1"/>
            <a:r>
              <a:rPr lang="en-US" altLang="zh-CN"/>
              <a:t>https://github.com/vanruesc/postprocessing</a:t>
            </a:r>
            <a:endParaRPr lang="en-US" altLang="zh-CN"/>
          </a:p>
          <a:p>
            <a:pPr lvl="1"/>
            <a:r>
              <a:rPr lang="en-US" altLang="zh-CN"/>
              <a:t>https://github.com/foo123/FILTER.js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https://ourcodeworld.com/articles/read/54/top-10-gallery-and-photo-viewer-plugins-for-javascript-and-jquery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Sharp</a:t>
            </a:r>
            <a:endParaRPr lang="en-US" altLang="zh-CN"/>
          </a:p>
          <a:p>
            <a:pPr lvl="1"/>
            <a:r>
              <a:rPr lang="en-US" altLang="zh-CN"/>
              <a:t>https://github.com/lovell/sharp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https://github.com/freegroup/draw2d</a:t>
            </a:r>
            <a:endParaRPr lang="en-US" altLang="zh-CN"/>
          </a:p>
          <a:p>
            <a:pPr lvl="1"/>
            <a:r>
              <a:rPr lang="en-US" altLang="zh-CN"/>
              <a:t>http://www.draw2d.org/draw2d/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680325" y="48215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41720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8032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Hybrid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8019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</a:t>
            </a:r>
            <a:r>
              <a:rPr lang="en-US" altLang="zh-CN"/>
              <a:t>Port</a:t>
            </a:r>
            <a:endParaRPr lang="en-US" altLang="zh-CN"/>
          </a:p>
        </p:txBody>
      </p:sp>
      <p:cxnSp>
        <p:nvCxnSpPr>
          <p:cNvPr id="8" name="直接连接符 7"/>
          <p:cNvCxnSpPr>
            <a:endCxn id="5" idx="0"/>
          </p:cNvCxnSpPr>
          <p:nvPr/>
        </p:nvCxnSpPr>
        <p:spPr>
          <a:xfrm flipH="1">
            <a:off x="6793865" y="5229225"/>
            <a:ext cx="14338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6" idx="0"/>
          </p:cNvCxnSpPr>
          <p:nvPr/>
        </p:nvCxnSpPr>
        <p:spPr>
          <a:xfrm>
            <a:off x="8332470" y="5483860"/>
            <a:ext cx="0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8175625" y="5255260"/>
            <a:ext cx="165671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032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1294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655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ConnectionRouter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3146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ConnectionAnchor</a:t>
            </a:r>
            <a:endParaRPr lang="en-US" altLang="zh-CN"/>
          </a:p>
        </p:txBody>
      </p:sp>
      <p:cxnSp>
        <p:nvCxnSpPr>
          <p:cNvPr id="15" name="直接连接符 14"/>
          <p:cNvCxnSpPr>
            <a:stCxn id="12" idx="2"/>
            <a:endCxn id="13" idx="0"/>
          </p:cNvCxnSpPr>
          <p:nvPr/>
        </p:nvCxnSpPr>
        <p:spPr>
          <a:xfrm flipH="1">
            <a:off x="3960495" y="4555490"/>
            <a:ext cx="124079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0"/>
            <a:endCxn id="12" idx="2"/>
          </p:cNvCxnSpPr>
          <p:nvPr/>
        </p:nvCxnSpPr>
        <p:spPr>
          <a:xfrm flipH="1" flipV="1">
            <a:off x="5201285" y="4555490"/>
            <a:ext cx="121412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720" y="29533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Figure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2"/>
            <a:endCxn id="11" idx="0"/>
          </p:cNvCxnSpPr>
          <p:nvPr/>
        </p:nvCxnSpPr>
        <p:spPr>
          <a:xfrm>
            <a:off x="6830060" y="3615690"/>
            <a:ext cx="153860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1795" y="482155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20" name="直接连接符 19"/>
          <p:cNvCxnSpPr>
            <a:stCxn id="19" idx="0"/>
            <a:endCxn id="11" idx="2"/>
          </p:cNvCxnSpPr>
          <p:nvPr/>
        </p:nvCxnSpPr>
        <p:spPr>
          <a:xfrm flipH="1" flipV="1">
            <a:off x="8368665" y="4555490"/>
            <a:ext cx="1601470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</p:cNvCxnSpPr>
          <p:nvPr/>
        </p:nvCxnSpPr>
        <p:spPr>
          <a:xfrm flipV="1">
            <a:off x="8332470" y="4537075"/>
            <a:ext cx="9588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0"/>
            <a:endCxn id="17" idx="2"/>
          </p:cNvCxnSpPr>
          <p:nvPr/>
        </p:nvCxnSpPr>
        <p:spPr>
          <a:xfrm flipV="1">
            <a:off x="5201285" y="3615690"/>
            <a:ext cx="162877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Encryption/Decryption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29300" cy="3856355"/>
          </a:xfrm>
        </p:spPr>
        <p:txBody>
          <a:bodyPr>
            <a:normAutofit/>
          </a:bodyPr>
          <a:p>
            <a:r>
              <a:rPr lang="en-US" altLang="zh-CN" sz="1600"/>
              <a:t>CryptoJS</a:t>
            </a:r>
            <a:endParaRPr lang="en-US" altLang="zh-CN" sz="1600"/>
          </a:p>
          <a:p>
            <a:pPr lvl="1"/>
            <a:r>
              <a:rPr lang="en-US" altLang="zh-CN" sz="1200"/>
              <a:t>References</a:t>
            </a:r>
            <a:endParaRPr lang="en-US" altLang="zh-CN" sz="1200"/>
          </a:p>
          <a:p>
            <a:pPr lvl="2"/>
            <a:r>
              <a:rPr lang="en-US" altLang="zh-CN" sz="1200"/>
              <a:t>https://cryptojs.gitbook.io/docs/</a:t>
            </a:r>
            <a:endParaRPr lang="en-US" altLang="zh-CN" sz="1200"/>
          </a:p>
          <a:p>
            <a:pPr lvl="2"/>
            <a:r>
              <a:rPr lang="en-US" altLang="zh-CN" sz="1200"/>
              <a:t>https://newbedev.com/cryptojs-aes-encryption-and-java-aes-decryption/</a:t>
            </a:r>
            <a:endParaRPr lang="en-US" altLang="zh-CN" sz="1200"/>
          </a:p>
          <a:p>
            <a:pPr lvl="2"/>
            <a:r>
              <a:rPr lang="en-US" altLang="zh-CN" sz="1200"/>
              <a:t>https://github.com/tpenaranda/vue-cryptojs</a:t>
            </a:r>
            <a:endParaRPr lang="en-US" altLang="zh-CN" sz="1200"/>
          </a:p>
          <a:p>
            <a:pPr lvl="1"/>
            <a:r>
              <a:rPr lang="en-US" altLang="zh-CN" sz="1200"/>
              <a:t>Hashing</a:t>
            </a:r>
            <a:endParaRPr lang="en-US" altLang="zh-CN" sz="1200"/>
          </a:p>
          <a:p>
            <a:pPr lvl="2"/>
            <a:r>
              <a:rPr lang="en-US" altLang="zh-CN" sz="1200"/>
              <a:t>MD5, SHA-1, SHA-2, SHA-3, RIPEMD-160, HMAC, PBKDF2</a:t>
            </a:r>
            <a:endParaRPr lang="en-US" altLang="zh-CN" sz="1200"/>
          </a:p>
          <a:p>
            <a:pPr lvl="3"/>
            <a:r>
              <a:rPr lang="en-US" altLang="zh-CN" sz="1200"/>
              <a:t>var hash = CryptoJS.MD5("Message");</a:t>
            </a:r>
            <a:endParaRPr lang="en-US" altLang="zh-CN" sz="1200"/>
          </a:p>
          <a:p>
            <a:pPr lvl="3"/>
            <a:r>
              <a:rPr lang="en-US" altLang="zh-CN" sz="1200"/>
              <a:t>var hash = CryptoJS.SHA1("Message");</a:t>
            </a:r>
            <a:endParaRPr lang="en-US" altLang="zh-CN" sz="1200"/>
          </a:p>
          <a:p>
            <a:pPr lvl="1"/>
            <a:r>
              <a:rPr lang="en-US" altLang="zh-CN" sz="1200"/>
              <a:t>Ciphers</a:t>
            </a:r>
            <a:endParaRPr lang="en-US" altLang="zh-CN" sz="1200"/>
          </a:p>
          <a:p>
            <a:pPr lvl="2"/>
            <a:r>
              <a:rPr lang="en-US" altLang="zh-CN" sz="1200"/>
              <a:t>AES</a:t>
            </a:r>
            <a:endParaRPr lang="en-US" altLang="zh-CN" sz="1200"/>
          </a:p>
          <a:p>
            <a:pPr lvl="3"/>
            <a:r>
              <a:rPr lang="en-US" altLang="zh-CN" sz="1000"/>
              <a:t>var encrypted = CryptoJS.AES.encrypt("Message", "Secret Passphrase");</a:t>
            </a:r>
            <a:endParaRPr lang="en-US" altLang="zh-CN" sz="1000"/>
          </a:p>
          <a:p>
            <a:pPr lvl="3"/>
            <a:r>
              <a:rPr lang="en-US" altLang="zh-CN" sz="1000"/>
              <a:t>var decrypted = CryptoJS.AES.decrypt(encrypted, "Secret Passphrase");</a:t>
            </a:r>
            <a:endParaRPr lang="en-US" altLang="zh-CN" sz="1000"/>
          </a:p>
          <a:p>
            <a:pPr lvl="2"/>
            <a:r>
              <a:rPr lang="en-US" altLang="zh-CN" sz="1200"/>
              <a:t>DES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6813550" y="1083945"/>
            <a:ext cx="4540250" cy="53232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000"/>
              <a:t>// crypto module</a:t>
            </a:r>
            <a:endParaRPr lang="zh-CN" altLang="en-US" sz="1000"/>
          </a:p>
          <a:p>
            <a:r>
              <a:rPr lang="zh-CN" altLang="en-US" sz="1000"/>
              <a:t>const crypto = require("crypto");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const algorithm = "aes-256-cbc"; 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generate 16 bytes of random data</a:t>
            </a:r>
            <a:endParaRPr lang="zh-CN" altLang="en-US" sz="1000"/>
          </a:p>
          <a:p>
            <a:r>
              <a:rPr lang="zh-CN" altLang="en-US" sz="1000"/>
              <a:t>const initVector = crypto.randomBytes(16);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protected data</a:t>
            </a:r>
            <a:endParaRPr lang="zh-CN" altLang="en-US" sz="1000"/>
          </a:p>
          <a:p>
            <a:r>
              <a:rPr lang="zh-CN" altLang="en-US" sz="1000"/>
              <a:t>const message = "This is a secret message";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secret key generate 32 bytes of random data</a:t>
            </a:r>
            <a:endParaRPr lang="zh-CN" altLang="en-US" sz="1000"/>
          </a:p>
          <a:p>
            <a:r>
              <a:rPr lang="zh-CN" altLang="en-US" sz="1000"/>
              <a:t>const Securitykey = crypto.randomBytes(32);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the cipher function</a:t>
            </a:r>
            <a:endParaRPr lang="zh-CN" altLang="en-US" sz="1000"/>
          </a:p>
          <a:p>
            <a:r>
              <a:rPr lang="zh-CN" altLang="en-US" sz="1000"/>
              <a:t>const cipher = crypto.</a:t>
            </a:r>
            <a:r>
              <a:rPr lang="zh-CN" altLang="en-US" sz="1000" b="1"/>
              <a:t>createCipheriv</a:t>
            </a:r>
            <a:r>
              <a:rPr lang="zh-CN" altLang="en-US" sz="1000"/>
              <a:t>(algorithm, Securitykey, initVector);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encrypt the message</a:t>
            </a:r>
            <a:endParaRPr lang="zh-CN" altLang="en-US" sz="1000"/>
          </a:p>
          <a:p>
            <a:r>
              <a:rPr lang="zh-CN" altLang="en-US" sz="1000"/>
              <a:t>// input encoding</a:t>
            </a:r>
            <a:endParaRPr lang="zh-CN" altLang="en-US" sz="1000"/>
          </a:p>
          <a:p>
            <a:r>
              <a:rPr lang="zh-CN" altLang="en-US" sz="1000"/>
              <a:t>// output encoding</a:t>
            </a:r>
            <a:endParaRPr lang="zh-CN" altLang="en-US" sz="1000"/>
          </a:p>
          <a:p>
            <a:r>
              <a:rPr lang="zh-CN" altLang="en-US" sz="1000"/>
              <a:t>let encryptedData = cipher.update(message, "utf-8", "hex");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encryptedData += cipher.final("hex");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console.log("Encrypted message: " + encryptedData);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// the decipher function</a:t>
            </a:r>
            <a:endParaRPr lang="zh-CN" altLang="en-US" sz="1000"/>
          </a:p>
          <a:p>
            <a:r>
              <a:rPr lang="zh-CN" altLang="en-US" sz="1000"/>
              <a:t>const decipher = crypto.</a:t>
            </a:r>
            <a:r>
              <a:rPr lang="zh-CN" altLang="en-US" sz="1000" b="1"/>
              <a:t>createDecipheriv</a:t>
            </a:r>
            <a:r>
              <a:rPr lang="zh-CN" altLang="en-US" sz="1000"/>
              <a:t>(algorithm, Securitykey, initVector);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let decryptedData = decipher.update(encryptedData, "hex", "utf-8");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decryptedData += decipher.final("utf8");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console.log("Decrypted message: " + decryptedData);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1438910" y="5067935"/>
            <a:ext cx="4951095" cy="1168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1000"/>
              <a:t>// </a:t>
            </a:r>
            <a:r>
              <a:rPr lang="zh-CN" altLang="en-US" sz="1000"/>
              <a:t>npm install vue-cryptojs</a:t>
            </a:r>
            <a:endParaRPr lang="zh-CN" altLang="en-US" sz="1000"/>
          </a:p>
          <a:p>
            <a:r>
              <a:rPr lang="zh-CN" altLang="en-US" sz="1000"/>
              <a:t>import VueCryptojs from 'vue-cryptojs'</a:t>
            </a:r>
            <a:endParaRPr lang="zh-CN" altLang="en-US" sz="1000"/>
          </a:p>
          <a:p>
            <a:r>
              <a:rPr lang="zh-CN" altLang="en-US" sz="1000"/>
              <a:t>Vue.use(VueCryptojs)</a:t>
            </a:r>
            <a:endParaRPr lang="zh-CN" altLang="en-US" sz="1000"/>
          </a:p>
          <a:p>
            <a:r>
              <a:rPr lang="zh-CN" altLang="en-US" sz="1000"/>
              <a:t>const encryptedText = this.$CryptoJS.AES.encrypt("Hi There!", "Secret Passphrase").toString()</a:t>
            </a:r>
            <a:endParaRPr lang="zh-CN" altLang="en-US" sz="1000"/>
          </a:p>
          <a:p>
            <a:r>
              <a:rPr lang="zh-CN" altLang="en-US" sz="1000"/>
              <a:t>const decryptedText = this.$CryptoJS.AES.decrypt(encryptedText, "Secret Passphrase").toString(this.CryptoJS.enc.Utf8)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Cytoscape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8322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https://js.cytoscape.org/</a:t>
            </a:r>
            <a:endParaRPr lang="en-US" altLang="zh-CN"/>
          </a:p>
          <a:p>
            <a:r>
              <a:rPr lang="en-US" altLang="zh-CN"/>
              <a:t>Points</a:t>
            </a:r>
            <a:endParaRPr lang="en-US" altLang="zh-CN"/>
          </a:p>
          <a:p>
            <a:pPr lvl="1"/>
            <a:r>
              <a:rPr lang="en-US" altLang="zh-CN"/>
              <a:t> A compound parent node does not have independent dimensions (position and size), as those values are automatically inferred by the positions and dimensions of the descendant nodes.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Raphael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vector graphics drawing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http://raphaeljs.com/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merge-images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https://www.npmjs.com/package/merge-images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 image map</a:t>
            </a:r>
            <a:endParaRPr lang="en-US" altLang="zh-CN"/>
          </a:p>
          <a:p>
            <a:pPr lvl="1"/>
            <a:r>
              <a:rPr lang="en-US" altLang="zh-CN"/>
              <a:t>usemap tag of image</a:t>
            </a:r>
            <a:endParaRPr lang="en-US" altLang="zh-CN"/>
          </a:p>
          <a:p>
            <a:pPr lvl="1"/>
            <a:r>
              <a:rPr lang="en-US" altLang="zh-CN"/>
              <a:t>map</a:t>
            </a:r>
            <a:endParaRPr lang="en-US" altLang="zh-CN"/>
          </a:p>
          <a:p>
            <a:pPr lvl="1"/>
            <a:r>
              <a:rPr lang="en-US" altLang="zh-CN"/>
              <a:t>area</a:t>
            </a:r>
            <a:endParaRPr lang="en-US" altLang="zh-CN"/>
          </a:p>
          <a:p>
            <a:pPr lvl="2"/>
            <a:r>
              <a:rPr lang="en-US" altLang="zh-CN"/>
              <a:t>shape, coords, href, target, onMouseOver, onMouseOut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40065" y="1211580"/>
            <a:ext cx="3643630" cy="3322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      &lt;!-- Create  Mappings --&gt;</a:t>
            </a:r>
            <a:endParaRPr lang="zh-CN" altLang="en-US" sz="1400"/>
          </a:p>
          <a:p>
            <a:r>
              <a:rPr lang="zh-CN" altLang="en-US" sz="1400"/>
              <a:t>      &lt;img src = "/images/usemap.gif" alt = "HTML Map" border = "0" </a:t>
            </a:r>
            <a:r>
              <a:rPr lang="zh-CN" altLang="en-US" sz="1400" b="1"/>
              <a:t>usemap = "#tutorials"</a:t>
            </a:r>
            <a:r>
              <a:rPr lang="zh-CN" altLang="en-US" sz="1400"/>
              <a:t>/&gt;</a:t>
            </a:r>
            <a:endParaRPr lang="zh-CN" altLang="en-US" sz="1400"/>
          </a:p>
          <a:p>
            <a:r>
              <a:rPr lang="zh-CN" altLang="en-US" sz="1400"/>
              <a:t>      &lt;</a:t>
            </a:r>
            <a:r>
              <a:rPr lang="zh-CN" altLang="en-US" sz="1400" b="1"/>
              <a:t>map name = "tutorials"</a:t>
            </a:r>
            <a:r>
              <a:rPr lang="zh-CN" altLang="en-US" sz="1400"/>
              <a:t>&gt;</a:t>
            </a:r>
            <a:endParaRPr lang="zh-CN" altLang="en-US" sz="1400"/>
          </a:p>
          <a:p>
            <a:r>
              <a:rPr lang="zh-CN" altLang="en-US" sz="1400"/>
              <a:t>         &lt;area shape="poly" </a:t>
            </a:r>
            <a:endParaRPr lang="zh-CN" altLang="en-US" sz="1400"/>
          </a:p>
          <a:p>
            <a:r>
              <a:rPr lang="zh-CN" altLang="en-US" sz="1400"/>
              <a:t>            coords = "74,0,113,29,98,72,52,72,38,27"</a:t>
            </a:r>
            <a:endParaRPr lang="zh-CN" altLang="en-US" sz="1400"/>
          </a:p>
          <a:p>
            <a:r>
              <a:rPr lang="zh-CN" altLang="en-US" sz="1400"/>
              <a:t>            href = "/perl/index.htm" alt = "Perl Tutorial"</a:t>
            </a:r>
            <a:endParaRPr lang="zh-CN" altLang="en-US" sz="1400"/>
          </a:p>
          <a:p>
            <a:r>
              <a:rPr lang="zh-CN" altLang="en-US" sz="1400"/>
              <a:t>            target = "_self" </a:t>
            </a:r>
            <a:endParaRPr lang="zh-CN" altLang="en-US" sz="1400"/>
          </a:p>
          <a:p>
            <a:r>
              <a:rPr lang="zh-CN" altLang="en-US" sz="1400"/>
              <a:t>            onMouseOver = "showTutorial('perl')" </a:t>
            </a:r>
            <a:endParaRPr lang="zh-CN" altLang="en-US" sz="1400"/>
          </a:p>
          <a:p>
            <a:r>
              <a:rPr lang="zh-CN" altLang="en-US" sz="1400"/>
              <a:t>            onMouseOut = "showTutorial('')"/&gt;         </a:t>
            </a:r>
            <a:endParaRPr lang="zh-CN" altLang="en-US" sz="1400"/>
          </a:p>
          <a:p>
            <a:r>
              <a:rPr lang="zh-CN" altLang="en-US" sz="1400"/>
              <a:t>      &lt;/map&gt;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Konva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786370" cy="4549140"/>
          </a:xfrm>
        </p:spPr>
        <p:txBody>
          <a:bodyPr>
            <a:normAutofit lnSpcReduction="10000"/>
          </a:bodyPr>
          <a:p>
            <a:r>
              <a:rPr lang="en-US" altLang="zh-CN" sz="1600"/>
              <a:t>References</a:t>
            </a:r>
            <a:endParaRPr lang="en-US" altLang="zh-CN" sz="1600"/>
          </a:p>
          <a:p>
            <a:pPr lvl="1"/>
            <a:r>
              <a:rPr lang="en-US" altLang="zh-CN" sz="1400"/>
              <a:t>https://konvajs.org/</a:t>
            </a:r>
            <a:endParaRPr lang="en-US" altLang="zh-CN" sz="1400"/>
          </a:p>
          <a:p>
            <a:pPr lvl="0"/>
            <a:r>
              <a:rPr lang="en-US" altLang="zh-CN" sz="1600"/>
              <a:t>Shape</a:t>
            </a:r>
            <a:endParaRPr lang="en-US" altLang="zh-CN" sz="1600"/>
          </a:p>
          <a:p>
            <a:pPr lvl="1"/>
            <a:r>
              <a:rPr lang="en-US" altLang="zh-CN" sz="1400"/>
              <a:t>Basic shapes</a:t>
            </a:r>
            <a:endParaRPr lang="en-US" altLang="zh-CN" sz="1400"/>
          </a:p>
          <a:p>
            <a:pPr lvl="2"/>
            <a:r>
              <a:rPr lang="en-US" altLang="zh-CN" sz="1200"/>
              <a:t>Rect, Circle, Ellipse, Line, Polygon, Spline, Star, Path, RegularPolygon, Image, SVG, Blob, Text, TextPath, Label</a:t>
            </a:r>
            <a:endParaRPr lang="en-US" altLang="zh-CN" sz="1200"/>
          </a:p>
          <a:p>
            <a:pPr lvl="1"/>
            <a:r>
              <a:rPr lang="en-US" altLang="zh-CN" sz="1400"/>
              <a:t>Styles</a:t>
            </a:r>
            <a:endParaRPr lang="en-US" altLang="zh-CN" sz="1400"/>
          </a:p>
          <a:p>
            <a:pPr lvl="2"/>
            <a:r>
              <a:rPr lang="en-US" altLang="zh-CN" sz="1200"/>
              <a:t>Fill: solid color, gradients, images</a:t>
            </a:r>
            <a:endParaRPr lang="en-US" altLang="zh-CN" sz="1200"/>
          </a:p>
          <a:p>
            <a:pPr lvl="2"/>
            <a:r>
              <a:rPr lang="en-US" altLang="zh-CN" sz="1200"/>
              <a:t>Stroke: color</a:t>
            </a:r>
            <a:endParaRPr lang="en-US" altLang="zh-CN" sz="1200"/>
          </a:p>
          <a:p>
            <a:pPr lvl="2"/>
            <a:r>
              <a:rPr lang="en-US" altLang="zh-CN" sz="1200"/>
              <a:t>Shadow: color, offset, opacity, blur</a:t>
            </a:r>
            <a:endParaRPr lang="en-US" altLang="zh-CN" sz="1200"/>
          </a:p>
          <a:p>
            <a:pPr lvl="2"/>
            <a:r>
              <a:rPr lang="en-US" altLang="zh-CN" sz="1200"/>
              <a:t>Opacity</a:t>
            </a:r>
            <a:endParaRPr lang="en-US" altLang="zh-CN" sz="1200"/>
          </a:p>
          <a:p>
            <a:pPr lvl="1"/>
            <a:r>
              <a:rPr lang="en-US" altLang="zh-CN" sz="1400"/>
              <a:t>Events</a:t>
            </a:r>
            <a:endParaRPr lang="en-US" altLang="zh-CN" sz="1400"/>
          </a:p>
          <a:p>
            <a:pPr lvl="2"/>
            <a:r>
              <a:rPr lang="en-US" altLang="zh-CN" sz="1200"/>
              <a:t>click, dblclick, mouseover, tap, dbltap, touchstart, dragstart, dragmove, dragend</a:t>
            </a:r>
            <a:endParaRPr lang="en-US" altLang="zh-CN" sz="1200"/>
          </a:p>
          <a:p>
            <a:pPr lvl="2"/>
            <a:r>
              <a:rPr lang="en-US" altLang="zh-CN" sz="1200"/>
              <a:t>scaleXChange, fillChange</a:t>
            </a:r>
            <a:endParaRPr lang="en-US" altLang="zh-CN" sz="1200"/>
          </a:p>
          <a:p>
            <a:pPr lvl="1"/>
            <a:r>
              <a:rPr lang="en-US" altLang="zh-CN" sz="1400"/>
              <a:t>Filters</a:t>
            </a:r>
            <a:endParaRPr lang="en-US" altLang="zh-CN" sz="1400"/>
          </a:p>
          <a:p>
            <a:pPr lvl="2"/>
            <a:r>
              <a:rPr lang="en-US" altLang="zh-CN" sz="1200"/>
              <a:t>blur, invert, noise</a:t>
            </a:r>
            <a:endParaRPr lang="en-US" altLang="zh-CN" sz="1200"/>
          </a:p>
          <a:p>
            <a:pPr lvl="1"/>
            <a:r>
              <a:rPr lang="en-US" altLang="zh-CN" sz="1400"/>
              <a:t>Animation</a:t>
            </a:r>
            <a:endParaRPr lang="en-US" altLang="zh-CN" sz="1400"/>
          </a:p>
          <a:p>
            <a:pPr lvl="2"/>
            <a:r>
              <a:rPr lang="en-US" altLang="zh-CN" sz="1200"/>
              <a:t>Konva.Animation</a:t>
            </a:r>
            <a:endParaRPr lang="en-US" altLang="zh-CN" sz="1200"/>
          </a:p>
          <a:p>
            <a:pPr lvl="2"/>
            <a:r>
              <a:rPr lang="en-US" altLang="zh-CN" sz="1200"/>
              <a:t>Konva.Tween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9326880" y="460438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Stage</a:t>
            </a:r>
            <a:endParaRPr lang="en-US" altLang="zh-CN"/>
          </a:p>
          <a:p>
            <a:pPr algn="ctr"/>
            <a:r>
              <a:rPr lang="en-US" altLang="zh-CN"/>
              <a:t>- toJSON()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26880" y="369506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</a:t>
            </a:r>
            <a:endParaRPr lang="en-US" altLang="zh-CN"/>
          </a:p>
          <a:p>
            <a:pPr algn="ctr"/>
            <a:r>
              <a:rPr lang="en-US" altLang="zh-CN"/>
              <a:t>- add()</a:t>
            </a:r>
            <a:endParaRPr lang="en-US" altLang="zh-CN"/>
          </a:p>
          <a:p>
            <a:pPr algn="ctr"/>
            <a:r>
              <a:rPr lang="en-US" altLang="zh-CN"/>
              <a:t>- find()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318625" y="278574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Group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26880" y="1862455"/>
            <a:ext cx="1933575" cy="74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Shape</a:t>
            </a:r>
            <a:endParaRPr lang="en-US" altLang="zh-CN"/>
          </a:p>
          <a:p>
            <a:pPr algn="ctr"/>
            <a:r>
              <a:rPr lang="en-US" altLang="zh-CN"/>
              <a:t>- getStage()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p5.js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888865" cy="5463540"/>
          </a:xfrm>
        </p:spPr>
        <p:txBody>
          <a:bodyPr>
            <a:normAutofit fontScale="90000"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https://p5js.org/</a:t>
            </a:r>
            <a:endParaRPr lang="en-US" altLang="zh-CN"/>
          </a:p>
          <a:p>
            <a:pPr lvl="0"/>
            <a:r>
              <a:rPr lang="en-US" altLang="zh-CN"/>
              <a:t>Properties</a:t>
            </a:r>
            <a:endParaRPr lang="en-US" altLang="zh-CN"/>
          </a:p>
          <a:p>
            <a:pPr lvl="1"/>
            <a:r>
              <a:rPr lang="en-US" altLang="zh-CN" sz="2000"/>
              <a:t>width</a:t>
            </a:r>
            <a:endParaRPr lang="en-US" altLang="zh-CN" sz="2000"/>
          </a:p>
          <a:p>
            <a:pPr lvl="1"/>
            <a:r>
              <a:rPr lang="en-US" altLang="zh-CN" sz="2000"/>
              <a:t>height</a:t>
            </a:r>
            <a:endParaRPr lang="en-US" altLang="zh-CN" sz="2000"/>
          </a:p>
          <a:p>
            <a:pPr lvl="1"/>
            <a:r>
              <a:rPr lang="en-US" altLang="zh-CN" sz="2000"/>
              <a:t>frameCount</a:t>
            </a:r>
            <a:endParaRPr lang="en-US" altLang="zh-CN" sz="2000"/>
          </a:p>
          <a:p>
            <a:pPr lvl="1"/>
            <a:r>
              <a:rPr lang="en-US" altLang="zh-CN" sz="2000"/>
              <a:t>mouseIsPressed</a:t>
            </a:r>
            <a:endParaRPr lang="en-US" altLang="zh-CN" sz="2000"/>
          </a:p>
          <a:p>
            <a:pPr lvl="1"/>
            <a:r>
              <a:rPr lang="en-US" altLang="zh-CN" sz="2000"/>
              <a:t>mouseX, mouseY</a:t>
            </a:r>
            <a:endParaRPr lang="en-US" altLang="zh-CN"/>
          </a:p>
          <a:p>
            <a:pPr lvl="0"/>
            <a:r>
              <a:rPr lang="en-US" altLang="zh-CN"/>
              <a:t>Functions</a:t>
            </a:r>
            <a:endParaRPr lang="en-US" altLang="zh-CN"/>
          </a:p>
          <a:p>
            <a:pPr lvl="1"/>
            <a:r>
              <a:rPr lang="en-US" altLang="zh-CN"/>
              <a:t>preload(), setup(), draw()</a:t>
            </a:r>
            <a:endParaRPr lang="en-US" altLang="zh-CN"/>
          </a:p>
          <a:p>
            <a:pPr lvl="1"/>
            <a:r>
              <a:rPr lang="en-US" altLang="zh-CN" sz="2000"/>
              <a:t>createCanvas(width, height)</a:t>
            </a:r>
            <a:endParaRPr lang="en-US" altLang="zh-CN" sz="2000"/>
          </a:p>
          <a:p>
            <a:pPr lvl="1"/>
            <a:r>
              <a:rPr lang="en-US" altLang="zh-CN" sz="2000"/>
              <a:t>resizeCanvas(width, height)</a:t>
            </a:r>
            <a:endParaRPr lang="en-US" altLang="zh-CN"/>
          </a:p>
          <a:p>
            <a:pPr lvl="1"/>
            <a:r>
              <a:rPr lang="en-US" altLang="zh-CN"/>
              <a:t>draw()</a:t>
            </a:r>
            <a:endParaRPr lang="en-US" altLang="zh-CN"/>
          </a:p>
          <a:p>
            <a:pPr lvl="1"/>
            <a:r>
              <a:rPr lang="en-US" altLang="zh-CN"/>
              <a:t>redraw(nTimes)</a:t>
            </a:r>
            <a:endParaRPr lang="en-US" altLang="zh-CN"/>
          </a:p>
          <a:p>
            <a:pPr lvl="1"/>
            <a:r>
              <a:rPr lang="en-US" altLang="zh-CN"/>
              <a:t>frameRate(fps)</a:t>
            </a:r>
            <a:endParaRPr lang="en-US" altLang="zh-CN"/>
          </a:p>
          <a:p>
            <a:pPr lvl="1"/>
            <a:r>
              <a:rPr lang="en-US" altLang="zh-CN"/>
              <a:t>loop()</a:t>
            </a:r>
            <a:endParaRPr lang="en-US" altLang="zh-CN"/>
          </a:p>
          <a:p>
            <a:pPr lvl="1"/>
            <a:r>
              <a:rPr lang="en-US" altLang="zh-CN"/>
              <a:t>noLoop()</a:t>
            </a:r>
            <a:endParaRPr lang="en-US" altLang="zh-CN"/>
          </a:p>
          <a:p>
            <a:pPr lvl="1"/>
            <a:r>
              <a:rPr lang="en-US" altLang="zh-CN"/>
              <a:t>background(color)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64935" y="1177290"/>
            <a:ext cx="4888865" cy="5353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400">
                <a:sym typeface="+mn-ea"/>
              </a:rPr>
              <a:t>noFill()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fill(color)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noStoke()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stroke(color)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strokeWeight(weight)</a:t>
            </a:r>
            <a:endParaRPr lang="en-US" altLang="zh-CN" sz="1400"/>
          </a:p>
          <a:p>
            <a:pPr lvl="1"/>
            <a:r>
              <a:rPr lang="en-US" altLang="zh-CN" sz="1400"/>
              <a:t>createGraphics(width, height) // offscreen buffer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point(x, y)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line(x1, y1,x2, y2)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rect(x, y, width, height)</a:t>
            </a:r>
            <a:endParaRPr lang="en-US" altLang="zh-CN" sz="1400"/>
          </a:p>
          <a:p>
            <a:pPr lvl="1"/>
            <a:r>
              <a:rPr lang="en-US" altLang="zh-CN" sz="1400"/>
              <a:t>triangle(x1, y1, x2, y2, x3, y3)</a:t>
            </a:r>
            <a:endParaRPr lang="en-US" altLang="zh-CN" sz="1400"/>
          </a:p>
          <a:p>
            <a:pPr lvl="1"/>
            <a:r>
              <a:rPr lang="en-US" altLang="zh-CN" sz="1400"/>
              <a:t>quad(x1, y1, x2, y2, x3, y3, x4, y4)</a:t>
            </a:r>
            <a:endParaRPr lang="en-US" altLang="zh-CN" sz="1400"/>
          </a:p>
          <a:p>
            <a:pPr lvl="1"/>
            <a:r>
              <a:rPr lang="en-US" altLang="zh-CN" sz="1400"/>
              <a:t>ellipse()</a:t>
            </a:r>
            <a:endParaRPr lang="en-US" altLang="zh-CN" sz="1400"/>
          </a:p>
          <a:p>
            <a:pPr lvl="1"/>
            <a:r>
              <a:rPr lang="en-US" altLang="zh-CN" sz="1400"/>
              <a:t>ellipseMode(RADIUS)</a:t>
            </a:r>
            <a:endParaRPr lang="en-US" altLang="zh-CN" sz="1400"/>
          </a:p>
          <a:p>
            <a:pPr lvl="1"/>
            <a:r>
              <a:rPr lang="en-US" altLang="zh-CN" sz="1400"/>
              <a:t>arc()</a:t>
            </a:r>
            <a:endParaRPr lang="en-US" altLang="zh-CN" sz="1400"/>
          </a:p>
          <a:p>
            <a:pPr lvl="1"/>
            <a:r>
              <a:rPr lang="en-US" altLang="zh-CN" sz="1400"/>
              <a:t>noSmooth()</a:t>
            </a:r>
            <a:endParaRPr lang="en-US" altLang="zh-CN" sz="1400"/>
          </a:p>
          <a:p>
            <a:pPr lvl="1"/>
            <a:r>
              <a:rPr lang="en-US" altLang="zh-CN" sz="1400"/>
              <a:t>text(string, x, y)</a:t>
            </a:r>
            <a:endParaRPr lang="en-US" altLang="zh-CN" sz="1400"/>
          </a:p>
          <a:p>
            <a:pPr lvl="1"/>
            <a:r>
              <a:rPr lang="en-US" altLang="zh-CN" sz="1400"/>
              <a:t>image(img, top, left)</a:t>
            </a:r>
            <a:endParaRPr lang="en-US" altLang="zh-CN" sz="1400"/>
          </a:p>
          <a:p>
            <a:pPr lvl="1"/>
            <a:r>
              <a:rPr lang="en-US" altLang="zh-CN" sz="1400"/>
              <a:t>img = loadImage(image_url)</a:t>
            </a:r>
            <a:endParaRPr lang="en-US" altLang="zh-CN" sz="1400"/>
          </a:p>
          <a:p>
            <a:pPr lvl="1"/>
            <a:r>
              <a:rPr lang="en-US" altLang="zh-CN" sz="1400"/>
              <a:t>createCapture(VIDEO/AUDIO)</a:t>
            </a:r>
            <a:endParaRPr lang="en-US" altLang="zh-CN" sz="1400"/>
          </a:p>
          <a:p>
            <a:pPr lvl="1"/>
            <a:r>
              <a:rPr lang="en-US" altLang="zh-CN" sz="1400"/>
              <a:t>input = createFileInput(handleFile);</a:t>
            </a:r>
            <a:endParaRPr lang="en-US" altLang="zh-CN" sz="1400"/>
          </a:p>
          <a:p>
            <a:pPr lvl="1"/>
            <a:r>
              <a:rPr lang="en-US" altLang="zh-CN" sz="1400"/>
              <a:t>img = createImg(file.data, ‘’)</a:t>
            </a:r>
            <a:endParaRPr lang="en-US" altLang="zh-CN" sz="1400"/>
          </a:p>
          <a:p>
            <a:pPr lvl="1"/>
            <a:r>
              <a:rPr lang="en-US" altLang="zh-CN" sz="1400"/>
              <a:t>createSelect()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VR support</a:t>
            </a:r>
            <a:endParaRPr lang="en-US" altLang="zh-CN"/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https://threejs.org/docs/#manual/en/introduction/How-to-create-VR-content</a:t>
            </a:r>
            <a:endParaRPr lang="zh-CN" altLang="en-US"/>
          </a:p>
          <a:p>
            <a:pPr lvl="1"/>
            <a:r>
              <a:rPr lang="zh-CN" altLang="en-US"/>
              <a:t>https://immersiveweb.dev/#three.js</a:t>
            </a:r>
            <a:endParaRPr lang="zh-CN" altLang="en-US"/>
          </a:p>
          <a:p>
            <a:pPr lvl="1"/>
            <a:r>
              <a:rPr lang="zh-CN" altLang="en-US"/>
              <a:t>https://tutorialsforvr.com/enable-threejs-vr/</a:t>
            </a:r>
            <a:endParaRPr lang="zh-CN" altLang="en-US"/>
          </a:p>
          <a:p>
            <a:pPr lvl="1"/>
            <a:r>
              <a:rPr lang="zh-CN" altLang="en-US"/>
              <a:t>https://www.davrous.com/2017/07/07/from-zero-to-hero-creating-webvr-experiences-with-babylon-js-on-all-platforms/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console.log()</a:t>
            </a:r>
            <a:endParaRPr lang="en-US" altLang="zh-CN"/>
          </a:p>
          <a:p>
            <a:r>
              <a:rPr lang="en-US" altLang="zh-CN"/>
              <a:t>alert()</a:t>
            </a:r>
            <a:endParaRPr lang="en-US" altLang="zh-CN"/>
          </a:p>
          <a:p>
            <a:r>
              <a:rPr lang="en-US" altLang="zh-CN"/>
              <a:t>debugger</a:t>
            </a:r>
            <a:endParaRPr lang="en-US" altLang="zh-CN"/>
          </a:p>
          <a:p>
            <a:pPr lvl="1"/>
            <a:r>
              <a:rPr lang="en-US" altLang="zh-CN" sz="2000"/>
              <a:t>Pause when debug</a:t>
            </a:r>
            <a:endParaRPr lang="en-US" altLang="zh-CN"/>
          </a:p>
          <a:p>
            <a:r>
              <a:rPr lang="en-US" altLang="zh-CN"/>
              <a:t>console</a:t>
            </a:r>
            <a:endParaRPr lang="en-US" altLang="zh-CN"/>
          </a:p>
          <a:p>
            <a:pPr lvl="1"/>
            <a:r>
              <a:rPr lang="en-US" altLang="zh-CN"/>
              <a:t>window.performance.memory.jsHeapSizeLimit</a:t>
            </a:r>
            <a:endParaRPr lang="en-US" altLang="zh-CN"/>
          </a:p>
          <a:p>
            <a:pPr lvl="0"/>
            <a:r>
              <a:rPr lang="en-US" altLang="zh-CN"/>
              <a:t>memory leak</a:t>
            </a:r>
            <a:endParaRPr lang="en-US" altLang="zh-CN"/>
          </a:p>
          <a:p>
            <a:pPr lvl="1"/>
            <a:r>
              <a:rPr lang="en-US" altLang="zh-CN"/>
              <a:t>https://auth0.com/blog/four-types-of-leaks-in-your-javascript-code-and-how-to-get-rid-of-them/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Visualization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https://towardsdatascience.com/the-importance-of-interactive-data-visualization-5e125cb04ce3</a:t>
            </a:r>
            <a:endParaRPr lang="en-US" altLang="zh-CN"/>
          </a:p>
          <a:p>
            <a:pPr lvl="0"/>
            <a:r>
              <a:rPr lang="en-US" altLang="zh-CN"/>
              <a:t>Libraries</a:t>
            </a:r>
            <a:endParaRPr lang="en-US" altLang="zh-CN"/>
          </a:p>
          <a:p>
            <a:pPr lvl="1"/>
            <a:r>
              <a:rPr lang="en-US" altLang="zh-CN"/>
              <a:t>Low-level</a:t>
            </a:r>
            <a:endParaRPr lang="en-US" altLang="zh-CN"/>
          </a:p>
          <a:p>
            <a:pPr lvl="2"/>
            <a:r>
              <a:rPr lang="en-US" altLang="zh-CN"/>
              <a:t>D3</a:t>
            </a:r>
            <a:endParaRPr lang="en-US" altLang="zh-CN"/>
          </a:p>
          <a:p>
            <a:pPr lvl="1"/>
            <a:r>
              <a:rPr lang="en-US" altLang="zh-CN"/>
              <a:t>High-level</a:t>
            </a:r>
            <a:endParaRPr lang="en-US" altLang="zh-CN"/>
          </a:p>
          <a:p>
            <a:pPr lvl="2"/>
            <a:r>
              <a:rPr lang="en-US" altLang="zh-CN"/>
              <a:t>Vega, Vega-Lite</a:t>
            </a:r>
            <a:endParaRPr lang="en-US" altLang="zh-CN"/>
          </a:p>
          <a:p>
            <a:pPr lvl="1"/>
            <a:r>
              <a:rPr lang="en-US" altLang="zh-CN"/>
              <a:t>Top-level</a:t>
            </a:r>
            <a:endParaRPr lang="en-US" altLang="zh-CN"/>
          </a:p>
          <a:p>
            <a:pPr lvl="2"/>
            <a:r>
              <a:rPr lang="en-US" altLang="zh-CN"/>
              <a:t>Voyager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Misc.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QRCode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https://code-boxx.com/generate-qr-code-javascript/#:~:text=To%20generate%20QR%20codes%20in%20Javascript%3A%201%20Load,var%20qrc%20%3D%20new%20QRCode%20%28document.getElementById%20%28%22qrcode%22%29%2C%20%22http%3A%2F%2Fsite.com%2F%22%29%3B</a:t>
            </a:r>
            <a:endParaRPr lang="en-US" altLang="zh-CN"/>
          </a:p>
          <a:p>
            <a:pPr lvl="0"/>
            <a:r>
              <a:rPr lang="en-US" altLang="zh-CN"/>
              <a:t>qrcodejs</a:t>
            </a:r>
            <a:endParaRPr lang="en-US" altLang="zh-CN"/>
          </a:p>
          <a:p>
            <a:pPr lvl="1"/>
            <a:r>
              <a:rPr lang="en-US" altLang="zh-CN"/>
              <a:t>https://cdnjs.com/libraries/qrcodejs</a:t>
            </a:r>
            <a:endParaRPr lang="en-US" altLang="zh-CN"/>
          </a:p>
          <a:p>
            <a:pPr lvl="1"/>
            <a:r>
              <a:rPr lang="en-US" altLang="zh-CN"/>
              <a:t>var qrc = new QRCode(document.getElementById("qrcode"), "content");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validation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https://developpaper.com/javascript-text-box-verification-code-based-on-regular-expression/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Interaction with Other Language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Call Python Function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Coding Style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ESLint</a:t>
            </a:r>
            <a:endParaRPr lang="en-US" altLang="zh-CN"/>
          </a:p>
          <a:p>
            <a:r>
              <a:rPr lang="en-US" altLang="zh-CN"/>
              <a:t>Standard</a:t>
            </a:r>
            <a:endParaRPr lang="en-US" altLang="zh-CN"/>
          </a:p>
          <a:p>
            <a:r>
              <a:rPr lang="en-US" altLang="zh-CN"/>
              <a:t>Airbnb</a:t>
            </a:r>
            <a:endParaRPr lang="en-US" altLang="zh-CN"/>
          </a:p>
          <a:p>
            <a:pPr lvl="1"/>
            <a:r>
              <a:rPr lang="en-US" altLang="zh-CN"/>
              <a:t>https://github.com/airbnb/javascript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1"/>
            <a:r>
              <a:rPr lang="en-US" altLang="zh-CN"/>
              <a:t>Clone array</a:t>
            </a:r>
            <a:endParaRPr lang="en-US" altLang="zh-CN"/>
          </a:p>
          <a:p>
            <a:pPr lvl="2"/>
            <a:r>
              <a:rPr lang="en-US" altLang="zh-CN" sz="1800"/>
              <a:t>arrNew = arr.clone()</a:t>
            </a:r>
            <a:endParaRPr lang="en-US" altLang="zh-CN" sz="1800"/>
          </a:p>
          <a:p>
            <a:pPr lvl="2"/>
            <a:r>
              <a:rPr lang="en-US" altLang="zh-CN" sz="1800"/>
              <a:t>arrNew = [].concat(arr)</a:t>
            </a:r>
            <a:endParaRPr lang="en-US" altLang="zh-CN" sz="1800"/>
          </a:p>
          <a:p>
            <a:pPr lvl="2"/>
            <a:r>
              <a:rPr lang="en-US" altLang="zh-CN" sz="1800"/>
              <a:t>arrNew = [...arr]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4010025" y="2779395"/>
            <a:ext cx="2799080" cy="17595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Window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innerHeight, innerWidth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navigator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open()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close()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moveTo()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resizeTo()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zh-CN" sz="1400"/>
              <a:t>- b2a(data)</a:t>
            </a:r>
            <a:endParaRPr lang="en-US" altLang="zh-CN" sz="1400"/>
          </a:p>
        </p:txBody>
      </p:sp>
      <p:sp>
        <p:nvSpPr>
          <p:cNvPr id="5" name="流程图: 可选过程 4"/>
          <p:cNvSpPr/>
          <p:nvPr/>
        </p:nvSpPr>
        <p:spPr>
          <a:xfrm>
            <a:off x="756920" y="1980565"/>
            <a:ext cx="3053080" cy="21278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Document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</a:t>
            </a:r>
            <a:r>
              <a:rPr lang="en-US" altLang="zh-CN" sz="1400">
                <a:sym typeface="+mn-ea"/>
              </a:rPr>
              <a:t>getElementById(id)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getElementByTagName(name)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getElementByClassName(name)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createElement(elem)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ym typeface="+mn-ea"/>
              </a:rPr>
              <a:t>- removeChild(elem)</a:t>
            </a:r>
            <a:endParaRPr lang="en-US" altLang="zh-CN" sz="1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- appendChild(elem)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replaceChild(elem)</a:t>
            </a:r>
            <a:endParaRPr lang="en-US" altLang="zh-CN" sz="1400"/>
          </a:p>
          <a:p>
            <a:pPr algn="l">
              <a:buClrTx/>
              <a:buSzTx/>
              <a:buFontTx/>
            </a:pPr>
            <a:r>
              <a:rPr lang="en-US" altLang="zh-CN" sz="1400"/>
              <a:t>- write(txt)</a:t>
            </a:r>
            <a:endParaRPr lang="en-US" altLang="zh-CN" sz="1400"/>
          </a:p>
        </p:txBody>
      </p:sp>
      <p:sp>
        <p:nvSpPr>
          <p:cNvPr id="6" name="流程图: 可选过程 5"/>
          <p:cNvSpPr/>
          <p:nvPr/>
        </p:nvSpPr>
        <p:spPr>
          <a:xfrm>
            <a:off x="7007860" y="3013075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Screen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width, height, availWidth, availHeight, colorDepth, pixelDepth</a:t>
            </a:r>
            <a:endParaRPr lang="en-US" altLang="zh-CN" sz="1400"/>
          </a:p>
        </p:txBody>
      </p:sp>
      <p:sp>
        <p:nvSpPr>
          <p:cNvPr id="7" name="流程图: 可选过程 6"/>
          <p:cNvSpPr/>
          <p:nvPr/>
        </p:nvSpPr>
        <p:spPr>
          <a:xfrm>
            <a:off x="7007860" y="1874520"/>
            <a:ext cx="241490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Location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href, hostname, pathname, protocol, port, assign</a:t>
            </a:r>
            <a:endParaRPr lang="en-US" altLang="zh-CN" sz="1400"/>
          </a:p>
        </p:txBody>
      </p:sp>
      <p:sp>
        <p:nvSpPr>
          <p:cNvPr id="8" name="流程图: 可选过程 7"/>
          <p:cNvSpPr/>
          <p:nvPr/>
        </p:nvSpPr>
        <p:spPr>
          <a:xfrm>
            <a:off x="9473565" y="1842135"/>
            <a:ext cx="1798320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History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back()</a:t>
            </a:r>
            <a:endParaRPr lang="en-US" altLang="en-US" sz="1400">
              <a:sym typeface="+mn-ea"/>
            </a:endParaRPr>
          </a:p>
          <a:p>
            <a:pPr algn="l"/>
            <a:r>
              <a:rPr lang="en-US" altLang="en-US" sz="1400">
                <a:sym typeface="+mn-ea"/>
              </a:rPr>
              <a:t>- forward()</a:t>
            </a:r>
            <a:endParaRPr lang="en-US" altLang="zh-CN" sz="1400"/>
          </a:p>
        </p:txBody>
      </p:sp>
      <p:sp>
        <p:nvSpPr>
          <p:cNvPr id="9" name="流程图: 可选过程 8"/>
          <p:cNvSpPr/>
          <p:nvPr/>
        </p:nvSpPr>
        <p:spPr>
          <a:xfrm>
            <a:off x="4009390" y="1454150"/>
            <a:ext cx="2799715" cy="10953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Navigator</a:t>
            </a:r>
            <a:endParaRPr lang="en-US" altLang="zh-CN" sz="1400"/>
          </a:p>
          <a:p>
            <a:pPr algn="l"/>
            <a:r>
              <a:rPr lang="en-US" altLang="zh-CN" sz="1400"/>
              <a:t>- </a:t>
            </a:r>
            <a:r>
              <a:rPr lang="en-US" altLang="en-US" sz="1400">
                <a:sym typeface="+mn-ea"/>
              </a:rPr>
              <a:t>appName, appCodeName, appVersion, product, platform, cookieEnabled, userAgent, language, 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0"/>
            <a:endCxn id="9" idx="2"/>
          </p:cNvCxnSpPr>
          <p:nvPr/>
        </p:nvCxnSpPr>
        <p:spPr>
          <a:xfrm flipV="1">
            <a:off x="5409565" y="2549525"/>
            <a:ext cx="0" cy="229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60450" y="4768850"/>
            <a:ext cx="7339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en-US" sz="1200">
                <a:sym typeface="+mn-ea"/>
              </a:rPr>
              <a:t>popup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alert(str)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r = confirm(str) true/false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v = prompt('title', 'default-val')</a:t>
            </a:r>
            <a:endParaRPr lang="en-US" altLang="en-US" sz="1200"/>
          </a:p>
          <a:p>
            <a:pPr lvl="0"/>
            <a:r>
              <a:rPr lang="en-US" altLang="en-US" sz="1200">
                <a:sym typeface="+mn-ea"/>
              </a:rPr>
              <a:t>Timing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t = setTimeout(func,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clearTimeout(t)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var i = setInterval(func, ms)</a:t>
            </a:r>
            <a:endParaRPr lang="en-US" altLang="en-US" sz="1200"/>
          </a:p>
          <a:p>
            <a:pPr lvl="1"/>
            <a:r>
              <a:rPr lang="en-US" altLang="en-US" sz="1200">
                <a:sym typeface="+mn-ea"/>
              </a:rPr>
              <a:t>clearInterval(i)</a:t>
            </a:r>
            <a:endParaRPr lang="en-US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7.xml><?xml version="1.0" encoding="utf-8"?>
<p:tagLst xmlns:p="http://schemas.openxmlformats.org/presentationml/2006/main">
  <p:tag name="KSO_WM_UNIT_TABLE_BEAUTIFY" val="smartTable{0bafd17d-c47b-41ce-adf8-7fe5cd76de8a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REFSHAPE" val="817661980"/>
  <p:tag name="KSO_WM_UNIT_PLACING_PICTURE_USER_VIEWPORT" val="{&quot;height&quot;:4695,&quot;width&quot;:5835}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UNIT_PLACING_PICTURE_USER_VIEWPORT" val="{&quot;height&quot;:11880,&quot;width&quot;:15540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66.xml><?xml version="1.0" encoding="utf-8"?>
<p:tagLst xmlns:p="http://schemas.openxmlformats.org/presentationml/2006/main">
  <p:tag name="COMMONDATA" val="eyJoZGlkIjoiYjRhZjQ5NWVmZmQxNmM3NmNkNDYxNWRmNzNmMjA1ZDAifQ=="/>
  <p:tag name="KSO_WPP_MARK_KEY" val="a35375c5-519a-4add-9bbc-1782d173b1f9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16911</Words>
  <Application>WPS 演示</Application>
  <PresentationFormat>宽屏</PresentationFormat>
  <Paragraphs>825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References</vt:lpstr>
      <vt:lpstr>Architecture</vt:lpstr>
      <vt:lpstr>Debug</vt:lpstr>
      <vt:lpstr>Coding Style</vt:lpstr>
      <vt:lpstr>Change Static Content</vt:lpstr>
      <vt:lpstr>Data Type</vt:lpstr>
      <vt:lpstr>DOM</vt:lpstr>
      <vt:lpstr>DOM 2</vt:lpstr>
      <vt:lpstr>Animation</vt:lpstr>
      <vt:lpstr>Event</vt:lpstr>
      <vt:lpstr>Classes</vt:lpstr>
      <vt:lpstr>String Operation</vt:lpstr>
      <vt:lpstr>DateTime</vt:lpstr>
      <vt:lpstr>Form</vt:lpstr>
      <vt:lpstr>Storage</vt:lpstr>
      <vt:lpstr>Bundle Javascript Library</vt:lpstr>
      <vt:lpstr>jQuery</vt:lpstr>
      <vt:lpstr>Canvas</vt:lpstr>
      <vt:lpstr>eCharts</vt:lpstr>
      <vt:lpstr>Audio</vt:lpstr>
      <vt:lpstr>Responsive Design</vt:lpstr>
      <vt:lpstr>TTS</vt:lpstr>
      <vt:lpstr>Tween</vt:lpstr>
      <vt:lpstr>Service Worker</vt:lpstr>
      <vt:lpstr>WebAssembly</vt:lpstr>
      <vt:lpstr>Javascript Modules</vt:lpstr>
      <vt:lpstr>FAQ</vt:lpstr>
      <vt:lpstr>Image Process</vt:lpstr>
      <vt:lpstr>References</vt:lpstr>
      <vt:lpstr>Viewer</vt:lpstr>
      <vt:lpstr>List</vt:lpstr>
      <vt:lpstr>Image Process Libraries</vt:lpstr>
      <vt:lpstr>SVG</vt:lpstr>
      <vt:lpstr>Canvas</vt:lpstr>
      <vt:lpstr>Draw2D</vt:lpstr>
      <vt:lpstr>Encryption/Decryption</vt:lpstr>
      <vt:lpstr>Cytoscape</vt:lpstr>
      <vt:lpstr>Raphael</vt:lpstr>
      <vt:lpstr>merge-images</vt:lpstr>
      <vt:lpstr>Image Map</vt:lpstr>
      <vt:lpstr>Konva</vt:lpstr>
      <vt:lpstr>p5.js</vt:lpstr>
      <vt:lpstr>3D</vt:lpstr>
      <vt:lpstr>Overview</vt:lpstr>
      <vt:lpstr>Three.js</vt:lpstr>
      <vt:lpstr>Three.js 2</vt:lpstr>
      <vt:lpstr>A-Frame</vt:lpstr>
      <vt:lpstr>Google ModelViewer</vt:lpstr>
      <vt:lpstr>Data Visualization</vt:lpstr>
      <vt:lpstr>QRCode</vt:lpstr>
      <vt:lpstr>Misc.</vt:lpstr>
      <vt:lpstr>QRCode</vt:lpstr>
      <vt:lpstr>Input validation</vt:lpstr>
      <vt:lpstr>Interaction with Other Language</vt:lpstr>
      <vt:lpstr>Call Python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671</cp:revision>
  <dcterms:created xsi:type="dcterms:W3CDTF">2019-08-08T10:14:00Z</dcterms:created>
  <dcterms:modified xsi:type="dcterms:W3CDTF">2023-07-18T11:18:42Z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9FDE10DEE5084F45A179D13EF46C847F</vt:lpwstr>
  </property>
</Properties>
</file>