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3"/>
    <p:sldId id="365" r:id="rId4"/>
    <p:sldId id="366" r:id="rId5"/>
    <p:sldId id="264" r:id="rId6"/>
    <p:sldId id="266" r:id="rId7"/>
    <p:sldId id="295" r:id="rId8"/>
    <p:sldId id="265" r:id="rId9"/>
    <p:sldId id="296" r:id="rId10"/>
    <p:sldId id="297" r:id="rId11"/>
    <p:sldId id="400" r:id="rId12"/>
    <p:sldId id="280" r:id="rId13"/>
    <p:sldId id="281" r:id="rId14"/>
    <p:sldId id="282" r:id="rId15"/>
    <p:sldId id="298" r:id="rId16"/>
    <p:sldId id="299" r:id="rId17"/>
    <p:sldId id="263" r:id="rId18"/>
    <p:sldId id="330" r:id="rId19"/>
    <p:sldId id="257" r:id="rId20"/>
    <p:sldId id="258" r:id="rId21"/>
    <p:sldId id="259" r:id="rId22"/>
    <p:sldId id="261" r:id="rId23"/>
    <p:sldId id="262" r:id="rId24"/>
    <p:sldId id="440" r:id="rId25"/>
    <p:sldId id="441" r:id="rId26"/>
    <p:sldId id="458" r:id="rId27"/>
    <p:sldId id="350" r:id="rId28"/>
    <p:sldId id="475" r:id="rId29"/>
    <p:sldId id="491" r:id="rId30"/>
    <p:sldId id="275" r:id="rId31"/>
    <p:sldId id="276" r:id="rId32"/>
    <p:sldId id="316" r:id="rId33"/>
    <p:sldId id="428" r:id="rId34"/>
    <p:sldId id="277" r:id="rId35"/>
    <p:sldId id="278" r:id="rId36"/>
    <p:sldId id="279" r:id="rId37"/>
    <p:sldId id="274" r:id="rId38"/>
    <p:sldId id="317" r:id="rId39"/>
    <p:sldId id="318" r:id="rId40"/>
    <p:sldId id="325" r:id="rId41"/>
    <p:sldId id="326" r:id="rId42"/>
    <p:sldId id="327" r:id="rId43"/>
    <p:sldId id="323" r:id="rId44"/>
    <p:sldId id="324" r:id="rId45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5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38.xml"/><Relationship Id="rId2" Type="http://schemas.openxmlformats.org/officeDocument/2006/relationships/image" Target="../media/image12.png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2021-8-4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扫码关注并登陆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490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https://developers.weixin.qq.com/doc/offiaccount/Message_Management/Receiving_event_pushes.html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https://developers.weixin.qq.com/doc/offiaccount/Account_Management/Generating_a_Parametric_QR_Code.html</a:t>
            </a:r>
            <a:endParaRPr lang="en-US" altLang="zh-CN"/>
          </a:p>
          <a:p>
            <a:pPr lvl="1"/>
            <a:r>
              <a:rPr lang="en-US" altLang="zh-CN"/>
              <a:t>https://juejin.cn/post/7031846857567371271</a:t>
            </a:r>
            <a:endParaRPr lang="en-US" altLang="zh-CN"/>
          </a:p>
          <a:p>
            <a:r>
              <a:rPr lang="en-US" altLang="zh-CN"/>
              <a:t>Logic</a:t>
            </a:r>
            <a:endParaRPr lang="en-US" altLang="zh-CN"/>
          </a:p>
          <a:p>
            <a:pPr lvl="1"/>
            <a:r>
              <a:rPr lang="en-US" altLang="zh-CN"/>
              <a:t>使用公众号接口生成</a:t>
            </a:r>
            <a:r>
              <a:rPr lang="zh-CN" altLang="en-US"/>
              <a:t>带参数的</a:t>
            </a:r>
            <a:r>
              <a:rPr lang="en-US" altLang="zh-CN"/>
              <a:t>二维码</a:t>
            </a:r>
            <a:endParaRPr lang="en-US" altLang="zh-CN"/>
          </a:p>
          <a:p>
            <a:pPr lvl="1"/>
            <a:r>
              <a:rPr lang="en-US" altLang="zh-CN"/>
              <a:t>系统接收微信推送过来的事件(关注/扫码)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36360" y="1035050"/>
            <a:ext cx="5339080" cy="5403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MiniProgram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https://developers.weixin.qq.com/miniprogram/dev/framework/ability/network.html</a:t>
            </a:r>
            <a:endParaRPr lang="en-US" altLang="zh-CN"/>
          </a:p>
          <a:p>
            <a:r>
              <a:rPr lang="en-US" altLang="zh-CN"/>
              <a:t>Configure domain name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0" y="1403350"/>
            <a:ext cx="622109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367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https://developers.weixin.qq.com/miniprogram/dev/framework/open-ability/login.html</a:t>
            </a:r>
            <a:endParaRPr lang="en-US" altLang="zh-CN"/>
          </a:p>
          <a:p>
            <a:pPr lvl="1"/>
            <a:r>
              <a:rPr lang="en-US" altLang="zh-CN"/>
              <a:t>https://cloud.tencent.com/developer/article/1608597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281420" y="914400"/>
            <a:ext cx="5410200" cy="5486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34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https://pay.weixin.qq.com/wiki/doc/apiv3/open/pay/chapter2_8_2.shtml</a:t>
            </a:r>
            <a:endParaRPr lang="en-US" altLang="zh-CN"/>
          </a:p>
          <a:p>
            <a:pPr lvl="1"/>
            <a:r>
              <a:rPr lang="en-US" altLang="zh-CN"/>
              <a:t>https://zhuanlan.zhihu.com/p/31445760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009750" y="0"/>
            <a:ext cx="5013991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获取手机号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67220" cy="4549140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https://developers.weixin.qq.com/miniprogram/dev/framework/open-ability/getPhoneNumber.html</a:t>
            </a:r>
            <a:endParaRPr lang="en-US" altLang="zh-CN" sz="1400"/>
          </a:p>
          <a:p>
            <a:pPr lvl="1"/>
            <a:r>
              <a:rPr lang="en-US" altLang="zh-CN" sz="1400"/>
              <a:t>https://developers.weixin.qq.com/miniprogram/dev/api-backend/open-api/phonenumber/phonenumber.getPhoneNumber.html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zh-CN" altLang="en-US" sz="1400"/>
              <a:t>小程序端增加按钮</a:t>
            </a:r>
            <a:endParaRPr lang="zh-CN" altLang="en-US" sz="1400"/>
          </a:p>
          <a:p>
            <a:pPr lvl="2"/>
            <a:r>
              <a:rPr lang="zh-CN" altLang="en-US" sz="1200"/>
              <a:t>&lt;button open-type="getPhoneNumber" bindgetphonenumber="getPhoneNumber"&gt;&lt;/button&gt;</a:t>
            </a:r>
            <a:endParaRPr lang="zh-CN" altLang="en-US" sz="1200"/>
          </a:p>
          <a:p>
            <a:pPr lvl="2"/>
            <a:r>
              <a:rPr lang="zh-CN" altLang="en-US" sz="1200"/>
              <a:t>在</a:t>
            </a:r>
            <a:r>
              <a:rPr lang="en-US" altLang="zh-CN" sz="1200"/>
              <a:t>getPhoneNumber</a:t>
            </a:r>
            <a:r>
              <a:rPr lang="zh-CN" altLang="en-US" sz="1200"/>
              <a:t>中获取</a:t>
            </a:r>
            <a:r>
              <a:rPr lang="en-US" altLang="zh-CN" sz="1200"/>
              <a:t>code</a:t>
            </a:r>
            <a:endParaRPr lang="en-US" altLang="zh-CN" sz="1200"/>
          </a:p>
          <a:p>
            <a:pPr lvl="3"/>
            <a:r>
              <a:rPr lang="zh-CN" altLang="en-US" sz="1200"/>
              <a:t>e.detail.code</a:t>
            </a:r>
            <a:endParaRPr lang="zh-CN" altLang="en-US" sz="1200"/>
          </a:p>
          <a:p>
            <a:pPr lvl="1"/>
            <a:r>
              <a:rPr lang="zh-CN" altLang="en-US" sz="1400"/>
              <a:t>服务端</a:t>
            </a:r>
            <a:endParaRPr lang="zh-CN" altLang="en-US" sz="1400"/>
          </a:p>
          <a:p>
            <a:pPr lvl="2"/>
            <a:r>
              <a:rPr lang="zh-CN" altLang="en-US" sz="1200"/>
              <a:t>POST https://api.weixin.qq.com/wxa/business/getuserphonenumber?access_token=ACCESS_TOKEN</a:t>
            </a:r>
            <a:endParaRPr lang="zh-CN" altLang="en-US" sz="1200"/>
          </a:p>
          <a:p>
            <a:pPr lvl="2"/>
            <a:r>
              <a:rPr lang="zh-CN" altLang="en-US" sz="1200"/>
              <a:t>curl -H "Accept: application/json" -H "Content-type: application/json" -X POST -d '{"code": "e31968a7f94cc5ee25fafc2aef2773f0bb8c3937b22520eb8ee345274d00c144"}' https://api.weixin.qq.com/wxa/business/getuserphonenumber?access_token=ACCESS_TOKEN&amp;</a:t>
            </a:r>
            <a:endParaRPr lang="zh-CN" altLang="en-US" sz="1200"/>
          </a:p>
          <a:p>
            <a:pPr lvl="1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8284845" y="1470025"/>
            <a:ext cx="3215005" cy="3538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"errcode":0,</a:t>
            </a:r>
            <a:endParaRPr lang="zh-CN" altLang="en-US" sz="1600"/>
          </a:p>
          <a:p>
            <a:r>
              <a:rPr lang="zh-CN" altLang="en-US" sz="1600"/>
              <a:t>    "errmsg":"ok",</a:t>
            </a:r>
            <a:endParaRPr lang="zh-CN" altLang="en-US" sz="1600"/>
          </a:p>
          <a:p>
            <a:r>
              <a:rPr lang="zh-CN" altLang="en-US" sz="1600"/>
              <a:t>    "phone_info": {</a:t>
            </a:r>
            <a:endParaRPr lang="zh-CN" altLang="en-US" sz="1600"/>
          </a:p>
          <a:p>
            <a:r>
              <a:rPr lang="zh-CN" altLang="en-US" sz="1600"/>
              <a:t>        "phoneNumber":"xxxxxx",</a:t>
            </a:r>
            <a:endParaRPr lang="zh-CN" altLang="en-US" sz="1600"/>
          </a:p>
          <a:p>
            <a:r>
              <a:rPr lang="zh-CN" altLang="en-US" sz="1600"/>
              <a:t>        "purePhoneNumber": "xxxxxx",</a:t>
            </a:r>
            <a:endParaRPr lang="zh-CN" altLang="en-US" sz="1600"/>
          </a:p>
          <a:p>
            <a:r>
              <a:rPr lang="zh-CN" altLang="en-US" sz="1600"/>
              <a:t>        "countryCode": 86,</a:t>
            </a:r>
            <a:endParaRPr lang="zh-CN" altLang="en-US" sz="1600"/>
          </a:p>
          <a:p>
            <a:r>
              <a:rPr lang="zh-CN" altLang="en-US" sz="1600"/>
              <a:t>        "watermark": {</a:t>
            </a:r>
            <a:endParaRPr lang="zh-CN" altLang="en-US" sz="1600"/>
          </a:p>
          <a:p>
            <a:r>
              <a:rPr lang="zh-CN" altLang="en-US" sz="1600"/>
              <a:t>            "timestamp": 1637744274,</a:t>
            </a:r>
            <a:endParaRPr lang="zh-CN" altLang="en-US" sz="1600"/>
          </a:p>
          <a:p>
            <a:r>
              <a:rPr lang="zh-CN" altLang="en-US" sz="1600"/>
              <a:t>            "appid": "xxxx"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9400" cy="536130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https://cloud.tencent.com/developer/article/1547965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https://zhuanlan.zhihu.com/p/28756203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https://www.jianshu.com/p/82ee9a908543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https://www.jianshu.com/p/e5a9d800f164</a:t>
            </a:r>
            <a:endParaRPr lang="en-US" altLang="zh-CN" sz="1200"/>
          </a:p>
          <a:p>
            <a:pPr lvl="1"/>
            <a:r>
              <a:rPr lang="en-US" altLang="zh-CN" sz="1200"/>
              <a:t>https://blog.csdn.net/Smile_ping/article/details/102938322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https://zhuanlan.zhihu.com/p/352194416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https://www.sunzhongwei.com/small-program-bluetooth-communication-logic-and-interface?from=bottom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https://www.sunzhongwei.com/send-instructions-wechat-small-application-of-bluetooth-communication-hexadecimal-code-conversion</a:t>
            </a:r>
            <a:endParaRPr lang="en-US" altLang="zh-CN" sz="1200"/>
          </a:p>
          <a:p>
            <a:pPr lvl="0"/>
            <a:r>
              <a:rPr lang="en-US" altLang="zh-CN" sz="1400"/>
              <a:t>APIs</a:t>
            </a:r>
            <a:endParaRPr lang="en-US" altLang="zh-CN" sz="1400"/>
          </a:p>
          <a:p>
            <a:pPr lvl="1"/>
            <a:r>
              <a:rPr lang="en-US" altLang="zh-CN" sz="1200"/>
              <a:t>wx.openBluetoothAdapter, wx.closeBluetoothAdapter</a:t>
            </a:r>
            <a:endParaRPr lang="en-US" altLang="zh-CN" sz="1200"/>
          </a:p>
          <a:p>
            <a:pPr lvl="1"/>
            <a:r>
              <a:rPr lang="en-US" altLang="zh-CN" sz="1200"/>
              <a:t>wx.startBluetoothDevicesDiscovery, wx.</a:t>
            </a:r>
            <a:r>
              <a:rPr lang="en-US" altLang="zh-CN" sz="1200">
                <a:sym typeface="+mn-ea"/>
              </a:rPr>
              <a:t>stopBluetoothDevicesDiscovery</a:t>
            </a:r>
            <a:endParaRPr lang="en-US" altLang="zh-CN" sz="1200"/>
          </a:p>
          <a:p>
            <a:pPr lvl="1"/>
            <a:r>
              <a:rPr lang="en-US" altLang="zh-CN" sz="1200"/>
              <a:t>wx.onBluetoothDeviceFound</a:t>
            </a:r>
            <a:endParaRPr lang="en-US" altLang="zh-CN" sz="1200"/>
          </a:p>
          <a:p>
            <a:pPr lvl="1"/>
            <a:r>
              <a:rPr lang="en-US" altLang="zh-CN" sz="1200"/>
              <a:t>wx.createBLEConnection, wx.closeBLEConnection</a:t>
            </a:r>
            <a:endParaRPr lang="en-US" altLang="zh-CN" sz="1200"/>
          </a:p>
          <a:p>
            <a:pPr lvl="1"/>
            <a:r>
              <a:rPr lang="en-US" altLang="zh-CN" sz="1200"/>
              <a:t>wx.getConnectedBluetoothDevices</a:t>
            </a:r>
            <a:endParaRPr lang="en-US" altLang="zh-CN" sz="1200"/>
          </a:p>
          <a:p>
            <a:pPr lvl="1"/>
            <a:r>
              <a:rPr lang="en-US" altLang="zh-CN" sz="1200"/>
              <a:t>wx.getBLEDeviceServices</a:t>
            </a:r>
            <a:endParaRPr lang="en-US" altLang="zh-CN" sz="1200"/>
          </a:p>
          <a:p>
            <a:pPr lvl="1"/>
            <a:r>
              <a:rPr lang="en-US" altLang="zh-CN" sz="1200">
                <a:solidFill>
                  <a:schemeClr val="tx1"/>
                </a:solidFill>
                <a:sym typeface="+mn-ea"/>
              </a:rPr>
              <a:t>readBLECharacteristicValue, writeBLECharacteristicValue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notifyBLECharacteristicValueChange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onBLECharacteristicValueChange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57010" y="1547495"/>
            <a:ext cx="230251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wx.openBluetoothAdapter()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6557010" y="230441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wx.startBluetoothDevicesDiscovery()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6557010" y="306133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wx.onBluetoothDeviceFound()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57010" y="381825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wx.stopBluetoothDeviceDiscovery()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6544945" y="4575175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wx.createBLEConnection()</a:t>
            </a:r>
            <a:endParaRPr lang="en-US" altLang="zh-CN" sz="1400"/>
          </a:p>
        </p:txBody>
      </p:sp>
      <p:sp>
        <p:nvSpPr>
          <p:cNvPr id="9" name="圆角矩形 8"/>
          <p:cNvSpPr/>
          <p:nvPr/>
        </p:nvSpPr>
        <p:spPr>
          <a:xfrm>
            <a:off x="6551295" y="5304790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wx.getBLEDeviceServices()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770826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7708265" y="284289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7708265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flipH="1">
            <a:off x="7695248" y="4357053"/>
            <a:ext cx="1270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695565" y="5113655"/>
            <a:ext cx="635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1"/>
            <a:endCxn id="5" idx="1"/>
          </p:cNvCxnSpPr>
          <p:nvPr/>
        </p:nvCxnSpPr>
        <p:spPr>
          <a:xfrm rot="10800000">
            <a:off x="6557010" y="2573655"/>
            <a:ext cx="3175" cy="151384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197975" y="230441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read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9198610" y="306133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write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cxnSp>
        <p:nvCxnSpPr>
          <p:cNvPr id="18" name="肘形连接符 17"/>
          <p:cNvCxnSpPr>
            <a:stCxn id="9" idx="2"/>
            <a:endCxn id="27" idx="0"/>
          </p:cNvCxnSpPr>
          <p:nvPr/>
        </p:nvCxnSpPr>
        <p:spPr>
          <a:xfrm rot="5400000" flipH="1" flipV="1">
            <a:off x="6911975" y="2337435"/>
            <a:ext cx="4295775" cy="2715260"/>
          </a:xfrm>
          <a:prstGeom prst="bentConnector5">
            <a:avLst>
              <a:gd name="adj1" fmla="val -5536"/>
              <a:gd name="adj2" fmla="val 48725"/>
              <a:gd name="adj3" fmla="val 105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10417175" y="284289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198610" y="381825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wx.notifyBLECharacteristicValueChange()</a:t>
            </a:r>
            <a:endParaRPr lang="en-US" altLang="zh-CN" sz="1400"/>
          </a:p>
        </p:txBody>
      </p:sp>
      <p:sp>
        <p:nvSpPr>
          <p:cNvPr id="21" name="圆角矩形 20"/>
          <p:cNvSpPr/>
          <p:nvPr/>
        </p:nvSpPr>
        <p:spPr>
          <a:xfrm>
            <a:off x="9197975" y="457517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</a:t>
            </a:r>
            <a:r>
              <a:rPr lang="en-US" altLang="zh-CN" sz="1400">
                <a:sym typeface="+mn-ea"/>
              </a:rPr>
              <a:t>BLECharacteristicValueChange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10417810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10417175" y="435673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199245" y="527748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ym typeface="+mn-ea"/>
              </a:rPr>
              <a:t>closeBLEConnection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6" name="直接箭头连接符 25"/>
          <p:cNvCxnSpPr>
            <a:stCxn id="21" idx="2"/>
            <a:endCxn id="25" idx="0"/>
          </p:cNvCxnSpPr>
          <p:nvPr/>
        </p:nvCxnSpPr>
        <p:spPr>
          <a:xfrm>
            <a:off x="10417175" y="5113655"/>
            <a:ext cx="1270" cy="16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197975" y="154749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getBLEDeviceCharactertics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8" name="直接箭头连接符 27"/>
          <p:cNvCxnSpPr>
            <a:stCxn id="27" idx="2"/>
            <a:endCxn id="16" idx="0"/>
          </p:cNvCxnSpPr>
          <p:nvPr/>
        </p:nvCxnSpPr>
        <p:spPr>
          <a:xfrm>
            <a:off x="1041717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推送消息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82255" cy="4549140"/>
          </a:xfrm>
        </p:spPr>
        <p:txBody>
          <a:bodyPr>
            <a:normAutofit lnSpcReduction="20000"/>
          </a:bodyPr>
          <a:p>
            <a:r>
              <a:rPr lang="zh-CN" altLang="en-US" sz="2000"/>
              <a:t>模板消息</a:t>
            </a:r>
            <a:endParaRPr lang="zh-CN" altLang="en-US" sz="2000"/>
          </a:p>
          <a:p>
            <a:pPr lvl="1"/>
            <a:r>
              <a:rPr lang="zh-CN" altLang="en-US" sz="1800"/>
              <a:t>已于2020年1月10日下线</a:t>
            </a:r>
            <a:endParaRPr lang="zh-CN" altLang="en-US" sz="1800"/>
          </a:p>
          <a:p>
            <a:pPr lvl="0"/>
            <a:r>
              <a:rPr lang="zh-CN" altLang="en-US" sz="2000"/>
              <a:t>订阅消息</a:t>
            </a:r>
            <a:endParaRPr lang="zh-CN" altLang="en-US" sz="2000"/>
          </a:p>
          <a:p>
            <a:pPr lvl="1"/>
            <a:r>
              <a:rPr lang="en-US" altLang="zh-CN" sz="1800"/>
              <a:t>References</a:t>
            </a:r>
            <a:endParaRPr lang="en-US" altLang="zh-CN" sz="1800"/>
          </a:p>
          <a:p>
            <a:pPr lvl="2"/>
            <a:r>
              <a:rPr lang="en-US" altLang="zh-CN" sz="1600"/>
              <a:t>https://developers.weixin.qq.com/miniprogram/dev/framework/open-ability/subscribe-message.html</a:t>
            </a:r>
            <a:endParaRPr lang="en-US" altLang="zh-CN" sz="1600"/>
          </a:p>
          <a:p>
            <a:pPr lvl="2"/>
            <a:r>
              <a:rPr lang="en-US" altLang="zh-CN" sz="1600"/>
              <a:t>https://developers.weixin.qq.com/miniprogram/dev/api/open-api/subscribe-message/wx.requestSubscribeMessage.html</a:t>
            </a:r>
            <a:endParaRPr lang="en-US" altLang="zh-CN" sz="1600"/>
          </a:p>
          <a:p>
            <a:pPr lvl="1"/>
            <a:r>
              <a:rPr lang="en-US" altLang="zh-CN" sz="1800"/>
              <a:t>订阅消息推送位置：服务通知</a:t>
            </a:r>
            <a:endParaRPr lang="en-US" altLang="zh-CN" sz="1800"/>
          </a:p>
          <a:p>
            <a:pPr lvl="1"/>
            <a:r>
              <a:rPr lang="en-US" altLang="zh-CN" sz="1800"/>
              <a:t>订阅消息下发条件：用户自主订阅</a:t>
            </a:r>
            <a:endParaRPr lang="en-US" altLang="zh-CN" sz="1800"/>
          </a:p>
          <a:p>
            <a:pPr lvl="1"/>
            <a:r>
              <a:rPr lang="en-US" altLang="zh-CN" sz="1800"/>
              <a:t>订阅消息卡片跳转能力：点击查看详情可跳转至该小程序的页面</a:t>
            </a:r>
            <a:endParaRPr lang="en-US" altLang="zh-CN" sz="1800"/>
          </a:p>
          <a:p>
            <a:pPr lvl="1"/>
            <a:r>
              <a:rPr lang="zh-CN" altLang="en-US" sz="1800"/>
              <a:t>使用步骤</a:t>
            </a:r>
            <a:endParaRPr lang="zh-CN" altLang="en-US" sz="1800"/>
          </a:p>
          <a:p>
            <a:pPr lvl="2"/>
            <a:r>
              <a:rPr lang="zh-CN" altLang="en-US" sz="1620"/>
              <a:t>获取模板 ID</a:t>
            </a:r>
            <a:endParaRPr lang="zh-CN" altLang="en-US" sz="1620"/>
          </a:p>
          <a:p>
            <a:pPr lvl="2"/>
            <a:r>
              <a:rPr lang="zh-CN" altLang="en-US" sz="1620"/>
              <a:t>获取下发权限</a:t>
            </a:r>
            <a:endParaRPr lang="zh-CN" altLang="en-US" sz="1620"/>
          </a:p>
          <a:p>
            <a:pPr lvl="3"/>
            <a:r>
              <a:rPr lang="zh-CN" altLang="en-US" sz="1620"/>
              <a:t>wx.requestSubscribeMessage</a:t>
            </a:r>
            <a:endParaRPr lang="zh-CN" altLang="en-US" sz="1620"/>
          </a:p>
          <a:p>
            <a:pPr lvl="3"/>
            <a:r>
              <a:rPr lang="en-US" altLang="zh-CN" sz="1620"/>
              <a:t>一次调用最多可订阅3条消息</a:t>
            </a:r>
            <a:endParaRPr lang="en-US" altLang="zh-CN" sz="1620"/>
          </a:p>
          <a:p>
            <a:pPr lvl="2"/>
            <a:r>
              <a:rPr lang="en-US" altLang="zh-CN" sz="1620"/>
              <a:t>调用接口下发订阅消息</a:t>
            </a:r>
            <a:endParaRPr lang="en-US" altLang="zh-CN" sz="1620"/>
          </a:p>
          <a:p>
            <a:pPr lvl="3"/>
            <a:r>
              <a:rPr lang="en-US" altLang="zh-CN" sz="1620"/>
              <a:t>subscribeMessage.send</a:t>
            </a:r>
            <a:endParaRPr lang="en-US" altLang="zh-CN" sz="162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518015" y="415290"/>
            <a:ext cx="2042795" cy="4420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https://developers.weixin.qq.com/community/develop/article/doc/00026676a30c2804cdbead76056413?highline=sendMessagePath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3404235" cy="4549140"/>
          </a:xfrm>
        </p:spPr>
        <p:txBody>
          <a:bodyPr/>
          <a:p>
            <a:r>
              <a:rPr lang="zh-CN" altLang="en-US"/>
              <a:t>微信登录、微信支付</a:t>
            </a:r>
            <a:endParaRPr lang="zh-CN" altLang="en-US"/>
          </a:p>
          <a:p>
            <a:pPr lvl="1"/>
            <a:r>
              <a:rPr lang="zh-CN" altLang="en-US"/>
              <a:t>微信开放平台支持</a:t>
            </a:r>
            <a:endParaRPr lang="zh-CN" altLang="en-US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1"/>
            <a:r>
              <a:rPr lang="zh-CN" altLang="en-US"/>
              <a:t>仅支持一个授权回调域</a:t>
            </a:r>
            <a:endParaRPr lang="en-US" altLang="zh-CN"/>
          </a:p>
          <a:p>
            <a:pPr lvl="0"/>
            <a:r>
              <a:rPr lang="zh-CN" altLang="en-US"/>
              <a:t>微信分享</a:t>
            </a:r>
            <a:endParaRPr lang="zh-CN" altLang="en-US"/>
          </a:p>
          <a:p>
            <a:pPr lvl="1"/>
            <a:r>
              <a:rPr lang="zh-CN" altLang="en-US"/>
              <a:t>微信公众号支持</a:t>
            </a:r>
            <a:endParaRPr lang="zh-CN" altLang="en-US"/>
          </a:p>
          <a:p>
            <a:pPr lvl="1"/>
            <a:r>
              <a:rPr lang="en-US" altLang="zh-CN"/>
              <a:t>mp.weixin.qq.com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106805"/>
            <a:ext cx="7499985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公众号准备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1275" y="1013460"/>
            <a:ext cx="4665980" cy="240855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257675" cy="4549140"/>
          </a:xfrm>
        </p:spPr>
        <p:txBody>
          <a:bodyPr/>
          <a:p>
            <a:r>
              <a:rPr lang="en-US" altLang="zh-CN"/>
              <a:t>App ID</a:t>
            </a:r>
            <a:r>
              <a:rPr lang="zh-CN" altLang="en-US"/>
              <a:t>和</a:t>
            </a:r>
            <a:r>
              <a:rPr lang="en-US" altLang="zh-CN"/>
              <a:t>secret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接口安全域名</a:t>
            </a:r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3005" y="3642995"/>
            <a:ext cx="4681220" cy="2416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5" y="3642995"/>
            <a:ext cx="4681855" cy="2416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在微信公众平台中绑定域名，设置</a:t>
            </a:r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4295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7378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940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43305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 flipH="1">
            <a:off x="3585845" y="2372360"/>
            <a:ext cx="63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585845" y="3949065"/>
            <a:ext cx="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1.xml><?xml version="1.0" encoding="utf-8"?>
<p:tagLst xmlns:p="http://schemas.openxmlformats.org/presentationml/2006/main">
  <p:tag name="KSO_WM_UNIT_PLACING_PICTURE_USER_VIEWPORT" val="{&quot;height&quot;:12420,&quot;width&quot;:18045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UNIT_PLACING_PICTURE_USER_VIEWPORT" val="{&quot;height&quot;:3984,&quot;width&quot;:7719}"/>
</p:tagLst>
</file>

<file path=ppt/tags/tag38.xml><?xml version="1.0" encoding="utf-8"?>
<p:tagLst xmlns:p="http://schemas.openxmlformats.org/presentationml/2006/main">
  <p:tag name="KSO_WM_UNIT_PLACING_PICTURE_USER_VIEWPORT" val="{&quot;height&quot;:4774,&quot;width&quot;:9249}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  <p:tag name="KSO_WPP_MARK_KEY" val="be57f297-0f49-4a75-9a60-63649678f2ee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10153</Words>
  <Application>WPS 演示</Application>
  <PresentationFormat>宽屏</PresentationFormat>
  <Paragraphs>618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Overview</vt:lpstr>
      <vt:lpstr>Overview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扫码关注并登陆</vt:lpstr>
      <vt:lpstr>Wechat Pay</vt:lpstr>
      <vt:lpstr>Overview</vt:lpstr>
      <vt:lpstr>扫码支付</vt:lpstr>
      <vt:lpstr>Step1：统一下单</vt:lpstr>
      <vt:lpstr>Step 2：接收支付结果通知</vt:lpstr>
      <vt:lpstr>WeChat MiniProgram</vt:lpstr>
      <vt:lpstr>Configuration</vt:lpstr>
      <vt:lpstr>Framework 1/3</vt:lpstr>
      <vt:lpstr>Framework 2/3</vt:lpstr>
      <vt:lpstr>Framework 3/3</vt:lpstr>
      <vt:lpstr>Components</vt:lpstr>
      <vt:lpstr>API</vt:lpstr>
      <vt:lpstr>Wechat Login</vt:lpstr>
      <vt:lpstr>Wechat Pay</vt:lpstr>
      <vt:lpstr>获取手机号</vt:lpstr>
      <vt:lpstr>Bluetooth</vt:lpstr>
      <vt:lpstr>推送消息</vt:lpstr>
      <vt:lpstr>PowerPoint 演示文稿</vt:lpstr>
      <vt:lpstr>JSSDK</vt:lpstr>
      <vt:lpstr>Reference</vt:lpstr>
      <vt:lpstr>Concept</vt:lpstr>
      <vt:lpstr>公众号准备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308</cp:revision>
  <dcterms:created xsi:type="dcterms:W3CDTF">2015-05-05T08:02:00Z</dcterms:created>
  <dcterms:modified xsi:type="dcterms:W3CDTF">2023-05-11T12:26:31Z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0F19988E3187420998D7996300C52B3C</vt:lpwstr>
  </property>
</Properties>
</file>