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2.webp" ContentType="image/webp"/>
  <Override PartName="/ppt/media/image18.webp" ContentType="image/webp"/>
  <Override PartName="/ppt/media/image7.webp" ContentType="image/webp"/>
  <Override PartName="/ppt/media/image8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291" r:id="rId5"/>
    <p:sldId id="259" r:id="rId6"/>
    <p:sldId id="333" r:id="rId7"/>
    <p:sldId id="349" r:id="rId8"/>
    <p:sldId id="358" r:id="rId9"/>
    <p:sldId id="373" r:id="rId10"/>
    <p:sldId id="359" r:id="rId11"/>
    <p:sldId id="362" r:id="rId12"/>
    <p:sldId id="360" r:id="rId13"/>
    <p:sldId id="350" r:id="rId14"/>
    <p:sldId id="353" r:id="rId15"/>
    <p:sldId id="379" r:id="rId16"/>
    <p:sldId id="351" r:id="rId17"/>
    <p:sldId id="352" r:id="rId18"/>
    <p:sldId id="357" r:id="rId19"/>
    <p:sldId id="385" r:id="rId20"/>
    <p:sldId id="386" r:id="rId21"/>
    <p:sldId id="363" r:id="rId22"/>
    <p:sldId id="375" r:id="rId23"/>
    <p:sldId id="365" r:id="rId24"/>
    <p:sldId id="366" r:id="rId25"/>
    <p:sldId id="368" r:id="rId26"/>
    <p:sldId id="367" r:id="rId27"/>
    <p:sldId id="369" r:id="rId28"/>
    <p:sldId id="377" r:id="rId29"/>
    <p:sldId id="378" r:id="rId30"/>
    <p:sldId id="380" r:id="rId31"/>
    <p:sldId id="381" r:id="rId32"/>
    <p:sldId id="382" r:id="rId33"/>
    <p:sldId id="370" r:id="rId34"/>
    <p:sldId id="372" r:id="rId35"/>
    <p:sldId id="371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79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8.webp"/><Relationship Id="rId1" Type="http://schemas.openxmlformats.org/officeDocument/2006/relationships/image" Target="../media/image7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2.web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1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8.web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Flutter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10/13/2022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6805" cy="4549140"/>
          </a:xfrm>
        </p:spPr>
        <p:txBody>
          <a:bodyPr/>
          <a:p>
            <a:r>
              <a:rPr lang="en-US" altLang="zh-CN"/>
              <a:t>Emulator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87705" y="3865880"/>
            <a:ext cx="612203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695565" y="1048385"/>
            <a:ext cx="3944620" cy="53873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90" y="1708785"/>
            <a:ext cx="4894580" cy="3667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050" y="1945005"/>
            <a:ext cx="5966460" cy="31953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</a:t>
            </a:r>
            <a:endParaRPr lang="en-US" altLang="zh-CN"/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835" y="816610"/>
            <a:ext cx="6934200" cy="5722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Internal</a:t>
            </a:r>
            <a:endParaRPr lang="en-US" altLang="zh-CN"/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7733665" y="382905"/>
            <a:ext cx="3996690" cy="6091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952500" y="1168400"/>
            <a:ext cx="5641340" cy="5219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</a:t>
            </a:r>
            <a:endParaRPr lang="en-US" altLang="zh-CN"/>
          </a:p>
          <a:p>
            <a:pPr lvl="1"/>
            <a:r>
              <a:rPr lang="zh-CN" altLang="en-US"/>
              <a:t>BasicMessageChannel：用于传递字符串和半结构化的信息</a:t>
            </a:r>
            <a:endParaRPr lang="zh-CN" altLang="en-US"/>
          </a:p>
          <a:p>
            <a:pPr lvl="1"/>
            <a:r>
              <a:rPr lang="zh-CN" altLang="en-US"/>
              <a:t>MethodChannel：用于传递方法调用（method invocation）</a:t>
            </a:r>
            <a:r>
              <a:rPr lang="en-US" altLang="zh-CN"/>
              <a:t>,非线程安全的</a:t>
            </a:r>
            <a:endParaRPr lang="en-US" altLang="zh-CN"/>
          </a:p>
          <a:p>
            <a:pPr lvl="1"/>
            <a:r>
              <a:rPr lang="zh-CN" altLang="en-US"/>
              <a:t>EventChannel: 用于数据流（event streams）的通信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线程管理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424113" y="1562100"/>
            <a:ext cx="6962775" cy="3352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 Python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70170" cy="4549140"/>
          </a:xfrm>
        </p:spPr>
        <p:txBody>
          <a:bodyPr/>
          <a:p>
            <a:r>
              <a:rPr lang="en-US" altLang="zh-CN"/>
              <a:t>gRPC server</a:t>
            </a:r>
            <a:endParaRPr lang="en-US" altLang="zh-CN"/>
          </a:p>
          <a:p>
            <a:pPr lvl="1"/>
            <a:r>
              <a:rPr lang="en-US" altLang="zh-CN"/>
              <a:t>https://dev.to/maximsaplin/integrating-flutter-all-6-platforms-and-python-a-comprehensive-guide-4ipo</a:t>
            </a:r>
            <a:endParaRPr lang="en-US" altLang="zh-CN"/>
          </a:p>
          <a:p>
            <a:pPr lvl="0"/>
            <a:r>
              <a:rPr lang="en-US" altLang="zh-CN"/>
              <a:t>python_ffi</a:t>
            </a:r>
            <a:endParaRPr lang="en-US" altLang="zh-CN"/>
          </a:p>
          <a:p>
            <a:pPr lvl="1"/>
            <a:r>
              <a:rPr lang="en-US" altLang="zh-CN"/>
              <a:t>https://pub.dev/documentation/python_ffi/latest/</a:t>
            </a:r>
            <a:endParaRPr lang="en-US" altLang="zh-CN"/>
          </a:p>
          <a:p>
            <a:pPr lvl="0"/>
            <a:r>
              <a:rPr lang="en-US" altLang="zh-CN"/>
              <a:t>DartPy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677025" y="914400"/>
            <a:ext cx="5219700" cy="4762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7150" cy="4549140"/>
          </a:xfrm>
        </p:spPr>
        <p:txBody>
          <a:bodyPr/>
          <a:p>
            <a:r>
              <a:rPr lang="en-US" altLang="zh-CN"/>
              <a:t>VideoCompress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https://github.com/jonataslaw/VideoCompress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Could not find com.otaliastudios:transcoder:0.9.1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modify android/build.gradle, add “</a:t>
            </a:r>
            <a:r>
              <a:rPr lang="zh-CN" altLang="en-US">
                <a:sym typeface="+mn-ea"/>
              </a:rPr>
              <a:t>jcenter()</a:t>
            </a:r>
            <a:r>
              <a:rPr lang="en-US" altLang="zh-CN">
                <a:sym typeface="+mn-ea"/>
              </a:rPr>
              <a:t>” to “repositories”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/>
              <a:t>VideoCompressPlus</a:t>
            </a:r>
            <a:endParaRPr lang="en-US" altLang="zh-CN"/>
          </a:p>
          <a:p>
            <a:pPr lvl="1"/>
            <a:r>
              <a:rPr lang="en-US" altLang="zh-CN"/>
              <a:t>https://github.com/kamaravichow/VideoCompressPlus</a:t>
            </a:r>
            <a:endParaRPr lang="en-US" altLang="zh-CN"/>
          </a:p>
          <a:p>
            <a:pPr lvl="1"/>
            <a:r>
              <a:rPr lang="en-US" altLang="zh-CN"/>
              <a:t>Reason: A property of type 'File' annotated with @Input cannot determine how to interpret the file.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662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https://docs.flutter.dev/ui/animations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types: tween animation, physics-based animation, pre-canned animation</a:t>
            </a:r>
            <a:endParaRPr lang="en-US" altLang="zh-CN"/>
          </a:p>
          <a:p>
            <a:pPr lvl="1"/>
            <a:r>
              <a:rPr lang="en-US" altLang="zh-CN"/>
              <a:t>import package:flutter/animation.dart</a:t>
            </a:r>
            <a:endParaRPr lang="en-US" altLang="zh-CN"/>
          </a:p>
        </p:txBody>
      </p:sp>
      <p:pic>
        <p:nvPicPr>
          <p:cNvPr id="4" name="curve_ease_out_cubic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97850" y="1127125"/>
            <a:ext cx="3535680" cy="1463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4535" cy="5304790"/>
          </a:xfrm>
        </p:spPr>
        <p:txBody>
          <a:bodyPr>
            <a:normAutofit fontScale="90000"/>
          </a:bodyPr>
          <a:p>
            <a:r>
              <a:rPr lang="en-US" altLang="zh-CN" sz="1800"/>
              <a:t>Got TLS error trying to find package...</a:t>
            </a:r>
            <a:endParaRPr lang="en-US" altLang="zh-CN" sz="1800"/>
          </a:p>
          <a:p>
            <a:pPr lvl="1"/>
            <a:r>
              <a:rPr lang="en-US" altLang="zh-CN" sz="1775"/>
              <a:t>Add env variables</a:t>
            </a:r>
            <a:endParaRPr lang="en-US" altLang="zh-CN" sz="1775"/>
          </a:p>
          <a:p>
            <a:pPr lvl="2"/>
            <a:r>
              <a:rPr lang="en-US" altLang="zh-CN" sz="1400"/>
              <a:t>PUB_HOSTED_URL=https://mirrors.tuna.tsinghua.edu.cn/dart-pub</a:t>
            </a:r>
            <a:endParaRPr lang="en-US" altLang="zh-CN" sz="1400"/>
          </a:p>
          <a:p>
            <a:pPr lvl="2"/>
            <a:r>
              <a:rPr lang="en-US" altLang="zh-CN" sz="1400"/>
              <a:t>FLUTTER_STORAGE_BASE_URL=https://mirrors.tuna.tsinghua.edu.cn/flutter</a:t>
            </a:r>
            <a:endParaRPr lang="en-US" altLang="zh-CN" sz="1400"/>
          </a:p>
          <a:p>
            <a:pPr lvl="0"/>
            <a:r>
              <a:rPr lang="en-US" altLang="zh-CN" sz="2160"/>
              <a:t>Unable to find valid certification path to requested target</a:t>
            </a:r>
            <a:endParaRPr lang="en-US" altLang="zh-CN" sz="2160"/>
          </a:p>
          <a:p>
            <a:pPr lvl="1"/>
            <a:r>
              <a:rPr lang="en-US" altLang="zh-CN" sz="1775"/>
              <a:t>Solution</a:t>
            </a:r>
            <a:endParaRPr lang="en-US" altLang="zh-CN" sz="1775"/>
          </a:p>
          <a:p>
            <a:pPr lvl="0"/>
            <a:r>
              <a:rPr lang="en-US" altLang="zh-CN" sz="2160"/>
              <a:t>Can't load Kernel binary: Invalid kernel binary format version.</a:t>
            </a:r>
            <a:endParaRPr lang="en-US" altLang="zh-CN" sz="2160"/>
          </a:p>
          <a:p>
            <a:pPr lvl="0"/>
            <a:r>
              <a:rPr lang="en-US" altLang="zh-CN" sz="2130"/>
              <a:t>Could not initialize class org.codehaus.groovy.runtime.InvokerHelper</a:t>
            </a:r>
            <a:endParaRPr lang="en-US" altLang="zh-CN" sz="2130"/>
          </a:p>
          <a:p>
            <a:pPr lvl="1"/>
            <a:r>
              <a:rPr lang="en-US" altLang="zh-CN" sz="1775"/>
              <a:t>Java/gradle compatibility</a:t>
            </a:r>
            <a:endParaRPr lang="en-US" altLang="zh-CN" sz="1775"/>
          </a:p>
          <a:p>
            <a:pPr lvl="2"/>
            <a:r>
              <a:rPr lang="en-US" altLang="zh-CN" sz="1600"/>
              <a:t>https://docs.gradle.org/current/userguide/compatibility.html#java</a:t>
            </a:r>
            <a:endParaRPr lang="en-US" altLang="zh-CN" sz="1600"/>
          </a:p>
          <a:p>
            <a:pPr lvl="2"/>
            <a:r>
              <a:rPr lang="en-US" altLang="zh-CN" sz="1600"/>
              <a:t>flutter docter --verbose // check Java version in Flutter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Edit android\gradle\wrapper\gradle-wrapper.properties</a:t>
            </a:r>
            <a:endParaRPr lang="en-US" altLang="zh-CN" sz="1600"/>
          </a:p>
          <a:p>
            <a:pPr lvl="3"/>
            <a:r>
              <a:rPr lang="en-US" altLang="zh-CN" sz="1300">
                <a:sym typeface="+mn-ea"/>
              </a:rPr>
              <a:t>distributionUrl=https\://services.gradle.org/distributions/gradle-</a:t>
            </a:r>
            <a:r>
              <a:rPr lang="en-US" altLang="zh-CN" sz="1300" i="1">
                <a:sym typeface="+mn-ea"/>
              </a:rPr>
              <a:t>{7.3}</a:t>
            </a:r>
            <a:r>
              <a:rPr lang="en-US" altLang="zh-CN" sz="1300">
                <a:sym typeface="+mn-ea"/>
              </a:rPr>
              <a:t>-all.zip</a:t>
            </a:r>
            <a:endParaRPr lang="en-US" altLang="zh-CN" sz="1300"/>
          </a:p>
          <a:p>
            <a:pPr lvl="2"/>
            <a:endParaRPr lang="en-US" altLang="zh-CN" sz="1300"/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718935" y="1061720"/>
            <a:ext cx="5067300" cy="41890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97420" cy="4549140"/>
          </a:xfrm>
        </p:spPr>
        <p:txBody>
          <a:bodyPr/>
          <a:p>
            <a:r>
              <a:rPr lang="zh-CN" altLang="en-US"/>
              <a:t>java.lang.NoClassDefFoundError: Could not initialize class org.codehaus.groovy.vmplugin.v7.Java7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https://www.geeksforgeeks.org/dart-tutorial/</a:t>
            </a:r>
            <a:endParaRPr lang="en-US" altLang="zh-CN"/>
          </a:p>
          <a:p>
            <a:pPr lvl="1"/>
            <a:r>
              <a:rPr lang="en-US" altLang="zh-CN"/>
              <a:t>https://dart.dev/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280535" cy="4549140"/>
          </a:xfrm>
        </p:spPr>
        <p:txBody>
          <a:bodyPr/>
          <a:p>
            <a:r>
              <a:rPr lang="en-US" altLang="zh-CN"/>
              <a:t>Linux Install Dart</a:t>
            </a:r>
            <a:endParaRPr lang="en-US" altLang="zh-CN"/>
          </a:p>
          <a:p>
            <a:pPr lvl="1"/>
            <a:r>
              <a:rPr lang="en-US" altLang="zh-CN"/>
              <a:t>https://dart.dev/get-dart</a:t>
            </a:r>
            <a:endParaRPr lang="en-US" altLang="zh-CN"/>
          </a:p>
          <a:p>
            <a:pPr lvl="1"/>
            <a:r>
              <a:rPr lang="en-US" altLang="zh-CN"/>
              <a:t>sudo dpkg -i dart_3.1.2-1_amd64.deb</a:t>
            </a:r>
            <a:endParaRPr lang="en-US" altLang="zh-CN"/>
          </a:p>
          <a:p>
            <a:pPr lvl="0"/>
            <a:r>
              <a:rPr lang="en-US" altLang="zh-CN"/>
              <a:t>Windows Install Dart</a:t>
            </a:r>
            <a:endParaRPr lang="en-US" altLang="zh-CN"/>
          </a:p>
          <a:p>
            <a:pPr lvl="1"/>
            <a:r>
              <a:rPr lang="en-US" altLang="zh-CN"/>
              <a:t>wget https://storage.googleapis.com/dart-archive/channels/stable/release/</a:t>
            </a:r>
            <a:r>
              <a:rPr lang="en-US" altLang="zh-CN" i="1"/>
              <a:t>{2.19.0}</a:t>
            </a:r>
            <a:r>
              <a:rPr lang="en-US" altLang="zh-CN"/>
              <a:t>/sdk/dartsdk-windows-x64-release.zip</a:t>
            </a:r>
            <a:endParaRPr lang="en-US" altLang="zh-CN"/>
          </a:p>
          <a:p>
            <a:pPr lvl="1"/>
            <a:r>
              <a:rPr lang="en-US" altLang="zh-CN"/>
              <a:t>extract to $flutter/bin/cache/ with “dart-sdk” folder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535295" y="1348105"/>
          <a:ext cx="596646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0"/>
                <a:gridCol w="40271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info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 analyze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Analyze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 pub cache clean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2100" cy="5200650"/>
          </a:xfrm>
        </p:spPr>
        <p:txBody>
          <a:bodyPr/>
          <a:p>
            <a:r>
              <a:rPr lang="en-US" altLang="zh-CN" sz="1600"/>
              <a:t>Data types</a:t>
            </a:r>
            <a:endParaRPr lang="en-US" altLang="zh-CN" sz="1600"/>
          </a:p>
          <a:p>
            <a:pPr lvl="1"/>
            <a:r>
              <a:rPr lang="en-US" altLang="zh-CN" sz="1400"/>
              <a:t>int, double, num, </a:t>
            </a:r>
            <a:r>
              <a:rPr lang="en-US" altLang="zh-CN" sz="1400">
                <a:sym typeface="+mn-ea"/>
              </a:rPr>
              <a:t>bool, </a:t>
            </a:r>
            <a:r>
              <a:rPr lang="en-US" altLang="zh-CN" sz="1400"/>
              <a:t>BigInt</a:t>
            </a:r>
            <a:endParaRPr lang="en-US" altLang="zh-CN" sz="1400"/>
          </a:p>
          <a:p>
            <a:pPr lvl="1"/>
            <a:r>
              <a:rPr lang="en-US" altLang="zh-CN" sz="1400"/>
              <a:t>String, </a:t>
            </a:r>
            <a:r>
              <a:rPr lang="en-US" altLang="zh-CN" sz="1400">
                <a:sym typeface="+mn-ea"/>
              </a:rPr>
              <a:t>List, Map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Set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200"/>
              <a:t>Set&lt;String&gt; gfg2 = {'GeeksForGeeks'};</a:t>
            </a:r>
            <a:endParaRPr lang="en-US" altLang="zh-CN" sz="1200"/>
          </a:p>
          <a:p>
            <a:pPr lvl="2"/>
            <a:r>
              <a:rPr lang="en-US" altLang="zh-CN" sz="1200"/>
              <a:t>set1.add(val), set1.addAll(val1, val2)</a:t>
            </a:r>
            <a:endParaRPr lang="en-US" altLang="zh-CN" sz="1200"/>
          </a:p>
          <a:p>
            <a:pPr lvl="2"/>
            <a:r>
              <a:rPr lang="en-US" altLang="zh-CN" sz="1200"/>
              <a:t>length(), elementAt(), contains(), remove(), forEach(),clear(), toList()</a:t>
            </a:r>
            <a:endParaRPr lang="en-US" altLang="zh-CN" sz="1200"/>
          </a:p>
          <a:p>
            <a:pPr lvl="0"/>
            <a:r>
              <a:rPr lang="en-US" altLang="zh-CN" sz="1600"/>
              <a:t>Control flow</a:t>
            </a:r>
            <a:endParaRPr lang="en-US" altLang="zh-CN" sz="1600"/>
          </a:p>
          <a:p>
            <a:pPr lvl="0"/>
            <a:r>
              <a:rPr lang="en-US" altLang="zh-CN" sz="1600"/>
              <a:t>Key functions</a:t>
            </a:r>
            <a:endParaRPr lang="en-US" altLang="zh-CN" sz="1600"/>
          </a:p>
          <a:p>
            <a:pPr lvl="1"/>
            <a:r>
              <a:rPr lang="en-US" altLang="zh-CN" sz="1400"/>
              <a:t>Optional named params with default values</a:t>
            </a:r>
            <a:endParaRPr lang="en-US" altLang="zh-CN" sz="1400"/>
          </a:p>
          <a:p>
            <a:pPr lvl="2"/>
            <a:r>
              <a:rPr lang="en-US" altLang="zh-CN" sz="1200"/>
              <a:t>void gfg3(int g1, { int g2 : 12 })</a:t>
            </a:r>
            <a:endParaRPr lang="en-US" altLang="zh-CN" sz="1200"/>
          </a:p>
          <a:p>
            <a:pPr lvl="1"/>
            <a:r>
              <a:rPr lang="en-US" altLang="zh-CN" sz="1400"/>
              <a:t>lambda function</a:t>
            </a:r>
            <a:endParaRPr lang="en-US" altLang="zh-CN" sz="1400"/>
          </a:p>
          <a:p>
            <a:pPr lvl="2"/>
            <a:r>
              <a:rPr lang="en-US" altLang="zh-CN" sz="1200"/>
              <a:t>void gfg() =&gt; print("Welcome to GeeksforGeeks");</a:t>
            </a:r>
            <a:endParaRPr lang="en-US" altLang="zh-CN" sz="1200"/>
          </a:p>
          <a:p>
            <a:pPr lvl="1"/>
            <a:r>
              <a:rPr lang="en-US" altLang="zh-CN" sz="1400"/>
              <a:t>anonymous function</a:t>
            </a:r>
            <a:endParaRPr lang="en-US" altLang="zh-CN" sz="1400"/>
          </a:p>
          <a:p>
            <a:pPr lvl="2"/>
            <a:r>
              <a:rPr lang="en-US" altLang="zh-CN" sz="1200"/>
              <a:t>(parameter_list) {..}</a:t>
            </a:r>
            <a:endParaRPr lang="en-US" altLang="zh-CN" sz="1200"/>
          </a:p>
          <a:p>
            <a:pPr lvl="1"/>
            <a:r>
              <a:rPr lang="en-US" altLang="zh-CN" sz="1400"/>
              <a:t>main(), exit(0)</a:t>
            </a:r>
            <a:endParaRPr lang="en-US" altLang="zh-CN" sz="1400"/>
          </a:p>
          <a:p>
            <a:pPr lvl="1"/>
            <a:r>
              <a:rPr lang="en-US" altLang="zh-CN" sz="1400"/>
              <a:t>getter/setter</a:t>
            </a:r>
            <a:endParaRPr lang="en-US" altLang="zh-CN" sz="1400"/>
          </a:p>
          <a:p>
            <a:pPr lvl="2"/>
            <a:r>
              <a:rPr lang="en-US" altLang="zh-CN" sz="1200"/>
              <a:t>return_type  get identifier  {}</a:t>
            </a:r>
            <a:endParaRPr lang="en-US" altLang="zh-CN" sz="1200"/>
          </a:p>
          <a:p>
            <a:pPr lvl="2"/>
            <a:r>
              <a:rPr lang="en-US" altLang="zh-CN" sz="1200"/>
              <a:t>set identifier {}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45555" y="1211580"/>
            <a:ext cx="5372100" cy="1430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Collection functions</a:t>
            </a:r>
            <a:endParaRPr lang="en-US" altLang="zh-CN" sz="1800"/>
          </a:p>
          <a:p>
            <a:pPr lvl="1"/>
            <a:r>
              <a:rPr lang="en-US" altLang="zh-CN" sz="1600"/>
              <a:t>isEmpty, isNotEmpty</a:t>
            </a:r>
            <a:endParaRPr lang="en-US" altLang="zh-CN" sz="1600"/>
          </a:p>
          <a:p>
            <a:pPr lvl="1"/>
            <a:r>
              <a:rPr lang="en-US" altLang="zh-CN" sz="1600"/>
              <a:t>forEach()</a:t>
            </a:r>
            <a:endParaRPr lang="en-US" altLang="zh-CN" sz="1600"/>
          </a:p>
          <a:p>
            <a:pPr lvl="1"/>
            <a:r>
              <a:rPr lang="en-US" altLang="zh-CN" sz="1600"/>
              <a:t>where(), any(), every()</a:t>
            </a:r>
            <a:endParaRPr lang="en-US" altLang="zh-CN" sz="1600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6210300" y="2642235"/>
            <a:ext cx="5257800" cy="38595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32680" cy="4549140"/>
          </a:xfrm>
        </p:spPr>
        <p:txBody>
          <a:bodyPr>
            <a:normAutofit fontScale="60000"/>
          </a:bodyPr>
          <a:p>
            <a:r>
              <a:rPr lang="en-US" altLang="zh-CN"/>
              <a:t>Class</a:t>
            </a:r>
            <a:endParaRPr lang="en-US" altLang="zh-CN"/>
          </a:p>
          <a:p>
            <a:pPr lvl="1"/>
            <a:r>
              <a:rPr lang="en-US" altLang="zh-CN"/>
              <a:t>class child_class extends parent_class</a:t>
            </a:r>
            <a:endParaRPr lang="en-US" altLang="zh-CN"/>
          </a:p>
          <a:p>
            <a:pPr lvl="0"/>
            <a:r>
              <a:rPr lang="en-US" altLang="zh-CN"/>
              <a:t>Utilities</a:t>
            </a:r>
            <a:endParaRPr lang="en-US" altLang="zh-CN"/>
          </a:p>
          <a:p>
            <a:pPr lvl="1"/>
            <a:r>
              <a:rPr lang="en-US" altLang="zh-CN"/>
              <a:t>DateTime</a:t>
            </a:r>
            <a:endParaRPr lang="en-US" altLang="zh-CN"/>
          </a:p>
          <a:p>
            <a:pPr lvl="2"/>
            <a:r>
              <a:rPr lang="en-US" altLang="zh-CN"/>
              <a:t>now(), utc()</a:t>
            </a:r>
            <a:endParaRPr lang="en-US" altLang="zh-CN"/>
          </a:p>
          <a:p>
            <a:pPr lvl="2"/>
            <a:r>
              <a:rPr lang="en-US" altLang="zh-CN"/>
              <a:t>DateTime.fromMillisecondsSinceEpoch(946684800000, isUtc: true) </a:t>
            </a:r>
            <a:endParaRPr lang="en-US" altLang="zh-CN"/>
          </a:p>
          <a:p>
            <a:pPr lvl="2"/>
            <a:r>
              <a:rPr lang="en-US" altLang="zh-CN"/>
              <a:t>DateTime.parse('2000-01-01T00:00:00Z')</a:t>
            </a:r>
            <a:endParaRPr lang="en-US" altLang="zh-CN"/>
          </a:p>
          <a:p>
            <a:pPr lvl="2"/>
            <a:r>
              <a:rPr lang="en-US" altLang="zh-CN"/>
              <a:t>add(Duration(days: 366)), subtract(Duration(days: 30)), difference(y2k)</a:t>
            </a:r>
            <a:endParaRPr lang="en-US" altLang="zh-CN"/>
          </a:p>
          <a:p>
            <a:pPr lvl="1"/>
            <a:r>
              <a:rPr lang="en-US" altLang="zh-CN"/>
              <a:t>async/await</a:t>
            </a:r>
            <a:endParaRPr lang="en-US" altLang="zh-CN"/>
          </a:p>
          <a:p>
            <a:pPr lvl="1"/>
            <a:r>
              <a:rPr lang="en-US" altLang="zh-CN"/>
              <a:t>Iterable: synchronous generator</a:t>
            </a:r>
            <a:endParaRPr lang="en-US" altLang="zh-CN"/>
          </a:p>
          <a:p>
            <a:pPr lvl="1"/>
            <a:r>
              <a:rPr lang="en-US" altLang="zh-CN"/>
              <a:t>Stream: asynchronous generator</a:t>
            </a:r>
            <a:endParaRPr lang="en-US" altLang="zh-CN"/>
          </a:p>
          <a:p>
            <a:pPr lvl="0"/>
            <a:r>
              <a:rPr lang="en-US" altLang="zh-CN"/>
              <a:t>Exceptions</a:t>
            </a:r>
            <a:endParaRPr lang="en-US" altLang="zh-CN"/>
          </a:p>
          <a:p>
            <a:pPr lvl="1"/>
            <a:r>
              <a:rPr lang="en-US" altLang="zh-CN"/>
              <a:t>try/on/catch/finally</a:t>
            </a:r>
            <a:endParaRPr lang="en-US" altLang="zh-CN"/>
          </a:p>
          <a:p>
            <a:pPr lvl="0"/>
            <a:r>
              <a:rPr lang="en-US" altLang="zh-CN"/>
              <a:t>Isolate</a:t>
            </a:r>
            <a:endParaRPr lang="en-US" altLang="zh-CN"/>
          </a:p>
          <a:p>
            <a:pPr lvl="0"/>
            <a:r>
              <a:rPr lang="en-US" altLang="zh-CN"/>
              <a:t>null safety</a:t>
            </a:r>
            <a:endParaRPr lang="en-US" altLang="zh-CN"/>
          </a:p>
          <a:p>
            <a:pPr lvl="1"/>
            <a:r>
              <a:rPr lang="en-US" altLang="zh-CN"/>
              <a:t>non-nullable by default</a:t>
            </a:r>
            <a:endParaRPr lang="en-US" altLang="zh-CN"/>
          </a:p>
          <a:p>
            <a:pPr lvl="1"/>
            <a:r>
              <a:rPr lang="en-US" altLang="zh-CN"/>
              <a:t>int? aNullableInt = null;</a:t>
            </a:r>
            <a:endParaRPr lang="en-US" altLang="zh-CN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900420" y="454025"/>
            <a:ext cx="6177915" cy="1853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Core Libraries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51205" y="1473200"/>
            <a:ext cx="3919220" cy="50317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solidFill>
                  <a:schemeClr val="tx1"/>
                </a:solidFill>
              </a:rPr>
              <a:t>Core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76800" y="1473200"/>
            <a:ext cx="3487420" cy="454787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solidFill>
                  <a:schemeClr val="tx1"/>
                </a:solidFill>
              </a:rPr>
              <a:t>VM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08365" y="1473200"/>
            <a:ext cx="3487420" cy="512381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0360" y="200850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dart:async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10360" y="2677160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dart:collection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610360" y="334581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dart:convert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610360" y="4014470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dart:core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610360" y="468312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dart:developer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0360" y="529399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dart:math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1610360" y="590486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dart:typed_data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5520055" y="200850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dart:ffi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5520055" y="2677160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dart:io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5520055" y="3345815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dart:isolate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5488940" y="4014470"/>
            <a:ext cx="2201545" cy="514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dart:mirrors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9152255" y="200850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dart:html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9150985" y="251904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dart:indexed_db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9153525" y="297878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dart:js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9154795" y="343852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dart:js_interop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9154795" y="394906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dart:js_interop_unsafe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153525" y="445960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dart:js_util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9154795" y="497014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dart:svg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9154795" y="548068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dart:web_audio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9154795" y="5991225"/>
            <a:ext cx="2201545" cy="414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dart:web_gl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7575" cy="4549140"/>
          </a:xfrm>
        </p:spPr>
        <p:txBody>
          <a:bodyPr>
            <a:normAutofit lnSpcReduction="10000"/>
          </a:bodyPr>
          <a:p>
            <a:r>
              <a:rPr lang="en-US" altLang="zh-CN"/>
              <a:t>data:core</a:t>
            </a:r>
            <a:endParaRPr lang="en-US" altLang="zh-CN"/>
          </a:p>
          <a:p>
            <a:pPr lvl="1"/>
            <a:r>
              <a:rPr lang="en-US" altLang="zh-CN"/>
              <a:t>numbers, strings, collections, uris, dates and times, exceptions</a:t>
            </a:r>
            <a:endParaRPr lang="en-US" altLang="zh-CN"/>
          </a:p>
          <a:p>
            <a:pPr lvl="0"/>
            <a:r>
              <a:rPr lang="en-US" altLang="zh-CN"/>
              <a:t>data:async</a:t>
            </a:r>
            <a:endParaRPr lang="en-US" altLang="zh-CN"/>
          </a:p>
          <a:p>
            <a:pPr lvl="1"/>
            <a:r>
              <a:rPr lang="en-US" altLang="zh-CN"/>
              <a:t>import 'dart:async';</a:t>
            </a:r>
            <a:endParaRPr lang="en-US" altLang="zh-CN"/>
          </a:p>
          <a:p>
            <a:pPr lvl="1"/>
            <a:r>
              <a:rPr lang="en-US" altLang="zh-CN"/>
              <a:t>async/await</a:t>
            </a:r>
            <a:endParaRPr lang="en-US" altLang="zh-CN"/>
          </a:p>
          <a:p>
            <a:pPr lvl="0"/>
            <a:r>
              <a:rPr lang="en-US" altLang="zh-CN"/>
              <a:t>dart:convert</a:t>
            </a:r>
            <a:endParaRPr lang="en-US" altLang="zh-CN"/>
          </a:p>
          <a:p>
            <a:pPr lvl="1"/>
            <a:r>
              <a:rPr lang="en-US" altLang="zh-CN"/>
              <a:t>jscon, utf-8</a:t>
            </a:r>
            <a:endParaRPr lang="en-US" altLang="zh-CN"/>
          </a:p>
          <a:p>
            <a:pPr lvl="0"/>
            <a:r>
              <a:rPr lang="en-US" altLang="zh-CN" sz="2400"/>
              <a:t>dart:io</a:t>
            </a:r>
            <a:endParaRPr lang="en-US" altLang="zh-CN" sz="2400"/>
          </a:p>
          <a:p>
            <a:pPr lvl="1"/>
            <a:r>
              <a:rPr lang="en-US" altLang="zh-CN"/>
              <a:t>import 'dart:io';</a:t>
            </a:r>
            <a:endParaRPr lang="en-US" altLang="zh-CN"/>
          </a:p>
          <a:p>
            <a:pPr lvl="1"/>
            <a:r>
              <a:rPr lang="en-US" altLang="zh-CN"/>
              <a:t>Platform</a:t>
            </a:r>
            <a:endParaRPr lang="en-US" altLang="zh-CN"/>
          </a:p>
          <a:p>
            <a:pPr lvl="2"/>
            <a:r>
              <a:rPr lang="en-US" altLang="zh-CN" sz="1800"/>
              <a:t>environment, operatingSystem, isMacOS, </a:t>
            </a:r>
            <a:endParaRPr lang="en-US" altLang="zh-CN" sz="1800"/>
          </a:p>
          <a:p>
            <a:pPr lvl="0"/>
            <a:r>
              <a:rPr lang="en-US" altLang="zh-CN" sz="2400"/>
              <a:t>dart:ui</a:t>
            </a:r>
            <a:endParaRPr lang="en-US" altLang="zh-CN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7434580" y="3368675"/>
            <a:ext cx="4474210" cy="287464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solidFill>
                  <a:schemeClr val="tx1"/>
                </a:solidFill>
              </a:rPr>
              <a:t>dart:ui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7502525" y="557784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Canvas</a:t>
            </a:r>
            <a:endParaRPr lang="en-US" altLang="zh-CN" sz="1200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585200" y="557784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Codec</a:t>
            </a:r>
            <a:endParaRPr lang="en-US" altLang="zh-CN" sz="1200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667875" y="557784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Color</a:t>
            </a:r>
            <a:endParaRPr lang="en-US" altLang="zh-CN" sz="1200"/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7434580" y="1115060"/>
            <a:ext cx="4474210" cy="139255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solidFill>
                  <a:schemeClr val="tx1"/>
                </a:solidFill>
              </a:rPr>
              <a:t>dart:io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20400" y="1726565"/>
            <a:ext cx="982345" cy="419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Platform</a:t>
            </a:r>
            <a:endParaRPr lang="en-US" altLang="zh-CN" sz="1400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7502525" y="1726565"/>
            <a:ext cx="982345" cy="419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File</a:t>
            </a:r>
            <a:endParaRPr lang="en-US" altLang="zh-CN" sz="1400"/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8585200" y="1726565"/>
            <a:ext cx="982345" cy="419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Directory</a:t>
            </a:r>
            <a:endParaRPr lang="en-US" altLang="zh-CN" sz="1400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9667875" y="1726565"/>
            <a:ext cx="982345" cy="419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FileStat</a:t>
            </a:r>
            <a:endParaRPr lang="en-US" altLang="zh-CN" sz="1400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502525" y="454406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Display</a:t>
            </a:r>
            <a:endParaRPr lang="en-US" altLang="zh-CN" sz="1200"/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7502525" y="506095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FontFeature</a:t>
            </a:r>
            <a:endParaRPr lang="en-US" altLang="zh-CN" sz="1200"/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8585200" y="506095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FontVariation</a:t>
            </a:r>
            <a:endParaRPr lang="en-US" altLang="zh-CN" sz="1200"/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9667875" y="506095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FontWeight</a:t>
            </a:r>
            <a:endParaRPr lang="en-US" altLang="zh-CN" sz="1200"/>
          </a:p>
        </p:txBody>
      </p: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8585200" y="454406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FlutterView</a:t>
            </a:r>
            <a:endParaRPr lang="en-US" altLang="zh-CN" sz="1200"/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0750550" y="557784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Gradient</a:t>
            </a:r>
            <a:endParaRPr lang="en-US" altLang="zh-CN" sz="1200"/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10750550" y="454406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Image</a:t>
            </a:r>
            <a:endParaRPr lang="en-US" altLang="zh-CN" sz="1200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9667875" y="454406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Paint</a:t>
            </a:r>
            <a:endParaRPr lang="en-US" altLang="zh-CN" sz="1200"/>
          </a:p>
        </p:txBody>
      </p:sp>
      <p:sp>
        <p:nvSpPr>
          <p:cNvPr id="27" name="矩形 26"/>
          <p:cNvSpPr/>
          <p:nvPr>
            <p:custDataLst>
              <p:tags r:id="rId18"/>
            </p:custDataLst>
          </p:nvPr>
        </p:nvSpPr>
        <p:spPr>
          <a:xfrm>
            <a:off x="10750550" y="506095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Paragraph</a:t>
            </a:r>
            <a:endParaRPr lang="en-US" altLang="zh-CN" sz="1200"/>
          </a:p>
        </p:txBody>
      </p:sp>
      <p:sp>
        <p:nvSpPr>
          <p:cNvPr id="28" name="矩形 27"/>
          <p:cNvSpPr/>
          <p:nvPr>
            <p:custDataLst>
              <p:tags r:id="rId19"/>
            </p:custDataLst>
          </p:nvPr>
        </p:nvSpPr>
        <p:spPr>
          <a:xfrm>
            <a:off x="7502525" y="402717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Scene</a:t>
            </a:r>
            <a:endParaRPr lang="en-US" altLang="zh-CN" sz="1200"/>
          </a:p>
        </p:txBody>
      </p:sp>
      <p:sp>
        <p:nvSpPr>
          <p:cNvPr id="29" name="矩形 28"/>
          <p:cNvSpPr/>
          <p:nvPr>
            <p:custDataLst>
              <p:tags r:id="rId20"/>
            </p:custDataLst>
          </p:nvPr>
        </p:nvSpPr>
        <p:spPr>
          <a:xfrm>
            <a:off x="8585200" y="402717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TextBox</a:t>
            </a:r>
            <a:endParaRPr lang="en-US" altLang="zh-CN" sz="1200"/>
          </a:p>
        </p:txBody>
      </p:sp>
      <p:sp>
        <p:nvSpPr>
          <p:cNvPr id="30" name="矩形 29"/>
          <p:cNvSpPr/>
          <p:nvPr>
            <p:custDataLst>
              <p:tags r:id="rId21"/>
            </p:custDataLst>
          </p:nvPr>
        </p:nvSpPr>
        <p:spPr>
          <a:xfrm>
            <a:off x="9667875" y="402717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TextDecoration</a:t>
            </a:r>
            <a:endParaRPr lang="en-US" altLang="zh-CN" sz="1200"/>
          </a:p>
        </p:txBody>
      </p:sp>
      <p:sp>
        <p:nvSpPr>
          <p:cNvPr id="32" name="矩形 31"/>
          <p:cNvSpPr/>
          <p:nvPr>
            <p:custDataLst>
              <p:tags r:id="rId22"/>
            </p:custDataLst>
          </p:nvPr>
        </p:nvSpPr>
        <p:spPr>
          <a:xfrm>
            <a:off x="10750550" y="4027170"/>
            <a:ext cx="982345" cy="428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TextStyle</a:t>
            </a:r>
            <a:endParaRPr lang="en-US" altLang="zh-CN" sz="1200"/>
          </a:p>
        </p:txBody>
      </p:sp>
    </p:spTree>
    <p:custDataLst>
      <p:tags r:id="rId2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Internal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04595" y="1490980"/>
            <a:ext cx="6548120" cy="3006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 Package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Refrences</a:t>
            </a:r>
            <a:endParaRPr lang="en-US" altLang="zh-CN"/>
          </a:p>
          <a:p>
            <a:pPr lvl="1"/>
            <a:r>
              <a:rPr lang="en-US" altLang="zh-CN"/>
              <a:t>https://docs.flutter.dev/packages-and-plugins/developing-packages</a:t>
            </a:r>
            <a:endParaRPr lang="en-US" altLang="zh-CN"/>
          </a:p>
          <a:p>
            <a:pPr lvl="0"/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dart package</a:t>
            </a:r>
            <a:endParaRPr lang="en-US" altLang="zh-CN"/>
          </a:p>
          <a:p>
            <a:pPr lvl="1"/>
            <a:r>
              <a:rPr lang="en-US" altLang="zh-CN" sz="2000"/>
              <a:t>plugin package</a:t>
            </a:r>
            <a:endParaRPr lang="en-US" altLang="zh-CN" sz="2000"/>
          </a:p>
          <a:p>
            <a:pPr lvl="2"/>
            <a:r>
              <a:rPr lang="en-US" altLang="zh-CN"/>
              <a:t>a specialized Dart package that contains an API written in Dart code combined with one or more platform-specific implementations.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flutter create --template=package hello</a:t>
            </a:r>
            <a:endParaRPr lang="en-US" altLang="zh-CN"/>
          </a:p>
          <a:p>
            <a:pPr lvl="1"/>
            <a:r>
              <a:rPr lang="en-US" altLang="zh-CN"/>
              <a:t>pubspec.yaml</a:t>
            </a:r>
            <a:endParaRPr lang="en-US" altLang="zh-CN"/>
          </a:p>
          <a:p>
            <a:pPr lvl="1"/>
            <a:r>
              <a:rPr lang="en-US" altLang="zh-CN"/>
              <a:t>lib/hello.dart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>
                <a:sym typeface="+mn-ea"/>
              </a:rPr>
              <a:t>https://www.tutorialspoint.com/flutter/index.htm</a:t>
            </a:r>
            <a:endParaRPr lang="zh-CN" altLang="en-US" sz="2400">
              <a:sym typeface="+mn-ea"/>
            </a:endParaRPr>
          </a:p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/>
              <a:t>https://docs.flutter.dev/</a:t>
            </a:r>
            <a:endParaRPr lang="zh-CN" altLang="en-US" sz="2400"/>
          </a:p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/>
              <a:t>https://flutter.cn/</a:t>
            </a:r>
            <a:endParaRPr lang="zh-CN" altLang="en-US" sz="2400"/>
          </a:p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/>
              <a:t>https://docs.flutter.dev/community/china</a:t>
            </a:r>
            <a:endParaRPr lang="zh-CN" altLang="en-US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a library</a:t>
            </a:r>
            <a:endParaRPr lang="en-US" altLang="zh-CN"/>
          </a:p>
          <a:p>
            <a:pPr lvl="1"/>
            <a:r>
              <a:rPr lang="en-US" altLang="zh-CN"/>
              <a:t>Add a library declarition at the top of .dart file</a:t>
            </a:r>
            <a:endParaRPr lang="zh-CN" altLang="en-US"/>
          </a:p>
          <a:p>
            <a:pPr lvl="2"/>
            <a:r>
              <a:rPr lang="zh-CN" altLang="en-US"/>
              <a:t>library library_name;</a:t>
            </a:r>
            <a:endParaRPr lang="zh-CN" altLang="en-US"/>
          </a:p>
          <a:p>
            <a:pPr lvl="0"/>
            <a:r>
              <a:rPr lang="en-US" altLang="zh-CN"/>
              <a:t>Use a library</a:t>
            </a:r>
            <a:endParaRPr lang="en-US" altLang="zh-CN"/>
          </a:p>
          <a:p>
            <a:pPr lvl="1"/>
            <a:r>
              <a:rPr lang="en-US" altLang="zh-CN"/>
              <a:t>import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23410" cy="4549140"/>
          </a:xfrm>
        </p:spPr>
        <p:txBody>
          <a:bodyPr/>
          <a:p>
            <a:r>
              <a:rPr lang="en-US" altLang="zh-CN"/>
              <a:t>pub</a:t>
            </a:r>
            <a:endParaRPr lang="en-US" altLang="zh-CN"/>
          </a:p>
          <a:p>
            <a:r>
              <a:rPr lang="en-US" altLang="zh-CN"/>
              <a:t>https://pub.dev/</a:t>
            </a:r>
            <a:endParaRPr lang="en-US" altLang="zh-CN"/>
          </a:p>
          <a:p>
            <a:r>
              <a:rPr lang="en-US" altLang="zh-CN"/>
              <a:t>pubspec</a:t>
            </a:r>
            <a:endParaRPr lang="en-US" altLang="zh-CN"/>
          </a:p>
          <a:p>
            <a:pPr lvl="1"/>
            <a:r>
              <a:rPr lang="en-US" altLang="zh-CN"/>
              <a:t>pubspec.yaml</a:t>
            </a:r>
            <a:endParaRPr lang="en-US" altLang="zh-CN"/>
          </a:p>
          <a:p>
            <a:pPr lvl="0"/>
            <a:r>
              <a:rPr lang="en-US" altLang="zh-CN"/>
              <a:t>general-purpose packages</a:t>
            </a:r>
            <a:endParaRPr lang="en-US" altLang="zh-CN"/>
          </a:p>
          <a:p>
            <a:pPr lvl="1"/>
            <a:r>
              <a:rPr lang="en-US" altLang="zh-CN"/>
              <a:t>archive, characters, http, intl, json_serializable, logging, mockito, path, quiver, shelf, stack_trace, test, yaml</a:t>
            </a:r>
            <a:endParaRPr lang="en-US" altLang="zh-CN"/>
          </a:p>
          <a:p>
            <a:pPr lvl="1"/>
            <a:r>
              <a:rPr lang="en-US" altLang="zh-CN"/>
              <a:t>async, collection, convert, io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7985" y="914400"/>
          <a:ext cx="596646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0"/>
                <a:gridCol w="40271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 pub 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all packages the application is dependent upon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dart </a:t>
                      </a:r>
                      <a:r>
                        <a:rPr lang="en-US" altLang="zh-CN"/>
                        <a:t>pub upgrade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dart </a:t>
                      </a:r>
                      <a:r>
                        <a:rPr lang="en-US" altLang="zh-CN"/>
                        <a:t>pub build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dart </a:t>
                      </a:r>
                      <a:r>
                        <a:rPr lang="en-US" altLang="zh-CN"/>
                        <a:t>pub add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a dependency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 pub deps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print dependencies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Drawing plugins</a:t>
            </a:r>
            <a:endParaRPr lang="en-US" altLang="zh-CN"/>
          </a:p>
          <a:p>
            <a:pPr lvl="1"/>
            <a:r>
              <a:rPr lang="en-US" altLang="zh-CN"/>
              <a:t>https://api.dart.dev/stable/3.1.2/dart-html/OffscreenCanvasRenderingContext2D-class.html</a:t>
            </a:r>
            <a:endParaRPr lang="en-US" altLang="zh-CN"/>
          </a:p>
          <a:p>
            <a:pPr lvl="1"/>
            <a:r>
              <a:rPr lang="en-US" altLang="zh-CN"/>
              <a:t>https://pub.dev/packages/flutter_painter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Audio/Video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media_kit</a:t>
            </a:r>
            <a:endParaRPr lang="en-US" altLang="zh-CN"/>
          </a:p>
          <a:p>
            <a:pPr lvl="1"/>
            <a:r>
              <a:rPr lang="en-US" altLang="zh-CN"/>
              <a:t>https://github.com/media-kit/media-kit</a:t>
            </a:r>
            <a:endParaRPr lang="en-US" altLang="zh-CN"/>
          </a:p>
          <a:p>
            <a:pPr lvl="1"/>
            <a:r>
              <a:rPr lang="en-US" altLang="zh-CN"/>
              <a:t>dart pub add media_kit</a:t>
            </a:r>
            <a:endParaRPr lang="en-US" altLang="zh-CN"/>
          </a:p>
          <a:p>
            <a:pPr lvl="0"/>
            <a:r>
              <a:rPr lang="en-US" altLang="zh-CN"/>
              <a:t>ffmpeg-kit</a:t>
            </a:r>
            <a:endParaRPr lang="en-US" altLang="zh-CN"/>
          </a:p>
          <a:p>
            <a:pPr lvl="1"/>
            <a:r>
              <a:rPr lang="en-US" altLang="zh-CN"/>
              <a:t>https://github.com/arthenica/ffmpeg-kit/tree/main/flutter/flutter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Features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Modern and reactive framework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Uses Dart programming language and it is very easy to learn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Fast development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Beautiful and fluid user interfaces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Huge widget catalog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Runs same UI for multiple platforms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High performance application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Disadvantages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user interface and logic is intermixed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 vs. React Native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812415" y="1114425"/>
            <a:ext cx="6755765" cy="5303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3660" cy="5027930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https://flutter.cn/docs/get-started/install/windows</a:t>
            </a:r>
            <a:endParaRPr lang="en-US" altLang="zh-CN" sz="1200"/>
          </a:p>
          <a:p>
            <a:pPr lvl="0"/>
            <a:r>
              <a:rPr lang="en-US" altLang="zh-CN" sz="1400"/>
              <a:t>Windows Install</a:t>
            </a:r>
            <a:endParaRPr lang="en-US" altLang="zh-CN" sz="1400"/>
          </a:p>
          <a:p>
            <a:pPr lvl="1"/>
            <a:r>
              <a:rPr lang="en-US" altLang="zh-CN" sz="1200"/>
              <a:t>Download installer</a:t>
            </a:r>
            <a:endParaRPr lang="en-US" altLang="zh-CN" sz="1200"/>
          </a:p>
          <a:p>
            <a:pPr lvl="1"/>
            <a:r>
              <a:rPr lang="en-US" altLang="zh-CN" sz="1200"/>
              <a:t>Unzip to “D:\Programs\flutter”</a:t>
            </a:r>
            <a:endParaRPr lang="en-US" altLang="zh-CN" sz="1200"/>
          </a:p>
          <a:p>
            <a:pPr lvl="1"/>
            <a:r>
              <a:rPr lang="en-US" altLang="zh-CN" sz="1200"/>
              <a:t>Added </a:t>
            </a:r>
            <a:r>
              <a:rPr lang="en-US" altLang="zh-CN" sz="1200">
                <a:sym typeface="+mn-ea"/>
              </a:rPr>
              <a:t> “D:\Programs\flutter\bin” to Path env variable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run “flutter doctor”</a:t>
            </a:r>
            <a:endParaRPr lang="en-US" altLang="zh-CN" sz="1200"/>
          </a:p>
          <a:p>
            <a:pPr lvl="1"/>
            <a:r>
              <a:rPr lang="en-US" altLang="zh-CN" sz="1200"/>
              <a:t>Install Android Studio</a:t>
            </a:r>
            <a:endParaRPr lang="en-US" altLang="zh-CN" sz="1200"/>
          </a:p>
          <a:p>
            <a:pPr lvl="1"/>
            <a:r>
              <a:rPr lang="en-US" altLang="zh-CN" sz="1200"/>
              <a:t>Run Android Studio, set up</a:t>
            </a:r>
            <a:endParaRPr lang="en-US" altLang="zh-CN" sz="1200"/>
          </a:p>
          <a:p>
            <a:pPr lvl="1"/>
            <a:r>
              <a:rPr lang="en-US" altLang="zh-CN" sz="1200"/>
              <a:t>flutter doctor --android-licenses</a:t>
            </a:r>
            <a:endParaRPr lang="en-US" altLang="zh-CN" sz="1200"/>
          </a:p>
          <a:p>
            <a:pPr lvl="1"/>
            <a:r>
              <a:rPr lang="en-US" altLang="zh-CN" sz="1200"/>
              <a:t>/path-to-flutter-sdk/packages/flutter_tools/lib/src/http_host_validator.dart</a:t>
            </a:r>
            <a:endParaRPr lang="en-US" altLang="zh-CN" sz="1200"/>
          </a:p>
          <a:p>
            <a:pPr lvl="2"/>
            <a:r>
              <a:rPr lang="en-US" altLang="zh-CN" sz="1200"/>
              <a:t>修改https://maven.google.com/为 google maven 的国内镜像，如https://maven.aliyun.com/repository/google/</a:t>
            </a:r>
            <a:endParaRPr lang="en-US" altLang="zh-CN" sz="1200"/>
          </a:p>
          <a:p>
            <a:pPr lvl="1"/>
            <a:r>
              <a:rPr lang="en-US" altLang="zh-CN" sz="1200"/>
              <a:t>Set env variables</a:t>
            </a:r>
            <a:endParaRPr lang="en-US" altLang="zh-CN" sz="1200"/>
          </a:p>
          <a:p>
            <a:pPr lvl="2"/>
            <a:r>
              <a:rPr lang="en-US" altLang="zh-CN" sz="1200"/>
              <a:t>PUB_HOSTED_URL=https://mirrors.tuna.tsinghua.edu.cn/dart-pub</a:t>
            </a:r>
            <a:endParaRPr lang="en-US" altLang="zh-CN" sz="1200"/>
          </a:p>
          <a:p>
            <a:pPr lvl="2"/>
            <a:r>
              <a:rPr lang="en-US" altLang="zh-CN" sz="1200"/>
              <a:t>FLUTTER_STORAGE_BASE_URL=https://mirrors.tuna.tsinghua.edu.cn/flutter</a:t>
            </a:r>
            <a:endParaRPr lang="en-US" altLang="zh-CN" sz="1200"/>
          </a:p>
          <a:p>
            <a:pPr lvl="1"/>
            <a:r>
              <a:rPr lang="en-US" altLang="zh-CN" sz="1330"/>
              <a:t>Java</a:t>
            </a:r>
            <a:endParaRPr lang="en-US" altLang="zh-CN" sz="1330"/>
          </a:p>
          <a:p>
            <a:pPr lvl="2"/>
            <a:r>
              <a:rPr lang="en-US" altLang="zh-CN" sz="1195"/>
              <a:t>The Android Studio app includes a version of Java, which Flutter uses by default.</a:t>
            </a:r>
            <a:endParaRPr lang="en-US" altLang="zh-CN" sz="1195"/>
          </a:p>
          <a:p>
            <a:pPr lvl="2"/>
            <a:r>
              <a:rPr lang="en-US" altLang="zh-CN" sz="1195"/>
              <a:t>If you don’t have Android Studio installed, Flutter relies on the version defined by your shell script’s JAVA_HOME environment variable.</a:t>
            </a:r>
            <a:endParaRPr lang="en-US" altLang="zh-CN" sz="1195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168390" y="1029335"/>
            <a:ext cx="5810885" cy="41960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 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snap install flutter --classic</a:t>
            </a:r>
            <a:endParaRPr lang="en-US" altLang="zh-CN"/>
          </a:p>
          <a:p>
            <a:pPr lvl="1"/>
            <a:r>
              <a:rPr lang="en-US" altLang="zh-CN"/>
              <a:t> export PUB_HOSTED_URL=https://pub.flutter-io.cn</a:t>
            </a:r>
            <a:endParaRPr lang="en-US" altLang="zh-CN"/>
          </a:p>
          <a:p>
            <a:pPr lvl="1"/>
            <a:r>
              <a:rPr lang="en-US" altLang="zh-CN"/>
              <a:t> export FLUTTER_STORAGE_BASE_URL=https://storage.flutter-io.cn</a:t>
            </a:r>
            <a:endParaRPr lang="en-US" altLang="zh-CN"/>
          </a:p>
          <a:p>
            <a:pPr lvl="1"/>
            <a:r>
              <a:rPr lang="en-US" altLang="zh-CN"/>
              <a:t> git clone -b dev https://github.com/flutter/flutter.git</a:t>
            </a:r>
            <a:endParaRPr lang="en-US" altLang="zh-CN"/>
          </a:p>
          <a:p>
            <a:pPr lvl="1"/>
            <a:r>
              <a:rPr lang="en-US" altLang="zh-CN"/>
              <a:t> export PATH="$PWD/flutter/bin:$PATH"</a:t>
            </a:r>
            <a:endParaRPr lang="en-US" altLang="zh-CN"/>
          </a:p>
          <a:p>
            <a:pPr lvl="1"/>
            <a:r>
              <a:rPr lang="en-US" altLang="zh-CN"/>
              <a:t> cd ./flutter</a:t>
            </a:r>
            <a:endParaRPr lang="en-US" altLang="zh-CN"/>
          </a:p>
          <a:p>
            <a:pPr lvl="1"/>
            <a:r>
              <a:rPr lang="en-US" altLang="zh-CN"/>
              <a:t> flutter doctor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5295" cy="4549140"/>
          </a:xfrm>
        </p:spPr>
        <p:txBody>
          <a:bodyPr/>
          <a:p>
            <a:r>
              <a:rPr lang="en-US" altLang="zh-CN"/>
              <a:t>Create app</a:t>
            </a:r>
            <a:endParaRPr lang="en-US" altLang="zh-CN"/>
          </a:p>
          <a:p>
            <a:pPr lvl="1"/>
            <a:r>
              <a:rPr lang="en-US" altLang="zh-CN"/>
              <a:t>flutter create my_app</a:t>
            </a:r>
            <a:endParaRPr lang="en-US" altLang="zh-CN"/>
          </a:p>
          <a:p>
            <a:pPr lvl="1"/>
            <a:r>
              <a:rPr lang="en-US" altLang="zh-CN"/>
              <a:t>flutter devices</a:t>
            </a:r>
            <a:endParaRPr lang="en-US" altLang="zh-CN"/>
          </a:p>
          <a:p>
            <a:pPr lvl="1"/>
            <a:r>
              <a:rPr lang="en-US" altLang="zh-CN"/>
              <a:t>flutter run</a:t>
            </a:r>
            <a:endParaRPr lang="en-US" altLang="zh-CN"/>
          </a:p>
          <a:p>
            <a:pPr lvl="2"/>
            <a:r>
              <a:rPr lang="en-US" altLang="zh-CN"/>
              <a:t>--info --debug --scan --stacktrace</a:t>
            </a:r>
            <a:endParaRPr lang="en-US" altLang="zh-CN"/>
          </a:p>
          <a:p>
            <a:pPr lvl="0"/>
            <a:r>
              <a:rPr lang="en-US" altLang="zh-CN"/>
              <a:t>Project structure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lib/main.dart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pubspec.yaml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android/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build.gradle</a:t>
            </a:r>
            <a:endParaRPr lang="en-US" altLang="zh-CN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compileSdkVersion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gradle</a:t>
            </a:r>
            <a:endParaRPr lang="en-US" altLang="zh-CN"/>
          </a:p>
          <a:p>
            <a:pPr lvl="3"/>
            <a:r>
              <a:rPr lang="en-US" altLang="zh-CN"/>
              <a:t>wrapper/gradle-wrapper.properties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16800" y="1273175"/>
            <a:ext cx="393700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flutter:</a:t>
            </a:r>
            <a:endParaRPr lang="zh-CN" altLang="en-US"/>
          </a:p>
          <a:p>
            <a:r>
              <a:rPr lang="zh-CN" altLang="en-US"/>
              <a:t>  platforms:</a:t>
            </a:r>
            <a:endParaRPr lang="zh-CN" altLang="en-US"/>
          </a:p>
          <a:p>
            <a:r>
              <a:rPr lang="zh-CN" altLang="en-US"/>
              <a:t>    android:</a:t>
            </a:r>
            <a:endParaRPr lang="zh-CN" altLang="en-US"/>
          </a:p>
          <a:p>
            <a:r>
              <a:rPr lang="zh-CN" altLang="en-US"/>
              <a:t>      sdk: '&gt;=29.0.0 &lt;32.0.0'</a:t>
            </a:r>
            <a:endParaRPr lang="zh-CN" altLang="en-US"/>
          </a:p>
          <a:p>
            <a:r>
              <a:rPr lang="zh-CN" altLang="en-US"/>
              <a:t>    ios: '9.0'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04995" cy="4549140"/>
          </a:xfrm>
        </p:spPr>
        <p:txBody>
          <a:bodyPr/>
          <a:p>
            <a:r>
              <a:rPr lang="en-US" altLang="zh-CN"/>
              <a:t>Flutter</a:t>
            </a:r>
            <a:endParaRPr lang="en-US" altLang="zh-CN"/>
          </a:p>
          <a:p>
            <a:pPr lvl="1"/>
            <a:r>
              <a:rPr lang="en-US" altLang="zh-CN" sz="2000"/>
              <a:t>flutter --version</a:t>
            </a:r>
            <a:endParaRPr lang="en-US" altLang="zh-CN"/>
          </a:p>
          <a:p>
            <a:r>
              <a:rPr lang="en-US" altLang="zh-CN"/>
              <a:t>Dart</a:t>
            </a:r>
            <a:endParaRPr lang="en-US" altLang="zh-CN"/>
          </a:p>
          <a:p>
            <a:pPr lvl="1"/>
            <a:r>
              <a:rPr lang="en-US" altLang="zh-CN"/>
              <a:t>dart --version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834890" y="1211580"/>
          <a:ext cx="677100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20"/>
                <a:gridCol w="36264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--help --verbose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help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version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upgrade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Upgrade flutter system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doctor --verbose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Check project health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create app_name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 flutter app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run dart_file --verbose --ignore-deprecation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a dart file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pub 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dependencies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pub 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 dependencies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build dir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Build a dir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devices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connected devices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 logs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logs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TABLE_ENDDRAG_ORIGIN_RECT" val="533*150"/>
  <p:tag name="TABLE_ENDDRAG_RECT" val="380*95*533*15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TABLE_ENDDRAG_ORIGIN_RECT" val="469*210"/>
  <p:tag name="TABLE_ENDDRAG_RECT" val="346*165*469*210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5.xml><?xml version="1.0" encoding="utf-8"?>
<p:tagLst xmlns:p="http://schemas.openxmlformats.org/presentationml/2006/main">
  <p:tag name="TABLE_ENDDRAG_ORIGIN_RECT" val="469*210"/>
  <p:tag name="TABLE_ENDDRAG_RECT" val="346*165*469*210"/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9.xml><?xml version="1.0" encoding="utf-8"?>
<p:tagLst xmlns:p="http://schemas.openxmlformats.org/presentationml/2006/main">
  <p:tag name="COMMONDATA" val="eyJoZGlkIjoiYjRhZjQ5NWVmZmQxNmM3NmNkNDYxNWRmNzNmMjA1ZDAifQ=="/>
  <p:tag name="KSO_WPP_MARK_KEY" val="368d8392-101a-4960-91a1-58ab14917b9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7257</Words>
  <Application>WPS 演示</Application>
  <PresentationFormat>宽屏</PresentationFormat>
  <Paragraphs>463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Flutter Notes</vt:lpstr>
      <vt:lpstr>Change History</vt:lpstr>
      <vt:lpstr>References</vt:lpstr>
      <vt:lpstr>Intro</vt:lpstr>
      <vt:lpstr>Flutter vs. React Native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Theory</vt:lpstr>
      <vt:lpstr>Framework</vt:lpstr>
      <vt:lpstr>PowerPoint 演示文稿</vt:lpstr>
      <vt:lpstr>Channel</vt:lpstr>
      <vt:lpstr>线程管理</vt:lpstr>
      <vt:lpstr>PowerPoint 演示文稿</vt:lpstr>
      <vt:lpstr>Packages</vt:lpstr>
      <vt:lpstr>Animation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Dart</vt:lpstr>
      <vt:lpstr>Dart Package</vt:lpstr>
      <vt:lpstr>Dart Library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522</cp:revision>
  <dcterms:created xsi:type="dcterms:W3CDTF">2019-06-19T02:08:00Z</dcterms:created>
  <dcterms:modified xsi:type="dcterms:W3CDTF">2023-09-23T12:33:47Z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44FCD7783A304180B190A8BF484A28C0</vt:lpwstr>
  </property>
</Properties>
</file>