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256" r:id="rId3"/>
    <p:sldId id="291" r:id="rId5"/>
    <p:sldId id="259" r:id="rId6"/>
    <p:sldId id="333" r:id="rId7"/>
    <p:sldId id="307" r:id="rId8"/>
    <p:sldId id="258" r:id="rId9"/>
    <p:sldId id="263" r:id="rId10"/>
    <p:sldId id="277" r:id="rId11"/>
    <p:sldId id="260" r:id="rId12"/>
    <p:sldId id="285" r:id="rId13"/>
    <p:sldId id="357" r:id="rId14"/>
    <p:sldId id="324" r:id="rId15"/>
    <p:sldId id="268" r:id="rId16"/>
    <p:sldId id="273" r:id="rId17"/>
    <p:sldId id="303" r:id="rId18"/>
    <p:sldId id="308" r:id="rId19"/>
    <p:sldId id="354" r:id="rId20"/>
    <p:sldId id="355" r:id="rId21"/>
    <p:sldId id="360" r:id="rId22"/>
    <p:sldId id="361" r:id="rId23"/>
    <p:sldId id="362" r:id="rId24"/>
    <p:sldId id="363" r:id="rId25"/>
    <p:sldId id="364" r:id="rId26"/>
    <p:sldId id="320" r:id="rId27"/>
    <p:sldId id="349" r:id="rId28"/>
    <p:sldId id="359" r:id="rId29"/>
    <p:sldId id="264" r:id="rId30"/>
    <p:sldId id="267" r:id="rId31"/>
    <p:sldId id="276" r:id="rId32"/>
    <p:sldId id="353" r:id="rId33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5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9.xml"/><Relationship Id="rId2" Type="http://schemas.openxmlformats.org/officeDocument/2006/relationships/image" Target="../media/image11.png"/><Relationship Id="rId1" Type="http://schemas.openxmlformats.org/officeDocument/2006/relationships/tags" Target="../tags/tag4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6.png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Media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90000" lnSpcReduction="20000"/>
          </a:bodyPr>
          <a:p>
            <a:pPr algn="ctr"/>
            <a:r>
              <a:rPr lang="en-US" altLang="zh-CN" dirty="0"/>
              <a:t>Sparks-Lu</a:t>
            </a:r>
            <a:endParaRPr lang="en-US" altLang="zh-CN" dirty="0"/>
          </a:p>
          <a:p>
            <a:pPr algn="ctr"/>
            <a:r>
              <a:rPr lang="en-US" altLang="zh-CN" dirty="0"/>
              <a:t>Last updated: 11/10/2021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Info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919460" cy="1041400"/>
          </a:xfrm>
        </p:spPr>
        <p:txBody>
          <a:bodyPr>
            <a:noAutofit/>
          </a:bodyPr>
          <a:p>
            <a:r>
              <a:rPr lang="en-US" altLang="zh-CN" sz="2000"/>
              <a:t>Install</a:t>
            </a:r>
            <a:endParaRPr lang="en-US" altLang="zh-CN" sz="2000"/>
          </a:p>
          <a:p>
            <a:pPr lvl="1"/>
            <a:r>
              <a:rPr lang="en-US" altLang="zh-CN" sz="1665"/>
              <a:t>sudo add-apt-repository ppa:videolan/master-daily</a:t>
            </a:r>
            <a:endParaRPr lang="en-US" altLang="zh-CN" sz="1665"/>
          </a:p>
          <a:p>
            <a:pPr lvl="1"/>
            <a:r>
              <a:rPr lang="en-US" altLang="zh-CN" sz="1665"/>
              <a:t>ffmpeg 3.3.3-2</a:t>
            </a:r>
            <a:endParaRPr lang="en-US" altLang="zh-CN" sz="1665"/>
          </a:p>
          <a:p>
            <a:pPr lvl="1"/>
            <a:r>
              <a:rPr lang="en-US" altLang="zh-CN" sz="1600"/>
              <a:t>ffmpeg, ffprobe, ffplay</a:t>
            </a:r>
            <a:endParaRPr lang="en-US" altLang="zh-CN" sz="16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79120" y="3016885"/>
          <a:ext cx="1126871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360"/>
                <a:gridCol w="5694680"/>
                <a:gridCol w="320167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Hide banner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-hide_banner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Log level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/>
                        <a:t>ffmpeg -loglevel quiet/panic/fatal/error/warning/info/verbose/debug </a:t>
                      </a:r>
                      <a:endParaRPr lang="en-US" altLang="zh-CN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Print format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ffprobe -show_format -print_format json -v quiet input.mp4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Get duration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ffprobe -i input.mp4 -v quiet -show_entries format=duration -hide_banner -of default=noprint_wrappers=1:nokey=1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Show stream info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ffprobe -v quiet -print_format json -show_format -show_streams input.mp4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Get fps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filename 2&gt;&amp;1 | sed -n "s/.*, \(.*\) fp.*/\1/p"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FF* Generic Options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543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7412355"/>
                <a:gridCol w="17297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-version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ffmpeg version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16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-buildconf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List ffmpeg build configuration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297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-formats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-demuxers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-muxers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List available codec formats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-devices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available devices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-codec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-decoders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-encoders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available codecs, decoding/encoding, video/audio/subtitle/data/attachment, lossy/lossless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-bsfs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available bitstream filters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-protocols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available protocols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-filters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available libavfilter filters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-pix_fmts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available pixel formats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-sampel_fmts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available sample formats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-layouts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channel names and standard channel layouts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-dispositions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stream dispositions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-colors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recognized color names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frames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79120" y="2174875"/>
          <a:ext cx="11268710" cy="2394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360"/>
                <a:gridCol w="5694680"/>
                <a:gridCol w="3201670"/>
              </a:tblGrid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Convert image sequences into video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ffmpeg </a:t>
                      </a:r>
                      <a:r>
                        <a:rPr lang="en-US" altLang="zh-CN" sz="1400">
                          <a:sym typeface="+mn-ea"/>
                        </a:rPr>
                        <a:t>-start_number {start} </a:t>
                      </a:r>
                      <a:r>
                        <a:rPr lang="zh-CN" altLang="en-US" sz="1400">
                          <a:sym typeface="+mn-ea"/>
                        </a:rPr>
                        <a:t>-i %4d.png </a:t>
                      </a:r>
                      <a:r>
                        <a:rPr lang="en-US" altLang="zh-CN" sz="1400">
                          <a:sym typeface="+mn-ea"/>
                        </a:rPr>
                        <a:t>-r 20 output</a:t>
                      </a:r>
                      <a:r>
                        <a:rPr lang="zh-CN" altLang="en-US" sz="1400">
                          <a:sym typeface="+mn-ea"/>
                        </a:rPr>
                        <a:t>.mp4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Get frames from video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output/frame%04d.jpg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Extract frames with a ratio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input.mp4 -r 0.1 ./images/frames_%02d.jpg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Extract a specific frame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-ss 00:00:05.01 -i myvideo.avi -frames:v 1 myimage.jpg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Video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543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635"/>
                <a:gridCol w="5369560"/>
                <a:gridCol w="34734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video size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input.avi -s 720x480 -c:a copy output.avi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input.avi -filter:v scale=720:-1 -c:a copy output.avi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Crop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input.mp4 -filter:v "crop=w:h:x:y" output.mp4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fps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input.mp4 -r 30 output.mp4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video lengh not changed, frames added or removed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Add logo to video (bottom-right)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ffmpeg -i vt.mp4 -i vhuantech-org.png -filter_complex "overlay=W-w-5:H-h-5" -codec:a copy TempleOfHeaven.mp4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Speed up or slow down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input.mp4 -filter:v “setpts=0.5*PTS” output.mp4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input.mkv -filter_complex "[0:v]setpts=0.5*PTS[v];[0:a]atempo=2.0[a]" -map "[v]" -map "[a]" output.mkv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fps not changed, video length changed, frames added or removed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PTS: presentation timestamp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436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Generate video from image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-loop 1 -i image.png -t 3  out.mp4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Output to gif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input.mp4 -f gif output.gif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Reverse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400"/>
                        <a:t>ffmpeg -i input.mov -filter:v 'reverse' -filter:a 'areverse' output.mov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Rotate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ffmpeg -i input.mp4 -filter:v 'transpose=1' rotated-video.mp4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// 1: 90 counter-clockwise, 2: 90 clockwise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Truncate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-ss 10 -i input.mp3 -t 6 output.mp3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Concat video files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-f concat -safe 0 -i mylist.txt -c copy output.mp4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mylist.txt: </a:t>
                      </a:r>
                      <a:r>
                        <a:rPr lang="en-US" altLang="zh-CN" sz="1400">
                          <a:sym typeface="+mn-ea"/>
                        </a:rPr>
                        <a:t>file 'filename1'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video codec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in.mpg -c:v libx264 out.mp4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Video 2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7412355"/>
                <a:gridCol w="17297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13716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h264 encoding params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/>
                        <a:t>ffmpeg -c:v libx264 -profile:v high/main/baseline -level:v 4.0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-crf 0~51 (constant rate factor, default 23, 0 lossless, 17/18 nearly lossless)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-preset   // encoding speed, ultrafast, superfast, veryfast, faster, fast, medium (the default), slow, slower, veryslow. A slower preset provides better compression (quality per file size) but is slower. 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-b:a 128k  // set audio bitrate to 128K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// profile: video compression features the player must support</a:t>
                      </a:r>
                      <a:endParaRPr lang="en-US" altLang="zh-CN" sz="1400"/>
                    </a:p>
                    <a:p>
                      <a:pPr marL="0" lvl="2">
                        <a:buNone/>
                      </a:pPr>
                      <a:r>
                        <a:rPr lang="en-US" altLang="zh-CN" sz="1400"/>
                        <a:t>// level: defines the peak bitrate the player can handle, along with the maximum resolution, and the maximum number of reference frames held in memory during playback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Padding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in.mp4 -vf “pad=width=800:height=600:x=10:y=75:color=black” out.mp4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x/y: start placing point of the original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Web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-movflags +faststart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// Allows video to playback before it is completely downloaded in the case of progressive download viewing. Useful if you are hosting the video, otherwise superfluous if uploading to a video service like YouTube.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Convert to gif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video.mp4 -vf scale=500:-1 -t 10 -r 10 image.gif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// scale to width=500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Add a poster image to audio to generate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-loop 1 -i image.jpg -i audio.mp3 -c:v libx264 -c:a aac -strict experimental -b:a 192k -shortest output.mp4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Convert a single image to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-loop 1 -i image.png -c:v libx264 -t 30 -pix_fmt yuv420p video.mp4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Audio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690"/>
                <a:gridCol w="5744845"/>
                <a:gridCol w="31661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从</a:t>
                      </a:r>
                      <a:r>
                        <a:rPr lang="en-US" altLang="zh-CN" sz="1400"/>
                        <a:t>MP4</a:t>
                      </a:r>
                      <a:r>
                        <a:rPr lang="zh-CN" altLang="en-US" sz="1400"/>
                        <a:t>中提取声音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input.mp4 -vn output</a:t>
                      </a:r>
                      <a:r>
                        <a:rPr lang="en-US" altLang="zh-CN" sz="1400"/>
                        <a:t>.mp3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Add subtitle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ffmpeg -i </a:t>
                      </a:r>
                      <a:r>
                        <a:rPr lang="en-US" altLang="zh-CN" sz="1400"/>
                        <a:t>input</a:t>
                      </a:r>
                      <a:r>
                        <a:rPr lang="zh-CN" altLang="en-US" sz="1400"/>
                        <a:t>.avi -vf subtitles=subtitle.srt out</a:t>
                      </a:r>
                      <a:r>
                        <a:rPr lang="en-US" altLang="zh-CN" sz="1400"/>
                        <a:t>put</a:t>
                      </a:r>
                      <a:r>
                        <a:rPr lang="zh-CN" altLang="en-US" sz="1400"/>
                        <a:t>.avi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ffmpeg -i </a:t>
                      </a:r>
                      <a:r>
                        <a:rPr lang="en-US" altLang="zh-CN" sz="1400">
                          <a:sym typeface="+mn-ea"/>
                        </a:rPr>
                        <a:t>input</a:t>
                      </a:r>
                      <a:r>
                        <a:rPr lang="zh-CN" altLang="en-US" sz="1400">
                          <a:sym typeface="+mn-ea"/>
                        </a:rPr>
                        <a:t>.avi -vf </a:t>
                      </a:r>
                      <a:r>
                        <a:rPr lang="en-US" altLang="zh-CN" sz="1400">
                          <a:sym typeface="+mn-ea"/>
                        </a:rPr>
                        <a:t>“ass=subtitle.ass”</a:t>
                      </a:r>
                      <a:r>
                        <a:rPr lang="zh-CN" altLang="en-US" sz="1400">
                          <a:sym typeface="+mn-ea"/>
                        </a:rPr>
                        <a:t> out</a:t>
                      </a:r>
                      <a:r>
                        <a:rPr lang="en-US" altLang="zh-CN" sz="1400">
                          <a:sym typeface="+mn-ea"/>
                        </a:rPr>
                        <a:t>put</a:t>
                      </a:r>
                      <a:r>
                        <a:rPr lang="zh-CN" altLang="en-US" sz="1400">
                          <a:sym typeface="+mn-ea"/>
                        </a:rPr>
                        <a:t>.avi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ffmpeg -i movie.mp4 -i subtitles.srt -map 0 -map 1 -c copy -c:v libx264 -crf 23 -preset veryfast output.mkv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Extract audio from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ffmpeg -i input.mp4 -vn -ac 2 </a:t>
                      </a:r>
                      <a:r>
                        <a:rPr lang="en-US" altLang="zh-CN" sz="1400"/>
                        <a:t>-ab 187 </a:t>
                      </a:r>
                      <a:r>
                        <a:rPr lang="zh-CN" altLang="en-US" sz="1400"/>
                        <a:t>audio.wav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-ac  number of audio channels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-ab  audio bitrate in Kbps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Merge audi</a:t>
                      </a:r>
                      <a:r>
                        <a:rPr lang="en-US" altLang="zh-CN" sz="1400"/>
                        <a:t>o and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audio.mp3 -i input.mp4 output.mp4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Remove audio from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ffmpeg -i </a:t>
                      </a:r>
                      <a:r>
                        <a:rPr lang="en-US" altLang="zh-CN" sz="1400"/>
                        <a:t>input</a:t>
                      </a:r>
                      <a:r>
                        <a:rPr lang="zh-CN" altLang="en-US" sz="1400"/>
                        <a:t>.avi -vcodec copy -an </a:t>
                      </a:r>
                      <a:r>
                        <a:rPr lang="en-US" altLang="zh-CN" sz="1400"/>
                        <a:t>output.avi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Convert wav to 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input.wav output.mp3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audio volume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input.wav -af "volume=0.25" output.mp3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Fade in volume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-y -i demo.wav -af "afade=t=in:ss=0:d=15" output.mp3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Reduce background noise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input.wav -af "highpass=f=200, lowpass=f=3000" output.mp3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[200Hz, 300Hz] is kept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Slow down audio by 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input.mp4 -filter:a "atempo=0.5" -vn output.aac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atempo: 0.5~2.0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audio codec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/>
                        <a:t>ffmpeg -i in.mp4 -c:a aac out.mp4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mp3-encoded video cannot play audio correctly in Mac/iOS</a:t>
                      </a:r>
                      <a:endParaRPr lang="en-US" altLang="zh-CN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sample rate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/>
                        <a:t>ffmpeg -i input.mp3 -ar 44100 output.mp3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Change audio sample rate to 44K Hz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Subtitle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7412355"/>
                <a:gridCol w="17297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Remove soft subtitle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video.mkv -vcodec copy -acodec copy -sn video-no-subs.mkv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Add soft subtitle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ffmpeg -i demo.mkv -i sub.ass -codec copy -map 0 -map 1 output.mkv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ffmpeg -i input.m4v -i subtitle.srt -map 0 -map 1 -c copy -c:s mov_text output.m4v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Add hard subtitle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# ffmpeg should be built with libass support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>
                          <a:sym typeface="+mn-ea"/>
                        </a:rPr>
                        <a:t>ffmpeg -version |grep libass -i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>
                          <a:sym typeface="+mn-ea"/>
                        </a:rPr>
                        <a:t>ffmpeg -i input.mp4 -vf subtitles=”subtitle.srt:fontsdir=/fonts/:force_style='FontName=Droid Sans,Fontsize=12,borderstyle=3,outline=3,PrimaryColour=&amp;H00ff0000,OutlineColour=&amp;H0000ff00'” output.mp4 // color in &amp;HAABBGGRR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>
                          <a:sym typeface="+mn-ea"/>
                        </a:rPr>
                        <a:t>ffmpeg -i input.mp4 -vf “ass=subtitle.ass:fontsdir=/storage/emulated/0/fonts/” output.mp4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>
                          <a:sym typeface="+mn-ea"/>
                        </a:rPr>
                        <a:t>ffmpeg -i input.mp4 -vf "subtitles=subtitle.srt:force_style='Fontname=Roboto,OutlineColour=&amp;H40000000,BorderStyle=3'" output.mp4   // Youtube default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>
                          <a:sym typeface="+mn-ea"/>
                        </a:rPr>
                        <a:t>ffmpeg -i input.mp4 -vf "subtitles=subtitle.srt:force_style='Fontname=Consolas,BackColour=&amp;H80000000,Spacing=0.2,Outline=0,Shadow=0.75'" output.mp4    // Netflix default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>
                          <a:sym typeface="+mn-ea"/>
                        </a:rPr>
                        <a:t>ffmpeg -i input.mp4 -vf "subtitles=subtitle.srt:force_style='PrimaryColour=&amp;H03fcff,Italic=1,Spacing=0.8'" output_aesthetic.mp4    // aesthetic (vintage yellow)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/>
                        <a:t>borderstyle: 1 (outline + drop shadow), 3 (opaque box)</a:t>
                      </a:r>
                      <a:endParaRPr lang="en-US" altLang="zh-CN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/>
                        <a:t>color: &amp;HAABBGGRR</a:t>
                      </a:r>
                      <a:endParaRPr lang="en-US" altLang="zh-CN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/>
                        <a:t>https://www.baeldung.com/linux/subtitles-ffmpeg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Extract subtitle from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ffmpeg -i demo.mkv -map 0:s:0 sub.srt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Audio Filters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013200" cy="4903470"/>
          </a:xfrm>
        </p:spPr>
        <p:txBody>
          <a:bodyPr>
            <a:normAutofit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https://trac.ffmpeg.org/wiki/FilteringGuide</a:t>
            </a:r>
            <a:endParaRPr lang="en-US" altLang="zh-CN"/>
          </a:p>
          <a:p>
            <a:pPr lvl="1"/>
            <a:r>
              <a:rPr lang="en-US" altLang="zh-CN"/>
              <a:t>https://ffmpeg.org/ffmpeg-filters.html</a:t>
            </a:r>
            <a:endParaRPr lang="en-US" altLang="zh-CN"/>
          </a:p>
          <a:p>
            <a:pPr lvl="0"/>
            <a:r>
              <a:rPr lang="en-US" altLang="zh-CN"/>
              <a:t>Audio filters</a:t>
            </a:r>
            <a:endParaRPr lang="en-US" altLang="zh-CN"/>
          </a:p>
          <a:p>
            <a:pPr lvl="1"/>
            <a:r>
              <a:rPr lang="en-US" altLang="zh-CN"/>
              <a:t>acompressor, acontrast, acopy, crossfade, aloop, amerge, amix, lowpass,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676265" y="1100455"/>
          <a:ext cx="6142355" cy="701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795"/>
                <a:gridCol w="3422015"/>
                <a:gridCol w="156654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Apply an audio filter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ffmpeg -i input -filter:a loudnorm  output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Apply a video filter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Video Filters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85965" cy="4549140"/>
          </a:xfrm>
        </p:spPr>
        <p:txBody>
          <a:bodyPr>
            <a:noAutofit/>
          </a:bodyPr>
          <a:p>
            <a:pPr lvl="0"/>
            <a:r>
              <a:rPr lang="en-US" altLang="zh-CN" sz="1600">
                <a:sym typeface="+mn-ea"/>
              </a:rPr>
              <a:t>Video filters</a:t>
            </a:r>
            <a:endParaRPr lang="en-US" altLang="zh-CN" sz="1600"/>
          </a:p>
          <a:p>
            <a:pPr lvl="1"/>
            <a:r>
              <a:rPr lang="en-US" altLang="zh-CN" sz="1400">
                <a:sym typeface="+mn-ea"/>
              </a:rPr>
              <a:t>ass, blend, boxblur, chromahold/colorhold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chromakey/colorkey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color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similarity(0.01~1): 0.01 for exact key color, 1 for everything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blend: in percentage, higher value for more blending effect</a:t>
            </a:r>
            <a:endParaRPr lang="en-US" altLang="zh-CN" sz="1400">
              <a:sym typeface="+mn-ea"/>
            </a:endParaRPr>
          </a:p>
          <a:p>
            <a:pPr lvl="2"/>
            <a:r>
              <a:rPr lang="zh-CN" altLang="en-US" sz="1400">
                <a:sym typeface="+mn-ea"/>
              </a:rPr>
              <a:t>ffmpeg -i input.png -vf chromakey=green</a:t>
            </a:r>
            <a:r>
              <a:rPr lang="en-US" altLang="zh-CN" sz="1400">
                <a:sym typeface="+mn-ea"/>
              </a:rPr>
              <a:t>:0.1:0.1</a:t>
            </a:r>
            <a:r>
              <a:rPr lang="zh-CN" altLang="en-US" sz="1400">
                <a:sym typeface="+mn-ea"/>
              </a:rPr>
              <a:t> out.png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chromashift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cbh (chroma-blue horizontally), cbv, crh, crv, edge (smear, default, warp)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ciescope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display CIE color diagram with pixels overlaid onto it</a:t>
            </a:r>
            <a:endParaRPr lang="en-US" altLang="zh-CN" sz="14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color system, cie, gamuts, size, intensity, contrast, corrgamma, showwhite, gamma, fill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codecview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visualize info exported by some codecs</a:t>
            </a:r>
            <a:endParaRPr lang="en-US" altLang="zh-CN" sz="14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mv: motion vectors to visualize</a:t>
            </a:r>
            <a:endParaRPr lang="en-US" altLang="zh-CN" sz="14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qp: display quantization params using the chroma plane</a:t>
            </a:r>
            <a:endParaRPr lang="en-US" altLang="zh-CN" sz="14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mv_type: fp (forward predicted MVs), bp (backward predicted MVs)</a:t>
            </a:r>
            <a:endParaRPr lang="en-US" altLang="zh-CN" sz="14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frame_type: if (intra-coded frame), pf (predicted frames), bf (bi-directionally predicted frames)</a:t>
            </a:r>
            <a:endParaRPr lang="en-US" altLang="zh-CN" sz="14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ffplay -flags2 +export_mvs input.mp4 -vf codecview=mv=pf+bf+bb</a:t>
            </a:r>
            <a:endParaRPr lang="en-US" altLang="zh-CN" sz="1400">
              <a:sym typeface="+mn-ea"/>
            </a:endParaRPr>
          </a:p>
          <a:p>
            <a:pPr lvl="2"/>
            <a:endParaRPr lang="en-US" altLang="zh-CN" sz="1400">
              <a:sym typeface="+mn-ea"/>
            </a:endParaRPr>
          </a:p>
        </p:txBody>
      </p:sp>
      <p:pic>
        <p:nvPicPr>
          <p:cNvPr id="4" name="图片 3" descr="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6640" y="636270"/>
            <a:ext cx="3171825" cy="3171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0" y="4072255"/>
            <a:ext cx="3743325" cy="21037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FFMPEG Video Filters 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57800" cy="4959985"/>
          </a:xfrm>
        </p:spPr>
        <p:txBody>
          <a:bodyPr>
            <a:normAutofit fontScale="70000"/>
          </a:bodyPr>
          <a:p>
            <a:r>
              <a:rPr lang="en-US" altLang="zh-CN">
                <a:sym typeface="+mn-ea"/>
              </a:rPr>
              <a:t>Video filters (Cont.)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colorbalance</a:t>
            </a:r>
            <a:endParaRPr lang="en-US" altLang="zh-CN"/>
          </a:p>
          <a:p>
            <a:pPr lvl="2"/>
            <a:r>
              <a:rPr lang="en-US" altLang="zh-CN"/>
              <a:t>rs/gs/bs: r/g/b shadow</a:t>
            </a:r>
            <a:endParaRPr lang="en-US" altLang="zh-CN"/>
          </a:p>
          <a:p>
            <a:pPr lvl="3"/>
            <a:r>
              <a:rPr lang="en-US" altLang="zh-CN"/>
              <a:t>[-1, 1]</a:t>
            </a:r>
            <a:endParaRPr lang="en-US" altLang="zh-CN"/>
          </a:p>
          <a:p>
            <a:pPr lvl="2"/>
            <a:r>
              <a:rPr lang="en-US" altLang="zh-CN"/>
              <a:t>rm/gm/bm: r/g/b medium</a:t>
            </a:r>
            <a:endParaRPr lang="en-US" altLang="zh-CN"/>
          </a:p>
          <a:p>
            <a:pPr lvl="2"/>
            <a:r>
              <a:rPr lang="en-US" altLang="zh-CN"/>
              <a:t>rh/gh/bh: r/g/b brightest pixels</a:t>
            </a:r>
            <a:endParaRPr lang="en-US" altLang="zh-CN"/>
          </a:p>
          <a:p>
            <a:pPr lvl="2"/>
            <a:r>
              <a:rPr lang="en-US" altLang="zh-CN"/>
              <a:t>pl: preserve lightness</a:t>
            </a:r>
            <a:endParaRPr lang="en-US" altLang="zh-CN"/>
          </a:p>
          <a:p>
            <a:pPr lvl="2"/>
            <a:r>
              <a:rPr lang="en-US" altLang="zh-CN"/>
              <a:t>ffmpeg -i sodabottle.mp4 -vf colorbalance=rs=.3 rs.3.mp4</a:t>
            </a:r>
            <a:endParaRPr lang="en-US" altLang="zh-CN"/>
          </a:p>
          <a:p>
            <a:pPr lvl="1"/>
            <a:r>
              <a:rPr lang="en-US" altLang="zh-CN"/>
              <a:t>colorcontrast</a:t>
            </a:r>
            <a:endParaRPr lang="en-US" altLang="zh-CN"/>
          </a:p>
          <a:p>
            <a:pPr lvl="2"/>
            <a:r>
              <a:rPr lang="en-US" altLang="zh-CN" sz="1800"/>
              <a:t>adjust color contrast between RGB components</a:t>
            </a:r>
            <a:endParaRPr lang="en-US" altLang="zh-CN"/>
          </a:p>
          <a:p>
            <a:pPr lvl="1"/>
            <a:r>
              <a:rPr lang="en-US" altLang="zh-CN"/>
              <a:t>colorcorrect</a:t>
            </a:r>
            <a:endParaRPr lang="en-US" altLang="zh-CN"/>
          </a:p>
          <a:p>
            <a:pPr lvl="2"/>
            <a:r>
              <a:rPr lang="en-US" altLang="zh-CN"/>
              <a:t>adjust color white balance</a:t>
            </a:r>
            <a:endParaRPr lang="en-US" altLang="zh-CN"/>
          </a:p>
          <a:p>
            <a:pPr lvl="2"/>
            <a:r>
              <a:rPr lang="en-US" altLang="zh-CN"/>
              <a:t>rl(-1.0~1.0)/bl/rh/bh/saturation(-3.0~3.0)/analyze(manual/average/minmax/median)</a:t>
            </a:r>
            <a:endParaRPr lang="en-US" altLang="zh-CN"/>
          </a:p>
          <a:p>
            <a:pPr lvl="2"/>
            <a:r>
              <a:rPr lang="en-US" altLang="zh-CN"/>
              <a:t>ffmpeg -i sodabottle.mp4 -vf colorcorrect=saturation=3.0 sat3.0.mp4</a:t>
            </a:r>
            <a:endParaRPr lang="en-US" altLang="zh-CN"/>
          </a:p>
          <a:p>
            <a:pPr lvl="1"/>
            <a:r>
              <a:rPr lang="en-US" altLang="zh-CN"/>
              <a:t>colorize</a:t>
            </a:r>
            <a:endParaRPr lang="en-US" altLang="zh-CN"/>
          </a:p>
          <a:p>
            <a:pPr lvl="2"/>
            <a:r>
              <a:rPr lang="en-US" altLang="zh-CN"/>
              <a:t>Overlay a solid color on the video stream</a:t>
            </a:r>
            <a:endParaRPr lang="en-US" altLang="zh-CN"/>
          </a:p>
          <a:p>
            <a:pPr lvl="2"/>
            <a:r>
              <a:rPr lang="en-US" altLang="zh-CN"/>
              <a:t>hue (0~360), saturation (0~1), lightness (0~1), mix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5715" y="1211580"/>
            <a:ext cx="5257800" cy="49599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ym typeface="+mn-ea"/>
              </a:rPr>
              <a:t>Video filters (Cont.)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colorlevels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400"/>
              <a:t>rimin/gimin/bimin/aimin: input min, [-1.0, 1.0]</a:t>
            </a:r>
            <a:endParaRPr lang="en-US" altLang="zh-CN" sz="1400"/>
          </a:p>
          <a:p>
            <a:pPr lvl="2"/>
            <a:r>
              <a:rPr lang="en-US" altLang="zh-CN" sz="1400"/>
              <a:t>rimax/gimax/bimax/aimax: input max, [-1.0, 1.0]</a:t>
            </a:r>
            <a:endParaRPr lang="en-US" altLang="zh-CN" sz="1400"/>
          </a:p>
          <a:p>
            <a:pPr lvl="2"/>
            <a:r>
              <a:rPr lang="en-US" altLang="zh-CN" sz="1400"/>
              <a:t>romin/gomin/bomin/aomin: output min, [0, 1.0]</a:t>
            </a:r>
            <a:endParaRPr lang="en-US" altLang="zh-CN" sz="1400"/>
          </a:p>
          <a:p>
            <a:pPr lvl="2"/>
            <a:r>
              <a:rPr lang="en-US" altLang="zh-CN" sz="1400"/>
              <a:t>romax/gomax/bomax/aomax:output max, [0, 1.0]</a:t>
            </a:r>
            <a:endParaRPr lang="en-US" altLang="zh-CN" sz="1400"/>
          </a:p>
          <a:p>
            <a:pPr lvl="2"/>
            <a:r>
              <a:rPr lang="en-US" altLang="zh-CN" sz="1400"/>
              <a:t>preserve: non/lum/max/avg/sum/nrm/pwr</a:t>
            </a:r>
            <a:endParaRPr lang="en-US" altLang="zh-CN" sz="1400"/>
          </a:p>
          <a:p>
            <a:pPr lvl="2"/>
            <a:r>
              <a:rPr lang="en-US" altLang="zh-CN" sz="1400"/>
              <a:t>ffmpeg -i sodabottle.mp4 -vf colorlevels=rimin=0.058:gimin=0.058:bimin=0.058 darker.mp4</a:t>
            </a:r>
            <a:endParaRPr lang="en-US" altLang="zh-CN" sz="1400"/>
          </a:p>
          <a:p>
            <a:pPr lvl="2"/>
            <a:r>
              <a:rPr lang="en-US" altLang="zh-CN" sz="1400"/>
              <a:t>ffmpeg -i sodabottle.mp4 -vf colorlevels=rimin=0.039:gimin=0.039:bimin=0.039:rimax=0.96:gimax=0.96:bimax=0.96 increase_contrast.mp4</a:t>
            </a:r>
            <a:endParaRPr lang="en-US" altLang="zh-CN" sz="1400"/>
          </a:p>
          <a:p>
            <a:pPr lvl="1"/>
            <a:r>
              <a:rPr lang="en-US" altLang="zh-CN" sz="1555"/>
              <a:t>colormap/colormatrix/colorspace</a:t>
            </a:r>
            <a:endParaRPr lang="en-US" altLang="zh-CN" sz="1555"/>
          </a:p>
          <a:p>
            <a:pPr lvl="1"/>
            <a:r>
              <a:rPr lang="en-US" altLang="zh-CN" sz="1555"/>
              <a:t>colortemperature</a:t>
            </a:r>
            <a:endParaRPr lang="en-US" altLang="zh-CN" sz="1555"/>
          </a:p>
          <a:p>
            <a:pPr lvl="2"/>
            <a:r>
              <a:rPr lang="en-US" altLang="zh-CN" sz="1400"/>
              <a:t>temperature: in Kelvin, 1000~40000, default 6500K</a:t>
            </a:r>
            <a:endParaRPr lang="en-US" altLang="zh-CN" sz="1400"/>
          </a:p>
          <a:p>
            <a:pPr lvl="2"/>
            <a:r>
              <a:rPr lang="en-US" altLang="zh-CN" sz="1400"/>
              <a:t>mix (0~1, default 1), pl (preserve lightness, 0~1, default 0)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11/10/2021</a:t>
            </a:r>
            <a:endParaRPr lang="en-US" altLang="zh-CN"/>
          </a:p>
          <a:p>
            <a:pPr lvl="1"/>
            <a:r>
              <a:rPr lang="en-US" altLang="zh-CN"/>
              <a:t>Added audio codec conversion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FFMPEG Video Filters 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58435" cy="5325110"/>
          </a:xfrm>
        </p:spPr>
        <p:txBody>
          <a:bodyPr>
            <a:normAutofit fontScale="80000"/>
          </a:bodyPr>
          <a:p>
            <a:r>
              <a:rPr lang="en-US" altLang="zh-CN" sz="2000">
                <a:sym typeface="+mn-ea"/>
              </a:rPr>
              <a:t>Video filters (Cont.)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/>
              <a:t>convolution</a:t>
            </a:r>
            <a:endParaRPr lang="en-US" altLang="zh-CN" sz="1800"/>
          </a:p>
          <a:p>
            <a:pPr lvl="2"/>
            <a:r>
              <a:rPr lang="en-US" altLang="zh-CN" sz="1600"/>
              <a:t>matrix for each plane (channel): 3*3/5*5/7*7/horizontal/vertical, up to 49 elements</a:t>
            </a:r>
            <a:endParaRPr lang="en-US" altLang="zh-CN" sz="1600"/>
          </a:p>
          <a:p>
            <a:pPr lvl="2"/>
            <a:r>
              <a:rPr lang="en-US" altLang="zh-CN" sz="1600"/>
              <a:t>multiplier for calculated value for each plane, default 1</a:t>
            </a:r>
            <a:endParaRPr lang="en-US" altLang="zh-CN" sz="1600"/>
          </a:p>
          <a:p>
            <a:pPr lvl="2"/>
            <a:r>
              <a:rPr lang="en-US" altLang="zh-CN" sz="1600"/>
              <a:t>bias for each plane, added to the result of the multiplication, default 0.0</a:t>
            </a:r>
            <a:endParaRPr lang="en-US" altLang="zh-CN" sz="1600"/>
          </a:p>
          <a:p>
            <a:pPr lvl="2"/>
            <a:r>
              <a:rPr lang="en-US" altLang="zh-CN" sz="1600"/>
              <a:t>matrix mode for each plane, square (default) / row/column</a:t>
            </a:r>
            <a:endParaRPr lang="en-US" altLang="zh-CN" sz="1600"/>
          </a:p>
          <a:p>
            <a:pPr lvl="2"/>
            <a:r>
              <a:rPr lang="en-US" altLang="zh-CN" sz="1600"/>
              <a:t>sharpen: convolution="0 -1 0 -1 5 -1 0 -1 0:0 -1 0 -1 5 -1 0 -1 0:0 -1 0 -1 5 -1 0 -1 0:0 -1 0 -1 5 -1 0 -1 0"</a:t>
            </a:r>
            <a:endParaRPr lang="en-US" altLang="zh-CN" sz="1600"/>
          </a:p>
          <a:p>
            <a:pPr lvl="2"/>
            <a:r>
              <a:rPr lang="en-US" altLang="zh-CN" sz="1600"/>
              <a:t>blur: convolution="1 1 1 1 1 1 1 1 1:1 1 1 1 1 1 1 1 1:1 1 1 1 1 1 1 1 1:1 1 1 1 1 1 1 1 1:1/9:1/9:1/9:1/9"</a:t>
            </a:r>
            <a:endParaRPr lang="en-US" altLang="zh-CN" sz="1600"/>
          </a:p>
          <a:p>
            <a:pPr lvl="2"/>
            <a:r>
              <a:rPr lang="en-US" altLang="zh-CN" sz="1600"/>
              <a:t>edge enhance: convolution="0 0 0 -1 1 0 0 0 0:0 0 0 -1 1 0 0 0 0:0 0 0 -1 1 0 0 0 0:0 0 0 -1 1 0 0 0 0:5:1:1:1:0:128:128:128"</a:t>
            </a:r>
            <a:endParaRPr lang="en-US" altLang="zh-CN" sz="1600"/>
          </a:p>
          <a:p>
            <a:pPr lvl="2"/>
            <a:r>
              <a:rPr lang="en-US" altLang="zh-CN" sz="1600"/>
              <a:t>edge detect:convolution="0 1 0 1 -4 1 0 1 0:0 1 0 1 -4 1 0 1 0:0 1 0 1 -4 1 0 1 0:0 1 0 1 -4 1 0 1 0:5:5:5:1:0:128:128:128"</a:t>
            </a:r>
            <a:endParaRPr lang="en-US" altLang="zh-CN" sz="1600"/>
          </a:p>
          <a:p>
            <a:pPr lvl="2"/>
            <a:r>
              <a:rPr lang="en-US" altLang="zh-CN" sz="1600"/>
              <a:t>laplacian edge detect: convolution="1 1 1 1 -8 1 1 1 1:1 1 1 1 -8 1 1 1 1:1 1 1 1 -8 1 1 1 1:1 1 1 1 -8 1 1 1 1:5:5:5:1:0:128:128:0"</a:t>
            </a:r>
            <a:endParaRPr lang="en-US" altLang="zh-CN" sz="1600"/>
          </a:p>
          <a:p>
            <a:pPr lvl="2"/>
            <a:r>
              <a:rPr lang="en-US" altLang="zh-CN" sz="1600"/>
              <a:t>emboss:convolution="-2 -1 0 -1 1 1 0 1 2:-2 -1 0 -1 1 1 0 1 2:-2 -1 0 -1 1 1 0 1 2:-2 -1 0 -1 1 1 0 1 2"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12230" y="1211580"/>
            <a:ext cx="5258435" cy="5325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ym typeface="+mn-ea"/>
              </a:rPr>
              <a:t>Video filters (Cont.)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/>
              <a:t>crop</a:t>
            </a:r>
            <a:endParaRPr lang="en-US" altLang="zh-CN" sz="1400"/>
          </a:p>
          <a:p>
            <a:pPr lvl="2"/>
            <a:r>
              <a:rPr lang="en-US" altLang="zh-CN" sz="1200"/>
              <a:t>width, height, x, y</a:t>
            </a:r>
            <a:endParaRPr lang="en-US" altLang="zh-CN" sz="1200"/>
          </a:p>
          <a:p>
            <a:pPr lvl="2"/>
            <a:r>
              <a:rPr lang="en-US" altLang="zh-CN" sz="1200"/>
              <a:t>crop=2/3*in_w:2/3*in_h</a:t>
            </a:r>
            <a:endParaRPr lang="en-US" altLang="zh-CN" sz="1200"/>
          </a:p>
          <a:p>
            <a:pPr lvl="1"/>
            <a:r>
              <a:rPr lang="en-US" altLang="zh-CN" sz="1400"/>
              <a:t>curves</a:t>
            </a:r>
            <a:endParaRPr lang="en-US" altLang="zh-CN" sz="1400"/>
          </a:p>
          <a:p>
            <a:pPr lvl="2"/>
            <a:r>
              <a:rPr lang="en-US" altLang="zh-CN" sz="1200"/>
              <a:t>preset: none/color_negative/cross_process/darker/increase_contrast/lighter/linear_contrast/medium_contrast/negative/strong_contrast/vintage</a:t>
            </a:r>
            <a:endParaRPr lang="en-US" altLang="zh-CN" sz="1200"/>
          </a:p>
          <a:p>
            <a:pPr lvl="2"/>
            <a:r>
              <a:rPr lang="en-US" altLang="zh-CN" sz="1200"/>
              <a:t>vintage effect: curves=r='0/0.11 .42/.51 1/0.95':g='0/0 0.50/0.48 1/1':b='0/0.22 .49/.44 1/0.8'</a:t>
            </a:r>
            <a:endParaRPr lang="en-US" altLang="zh-CN" sz="1200"/>
          </a:p>
          <a:p>
            <a:pPr lvl="2"/>
            <a:r>
              <a:rPr lang="en-US" altLang="zh-CN" sz="1200"/>
              <a:t>curves=preset=vintage</a:t>
            </a:r>
            <a:endParaRPr lang="en-US" altLang="zh-CN" sz="1200"/>
          </a:p>
          <a:p>
            <a:pPr lvl="1"/>
            <a:r>
              <a:rPr lang="en-US" altLang="zh-CN" sz="1400"/>
              <a:t>dctdnoiz</a:t>
            </a:r>
            <a:endParaRPr lang="en-US" altLang="zh-CN" sz="1400"/>
          </a:p>
          <a:p>
            <a:pPr lvl="1"/>
            <a:r>
              <a:rPr lang="en-US" altLang="zh-CN" sz="1400"/>
              <a:t>decimate</a:t>
            </a:r>
            <a:endParaRPr lang="en-US" altLang="zh-CN" sz="1400"/>
          </a:p>
          <a:p>
            <a:pPr lvl="1"/>
            <a:r>
              <a:rPr lang="en-US" altLang="zh-CN" sz="1400"/>
              <a:t>drawbox</a:t>
            </a:r>
            <a:endParaRPr lang="en-US" altLang="zh-CN" sz="1400"/>
          </a:p>
          <a:p>
            <a:pPr lvl="2"/>
            <a:r>
              <a:rPr lang="en-US" altLang="zh-CN" sz="1200"/>
              <a:t>drawbox=10:20:200:60:red@0.5</a:t>
            </a:r>
            <a:endParaRPr lang="en-US" altLang="zh-CN" sz="1200"/>
          </a:p>
          <a:p>
            <a:pPr lvl="1"/>
            <a:r>
              <a:rPr lang="en-US" altLang="zh-CN" sz="1400"/>
              <a:t>drawgrid</a:t>
            </a:r>
            <a:endParaRPr lang="en-US" altLang="zh-CN" sz="1400"/>
          </a:p>
          <a:p>
            <a:pPr lvl="2"/>
            <a:r>
              <a:rPr lang="en-US" altLang="zh-CN" sz="1200"/>
              <a:t>drawgrid=w=iw/3:h=ih/3:t=2:c=white@0.5 # width/height/thickness,color</a:t>
            </a:r>
            <a:endParaRPr lang="en-US" altLang="zh-CN" sz="1200"/>
          </a:p>
          <a:p>
            <a:pPr lvl="1"/>
            <a:r>
              <a:rPr lang="en-US" altLang="zh-CN" sz="1400"/>
              <a:t>drawtext</a:t>
            </a:r>
            <a:endParaRPr lang="en-US" altLang="zh-CN" sz="1400"/>
          </a:p>
          <a:p>
            <a:pPr lvl="2"/>
            <a:r>
              <a:rPr lang="en-US" altLang="zh-CN" sz="1200"/>
              <a:t>compiled with --enable-libfreetype and --enable-libharfbuzz, or --enable-libfontconfig (font options), --enable-libfribidi (text_shaping options)</a:t>
            </a:r>
            <a:endParaRPr lang="en-US" altLang="zh-CN" sz="1200"/>
          </a:p>
          <a:p>
            <a:pPr lvl="2"/>
            <a:r>
              <a:rPr lang="en-US" altLang="zh-CN" sz="1200"/>
              <a:t>drawtext="fontfile=/usr/share/fonts/truetype/freefont/FreeSerif.ttf: text='Test Text'"</a:t>
            </a:r>
            <a:endParaRPr lang="en-US" altLang="zh-CN" sz="1200"/>
          </a:p>
          <a:p>
            <a:pPr lvl="1"/>
            <a:r>
              <a:rPr lang="en-US" altLang="zh-CN" sz="1330"/>
              <a:t>exposure</a:t>
            </a:r>
            <a:endParaRPr lang="en-US" altLang="zh-CN" sz="1330"/>
          </a:p>
          <a:p>
            <a:pPr lvl="2"/>
            <a:r>
              <a:rPr lang="en-US" altLang="zh-CN" sz="1195"/>
              <a:t>exposure:-3.0~3.0, black:-1.0~1.0</a:t>
            </a:r>
            <a:endParaRPr lang="en-US" altLang="zh-CN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115" y="102235"/>
            <a:ext cx="3689985" cy="1109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FFMPEG Video Filters 3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211580"/>
            <a:ext cx="5258435" cy="5325110"/>
          </a:xfrm>
        </p:spPr>
        <p:txBody>
          <a:bodyPr>
            <a:normAutofit fontScale="70000"/>
          </a:bodyPr>
          <a:p>
            <a:r>
              <a:rPr lang="en-US" altLang="zh-CN" sz="2000">
                <a:sym typeface="+mn-ea"/>
              </a:rPr>
              <a:t>Video filters (Cont.)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600"/>
              <a:t>fade</a:t>
            </a:r>
            <a:endParaRPr lang="en-US" altLang="zh-CN" sz="1600"/>
          </a:p>
          <a:p>
            <a:pPr lvl="2"/>
            <a:r>
              <a:rPr lang="en-US" altLang="zh-CN" sz="1440"/>
              <a:t>type: in/out, start frame, end_frame</a:t>
            </a:r>
            <a:endParaRPr lang="en-US" altLang="zh-CN" sz="1440"/>
          </a:p>
          <a:p>
            <a:pPr lvl="2"/>
            <a:r>
              <a:rPr lang="en-US" altLang="zh-CN" sz="1440"/>
              <a:t>fade=in:0:30</a:t>
            </a:r>
            <a:endParaRPr lang="en-US" altLang="zh-CN" sz="1440"/>
          </a:p>
          <a:p>
            <a:pPr lvl="1"/>
            <a:r>
              <a:rPr lang="en-US" altLang="zh-CN" sz="1600"/>
              <a:t>format</a:t>
            </a:r>
            <a:endParaRPr lang="en-US" altLang="zh-CN" sz="1600"/>
          </a:p>
          <a:p>
            <a:pPr lvl="2"/>
            <a:r>
              <a:rPr lang="en-US" altLang="zh-CN" sz="1440"/>
              <a:t>pix_fmts</a:t>
            </a:r>
            <a:endParaRPr lang="en-US" altLang="zh-CN" sz="1440"/>
          </a:p>
          <a:p>
            <a:pPr lvl="2"/>
            <a:r>
              <a:rPr lang="en-US" altLang="zh-CN" sz="1440"/>
              <a:t>format=pix_fmts=yuv420p</a:t>
            </a:r>
            <a:endParaRPr lang="en-US" altLang="zh-CN" sz="1440"/>
          </a:p>
          <a:p>
            <a:pPr lvl="1"/>
            <a:r>
              <a:rPr lang="en-US" altLang="zh-CN" sz="1600"/>
              <a:t>fps</a:t>
            </a:r>
            <a:endParaRPr lang="en-US" altLang="zh-CN" sz="1600"/>
          </a:p>
          <a:p>
            <a:pPr lvl="1"/>
            <a:r>
              <a:rPr lang="en-US" altLang="zh-CN" sz="1600"/>
              <a:t>hflip</a:t>
            </a:r>
            <a:endParaRPr lang="en-US" altLang="zh-CN" sz="1600"/>
          </a:p>
          <a:p>
            <a:pPr lvl="1"/>
            <a:r>
              <a:rPr lang="en-US" altLang="zh-CN" sz="1600"/>
              <a:t>histogram</a:t>
            </a:r>
            <a:endParaRPr lang="en-US" altLang="zh-CN" sz="1600"/>
          </a:p>
          <a:p>
            <a:pPr lvl="1"/>
            <a:r>
              <a:rPr lang="en-US" altLang="zh-CN" sz="1600"/>
              <a:t>hstack</a:t>
            </a:r>
            <a:endParaRPr lang="en-US" altLang="zh-CN" sz="1600"/>
          </a:p>
          <a:p>
            <a:pPr lvl="1"/>
            <a:r>
              <a:rPr lang="en-US" altLang="zh-CN" sz="1600"/>
              <a:t>hue</a:t>
            </a:r>
            <a:endParaRPr lang="en-US" altLang="zh-CN" sz="1600"/>
          </a:p>
          <a:p>
            <a:pPr lvl="2"/>
            <a:r>
              <a:rPr lang="en-US" altLang="zh-CN" sz="1440"/>
              <a:t>hue=h=90:s=1</a:t>
            </a:r>
            <a:endParaRPr lang="en-US" altLang="zh-CN" sz="1440"/>
          </a:p>
          <a:p>
            <a:pPr lvl="2"/>
            <a:r>
              <a:rPr lang="en-US" altLang="zh-CN" sz="1440"/>
              <a:t>hue="H=2*PI*t: s=sin(2*PI*t)+1" // rotate hue and sat</a:t>
            </a:r>
            <a:endParaRPr lang="en-US" altLang="zh-CN" sz="1440"/>
          </a:p>
          <a:p>
            <a:pPr lvl="1"/>
            <a:r>
              <a:rPr lang="en-US" altLang="zh-CN" sz="1600"/>
              <a:t>loop</a:t>
            </a:r>
            <a:endParaRPr lang="en-US" altLang="zh-CN" sz="1600"/>
          </a:p>
          <a:p>
            <a:pPr lvl="2"/>
            <a:r>
              <a:rPr lang="en-US" altLang="zh-CN" sz="1440"/>
              <a:t>loop=loop=5:size=10:start=0 // loop first 10 frames for 5 times</a:t>
            </a:r>
            <a:endParaRPr lang="en-US" altLang="zh-CN" sz="1440"/>
          </a:p>
          <a:p>
            <a:pPr lvl="1"/>
            <a:r>
              <a:rPr lang="en-US" altLang="zh-CN" sz="1600"/>
              <a:t>lut, lutyuv, lutrgb</a:t>
            </a:r>
            <a:endParaRPr lang="en-US" altLang="zh-CN" sz="1600"/>
          </a:p>
          <a:p>
            <a:pPr lvl="2"/>
            <a:r>
              <a:rPr lang="en-US" altLang="zh-CN" sz="1440"/>
              <a:t>lutyuv=y=negval // negate luma</a:t>
            </a:r>
            <a:endParaRPr lang="en-US" altLang="zh-CN" sz="1440"/>
          </a:p>
          <a:p>
            <a:pPr lvl="2"/>
            <a:r>
              <a:rPr lang="en-US" altLang="zh-CN" sz="1440"/>
              <a:t>lutyuv="y=2*val" // luma burning effect</a:t>
            </a:r>
            <a:endParaRPr lang="en-US" altLang="zh-CN" sz="1440"/>
          </a:p>
          <a:p>
            <a:pPr lvl="2"/>
            <a:r>
              <a:rPr lang="en-US" altLang="zh-CN" sz="1440"/>
              <a:t>lutyuv=y=gammaval(0.5) // correct luma gamma</a:t>
            </a:r>
            <a:endParaRPr lang="en-US" altLang="zh-CN" sz="1440"/>
          </a:p>
          <a:p>
            <a:pPr lvl="1"/>
            <a:r>
              <a:rPr lang="en-US" altLang="zh-CN" sz="1600"/>
              <a:t>lut2, tlut2</a:t>
            </a:r>
            <a:endParaRPr lang="en-US" altLang="zh-CN" sz="1600"/>
          </a:p>
          <a:p>
            <a:pPr lvl="2"/>
            <a:r>
              <a:rPr lang="en-US" altLang="zh-CN" sz="1440"/>
              <a:t>lut2='ifnot(x-y,0,pow(2,bdx)-1):ifnot(x-y,0,pow(2,bdx)-1):ifnot(x-y,0,pow(2,bdx)-1)' // highlight diff between two RGB streams</a:t>
            </a:r>
            <a:endParaRPr lang="en-US" altLang="zh-CN" sz="1440"/>
          </a:p>
          <a:p>
            <a:pPr lvl="2"/>
            <a:r>
              <a:rPr lang="en-US" altLang="zh-CN" sz="1440"/>
              <a:t>lut2='ifnot(x-y,0,pow(2,bdx)-1):ifnot(x-y,pow(2,bdx-1),pow(2,bdx)-1):ifnot(x-y,pow(2,bdx-1),pow(2,bdx)-1)' // highlight diff between two YUV streams</a:t>
            </a:r>
            <a:endParaRPr lang="en-US" altLang="zh-CN" sz="1440"/>
          </a:p>
        </p:txBody>
      </p:sp>
      <p:sp>
        <p:nvSpPr>
          <p:cNvPr id="5" name="内容占位符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393815" y="1211580"/>
            <a:ext cx="5258435" cy="5325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>
                <a:sym typeface="+mn-ea"/>
              </a:rPr>
              <a:t>Video filters (Cont.)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000"/>
              <a:t>mpdecimate</a:t>
            </a:r>
            <a:endParaRPr lang="en-US" altLang="zh-CN" sz="1000"/>
          </a:p>
          <a:p>
            <a:pPr lvl="1"/>
            <a:r>
              <a:rPr lang="en-US" altLang="zh-CN" sz="1000"/>
              <a:t>normalize</a:t>
            </a:r>
            <a:endParaRPr lang="en-US" altLang="zh-CN" sz="1000"/>
          </a:p>
          <a:p>
            <a:pPr lvl="2"/>
            <a:r>
              <a:rPr lang="en-US" altLang="zh-CN" sz="900"/>
              <a:t>normalize=blackpt=black:whitept=white:smoothing=0 // stretch contrast to use the full dynamic range</a:t>
            </a:r>
            <a:endParaRPr lang="en-US" altLang="zh-CN" sz="900"/>
          </a:p>
          <a:p>
            <a:pPr lvl="1"/>
            <a:r>
              <a:rPr lang="en-US" altLang="zh-CN" sz="1000"/>
              <a:t>overlay</a:t>
            </a:r>
            <a:endParaRPr lang="en-US" altLang="zh-CN" sz="1000"/>
          </a:p>
          <a:p>
            <a:pPr lvl="2"/>
            <a:r>
              <a:rPr lang="en-US" altLang="zh-CN" sz="900"/>
              <a:t>overlay=main_w-overlay_w-10:main_h-overlay_h-10 // draw overlay at 10px from the bottom-right corner of the main window</a:t>
            </a:r>
            <a:endParaRPr lang="en-US" altLang="zh-CN" sz="900"/>
          </a:p>
          <a:p>
            <a:pPr lvl="2"/>
            <a:r>
              <a:rPr lang="en-US" altLang="zh-CN" sz="900"/>
              <a:t>ffmpeg -i input -i logo -filter_complex 'overlay=10:main_h-overlay_h-10' output // overlay logo on bottom-left corner</a:t>
            </a:r>
            <a:endParaRPr lang="en-US" altLang="zh-CN" sz="900"/>
          </a:p>
          <a:p>
            <a:pPr lvl="1"/>
            <a:r>
              <a:rPr lang="en-US" altLang="zh-CN" sz="1000"/>
              <a:t>pad</a:t>
            </a:r>
            <a:endParaRPr lang="en-US" altLang="zh-CN" sz="1000"/>
          </a:p>
          <a:p>
            <a:pPr lvl="2"/>
            <a:r>
              <a:rPr lang="en-US" altLang="zh-CN" sz="900"/>
              <a:t>pad=640:480:0:40:violet	// width/height/x/y</a:t>
            </a:r>
            <a:endParaRPr lang="en-US" altLang="zh-CN" sz="900"/>
          </a:p>
          <a:p>
            <a:pPr lvl="2"/>
            <a:r>
              <a:rPr lang="en-US" altLang="zh-CN" sz="900"/>
              <a:t>pad="max(iw\,ih):ow:(ow-iw)/2:(oh-ih)/2" // pad as square</a:t>
            </a:r>
            <a:endParaRPr lang="en-US" altLang="zh-CN" sz="900"/>
          </a:p>
          <a:p>
            <a:pPr lvl="2"/>
            <a:r>
              <a:rPr lang="en-US" altLang="zh-CN" sz="900"/>
              <a:t>pad="ih*16/9:ih:(ow-iw)/2:(oh-ih)/2" // pad as 16:9</a:t>
            </a:r>
            <a:endParaRPr lang="en-US" altLang="zh-CN" sz="900"/>
          </a:p>
          <a:p>
            <a:pPr lvl="1"/>
            <a:r>
              <a:rPr lang="en-US" altLang="zh-CN" sz="1000"/>
              <a:t>rotate</a:t>
            </a:r>
            <a:endParaRPr lang="en-US" altLang="zh-CN" sz="1000"/>
          </a:p>
          <a:p>
            <a:pPr lvl="2"/>
            <a:r>
              <a:rPr lang="en-US" altLang="zh-CN" sz="900"/>
              <a:t>rotate=PI/6</a:t>
            </a:r>
            <a:endParaRPr lang="en-US" altLang="zh-CN" sz="900"/>
          </a:p>
          <a:p>
            <a:pPr lvl="1"/>
            <a:r>
              <a:rPr lang="en-US" altLang="zh-CN" sz="1000"/>
              <a:t>scale</a:t>
            </a:r>
            <a:endParaRPr lang="en-US" altLang="zh-CN" sz="1000"/>
          </a:p>
          <a:p>
            <a:pPr lvl="2"/>
            <a:r>
              <a:rPr lang="en-US" altLang="zh-CN" sz="900"/>
              <a:t>scale=200x100</a:t>
            </a:r>
            <a:endParaRPr lang="en-US" altLang="zh-CN" sz="900"/>
          </a:p>
          <a:p>
            <a:pPr lvl="2"/>
            <a:r>
              <a:rPr lang="en-US" altLang="zh-CN" sz="900"/>
              <a:t>scale=2*in_w:2*in_h</a:t>
            </a:r>
            <a:endParaRPr lang="en-US" altLang="zh-CN" sz="900"/>
          </a:p>
          <a:p>
            <a:pPr lvl="1"/>
            <a:r>
              <a:rPr lang="en-US" altLang="zh-CN" sz="1000"/>
              <a:t>scroll</a:t>
            </a:r>
            <a:endParaRPr lang="en-US" altLang="zh-CN" sz="1000"/>
          </a:p>
          <a:p>
            <a:pPr lvl="2"/>
            <a:r>
              <a:rPr lang="en-US" altLang="zh-CN" sz="900"/>
              <a:t>h (horizontal scroll speed, -1~1), v (vertical scroll speed, -1~1), hpos (0~1), vpos(0~1)</a:t>
            </a:r>
            <a:endParaRPr lang="en-US" altLang="zh-CN" sz="900"/>
          </a:p>
          <a:p>
            <a:pPr lvl="1"/>
            <a:r>
              <a:rPr lang="en-US" altLang="zh-CN" sz="900"/>
              <a:t>setdar, setsar</a:t>
            </a:r>
            <a:endParaRPr lang="en-US" altLang="zh-CN" sz="900"/>
          </a:p>
          <a:p>
            <a:pPr lvl="2"/>
            <a:r>
              <a:rPr lang="en-US" altLang="zh-CN" sz="900"/>
              <a:t>dar (Display Aspect Ratio), sar (Sample Aspect Ratio)</a:t>
            </a:r>
            <a:endParaRPr lang="en-US" altLang="zh-CN" sz="900"/>
          </a:p>
          <a:p>
            <a:pPr lvl="2"/>
            <a:r>
              <a:rPr lang="en-US" altLang="zh-CN" sz="900"/>
              <a:t>setdar=dar=16/9</a:t>
            </a:r>
            <a:endParaRPr lang="en-US" altLang="zh-CN" sz="900"/>
          </a:p>
          <a:p>
            <a:pPr lvl="1"/>
            <a:r>
              <a:rPr lang="en-US" altLang="zh-CN" sz="900"/>
              <a:t>signature</a:t>
            </a:r>
            <a:endParaRPr lang="en-US" altLang="zh-CN" sz="900"/>
          </a:p>
          <a:p>
            <a:pPr lvl="2"/>
            <a:r>
              <a:rPr lang="en-US" altLang="zh-CN" sz="900"/>
              <a:t>MPEG-7 Video Signature</a:t>
            </a:r>
            <a:endParaRPr lang="en-US" altLang="zh-CN" sz="900"/>
          </a:p>
          <a:p>
            <a:pPr lvl="1"/>
            <a:r>
              <a:rPr lang="en-US" altLang="zh-CN" sz="900"/>
              <a:t>subtitles</a:t>
            </a:r>
            <a:endParaRPr lang="en-US" altLang="zh-CN" sz="900"/>
          </a:p>
          <a:p>
            <a:pPr lvl="2"/>
            <a:r>
              <a:rPr lang="en-US" altLang="zh-CN" sz="900"/>
              <a:t>subtitles=sub.srt:force_style='Fontname=DejaVu Serif,PrimaryColour=&amp;HCCFF0000'</a:t>
            </a:r>
            <a:endParaRPr lang="en-US" altLang="zh-CN" sz="900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FFMPEG Video Filters 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57140" cy="5304790"/>
          </a:xfrm>
        </p:spPr>
        <p:txBody>
          <a:bodyPr>
            <a:noAutofit/>
          </a:bodyPr>
          <a:p>
            <a:r>
              <a:rPr lang="en-US" altLang="zh-CN" sz="1400">
                <a:sym typeface="+mn-ea"/>
              </a:rPr>
              <a:t>Video filters (Cont.)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200"/>
              <a:t>thumbnail</a:t>
            </a:r>
            <a:endParaRPr lang="en-US" altLang="zh-CN" sz="1200"/>
          </a:p>
          <a:p>
            <a:pPr lvl="2"/>
            <a:r>
              <a:rPr lang="en-US" altLang="zh-CN" sz="1000"/>
              <a:t>Select the most representative frame in a given sequence of consecutive frames</a:t>
            </a:r>
            <a:endParaRPr lang="en-US" altLang="zh-CN" sz="1000"/>
          </a:p>
          <a:p>
            <a:pPr lvl="2"/>
            <a:r>
              <a:rPr lang="en-US" altLang="zh-CN" sz="1000"/>
              <a:t>thumbnail=50 // extract one image every 50 frames</a:t>
            </a:r>
            <a:endParaRPr lang="en-US" altLang="zh-CN" sz="1000"/>
          </a:p>
          <a:p>
            <a:pPr lvl="2"/>
            <a:r>
              <a:rPr lang="en-US" altLang="zh-CN" sz="1000"/>
              <a:t>ffmpeg -i in.avi -vf thumbnail,scale=300:200 -frames:v 1 out.png</a:t>
            </a:r>
            <a:endParaRPr lang="en-US" altLang="zh-CN" sz="1000"/>
          </a:p>
          <a:p>
            <a:pPr lvl="1"/>
            <a:r>
              <a:rPr lang="en-US" altLang="zh-CN" sz="1200"/>
              <a:t>tile</a:t>
            </a:r>
            <a:endParaRPr lang="en-US" altLang="zh-CN" sz="1200"/>
          </a:p>
          <a:p>
            <a:pPr lvl="2"/>
            <a:r>
              <a:rPr lang="en-US" altLang="zh-CN" sz="1000"/>
              <a:t>ffmpeg -skip_frame nokey -i file.avi -vf 'scale=128:72,tile=8x8' -an -vsync 0 keyframes%03d.png // produce 8x8 PNG tiles of all keyframes</a:t>
            </a:r>
            <a:endParaRPr lang="en-US" altLang="zh-CN" sz="1000"/>
          </a:p>
          <a:p>
            <a:pPr lvl="1"/>
            <a:r>
              <a:rPr lang="en-US" altLang="zh-CN" sz="1200"/>
              <a:t>tmix</a:t>
            </a:r>
            <a:endParaRPr lang="en-US" altLang="zh-CN" sz="1200"/>
          </a:p>
          <a:p>
            <a:pPr lvl="2"/>
            <a:r>
              <a:rPr lang="en-US" altLang="zh-CN" sz="1000"/>
              <a:t>tmix=frames=7:weights="1 1 1 1 1 1 1" // average 7 successive frames</a:t>
            </a:r>
            <a:endParaRPr lang="en-US" altLang="zh-CN" sz="1000"/>
          </a:p>
          <a:p>
            <a:pPr lvl="1"/>
            <a:r>
              <a:rPr lang="en-US" altLang="zh-CN" sz="1200"/>
              <a:t>trim</a:t>
            </a:r>
            <a:endParaRPr lang="en-US" altLang="zh-CN" sz="1200"/>
          </a:p>
          <a:p>
            <a:pPr lvl="2"/>
            <a:r>
              <a:rPr lang="en-US" altLang="zh-CN" sz="1000"/>
              <a:t>ffmpeg -i INPUT -vf trim=60:120 // keep only 2nd minute</a:t>
            </a:r>
            <a:endParaRPr lang="en-US" altLang="zh-CN" sz="1000"/>
          </a:p>
          <a:p>
            <a:pPr lvl="1"/>
            <a:r>
              <a:rPr lang="en-US" altLang="zh-CN" sz="1200"/>
              <a:t>untile</a:t>
            </a:r>
            <a:endParaRPr lang="en-US" altLang="zh-CN" sz="1200"/>
          </a:p>
          <a:p>
            <a:pPr lvl="2"/>
            <a:r>
              <a:rPr lang="en-US" altLang="zh-CN" sz="1000"/>
              <a:t>ffmpeg -r 1 -i image.jpg -vf untile=1x25 movie.mkv</a:t>
            </a:r>
            <a:endParaRPr lang="en-US" altLang="zh-CN" sz="1000"/>
          </a:p>
          <a:p>
            <a:pPr lvl="1"/>
            <a:r>
              <a:rPr lang="en-US" altLang="zh-CN" sz="1200"/>
              <a:t>vidstabdetect</a:t>
            </a:r>
            <a:endParaRPr lang="en-US" altLang="zh-CN" sz="1200"/>
          </a:p>
          <a:p>
            <a:pPr lvl="2"/>
            <a:r>
              <a:rPr lang="en-US" altLang="zh-CN" sz="1000"/>
              <a:t>ffmpeg needs to be compiled with --enable-libvidstab</a:t>
            </a:r>
            <a:endParaRPr lang="en-US" altLang="zh-CN" sz="1000"/>
          </a:p>
          <a:p>
            <a:pPr lvl="2"/>
            <a:r>
              <a:rPr lang="en-US" altLang="zh-CN" sz="1000"/>
              <a:t>vidstabdetect=show=1</a:t>
            </a:r>
            <a:endParaRPr lang="en-US" altLang="zh-CN" sz="1000"/>
          </a:p>
          <a:p>
            <a:pPr lvl="1"/>
            <a:r>
              <a:rPr lang="en-US" altLang="zh-CN" sz="1200"/>
              <a:t>vidstabtransform</a:t>
            </a:r>
            <a:endParaRPr lang="en-US" altLang="zh-CN" sz="1200"/>
          </a:p>
          <a:p>
            <a:pPr lvl="2"/>
            <a:r>
              <a:rPr lang="en-US" altLang="zh-CN" sz="1000"/>
              <a:t>ffmpeg -i inp.mpeg -vf vidstabtransform,unsharp=5:5:0.8:3:3:0.4 inp_stabilized.mpeg</a:t>
            </a:r>
            <a:endParaRPr lang="en-US" altLang="zh-CN" sz="1000"/>
          </a:p>
          <a:p>
            <a:pPr lvl="1"/>
            <a:r>
              <a:rPr lang="en-US" altLang="zh-CN" sz="1000"/>
              <a:t>vignette</a:t>
            </a:r>
            <a:endParaRPr lang="en-US" altLang="zh-CN" sz="1000"/>
          </a:p>
          <a:p>
            <a:pPr lvl="2"/>
            <a:r>
              <a:rPr lang="en-US" altLang="zh-CN" sz="1000"/>
              <a:t>vignette effect</a:t>
            </a:r>
            <a:endParaRPr lang="en-US" altLang="zh-CN" sz="1000"/>
          </a:p>
          <a:p>
            <a:pPr lvl="2"/>
            <a:r>
              <a:rPr lang="en-US" altLang="zh-CN" sz="1000"/>
              <a:t>vignette=PI/4</a:t>
            </a:r>
            <a:endParaRPr lang="en-US" altLang="zh-CN" sz="10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96660" y="1211580"/>
            <a:ext cx="5057140" cy="5304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ym typeface="+mn-ea"/>
              </a:rPr>
              <a:t>Video filters (Cont.)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400"/>
              <a:t>xfade</a:t>
            </a:r>
            <a:endParaRPr lang="en-US" altLang="zh-CN" sz="1400"/>
          </a:p>
          <a:p>
            <a:pPr lvl="2"/>
            <a:r>
              <a:rPr lang="en-US" altLang="zh-CN" sz="1200"/>
              <a:t>ffmpeg -i first.mp4 -i second.mp4 -filter_complex xfade=transition=fade:duration=2:offset=5 output.mp4</a:t>
            </a:r>
            <a:endParaRPr lang="en-US" altLang="zh-CN" sz="1200"/>
          </a:p>
          <a:p>
            <a:pPr lvl="1"/>
            <a:r>
              <a:rPr lang="en-US" altLang="zh-CN" sz="1200"/>
              <a:t>xstack</a:t>
            </a:r>
            <a:endParaRPr lang="en-US" altLang="zh-CN" sz="1200"/>
          </a:p>
          <a:p>
            <a:pPr lvl="2"/>
            <a:r>
              <a:rPr lang="en-US" altLang="zh-CN" sz="1200"/>
              <a:t>Stack video inputs into custom layout.</a:t>
            </a:r>
            <a:endParaRPr lang="en-US" altLang="zh-CN" sz="1200"/>
          </a:p>
          <a:p>
            <a:pPr lvl="2"/>
            <a:r>
              <a:rPr lang="en-US" altLang="zh-CN" sz="1200"/>
              <a:t>xstack=inputs=4:layout=0_0|0_h0|w0_0|w0_h0</a:t>
            </a:r>
            <a:endParaRPr lang="en-US" altLang="zh-CN" sz="1200"/>
          </a:p>
          <a:p>
            <a:pPr lvl="1"/>
            <a:r>
              <a:rPr lang="en-US" altLang="zh-CN" sz="1200"/>
              <a:t>zoompan</a:t>
            </a:r>
            <a:endParaRPr lang="en-US" altLang="zh-CN" sz="1200"/>
          </a:p>
          <a:p>
            <a:pPr lvl="2"/>
            <a:r>
              <a:rPr lang="en-US" altLang="zh-CN" sz="1090"/>
              <a:t>zoompan=z='min(zoom+0.0015,1.5)':d=700:x='if(gte(zoom,1.5),x,x+1/a)':y='if(gte(zoom,1.5),y,y+1)':s=640x360</a:t>
            </a:r>
            <a:endParaRPr lang="en-US" altLang="zh-CN" sz="1090"/>
          </a:p>
          <a:p>
            <a:pPr lvl="1"/>
            <a:r>
              <a:rPr lang="en-US" altLang="zh-CN" sz="1210"/>
              <a:t>setpts, asetpts</a:t>
            </a:r>
            <a:endParaRPr lang="en-US" altLang="zh-CN" sz="1210"/>
          </a:p>
          <a:p>
            <a:pPr lvl="2"/>
            <a:r>
              <a:rPr lang="en-US" altLang="zh-CN" sz="1085"/>
              <a:t>pts (Presentation TimeStamp)</a:t>
            </a:r>
            <a:endParaRPr lang="en-US" altLang="zh-CN" sz="1085"/>
          </a:p>
          <a:p>
            <a:pPr lvl="2"/>
            <a:r>
              <a:rPr lang="en-US" altLang="zh-CN" sz="1085"/>
              <a:t>setpts=0.5*PTS // 2x fast</a:t>
            </a:r>
            <a:endParaRPr lang="en-US" altLang="zh-CN" sz="1085"/>
          </a:p>
          <a:p>
            <a:pPr lvl="1"/>
            <a:r>
              <a:rPr lang="en-US" altLang="zh-CN" sz="1205"/>
              <a:t>showcqt, showcwt, showfreqs, showspatial, showspectrum, showspectrumpic, showvolume, showwaves, showwavespic, </a:t>
            </a:r>
            <a:endParaRPr lang="en-US" altLang="zh-CN" sz="1205"/>
          </a:p>
          <a:p>
            <a:pPr lvl="2"/>
            <a:r>
              <a:rPr lang="en-US" altLang="zh-CN" sz="1080"/>
              <a:t>Convert input audio to a video output representing frequency spectrum logarithmically</a:t>
            </a:r>
            <a:endParaRPr lang="en-US" altLang="zh-CN" sz="1080"/>
          </a:p>
          <a:p>
            <a:pPr lvl="2"/>
            <a:r>
              <a:rPr lang="en-US" altLang="zh-CN" sz="1080"/>
              <a:t>ffplay -f lavfi 'amovie=input.mp3, asplit [a][out1]; [a] showspectrum=mode=separate:color=intensity:slide=1:scale=cbrt [out0]'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FFMPEG Video Filters 5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97425" cy="5429250"/>
          </a:xfrm>
        </p:spPr>
        <p:txBody>
          <a:bodyPr>
            <a:noAutofit/>
          </a:bodyPr>
          <a:p>
            <a:r>
              <a:rPr lang="en-US" altLang="zh-CN" sz="1400"/>
              <a:t>Video filter</a:t>
            </a:r>
            <a:endParaRPr lang="en-US" altLang="zh-CN" sz="1400"/>
          </a:p>
          <a:p>
            <a:pPr lvl="1"/>
            <a:r>
              <a:rPr lang="en-US" altLang="zh-CN" sz="1200">
                <a:sym typeface="+mn-ea"/>
              </a:rPr>
              <a:t>ffplay -f lavfi -i mandelbrot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ffplay -f lavfi -i life=s=640x480:mold=10:r=100:ratio=0.1:death_color=blue:life_color=#00ff00,boxblur=2:2</a:t>
            </a:r>
            <a:endParaRPr lang="en-US" altLang="zh-CN" sz="1200"/>
          </a:p>
          <a:p>
            <a:pPr lvl="0"/>
            <a:r>
              <a:rPr lang="en-US" altLang="zh-CN" sz="1600">
                <a:sym typeface="+mn-ea"/>
              </a:rPr>
              <a:t>Gradient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ffplay -f lavfi -i gradients=n=3:type=linear,format=rgb0 // linear gradient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/>
              <a:t>ffplay -f lavfi -i gradients=n=3:type=radial,format=rgb0</a:t>
            </a:r>
            <a:r>
              <a:rPr lang="en-US" altLang="zh-CN" sz="1200">
                <a:sym typeface="+mn-ea"/>
              </a:rPr>
              <a:t> // radial gradient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/>
              <a:t>ffplay -f lavfi -i gradients=n=7:type=circular,format=rgb0</a:t>
            </a:r>
            <a:r>
              <a:rPr lang="en-US" altLang="zh-CN" sz="1200">
                <a:sym typeface="+mn-ea"/>
              </a:rPr>
              <a:t> // circular gradient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/>
              <a:t>ffplay -f lavfi -i gradients=n=7:type=spiral,format=rgb0</a:t>
            </a:r>
            <a:r>
              <a:rPr lang="en-US" altLang="zh-CN" sz="1200">
                <a:sym typeface="+mn-ea"/>
              </a:rPr>
              <a:t> // spiral gradient</a:t>
            </a:r>
            <a:endParaRPr lang="en-US" altLang="zh-CN" sz="1200"/>
          </a:p>
          <a:p>
            <a:pPr lvl="0"/>
            <a:r>
              <a:rPr lang="en-US" altLang="zh-CN" sz="1600"/>
              <a:t>Waveforms</a:t>
            </a:r>
            <a:endParaRPr lang="en-US" altLang="zh-CN" sz="1600"/>
          </a:p>
          <a:p>
            <a:pPr lvl="1"/>
            <a:r>
              <a:rPr lang="en-US" altLang="zh-CN" sz="1200"/>
              <a:t>References</a:t>
            </a:r>
            <a:endParaRPr lang="en-US" altLang="zh-CN" sz="1200"/>
          </a:p>
          <a:p>
            <a:pPr lvl="2"/>
            <a:r>
              <a:rPr lang="en-US" altLang="zh-CN" sz="1080"/>
              <a:t>https://trac.ffmpeg.org/wiki/FancyFilteringExamples</a:t>
            </a:r>
            <a:endParaRPr lang="en-US" altLang="zh-CN" sz="1080"/>
          </a:p>
          <a:p>
            <a:pPr lvl="1"/>
            <a:r>
              <a:rPr lang="en-US" altLang="zh-CN" sz="1200"/>
              <a:t>ffplay -f lavfi -i mandelbrot -vf "format=gbrp,split=4[a][b][c][d],[d]histogram=display_mode=0:level_height=244[dd],[a]waveform=m=1:d=0:r=0:c=7[aa],[b]waveform=m=0:d=0:r=0:c=7[bb],[c][aa]vstack[V],[bb][dd]vstack[V2],[V][V2]hstack"</a:t>
            </a:r>
            <a:endParaRPr lang="en-US" altLang="zh-CN" sz="1200"/>
          </a:p>
          <a:p>
            <a:pPr lvl="1"/>
            <a:r>
              <a:rPr lang="en-US" altLang="zh-CN" sz="1200"/>
              <a:t>ffplay -f lavfi -i mandelbrot -vf "format=yuv444p,split=4[a][b][c][d],[a]waveform[aa],[b][aa]vstack[V],[c]waveform=m=0[cc],[d]vectorscope=color4[dd],[cc][dd]vstack[V2],[V][V2]hstack"</a:t>
            </a:r>
            <a:endParaRPr lang="en-US" altLang="zh-CN" sz="1200"/>
          </a:p>
          <a:p>
            <a:pPr lvl="1"/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03340" y="1211580"/>
            <a:ext cx="4797425" cy="5429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Waveforms</a:t>
            </a:r>
            <a:endParaRPr lang="en-US" altLang="zh-CN" sz="1200"/>
          </a:p>
          <a:p>
            <a:pPr lvl="1"/>
            <a:r>
              <a:rPr lang="en-US" altLang="zh-CN" sz="1000">
                <a:sym typeface="+mn-ea"/>
              </a:rPr>
              <a:t>ffplay -i https://archive.org/download/BigBuckBunny/big_buck_bunny_480p_surround-fix.avi  -vf "split[a][b];[a]format=gray,waveform,split[c][d];[b]pad=iw:ih+256[padded];[c]geq=g=1:b=1[red];[d]geq=r=1:b=1,crop=in_w:220:0:16[mid];[red][mid]overlay=0:16[wave];[padded][wave]overlay=0:H-h"</a:t>
            </a:r>
            <a:endParaRPr lang="en-US" altLang="zh-CN" sz="1000"/>
          </a:p>
          <a:p>
            <a:pPr lvl="1"/>
            <a:r>
              <a:rPr lang="en-US" altLang="zh-CN" sz="1000"/>
              <a:t>ffplay ~/matrixbench_mpeg2.mpg -vf "split[a][b];[a]waveform=e=3,split=3[c][d][e];[e]crop=in_w:20:0:235,lutyuv=v=180[low];[c]crop=in_w:16:0:0,lutyuv=y=val:v=180[high];[d]crop=in_w:220:0:16,lutyuv=v=110[mid] ; [b][high][mid][low]vstack=4"</a:t>
            </a:r>
            <a:endParaRPr lang="en-US" altLang="zh-CN" sz="100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FFmpeg - Build From Source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https://trac.ffmpeg.org/wiki/CompilationGuide/Ubuntu</a:t>
            </a:r>
            <a:endParaRPr lang="en-US" altLang="zh-CN"/>
          </a:p>
          <a:p>
            <a:pPr lvl="0"/>
            <a:r>
              <a:rPr lang="en-US" altLang="zh-CN"/>
              <a:t>ffmpeg-git-amd64-static.tar.xz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Support in Browser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mp4v</a:t>
            </a:r>
            <a:endParaRPr lang="en-US" altLang="zh-CN"/>
          </a:p>
          <a:p>
            <a:pPr lvl="1"/>
            <a:r>
              <a:rPr lang="en-US" altLang="zh-CN"/>
              <a:t>standard mp4 format is not supported in most web browsers</a:t>
            </a:r>
            <a:endParaRPr lang="en-US" altLang="zh-CN"/>
          </a:p>
          <a:p>
            <a:pPr lvl="1"/>
            <a:r>
              <a:rPr lang="en-US" altLang="zh-CN"/>
              <a:t>need to convert to h.264 codec</a:t>
            </a:r>
            <a:endParaRPr lang="en-US" altLang="zh-CN"/>
          </a:p>
          <a:p>
            <a:pPr lvl="2"/>
            <a:r>
              <a:rPr lang="en-US" altLang="zh-CN"/>
              <a:t>ffmpeg -i output.mp4 -c:v libx264 output2.mp4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FFPlay Options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6275" y="1177925"/>
          <a:ext cx="11256645" cy="543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7412355"/>
                <a:gridCol w="17297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-x width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-y height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player window width/height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16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-fs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Play in fullscreen mode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297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-an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Disable audio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-vn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Disable video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-sn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Disable subtitles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-ss {pos}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Seek to pos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25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-t {duration}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Play duration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-showmode {mode}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0: video, 1: waves, 2: rdft (audio frequency band using RDFT)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-vf {filtergraph}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-af {filtergraph}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Support in Safari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66915" cy="454914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https://developer.apple.com/library/archive/documentation/AppleApplications/Reference/SafariWebContent/CreatingVideoforSafarioniPhone/CreatingVideoforSafarioniPhone.html#//apple_ref/doc/uid/TP40006514-SW6</a:t>
            </a:r>
            <a:endParaRPr lang="en-US" altLang="zh-CN"/>
          </a:p>
          <a:p>
            <a:r>
              <a:rPr lang="en-US" altLang="zh-CN"/>
              <a:t>Supported</a:t>
            </a:r>
            <a:endParaRPr lang="en-US" altLang="zh-CN"/>
          </a:p>
          <a:p>
            <a:pPr lvl="1"/>
            <a:r>
              <a:rPr lang="en-US" altLang="zh-CN"/>
              <a:t>H.264 Baseline Profile Level 3.0 video, up to 640 x 480 at 30 fps. Note that B frames are not supported in the Baseline profile</a:t>
            </a:r>
            <a:endParaRPr lang="en-US" altLang="zh-CN"/>
          </a:p>
          <a:p>
            <a:pPr lvl="1"/>
            <a:r>
              <a:rPr lang="en-US" altLang="zh-CN"/>
              <a:t>MPEG-4 Part 2 video (Simple Profile)</a:t>
            </a:r>
            <a:endParaRPr lang="en-US" altLang="zh-CN"/>
          </a:p>
          <a:p>
            <a:pPr lvl="1"/>
            <a:r>
              <a:rPr lang="en-US" altLang="zh-CN"/>
              <a:t>AAC-LC audio, up to 48 kHz</a:t>
            </a:r>
            <a:endParaRPr lang="en-US" altLang="zh-CN"/>
          </a:p>
          <a:p>
            <a:pPr lvl="1"/>
            <a:r>
              <a:rPr lang="en-US" altLang="zh-CN"/>
              <a:t>.mov, .mp4, .m4v, and .3gp are supported</a:t>
            </a:r>
            <a:endParaRPr lang="en-US" altLang="zh-CN"/>
          </a:p>
          <a:p>
            <a:pPr lvl="0"/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Must support byte-range requests</a:t>
            </a:r>
            <a:endParaRPr lang="en-US" altLang="zh-CN"/>
          </a:p>
          <a:p>
            <a:pPr lvl="2"/>
            <a:r>
              <a:rPr lang="en-US" altLang="zh-CN"/>
              <a:t>curl --range 0-99 http://example.com/test.mov -o /dev/null</a:t>
            </a:r>
            <a:endParaRPr lang="en-US" altLang="zh-CN"/>
          </a:p>
        </p:txBody>
      </p:sp>
      <p:pic>
        <p:nvPicPr>
          <p:cNvPr id="4" name="图片 3" descr="export_iphone_dial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4480" y="1211580"/>
            <a:ext cx="4072890" cy="3997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Edit Software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https://www.lifewire.com/best-free-video-editing-software-programs-4128924</a:t>
            </a:r>
            <a:endParaRPr lang="en-US" altLang="zh-CN"/>
          </a:p>
          <a:p>
            <a:pPr lvl="0"/>
            <a:r>
              <a:rPr lang="en-US" altLang="zh-CN"/>
              <a:t>OpenShot</a:t>
            </a:r>
            <a:endParaRPr lang="en-US" altLang="zh-CN"/>
          </a:p>
          <a:p>
            <a:pPr lvl="1"/>
            <a:r>
              <a:rPr lang="en-US" altLang="zh-CN"/>
              <a:t>Windows, Mac, Linux</a:t>
            </a:r>
            <a:endParaRPr lang="en-US" altLang="zh-CN"/>
          </a:p>
          <a:p>
            <a:pPr lvl="1"/>
            <a:r>
              <a:rPr lang="en-US" altLang="zh-CN"/>
              <a:t>Chinese version supported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Subtitle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88355" cy="4549140"/>
          </a:xfrm>
        </p:spPr>
        <p:txBody>
          <a:bodyPr/>
          <a:p>
            <a:r>
              <a:rPr lang="en-US" altLang="zh-CN"/>
              <a:t>SRT format (.srt)</a:t>
            </a:r>
            <a:endParaRPr lang="en-US" altLang="zh-CN"/>
          </a:p>
          <a:p>
            <a:pPr lvl="1"/>
            <a:r>
              <a:rPr lang="en-US" altLang="zh-CN"/>
              <a:t>SubRip Subtitle</a:t>
            </a:r>
            <a:endParaRPr lang="en-US" altLang="zh-CN"/>
          </a:p>
          <a:p>
            <a:pPr lvl="1"/>
            <a:r>
              <a:rPr lang="en-US" altLang="zh-CN"/>
              <a:t>plain text</a:t>
            </a:r>
            <a:endParaRPr lang="en-US" altLang="zh-CN"/>
          </a:p>
          <a:p>
            <a:pPr lvl="1"/>
            <a:r>
              <a:rPr lang="en-US" altLang="zh-CN"/>
              <a:t>time format: [hours]: [minutes]: [seconds], [milliseconds]</a:t>
            </a:r>
            <a:endParaRPr lang="en-US" altLang="zh-CN"/>
          </a:p>
          <a:p>
            <a:pPr lvl="0"/>
            <a:r>
              <a:rPr lang="en-US" altLang="zh-CN"/>
              <a:t>ASS format (.ass)</a:t>
            </a:r>
            <a:endParaRPr lang="en-US" altLang="zh-CN"/>
          </a:p>
          <a:p>
            <a:pPr lvl="1"/>
            <a:r>
              <a:rPr lang="en-US" altLang="zh-CN"/>
              <a:t>Advanced SubStation Alpha subtitle</a:t>
            </a:r>
            <a:endParaRPr lang="en-US" altLang="zh-CN"/>
          </a:p>
          <a:p>
            <a:pPr lvl="1"/>
            <a:r>
              <a:rPr lang="en-US" altLang="zh-CN"/>
              <a:t>ffmpeg -i input.srt output.ass</a:t>
            </a:r>
            <a:endParaRPr lang="en-US" altLang="zh-CN"/>
          </a:p>
          <a:p>
            <a:pPr lvl="1"/>
            <a:r>
              <a:rPr lang="en-US" altLang="zh-CN"/>
              <a:t>ffmpeg -codecs | grep "^...S" // List supported subtitle codecs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19265" y="1264285"/>
            <a:ext cx="488886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[Section of subtitles number]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[Time the subtitle is displayed begins] –&gt; [Time the subtitle is displayed ends]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[Subtitle]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01460" y="3451860"/>
            <a:ext cx="5324475" cy="1181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https://helgeklein.com/blog/2017/12/browser-video-codecs-formats-hardware-acceleration/</a:t>
            </a:r>
            <a:endParaRPr lang="zh-CN" altLang="en-US"/>
          </a:p>
          <a:p>
            <a:r>
              <a:rPr lang="zh-CN" altLang="en-US"/>
              <a:t>https://www.fourcc.org/codecs.php</a:t>
            </a:r>
            <a:endParaRPr lang="zh-CN" altLang="en-US"/>
          </a:p>
          <a:p>
            <a:r>
              <a:rPr lang="zh-CN" altLang="en-US"/>
              <a:t>https://trac.ffmpeg.org/wiki/Encode/H.264</a:t>
            </a:r>
            <a:endParaRPr lang="zh-CN" altLang="en-US"/>
          </a:p>
          <a:p>
            <a:r>
              <a:rPr lang="zh-CN" altLang="en-US"/>
              <a:t>http://www.lighterra.com/papers/videoencodingh264/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 Acceleration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https://docs.nvidia.com/video-technologies/video-codec-sdk/12.0/ffmpeg-with-nvidia-gpu/index.html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ffmpeg -y -vsync 0 </a:t>
            </a:r>
            <a:r>
              <a:rPr lang="en-US" altLang="zh-CN" b="1"/>
              <a:t>-hwaccel cuda -hwaccel_output_format cuda</a:t>
            </a:r>
            <a:r>
              <a:rPr lang="en-US" altLang="zh-CN"/>
              <a:t> -i input.mp4 -c:a copy -c:v h264_nvenc -b:v 5M output.mp4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Conversion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SVG -&gt; PNG</a:t>
            </a:r>
            <a:endParaRPr lang="en-US" altLang="zh-CN"/>
          </a:p>
          <a:p>
            <a:pPr lvl="1"/>
            <a:r>
              <a:rPr lang="en-US" altLang="zh-CN"/>
              <a:t>convert -density 1200 -resize 200x200 source.svg target.png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Concepts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Streams</a:t>
            </a:r>
            <a:endParaRPr lang="en-US" altLang="zh-CN"/>
          </a:p>
          <a:p>
            <a:pPr lvl="1"/>
            <a:r>
              <a:rPr lang="en-US" altLang="zh-CN"/>
              <a:t>ffprobe ../videos/samples_subtitle/1.mp4 |&amp; grep stream -i</a:t>
            </a:r>
            <a:endParaRPr lang="en-US" altLang="zh-CN"/>
          </a:p>
          <a:p>
            <a:pPr lvl="1"/>
            <a:r>
              <a:rPr lang="en-US" altLang="zh-CN"/>
              <a:t>video (-vn to turn off)</a:t>
            </a:r>
            <a:endParaRPr lang="en-US" altLang="zh-CN"/>
          </a:p>
          <a:p>
            <a:pPr lvl="1"/>
            <a:r>
              <a:rPr lang="en-US" altLang="zh-CN"/>
              <a:t>audio (-an to turn off)</a:t>
            </a:r>
            <a:endParaRPr lang="en-US" altLang="zh-CN"/>
          </a:p>
          <a:p>
            <a:pPr lvl="1"/>
            <a:r>
              <a:rPr lang="en-US" altLang="zh-CN"/>
              <a:t>subtitle (-sn to turn off)</a:t>
            </a:r>
            <a:endParaRPr lang="en-US" altLang="zh-CN"/>
          </a:p>
          <a:p>
            <a:pPr lvl="1"/>
            <a:r>
              <a:rPr lang="en-US" altLang="zh-CN"/>
              <a:t>data (-dn to turn off)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Container Format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34405" cy="4549140"/>
          </a:xfrm>
        </p:spPr>
        <p:txBody>
          <a:bodyPr/>
          <a:p>
            <a:r>
              <a:rPr lang="en-US" altLang="zh-CN"/>
              <a:t>MP4</a:t>
            </a:r>
            <a:endParaRPr lang="en-US" altLang="zh-CN"/>
          </a:p>
          <a:p>
            <a:pPr lvl="1"/>
            <a:r>
              <a:rPr lang="en-US" altLang="zh-CN"/>
              <a:t>audio encoding: AAC, MP3</a:t>
            </a:r>
            <a:endParaRPr lang="en-US" altLang="zh-CN"/>
          </a:p>
          <a:p>
            <a:pPr lvl="1"/>
            <a:r>
              <a:rPr lang="en-US" altLang="zh-CN"/>
              <a:t>video encoding: H.264 (AVC), H.265(HEVC)</a:t>
            </a:r>
            <a:endParaRPr lang="en-US" altLang="zh-CN"/>
          </a:p>
          <a:p>
            <a:pPr lvl="1"/>
            <a:r>
              <a:rPr lang="en-US" altLang="zh-CN"/>
              <a:t>not royalty-free</a:t>
            </a:r>
            <a:endParaRPr lang="en-US" altLang="zh-CN"/>
          </a:p>
          <a:p>
            <a:pPr lvl="0"/>
            <a:r>
              <a:rPr lang="en-US" altLang="zh-CN"/>
              <a:t>WebM</a:t>
            </a:r>
            <a:endParaRPr lang="en-US" altLang="zh-CN"/>
          </a:p>
          <a:p>
            <a:pPr lvl="1"/>
            <a:r>
              <a:rPr lang="en-US" altLang="zh-CN"/>
              <a:t>audio encoding: Ogg Vorbis</a:t>
            </a:r>
            <a:endParaRPr lang="en-US" altLang="zh-CN"/>
          </a:p>
          <a:p>
            <a:pPr lvl="1"/>
            <a:r>
              <a:rPr lang="en-US" altLang="zh-CN"/>
              <a:t>video encoding: VP8, VP9</a:t>
            </a:r>
            <a:endParaRPr lang="en-US" altLang="zh-CN"/>
          </a:p>
          <a:p>
            <a:pPr lvl="1"/>
            <a:r>
              <a:rPr lang="en-US" altLang="zh-CN"/>
              <a:t>royalty-free</a:t>
            </a:r>
            <a:endParaRPr lang="en-US" altLang="zh-CN"/>
          </a:p>
        </p:txBody>
      </p:sp>
      <p:pic>
        <p:nvPicPr>
          <p:cNvPr id="4" name="图片 3" descr="xMP4-H.264-browser-support.png.pagespeed.ic.7cTP-RuHH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07530" y="1183005"/>
            <a:ext cx="5128895" cy="2505710"/>
          </a:xfrm>
          <a:prstGeom prst="rect">
            <a:avLst/>
          </a:prstGeom>
        </p:spPr>
      </p:pic>
      <p:pic>
        <p:nvPicPr>
          <p:cNvPr id="5" name="图片 4" descr="xMP4-H.265-browser-support.png.pagespeed.ic.lV9xOKxWb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10" y="3924300"/>
            <a:ext cx="5098415" cy="2812415"/>
          </a:xfrm>
          <a:prstGeom prst="rect">
            <a:avLst/>
          </a:prstGeom>
        </p:spPr>
      </p:pic>
      <p:pic>
        <p:nvPicPr>
          <p:cNvPr id="6" name="图片 5" descr="xWebM-browser-support.png.pagespeed.ic.Q3f-FZO5MQ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490" y="4034790"/>
            <a:ext cx="4632960" cy="27019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Video Standards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41400" y="1681480"/>
          <a:ext cx="10109200" cy="282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850"/>
                <a:gridCol w="3580130"/>
                <a:gridCol w="3411220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Info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VCD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Part of MPEG-1 standard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MPEG-2 / H.262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DVD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MPEG-4 / H.264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in Blu-ray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MPEG-H / H.265 / HEVC (High Efficiency Video Coding)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Support 4K and 8K resoluation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Doubles the data compression ratio compared to H.264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Resolution Standard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29920" y="1385570"/>
          <a:ext cx="6673215" cy="435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240"/>
                <a:gridCol w="3036570"/>
                <a:gridCol w="2224405"/>
              </a:tblGrid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Resolution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7680x4320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4096x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UHD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3840x2160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Ultra High Definition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2048x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WUXGA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1920x1200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1080p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1920x1080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FHD (Full HD)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720p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1280x720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HD (High Definition)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5" y="1511300"/>
            <a:ext cx="4029075" cy="2571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FourCC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Short for “Four Character Code”</a:t>
            </a:r>
            <a:endParaRPr lang="en-US" altLang="zh-CN"/>
          </a:p>
          <a:p>
            <a:pPr lvl="1"/>
            <a:r>
              <a:rPr lang="en-US" altLang="zh-CN"/>
              <a:t>An identifier for a video codec, compression format, color, or pixel format used in a media file.</a:t>
            </a:r>
            <a:endParaRPr lang="en-US" altLang="zh-CN"/>
          </a:p>
          <a:p>
            <a:pPr lvl="0"/>
            <a:r>
              <a:rPr lang="en-US" altLang="zh-CN" sz="2400"/>
              <a:t>Video Codecs by FourCC</a:t>
            </a:r>
            <a:endParaRPr lang="en-US" altLang="zh-CN" sz="2400"/>
          </a:p>
          <a:p>
            <a:pPr lvl="1"/>
            <a:r>
              <a:rPr lang="en-US" altLang="zh-CN" sz="2000"/>
              <a:t>H264</a:t>
            </a:r>
            <a:endParaRPr lang="en-US" altLang="zh-CN" sz="2000"/>
          </a:p>
          <a:p>
            <a:pPr lvl="1"/>
            <a:r>
              <a:rPr lang="en-US" altLang="zh-CN" sz="2000"/>
              <a:t>X264</a:t>
            </a:r>
            <a:endParaRPr lang="en-US" altLang="zh-CN" sz="2000"/>
          </a:p>
          <a:p>
            <a:pPr lvl="1"/>
            <a:r>
              <a:rPr lang="en-US" altLang="zh-CN" sz="2000"/>
              <a:t>XVID</a:t>
            </a:r>
            <a:endParaRPr lang="en-US" altLang="zh-CN" sz="2000"/>
          </a:p>
          <a:p>
            <a:pPr lvl="2"/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REFSHAPE" val="364707732"/>
  <p:tag name="KSO_WM_UNIT_PLACING_PICTURE_USER_VIEWPORT" val="{&quot;height&quot;:6390,&quot;width&quot;:13080}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UNIT_TABLE_BEAUTIFY" val="smartTable{703f567b-05a5-4a53-b5f0-8938832afbf8}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UNIT_TABLE_BEAUTIFY" val="smartTable{b25ac203-39bb-4432-8512-8af5b043ea5c}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UNIT_TABLE_BEAUTIFY" val="smartTable{4d7e8339-478d-47a3-84f6-322938f35e20}"/>
  <p:tag name="TABLE_ENDDRAG_ORIGIN_RECT" val="887*243"/>
  <p:tag name="TABLE_ENDDRAG_RECT" val="45*211*887*243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17fe2128-d501-4d58-8214-09a0ec7f4644}"/>
  <p:tag name="TABLE_ENDDRAG_ORIGIN_RECT" val="886*301"/>
  <p:tag name="TABLE_ENDDRAG_RECT" val="53*92*886*301"/>
  <p:tag name="KSO_WM_BEAUTIFY_FLAG" val="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UNIT_TABLE_BEAUTIFY" val="smartTable{2dc12a42-f0f4-494b-9e17-d415920779dc}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UNIT_TABLE_BEAUTIFY" val="smartTable{0f1fd94c-3197-4112-a061-28039cbed54b}"/>
  <p:tag name="TABLE_ENDDRAG_ORIGIN_RECT" val="886*372"/>
  <p:tag name="TABLE_ENDDRAG_RECT" val="53*92*886*37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UNIT_TABLE_BEAUTIFY" val="smartTable{a8ef8be3-cc9c-4d18-9ded-adce915af36f}"/>
  <p:tag name="TABLE_ENDDRAG_ORIGIN_RECT" val="886*301"/>
  <p:tag name="TABLE_ENDDRAG_RECT" val="53*92*886*30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UNIT_TABLE_BEAUTIFY" val="smartTable{a8ef8be3-cc9c-4d18-9ded-adce915af36f}"/>
  <p:tag name="TABLE_ENDDRAG_ORIGIN_RECT" val="886*301"/>
  <p:tag name="TABLE_ENDDRAG_RECT" val="53*92*886*30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TABLE_BEAUTIFY" val="smartTable{4b8ce0ae-f2d2-40a6-abfb-172965841599}"/>
  <p:tag name="TABLE_ENDDRAG_ORIGIN_RECT" val="886*301"/>
  <p:tag name="TABLE_ENDDRAG_RECT" val="53*92*886*301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UNIT_TABLE_BEAUTIFY" val="smartTable{30aae654-8df9-432a-90c9-ebb3d28e3761}"/>
  <p:tag name="TABLE_ENDDRAG_ORIGIN_RECT" val="483*455"/>
  <p:tag name="TABLE_ENDDRAG_RECT" val="305*122*483*455"/>
  <p:tag name="KSO_WM_BEAUTIFY_FLAG" val="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4.xml><?xml version="1.0" encoding="utf-8"?>
<p:tagLst xmlns:p="http://schemas.openxmlformats.org/presentationml/2006/main">
  <p:tag name="KSO_WM_UNIT_TABLE_BEAUTIFY" val="smartTable{61b7b9e4-6138-4202-af5d-8078c33f9bba}"/>
  <p:tag name="TABLE_ENDDRAG_ORIGIN_RECT" val="886*301"/>
  <p:tag name="TABLE_ENDDRAG_RECT" val="53*92*886*301"/>
  <p:tag name="KSO_WM_BEAUTIFY_FLAG" val="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8.xml><?xml version="1.0" encoding="utf-8"?>
<p:tagLst xmlns:p="http://schemas.openxmlformats.org/presentationml/2006/main">
  <p:tag name="REFSHAPE" val="406339724"/>
  <p:tag name="KSO_WM_UNIT_PLACING_PICTURE_USER_VIEWPORT" val="{&quot;height&quot;:1860,&quot;width&quot;:8385}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1.xml><?xml version="1.0" encoding="utf-8"?>
<p:tagLst xmlns:p="http://schemas.openxmlformats.org/presentationml/2006/main">
  <p:tag name="COMMONDATA" val="eyJoZGlkIjoiYjRhZjQ5NWVmZmQxNmM3NmNkNDYxNWRmNzNmMjA1ZDAifQ=="/>
  <p:tag name="KSO_WPP_MARK_KEY" val="86549eee-af69-4bb6-8267-8160481c168e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18645</Words>
  <Application>WPS 演示</Application>
  <PresentationFormat>宽屏</PresentationFormat>
  <Paragraphs>786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Media Notes</vt:lpstr>
      <vt:lpstr>Change History</vt:lpstr>
      <vt:lpstr>References</vt:lpstr>
      <vt:lpstr>Image Conversion</vt:lpstr>
      <vt:lpstr>Concepts</vt:lpstr>
      <vt:lpstr>Video Container Format</vt:lpstr>
      <vt:lpstr>Video Standards</vt:lpstr>
      <vt:lpstr>Resolution Standard</vt:lpstr>
      <vt:lpstr>FourCC</vt:lpstr>
      <vt:lpstr>FFMPEG Info</vt:lpstr>
      <vt:lpstr>FF* Generic Options</vt:lpstr>
      <vt:lpstr>FFMPEG frames</vt:lpstr>
      <vt:lpstr>FFMPEG Video</vt:lpstr>
      <vt:lpstr>FFMPEG Video 2</vt:lpstr>
      <vt:lpstr>FFMPEG Audio</vt:lpstr>
      <vt:lpstr>FFMPEG Subtitle</vt:lpstr>
      <vt:lpstr>FFMPEG Audio Filters</vt:lpstr>
      <vt:lpstr>FFMPEG Video Filters</vt:lpstr>
      <vt:lpstr>FFMPEG Video Filters 2</vt:lpstr>
      <vt:lpstr>FFMPEG Video Filters 2</vt:lpstr>
      <vt:lpstr>FFMPEG Video Filters 3</vt:lpstr>
      <vt:lpstr>FFMPEG Video Filters 4</vt:lpstr>
      <vt:lpstr>FFMPEG Video Filters 5</vt:lpstr>
      <vt:lpstr>FFmpeg - Build From Source</vt:lpstr>
      <vt:lpstr>Video Support in Browser</vt:lpstr>
      <vt:lpstr>FFPlay Options</vt:lpstr>
      <vt:lpstr>Video Support in Safari</vt:lpstr>
      <vt:lpstr>Video Edit Software</vt:lpstr>
      <vt:lpstr>Subtitle</vt:lpstr>
      <vt:lpstr>GPU Acceleration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532</cp:revision>
  <dcterms:created xsi:type="dcterms:W3CDTF">2019-06-19T02:08:00Z</dcterms:created>
  <dcterms:modified xsi:type="dcterms:W3CDTF">2023-10-05T05:28:30Z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FE9BB33DDBA5409A99DF69872F8EE48D</vt:lpwstr>
  </property>
</Properties>
</file>