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9"/>
  </p:handoutMasterIdLst>
  <p:sldIdLst>
    <p:sldId id="256" r:id="rId3"/>
    <p:sldId id="263" r:id="rId5"/>
    <p:sldId id="257" r:id="rId6"/>
    <p:sldId id="312" r:id="rId7"/>
    <p:sldId id="258" r:id="rId8"/>
    <p:sldId id="260" r:id="rId9"/>
    <p:sldId id="296" r:id="rId10"/>
    <p:sldId id="259" r:id="rId11"/>
    <p:sldId id="282" r:id="rId12"/>
    <p:sldId id="262" r:id="rId13"/>
    <p:sldId id="264" r:id="rId14"/>
    <p:sldId id="272" r:id="rId15"/>
    <p:sldId id="275" r:id="rId16"/>
    <p:sldId id="271" r:id="rId17"/>
    <p:sldId id="278" r:id="rId18"/>
    <p:sldId id="295" r:id="rId19"/>
    <p:sldId id="280" r:id="rId20"/>
    <p:sldId id="294" r:id="rId21"/>
    <p:sldId id="361" r:id="rId22"/>
    <p:sldId id="343" r:id="rId23"/>
    <p:sldId id="352" r:id="rId24"/>
    <p:sldId id="281" r:id="rId25"/>
    <p:sldId id="270" r:id="rId26"/>
    <p:sldId id="332" r:id="rId27"/>
    <p:sldId id="385" r:id="rId28"/>
    <p:sldId id="338" r:id="rId29"/>
    <p:sldId id="377" r:id="rId30"/>
    <p:sldId id="279" r:id="rId31"/>
    <p:sldId id="293" r:id="rId32"/>
    <p:sldId id="336" r:id="rId33"/>
    <p:sldId id="372" r:id="rId34"/>
    <p:sldId id="374" r:id="rId35"/>
    <p:sldId id="395" r:id="rId36"/>
    <p:sldId id="331" r:id="rId37"/>
    <p:sldId id="376" r:id="rId38"/>
  </p:sldIdLst>
  <p:sldSz cx="12192000" cy="6858000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gs" Target="tags/tag46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.xml"/><Relationship Id="rId2" Type="http://schemas.openxmlformats.org/officeDocument/2006/relationships/image" Target="../media/image3.png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1.xml"/><Relationship Id="rId2" Type="http://schemas.openxmlformats.org/officeDocument/2006/relationships/image" Target="../media/image4.png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000" smtClean="0"/>
              <a:t>Flask Notes</a:t>
            </a:r>
            <a:endParaRPr lang="en-US" altLang="zh-CN" sz="400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375535"/>
            <a:ext cx="9144000" cy="376237"/>
          </a:xfrm>
        </p:spPr>
        <p:txBody>
          <a:bodyPr>
            <a:noAutofit/>
          </a:bodyPr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Sparks Lu</a:t>
            </a:r>
            <a:endParaRPr lang="en-US" altLang="zh-CN" sz="1600" smtClean="0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Last updated: 12/16/2021</a:t>
            </a:r>
            <a:endParaRPr lang="en-US" altLang="zh-CN" sz="160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 Forms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pip install flask-wtf</a:t>
            </a:r>
            <a:endParaRPr lang="en-US" altLang="zh-CN"/>
          </a:p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from flask-wtf import FlaskForm</a:t>
            </a:r>
            <a:endParaRPr lang="en-US" altLang="zh-CN"/>
          </a:p>
          <a:p>
            <a:pPr lvl="1"/>
            <a:r>
              <a:rPr lang="en-US" altLang="zh-CN"/>
              <a:t>from wtforms import StringField, PasswordField, BooleanField, SubmitField</a:t>
            </a:r>
            <a:endParaRPr lang="en-US" altLang="zh-CN"/>
          </a:p>
          <a:p>
            <a:pPr lvl="1"/>
            <a:r>
              <a:rPr lang="en-US" altLang="zh-CN"/>
              <a:t>from wtforms.validators import DataRequired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Deploy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607560" cy="5147945"/>
          </a:xfrm>
        </p:spPr>
        <p:txBody>
          <a:bodyPr>
            <a:normAutofit fontScale="70000"/>
          </a:bodyPr>
          <a:p>
            <a:r>
              <a:rPr lang="en-US" altLang="zh-CN"/>
              <a:t>Prepare Env</a:t>
            </a:r>
            <a:endParaRPr lang="en-US" altLang="zh-CN"/>
          </a:p>
          <a:p>
            <a:pPr lvl="1"/>
            <a:r>
              <a:rPr lang="en-US" altLang="zh-CN"/>
              <a:t>sudo apt-get update</a:t>
            </a:r>
            <a:endParaRPr lang="en-US" altLang="zh-CN"/>
          </a:p>
          <a:p>
            <a:pPr lvl="1"/>
            <a:r>
              <a:rPr lang="en-US" altLang="zh-CN"/>
              <a:t>sudo apt-get install python3-pip python3-dev nginx</a:t>
            </a:r>
            <a:endParaRPr lang="en-US" altLang="zh-CN"/>
          </a:p>
          <a:p>
            <a:pPr lvl="1"/>
            <a:r>
              <a:rPr lang="en-US" altLang="zh-CN"/>
              <a:t>sudo pip3 install virtualenv</a:t>
            </a:r>
            <a:endParaRPr lang="en-US" altLang="zh-CN"/>
          </a:p>
          <a:p>
            <a:pPr lvl="1"/>
            <a:r>
              <a:rPr lang="en-US" altLang="zh-CN"/>
              <a:t>virtualenv myprojectenv</a:t>
            </a:r>
            <a:endParaRPr lang="en-US" altLang="zh-CN"/>
          </a:p>
          <a:p>
            <a:pPr lvl="1"/>
            <a:r>
              <a:rPr lang="en-US" altLang="zh-CN"/>
              <a:t>source myprojectenv/bin/activate</a:t>
            </a:r>
            <a:endParaRPr lang="en-US" altLang="zh-CN"/>
          </a:p>
          <a:p>
            <a:pPr lvl="1"/>
            <a:r>
              <a:rPr lang="en-US" altLang="zh-CN"/>
              <a:t>pip install uwsgi flask</a:t>
            </a:r>
            <a:endParaRPr lang="en-US" altLang="zh-CN"/>
          </a:p>
          <a:p>
            <a:pPr lvl="1"/>
            <a:r>
              <a:rPr lang="en-US" altLang="zh-CN"/>
              <a:t>sudo ufw allow 5000</a:t>
            </a:r>
            <a:endParaRPr lang="en-US" altLang="zh-CN"/>
          </a:p>
          <a:p>
            <a:pPr lvl="0"/>
            <a:r>
              <a:rPr lang="en-US" altLang="zh-CN"/>
              <a:t>Gunicorn</a:t>
            </a:r>
            <a:endParaRPr lang="en-US" altLang="zh-CN"/>
          </a:p>
          <a:p>
            <a:pPr lvl="1"/>
            <a:r>
              <a:rPr lang="en-US" altLang="zh-CN" sz="2000"/>
              <a:t>Python WSGI HTTP server for Unix</a:t>
            </a:r>
            <a:endParaRPr lang="en-US" altLang="zh-CN" sz="2000"/>
          </a:p>
          <a:p>
            <a:pPr lvl="1"/>
            <a:r>
              <a:rPr lang="en-US" altLang="zh-CN" sz="2000"/>
              <a:t>gunicorn</a:t>
            </a:r>
            <a:endParaRPr lang="en-US" altLang="zh-CN" sz="2000"/>
          </a:p>
          <a:p>
            <a:pPr lvl="2"/>
            <a:r>
              <a:rPr lang="en-US" altLang="zh-CN" sz="1800"/>
              <a:t>-w {workers}	# workers, 2*num_cores + 1</a:t>
            </a:r>
            <a:endParaRPr lang="en-US" altLang="zh-CN" sz="1800"/>
          </a:p>
          <a:p>
            <a:pPr lvl="2"/>
            <a:r>
              <a:rPr lang="en-US" altLang="zh-CN" sz="1800"/>
              <a:t>-b {server_socket}	# bind</a:t>
            </a:r>
            <a:endParaRPr lang="en-US" altLang="zh-CN" sz="1800"/>
          </a:p>
          <a:p>
            <a:pPr lvl="0"/>
            <a:r>
              <a:rPr lang="en-US" altLang="zh-CN" sz="2400"/>
              <a:t>Refer</a:t>
            </a:r>
            <a:endParaRPr lang="en-US" altLang="zh-CN" sz="2400"/>
          </a:p>
          <a:p>
            <a:pPr lvl="1"/>
            <a:r>
              <a:rPr lang="en-US" altLang="zh-CN"/>
              <a:t>http://www.patricksoftwareblog.com/how-to-configure-nginx-for-a-flask-web-application/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5" name="图片 4" descr="NGINX-in-Production-Environment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45760" y="1285240"/>
            <a:ext cx="6487795" cy="44754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Deploy (Docker)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96610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https://ianlondon.github.io/blog/deploy-flask-docker-nginx/</a:t>
            </a:r>
            <a:endParaRPr lang="en-US" altLang="zh-CN"/>
          </a:p>
          <a:p>
            <a:pPr lvl="0"/>
            <a:r>
              <a:rPr lang="en-US" altLang="zh-CN"/>
              <a:t>Dockerfile</a:t>
            </a:r>
            <a:endParaRPr lang="en-US" altLang="zh-CN"/>
          </a:p>
          <a:p>
            <a:pPr lvl="1"/>
            <a:r>
              <a:rPr lang="en-US" altLang="zh-CN"/>
              <a:t>FROM tiangolo/uwsgi-nginx-flask:python3.6</a:t>
            </a:r>
            <a:endParaRPr lang="en-US" altLang="zh-CN"/>
          </a:p>
          <a:p>
            <a:pPr lvl="1"/>
            <a:r>
              <a:rPr lang="en-US" altLang="zh-CN"/>
              <a:t>COPY ./app /app</a:t>
            </a:r>
            <a:endParaRPr lang="en-US" altLang="zh-CN"/>
          </a:p>
          <a:p>
            <a:pPr lvl="0"/>
            <a:r>
              <a:rPr lang="en-US" altLang="zh-CN" sz="2400"/>
              <a:t>Build and Run Docker image</a:t>
            </a:r>
            <a:endParaRPr lang="en-US" altLang="zh-CN" sz="2400"/>
          </a:p>
          <a:p>
            <a:pPr lvl="1"/>
            <a:r>
              <a:rPr lang="en-US" altLang="zh-CN" sz="2000"/>
              <a:t>go to flask project root folder</a:t>
            </a:r>
            <a:endParaRPr lang="en-US" altLang="zh-CN" sz="2000"/>
          </a:p>
          <a:p>
            <a:pPr lvl="1"/>
            <a:r>
              <a:rPr lang="en-US" altLang="zh-CN" sz="2000"/>
              <a:t>docker build -t flask_proj1 .</a:t>
            </a:r>
            <a:endParaRPr lang="en-US" altLang="zh-CN"/>
          </a:p>
          <a:p>
            <a:pPr lvl="1"/>
            <a:r>
              <a:rPr lang="en-US" altLang="zh-CN"/>
              <a:t>docker run -p 80:80 -t flask_proj1</a:t>
            </a:r>
            <a:endParaRPr lang="en-US" altLang="zh-CN"/>
          </a:p>
        </p:txBody>
      </p:sp>
      <p:pic>
        <p:nvPicPr>
          <p:cNvPr id="4" name="图片 3" descr="Docker-Application-Architectur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34810" y="803910"/>
            <a:ext cx="5457190" cy="27317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Deploy (Docker 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22670" cy="4549140"/>
          </a:xfrm>
        </p:spPr>
        <p:txBody>
          <a:bodyPr>
            <a:normAutofit lnSpcReduction="1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http://www.patricksoftwareblog.com/how-to-use-docker-and-docker-compose-to-create-a-flask-application/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/>
              <a:t>Config</a:t>
            </a:r>
            <a:endParaRPr lang="en-US" altLang="zh-CN"/>
          </a:p>
          <a:p>
            <a:pPr lvl="1"/>
            <a:r>
              <a:rPr lang="en-US" altLang="zh-CN" sz="2000"/>
              <a:t>docker-compose.yml</a:t>
            </a:r>
            <a:endParaRPr lang="en-US" altLang="zh-CN" sz="2000"/>
          </a:p>
          <a:p>
            <a:pPr lvl="1"/>
            <a:r>
              <a:rPr lang="en-US" altLang="zh-CN"/>
              <a:t>Dockerfile</a:t>
            </a:r>
            <a:endParaRPr lang="en-US" altLang="zh-CN"/>
          </a:p>
          <a:p>
            <a:pPr lvl="0"/>
            <a:r>
              <a:rPr lang="en-US" altLang="zh-CN"/>
              <a:t>Build container</a:t>
            </a:r>
            <a:endParaRPr lang="en-US" altLang="zh-CN"/>
          </a:p>
          <a:p>
            <a:pPr lvl="1"/>
            <a:r>
              <a:rPr lang="en-US" altLang="zh-CN"/>
              <a:t>sudo docker-compose build</a:t>
            </a:r>
            <a:endParaRPr lang="en-US" altLang="zh-CN"/>
          </a:p>
          <a:p>
            <a:pPr lvl="0"/>
            <a:r>
              <a:rPr lang="en-US" altLang="zh-CN"/>
              <a:t>Run container</a:t>
            </a:r>
            <a:endParaRPr lang="en-US" altLang="zh-CN"/>
          </a:p>
          <a:p>
            <a:pPr lvl="1"/>
            <a:r>
              <a:rPr lang="en-US" altLang="zh-CN"/>
              <a:t>sudo docker-compose up -d</a:t>
            </a:r>
            <a:endParaRPr lang="en-US" altLang="zh-CN"/>
          </a:p>
        </p:txBody>
      </p:sp>
      <p:pic>
        <p:nvPicPr>
          <p:cNvPr id="4" name="图片 3" descr="nginx_flask_postgres_diagram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9585" y="1721485"/>
            <a:ext cx="5274310" cy="31877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Static Files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Basic</a:t>
            </a:r>
            <a:endParaRPr lang="en-US" altLang="zh-CN"/>
          </a:p>
          <a:p>
            <a:pPr lvl="1"/>
            <a:r>
              <a:rPr lang="en-US" altLang="zh-CN"/>
              <a:t>Url starts with '/static/'</a:t>
            </a:r>
            <a:endParaRPr lang="en-US" altLang="zh-CN"/>
          </a:p>
          <a:p>
            <a:pPr lvl="1"/>
            <a:r>
              <a:rPr lang="en-US" altLang="zh-CN"/>
              <a:t>Files should be in 'static/' folder in Flask APP's root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Media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https://www.iandevlin.com/blog/2012/09/html5/html5-media-and-data-uri/</a:t>
            </a:r>
            <a:endParaRPr lang="en-US" altLang="zh-CN"/>
          </a:p>
          <a:p>
            <a:pPr lvl="1"/>
            <a:r>
              <a:rPr lang="en-US" altLang="zh-CN"/>
              <a:t>https://blog.miguelgrinberg.com/post/video-streaming-with-flask/page/5?source=post_page---------------------------</a:t>
            </a:r>
            <a:endParaRPr lang="en-US" altLang="zh-CN"/>
          </a:p>
          <a:p>
            <a:pPr lvl="1"/>
            <a:r>
              <a:rPr lang="en-US" altLang="zh-CN"/>
              <a:t>https://blog.miguelgrinberg.com/post/flask-video-streaming-revisited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Flask-SQLAlchemy - Overview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08345" cy="2985135"/>
          </a:xfrm>
        </p:spPr>
        <p:txBody>
          <a:bodyPr>
            <a:normAutofit fontScale="90000" lnSpcReduction="20000"/>
          </a:bodyPr>
          <a:p>
            <a:r>
              <a:rPr lang="en-US" altLang="zh-CN" sz="2000">
                <a:sym typeface="+mn-ea"/>
              </a:rPr>
              <a:t>References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https://flask-sqlalchemy.palletsprojects.com/en/2.x/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https://docs.sqlalchemy.org/en/14/faq</a:t>
            </a:r>
            <a:endParaRPr lang="en-US" altLang="zh-CN" sz="1800">
              <a:sym typeface="+mn-ea"/>
            </a:endParaRPr>
          </a:p>
          <a:p>
            <a:pPr lvl="0"/>
            <a:r>
              <a:rPr lang="en-US" altLang="zh-CN" sz="2000">
                <a:sym typeface="+mn-ea"/>
              </a:rPr>
              <a:t>Intro</a:t>
            </a:r>
            <a:endParaRPr lang="en-US" altLang="zh-CN" sz="2000"/>
          </a:p>
          <a:p>
            <a:pPr lvl="1"/>
            <a:r>
              <a:rPr lang="en-US" altLang="zh-CN" sz="1800">
                <a:sym typeface="+mn-ea"/>
              </a:rPr>
              <a:t>DB toolkit and ORM(Object-Relational Mapper) implementation written in Python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800"/>
              <a:t>It provides an extra layer on top of SQL which allows us to use Databases and Tables just like Python Class Objects. We just have to create a Class Object and SQLAlchemy will take care of the rest!</a:t>
            </a:r>
            <a:endParaRPr lang="en-US" altLang="zh-CN" sz="1800"/>
          </a:p>
          <a:p>
            <a:pPr lvl="0"/>
            <a:r>
              <a:rPr lang="en-US" altLang="zh-CN" sz="2000">
                <a:sym typeface="+mn-ea"/>
              </a:rPr>
              <a:t>Install</a:t>
            </a:r>
            <a:endParaRPr lang="en-US" altLang="zh-CN" sz="2000"/>
          </a:p>
          <a:p>
            <a:pPr lvl="1"/>
            <a:r>
              <a:rPr lang="en-US" altLang="zh-CN" sz="1800">
                <a:sym typeface="+mn-ea"/>
              </a:rPr>
              <a:t>pip install flask-sqlalchemy</a:t>
            </a:r>
            <a:endParaRPr lang="en-US" altLang="zh-CN" sz="1800"/>
          </a:p>
          <a:p>
            <a:endParaRPr lang="en-US" altLang="zh-CN" sz="1800"/>
          </a:p>
        </p:txBody>
      </p:sp>
      <p:sp>
        <p:nvSpPr>
          <p:cNvPr id="4" name="流程图: 可选过程 3"/>
          <p:cNvSpPr/>
          <p:nvPr/>
        </p:nvSpPr>
        <p:spPr>
          <a:xfrm>
            <a:off x="7601585" y="1942465"/>
            <a:ext cx="2385695" cy="8210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SQLAlchemy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6646545" y="3375660"/>
            <a:ext cx="2385695" cy="8210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SignallingSession</a:t>
            </a:r>
            <a:endParaRPr lang="en-US" altLang="zh-CN"/>
          </a:p>
        </p:txBody>
      </p:sp>
      <p:sp>
        <p:nvSpPr>
          <p:cNvPr id="6" name="流程图: 可选过程 5"/>
          <p:cNvSpPr/>
          <p:nvPr/>
        </p:nvSpPr>
        <p:spPr>
          <a:xfrm>
            <a:off x="9427210" y="3375660"/>
            <a:ext cx="2385695" cy="8210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Model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006475" y="4196715"/>
            <a:ext cx="45764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SQLite3: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sudo apt install sqlite3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sqlite3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.help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.open {db_filename}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.tables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select * from {table_name};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.quit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Flask-SQLAlchemy (1)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045325" cy="5409565"/>
          </a:xfrm>
        </p:spPr>
        <p:txBody>
          <a:bodyPr>
            <a:normAutofit lnSpcReduction="20000"/>
          </a:bodyPr>
          <a:p>
            <a:pPr lvl="0" fontAlgn="auto">
              <a:lnSpc>
                <a:spcPct val="100000"/>
              </a:lnSpc>
            </a:pPr>
            <a:r>
              <a:rPr lang="en-US" altLang="zh-CN"/>
              <a:t>Init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from flask_sqlalchemy import SQLAlchemy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app = Flask(__name__)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app.config['SQLALCHEMY_DATABASE_URI'] = 'sqlite:///users.sqlite3'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db = SQLAlchemy(app)	// create db object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db.create_all()	// create all tables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class MyModel(db.Model)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db.Column(...)</a:t>
            </a:r>
            <a:endParaRPr lang="en-US" altLang="zh-CN">
              <a:sym typeface="+mn-ea"/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unique=True/False</a:t>
            </a:r>
            <a:endParaRPr lang="en-US" altLang="zh-CN" sz="1800">
              <a:sym typeface="+mn-ea"/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default=value</a:t>
            </a:r>
            <a:endParaRPr lang="en-US" altLang="zh-CN" sz="1800">
              <a:sym typeface="+mn-ea"/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nullable=True/False</a:t>
            </a:r>
            <a:endParaRPr lang="en-US" altLang="zh-CN" sz="1800">
              <a:sym typeface="+mn-ea"/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/>
              <a:t>primary_key=True/False</a:t>
            </a:r>
            <a:endParaRPr lang="en-US" altLang="zh-CN"/>
          </a:p>
          <a:p>
            <a:pPr lvl="2" fontAlgn="auto">
              <a:lnSpc>
                <a:spcPct val="100000"/>
              </a:lnSpc>
            </a:pPr>
            <a:r>
              <a:rPr lang="en-US" altLang="zh-CN"/>
              <a:t>db.ForeignKey('table.field_name')</a:t>
            </a:r>
            <a:endParaRPr lang="en-US" altLang="zh-CN"/>
          </a:p>
          <a:p>
            <a:pPr lvl="2" fontAlgn="auto">
              <a:lnSpc>
                <a:spcPct val="100000"/>
              </a:lnSpc>
            </a:pPr>
            <a:r>
              <a:rPr lang="en-US" altLang="zh-CN"/>
              <a:t>db.relationship(...)</a:t>
            </a:r>
            <a:endParaRPr lang="en-US" altLang="zh-CN"/>
          </a:p>
        </p:txBody>
      </p:sp>
      <p:sp>
        <p:nvSpPr>
          <p:cNvPr id="4" name="流程图: 过程 3"/>
          <p:cNvSpPr/>
          <p:nvPr/>
        </p:nvSpPr>
        <p:spPr>
          <a:xfrm>
            <a:off x="8747760" y="1400810"/>
            <a:ext cx="2606040" cy="6305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Create SQLAlchemy object</a:t>
            </a:r>
            <a:endParaRPr lang="en-US" altLang="zh-CN" sz="1400"/>
          </a:p>
          <a:p>
            <a:pPr algn="ctr"/>
            <a:r>
              <a:rPr lang="en-US" altLang="zh-CN" sz="1400"/>
              <a:t>db = SQLAlchemy()</a:t>
            </a:r>
            <a:endParaRPr lang="en-US" altLang="zh-CN" sz="1400"/>
          </a:p>
        </p:txBody>
      </p:sp>
      <p:sp>
        <p:nvSpPr>
          <p:cNvPr id="6" name="流程图: 过程 5"/>
          <p:cNvSpPr/>
          <p:nvPr/>
        </p:nvSpPr>
        <p:spPr>
          <a:xfrm>
            <a:off x="8747760" y="2359660"/>
            <a:ext cx="2606040" cy="6305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Config DB URI</a:t>
            </a:r>
            <a:endParaRPr lang="en-US" altLang="zh-CN" sz="1400"/>
          </a:p>
          <a:p>
            <a:pPr algn="ctr"/>
            <a:r>
              <a:rPr lang="en-US" altLang="zh-CN" sz="1400">
                <a:sym typeface="+mn-ea"/>
              </a:rPr>
              <a:t>app.config['SQLALCHEMY_DATABASE_URI'] = ‘xxx’</a:t>
            </a:r>
            <a:endParaRPr lang="en-US" altLang="zh-CN" sz="1400"/>
          </a:p>
        </p:txBody>
      </p:sp>
      <p:sp>
        <p:nvSpPr>
          <p:cNvPr id="7" name="流程图: 过程 6"/>
          <p:cNvSpPr/>
          <p:nvPr/>
        </p:nvSpPr>
        <p:spPr>
          <a:xfrm>
            <a:off x="8747760" y="3302000"/>
            <a:ext cx="2606040" cy="6305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Connect DB with app</a:t>
            </a:r>
            <a:endParaRPr lang="en-US" altLang="zh-CN" sz="1400"/>
          </a:p>
          <a:p>
            <a:pPr algn="ctr"/>
            <a:r>
              <a:rPr lang="en-US" altLang="zh-CN" sz="1400"/>
              <a:t>db.init_app(app)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Flask-</a:t>
            </a:r>
            <a:r>
              <a:rPr lang="en-US" altLang="zh-CN"/>
              <a:t>SQLAlchemy (2)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7845" y="1211580"/>
            <a:ext cx="11428730" cy="5292725"/>
          </a:xfrm>
        </p:spPr>
        <p:txBody>
          <a:bodyPr/>
          <a:p>
            <a:pPr lvl="0"/>
            <a:r>
              <a:rPr lang="en-US" altLang="zh-CN" sz="1600">
                <a:sym typeface="+mn-ea"/>
              </a:rPr>
              <a:t>Query</a:t>
            </a:r>
            <a:endParaRPr lang="en-US" altLang="zh-CN" sz="1600"/>
          </a:p>
          <a:p>
            <a:pPr lvl="1"/>
            <a:r>
              <a:rPr lang="en-US" altLang="zh-CN" sz="1400">
                <a:sym typeface="+mn-ea"/>
              </a:rPr>
              <a:t>MyModel.query.all()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obj_list = MyModel.query.filter_by(field='value').all()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obj = MyModel.query.filter_by(filed='value').first()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obj_list = MyModel.query.filter(MyModel.field1=='value', MyModel.field2&gt;value2, MyModel.field3.in_((value1, value2)))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obj_list = MyModel.query.filter(or_(MyMode.field1=='value', MyModel.field2&gt;value2))</a:t>
            </a:r>
            <a:endParaRPr lang="en-US" altLang="zh-CN" sz="1400"/>
          </a:p>
          <a:p>
            <a:pPr lvl="1"/>
            <a:r>
              <a:rPr lang="en-US" altLang="zh-CN" sz="1400">
                <a:sym typeface="+mn-ea"/>
              </a:rPr>
              <a:t>obj_list = MyModel.query.order_by(MyModel.field).all()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obj = MyModel.query.get(1) // query by primary key</a:t>
            </a:r>
            <a:endParaRPr lang="en-US" altLang="zh-CN" sz="1400"/>
          </a:p>
          <a:p>
            <a:pPr algn="l">
              <a:buClrTx/>
              <a:buSzTx/>
            </a:pPr>
            <a:r>
              <a:rPr lang="en-US" altLang="zh-CN" sz="1600"/>
              <a:t>Class mapping</a:t>
            </a:r>
            <a:endParaRPr lang="en-US" altLang="zh-CN" sz="1600"/>
          </a:p>
          <a:p>
            <a:pPr lvl="1" algn="l">
              <a:buClrTx/>
              <a:buSzTx/>
            </a:pPr>
            <a:r>
              <a:rPr lang="en-US" altLang="zh-CN" sz="1400"/>
              <a:t>__tablename__ = 'tn'</a:t>
            </a:r>
            <a:endParaRPr lang="en-US" altLang="zh-CN" sz="1400"/>
          </a:p>
          <a:p>
            <a:pPr lvl="0" algn="l">
              <a:buClrTx/>
              <a:buSzTx/>
            </a:pPr>
            <a:r>
              <a:rPr lang="en-US" altLang="zh-CN" sz="1600">
                <a:sym typeface="+mn-ea"/>
              </a:rPr>
              <a:t>Add record</a:t>
            </a:r>
            <a:endParaRPr lang="en-US" altLang="zh-CN" sz="1600"/>
          </a:p>
          <a:p>
            <a:pPr lvl="1"/>
            <a:r>
              <a:rPr lang="en-US" altLang="zh-CN" sz="1400">
                <a:sym typeface="+mn-ea"/>
              </a:rPr>
              <a:t>db.session.add(obj)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db.session.commit()</a:t>
            </a:r>
            <a:endParaRPr lang="en-US" altLang="zh-CN" sz="1400">
              <a:sym typeface="+mn-ea"/>
            </a:endParaRPr>
          </a:p>
          <a:p>
            <a:pPr lvl="0"/>
            <a:r>
              <a:rPr lang="en-US" altLang="zh-CN" sz="1600">
                <a:sym typeface="+mn-ea"/>
              </a:rPr>
              <a:t>Delete record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db.session.delete(obj)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db.session.commit()</a:t>
            </a:r>
            <a:endParaRPr lang="en-US" altLang="zh-CN" sz="1400">
              <a:sym typeface="+mn-ea"/>
            </a:endParaRPr>
          </a:p>
          <a:p>
            <a:pPr lvl="0"/>
            <a:r>
              <a:rPr lang="en-US" altLang="zh-CN" sz="1600">
                <a:sym typeface="+mn-ea"/>
              </a:rPr>
              <a:t>Update record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db.session.flush()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db.session.commit()</a:t>
            </a:r>
            <a:endParaRPr lang="en-US" altLang="zh-CN" sz="1400"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883525" y="3424555"/>
          <a:ext cx="398526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970"/>
                <a:gridCol w="257429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type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explanation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Integer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String(size)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Text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Unicode text</a:t>
                      </a:r>
                      <a:endParaRPr lang="en-US" altLang="zh-CN" sz="1400"/>
                    </a:p>
                  </a:txBody>
                  <a:tcPr/>
                </a:tc>
              </a:tr>
              <a:tr h="317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DateTime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expressed as Python datetime object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Float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Boolean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PickleType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pickled Python object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LargeBinary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arbitrary binay data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Flask-</a:t>
            </a:r>
            <a:r>
              <a:rPr lang="en-US" altLang="zh-CN">
                <a:sym typeface="+mn-ea"/>
              </a:rPr>
              <a:t>SQLAlchemy (3)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func</a:t>
            </a:r>
            <a:endParaRPr lang="en-US" altLang="zh-CN"/>
          </a:p>
          <a:p>
            <a:pPr lvl="1"/>
            <a:r>
              <a:rPr lang="en-US" altLang="zh-CN"/>
              <a:t>from sqlalchemy import func</a:t>
            </a:r>
            <a:endParaRPr lang="en-US" altLang="zh-CN" sz="2000"/>
          </a:p>
          <a:p>
            <a:pPr lvl="1"/>
            <a:r>
              <a:rPr lang="en-US" altLang="zh-CN"/>
              <a:t>session.query(func.max(table_name.column_name)).first()</a:t>
            </a:r>
            <a:endParaRPr lang="en-US" altLang="zh-CN"/>
          </a:p>
          <a:p>
            <a:r>
              <a:rPr lang="en-US" altLang="zh-CN"/>
              <a:t>Pitfalls</a:t>
            </a:r>
            <a:endParaRPr lang="en-US" altLang="zh-CN"/>
          </a:p>
          <a:p>
            <a:pPr lvl="1"/>
            <a:r>
              <a:rPr lang="en-US" altLang="zh-CN"/>
              <a:t>Avoid calling commit too many times</a:t>
            </a:r>
            <a:endParaRPr lang="en-US" altLang="zh-CN"/>
          </a:p>
          <a:p>
            <a:pPr lvl="2"/>
            <a:r>
              <a:rPr lang="en-US" altLang="zh-CN"/>
              <a:t>called once near the end of a router handler</a:t>
            </a:r>
            <a:endParaRPr lang="en-US" altLang="zh-CN"/>
          </a:p>
          <a:p>
            <a:pPr lvl="1"/>
            <a:r>
              <a:rPr lang="en-US" altLang="zh-CN"/>
              <a:t>gunicorn</a:t>
            </a:r>
            <a:endParaRPr lang="en-US" altLang="zh-CN"/>
          </a:p>
          <a:p>
            <a:pPr lvl="2"/>
            <a:r>
              <a:rPr lang="en-US" altLang="zh-CN"/>
              <a:t>--preload MUST NOT be used</a:t>
            </a:r>
            <a:endParaRPr lang="en-US" altLang="zh-CN"/>
          </a:p>
          <a:p>
            <a:pPr lvl="3"/>
            <a:r>
              <a:rPr lang="en-US" altLang="zh-CN"/>
              <a:t>uwsgi (or gunicorn) starts, multiple workers are forked from the first process.</a:t>
            </a:r>
            <a:endParaRPr lang="en-US" altLang="zh-CN"/>
          </a:p>
          <a:p>
            <a:pPr lvl="3"/>
            <a:r>
              <a:rPr lang="en-US" altLang="zh-CN"/>
              <a:t>If preload is set: If there is a request in the first process when it starts, then this opens a database connection and the connection is forked to the next process. But in the database, of course, no new connection is opened and a broken connection occurs.</a:t>
            </a:r>
            <a:endParaRPr lang="en-US" altLang="zh-CN"/>
          </a:p>
          <a:p>
            <a:pPr lvl="3"/>
            <a:r>
              <a:rPr lang="en-US" altLang="zh-CN"/>
              <a:t>If preload is not set: workers do not fork, but run themselves and open their normal connections themselves</a:t>
            </a:r>
            <a:endParaRPr lang="en-US" altLang="zh-CN"/>
          </a:p>
          <a:p>
            <a:pPr lvl="2"/>
            <a:r>
              <a:rPr lang="en-US" altLang="zh-CN"/>
              <a:t>https://github.com/psycopg/psycopg2/issues/281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https://flask.palletsprojects.com/en/1.1.x/quickstart/</a:t>
            </a:r>
            <a:endParaRPr lang="en-US" altLang="zh-CN"/>
          </a:p>
          <a:p>
            <a:pPr lvl="1"/>
            <a:r>
              <a:rPr lang="en-US" altLang="zh-CN"/>
              <a:t>http://www.patricksoftwareblog.com/all-posts/</a:t>
            </a:r>
            <a:endParaRPr lang="en-US" altLang="zh-CN"/>
          </a:p>
          <a:p>
            <a:pPr lvl="1"/>
            <a:r>
              <a:rPr lang="en-US" altLang="zh-CN"/>
              <a:t>https://www.digitalocean.com/community/tutorials/how-to-structure-large-flask-applications</a:t>
            </a:r>
            <a:endParaRPr lang="en-US" altLang="zh-CN"/>
          </a:p>
          <a:p>
            <a:r>
              <a:rPr lang="en-US" altLang="zh-CN"/>
              <a:t>Micro-framework for developing web applications</a:t>
            </a:r>
            <a:endParaRPr lang="en-US" altLang="zh-CN"/>
          </a:p>
          <a:p>
            <a:pPr lvl="1"/>
            <a:r>
              <a:rPr lang="en-US" altLang="zh-CN"/>
              <a:t>written in python</a:t>
            </a:r>
            <a:endParaRPr lang="en-US" altLang="zh-CN"/>
          </a:p>
          <a:p>
            <a:pPr lvl="1"/>
            <a:r>
              <a:rPr lang="en-US" altLang="zh-CN"/>
              <a:t>based on the Werkzeug and Jinja2 template engine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Postgresql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03325"/>
            <a:ext cx="6304280" cy="5033010"/>
          </a:xfrm>
        </p:spPr>
        <p:txBody>
          <a:bodyPr/>
          <a:p>
            <a:r>
              <a:rPr lang="en-US" altLang="zh-CN" sz="1800"/>
              <a:t>Prepare environment</a:t>
            </a:r>
            <a:endParaRPr lang="en-US" altLang="zh-CN" sz="1800"/>
          </a:p>
          <a:p>
            <a:pPr lvl="1"/>
            <a:r>
              <a:rPr lang="en-US" altLang="zh-CN" sz="1600"/>
              <a:t>Install packages</a:t>
            </a:r>
            <a:endParaRPr lang="en-US" altLang="zh-CN" sz="1600"/>
          </a:p>
          <a:p>
            <a:pPr lvl="2"/>
            <a:r>
              <a:rPr lang="en-US" altLang="zh-CN" sz="1400"/>
              <a:t>sudo apt-get install postgresql postgresql-contrib libpq-dev</a:t>
            </a:r>
            <a:endParaRPr lang="en-US" altLang="zh-CN" sz="1400"/>
          </a:p>
          <a:p>
            <a:pPr lvl="2"/>
            <a:r>
              <a:rPr lang="en-US" altLang="zh-CN" sz="1400"/>
              <a:t>pip install psycopg2 Flask-SQLAlchemy Flask-Migrate</a:t>
            </a:r>
            <a:endParaRPr lang="en-US" altLang="zh-CN" sz="1400"/>
          </a:p>
          <a:p>
            <a:pPr lvl="1"/>
            <a:r>
              <a:rPr lang="en-US" altLang="zh-CN" sz="1600"/>
              <a:t>Start</a:t>
            </a:r>
            <a:endParaRPr lang="en-US" altLang="zh-CN" sz="1600"/>
          </a:p>
          <a:p>
            <a:pPr lvl="2"/>
            <a:r>
              <a:rPr lang="en-US" altLang="zh-CN" sz="1400"/>
              <a:t>sudo service postgresql restart</a:t>
            </a:r>
            <a:endParaRPr lang="en-US" altLang="zh-CN" sz="1400"/>
          </a:p>
          <a:p>
            <a:pPr lvl="0"/>
            <a:r>
              <a:rPr lang="en-US" altLang="zh-CN" sz="1800"/>
              <a:t>Steps</a:t>
            </a:r>
            <a:endParaRPr lang="en-US" altLang="zh-CN" sz="1800"/>
          </a:p>
          <a:p>
            <a:pPr lvl="1"/>
            <a:r>
              <a:rPr lang="en-US" altLang="zh-CN" sz="1600"/>
              <a:t>Configure DB URI</a:t>
            </a:r>
            <a:endParaRPr lang="en-US" altLang="zh-CN" sz="1600"/>
          </a:p>
          <a:p>
            <a:pPr lvl="2"/>
            <a:r>
              <a:rPr lang="en-US" altLang="zh-CN" sz="1400"/>
              <a:t>app.config['SQLALCHEMY_DATABASE_URI'] = 'postgresql://DB_USER:PASSWORD@HOST/DATABASE'</a:t>
            </a:r>
            <a:endParaRPr lang="en-US" altLang="zh-CN" sz="1400"/>
          </a:p>
          <a:p>
            <a:pPr lvl="1"/>
            <a:r>
              <a:rPr lang="en-US" altLang="zh-CN" sz="1600"/>
              <a:t>python manage.py db init</a:t>
            </a:r>
            <a:endParaRPr lang="en-US" altLang="zh-CN" sz="1600"/>
          </a:p>
          <a:p>
            <a:pPr lvl="1"/>
            <a:r>
              <a:rPr lang="en-US" altLang="zh-CN" sz="1600">
                <a:sym typeface="+mn-ea"/>
              </a:rPr>
              <a:t>python manage.py db migrate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python manage.py db upgrade</a:t>
            </a:r>
            <a:endParaRPr lang="en-US" altLang="zh-CN" sz="1600">
              <a:sym typeface="+mn-ea"/>
            </a:endParaRPr>
          </a:p>
          <a:p>
            <a:pPr lvl="0"/>
            <a:r>
              <a:rPr lang="en-US" altLang="zh-CN" sz="1920">
                <a:sym typeface="+mn-ea"/>
              </a:rPr>
              <a:t>Info</a:t>
            </a:r>
            <a:endParaRPr lang="en-US" altLang="zh-CN" sz="192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data stored in /var/lib/posgresql/</a:t>
            </a:r>
            <a:endParaRPr lang="en-US" altLang="zh-CN" sz="16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62875" y="1687195"/>
            <a:ext cx="3907790" cy="424624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sudo service postgresql restart</a:t>
            </a:r>
            <a:endParaRPr lang="en-US" altLang="zh-CN"/>
          </a:p>
          <a:p>
            <a:r>
              <a:rPr lang="en-US" altLang="zh-CN"/>
              <a:t>sudo -u postgres psql</a:t>
            </a:r>
            <a:endParaRPr lang="en-US" altLang="zh-CN"/>
          </a:p>
          <a:p>
            <a:r>
              <a:rPr lang="en-US" altLang="zh-CN"/>
              <a:t>psql -U {username} {dbname}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postgresql Commands:</a:t>
            </a:r>
            <a:endParaRPr lang="en-US" altLang="zh-CN"/>
          </a:p>
          <a:p>
            <a:r>
              <a:rPr lang="en-US" altLang="zh-CN"/>
              <a:t># \q	// quit interactive terminal</a:t>
            </a:r>
            <a:endParaRPr lang="en-US" altLang="zh-CN"/>
          </a:p>
          <a:p>
            <a:r>
              <a:rPr lang="en-US" altLang="zh-CN"/>
              <a:t># create database {dbname};</a:t>
            </a:r>
            <a:endParaRPr lang="en-US" altLang="zh-CN"/>
          </a:p>
          <a:p>
            <a:r>
              <a:rPr lang="en-US" altLang="zh-CN"/>
              <a:t># \l	// list databases</a:t>
            </a:r>
            <a:endParaRPr lang="en-US" altLang="zh-CN"/>
          </a:p>
          <a:p>
            <a:r>
              <a:rPr lang="en-US" altLang="zh-CN">
                <a:sym typeface="+mn-ea"/>
              </a:rPr>
              <a:t># \c {dbname}	// connect db</a:t>
            </a:r>
            <a:endParaRPr lang="en-US" altLang="zh-CN"/>
          </a:p>
          <a:p>
            <a:r>
              <a:rPr lang="en-US" altLang="zh-CN"/>
              <a:t># \dt	// display tables</a:t>
            </a:r>
            <a:endParaRPr lang="en-US" altLang="zh-CN"/>
          </a:p>
          <a:p>
            <a:r>
              <a:rPr lang="en-US" altLang="zh-CN"/>
              <a:t># \d {tablename}	// display columes in table</a:t>
            </a:r>
            <a:endParaRPr lang="en-US" altLang="zh-CN"/>
          </a:p>
          <a:p>
            <a:r>
              <a:rPr lang="en-US" altLang="zh-CN"/>
              <a:t># table {tablename}</a:t>
            </a:r>
            <a:endParaRPr lang="en-US" altLang="zh-CN"/>
          </a:p>
          <a:p>
            <a:r>
              <a:rPr lang="en-US" altLang="zh-CN"/>
              <a:t># select * from {tablename}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Postgresql &amp; Docker-compose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327900" cy="4549140"/>
          </a:xfrm>
        </p:spPr>
        <p:txBody>
          <a:bodyPr>
            <a:normAutofit fontScale="60000"/>
          </a:bodyPr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sudo docker-compose up -d --build	// rebuild images</a:t>
            </a:r>
            <a:endParaRPr lang="en-US" altLang="zh-CN"/>
          </a:p>
          <a:p>
            <a:pPr lvl="1"/>
            <a:r>
              <a:rPr lang="en-US" altLang="zh-CN"/>
              <a:t>sudo docker-compose exec flask-fishpano python manage.py create_db</a:t>
            </a:r>
            <a:endParaRPr lang="en-US" altLang="zh-CN"/>
          </a:p>
          <a:p>
            <a:pPr lvl="2"/>
            <a:r>
              <a:rPr lang="en-US" altLang="zh-CN"/>
              <a:t>create db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docker-compose exec db psql --username=fishpano --dbname=fishpano_db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Refer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https://testdriven.io/blog/dockerizing-flask-with-postgres-gunicorn-and-nginx/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https://blog.theodo.com/2017/03/developping-a-flask-web-app-with-a-postresql-database-making-all-the-possible-errors/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https://shallowsky.com/blog/tech/web/migrate-flask-sqlite-to-postgresql.html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https://dev.to/zchtodd_79/building-a-saas-app-beyond-the-basics-part-ii-1h90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Migrate from SQLite to Postgresql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/>
              <a:t>Set up postgresql docker environment</a:t>
            </a:r>
            <a:endParaRPr lang="en-US" altLang="zh-CN"/>
          </a:p>
          <a:p>
            <a:pPr lvl="1"/>
            <a:r>
              <a:rPr lang="en-US" altLang="zh-CN"/>
              <a:t>sudo docker-compose exec flask-fishpano apt install pgloader</a:t>
            </a:r>
            <a:endParaRPr lang="en-US" altLang="zh-CN"/>
          </a:p>
          <a:p>
            <a:pPr lvl="1"/>
            <a:r>
              <a:rPr lang="en-US" altLang="zh-CN"/>
              <a:t>sudo docker-compose exec flask-fishpano apt-get install libssl1.0.0</a:t>
            </a:r>
            <a:endParaRPr lang="en-US" altLang="zh-CN"/>
          </a:p>
          <a:p>
            <a:pPr lvl="1"/>
            <a:r>
              <a:rPr lang="en-US" altLang="zh-CN"/>
              <a:t>sudo docker-compose exec flask-fishpano pgloader /www/PanoTools.sqlite3 postgresql://fishpano:password@db:5432/fishpano_db</a:t>
            </a:r>
            <a:endParaRPr lang="en-US" altLang="zh-CN"/>
          </a:p>
          <a:p>
            <a:pPr lvl="1"/>
            <a:r>
              <a:rPr lang="en-US" altLang="zh-CN"/>
              <a:t>Migrate autoincrements to sequences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491855" y="1621790"/>
            <a:ext cx="29171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* </a:t>
            </a:r>
            <a:r>
              <a:rPr lang="zh-CN" altLang="en-US" sz="1400"/>
              <a:t>CREATE SEQUENCE user_id_seq OWNED by "user".id;</a:t>
            </a:r>
            <a:endParaRPr lang="zh-CN" altLang="en-US" sz="1400"/>
          </a:p>
          <a:p>
            <a:r>
              <a:rPr lang="en-US" altLang="zh-CN" sz="1400"/>
              <a:t>* </a:t>
            </a:r>
            <a:r>
              <a:rPr lang="zh-CN" altLang="en-US" sz="1400"/>
              <a:t>ALTER TABLE "user" ALTER COLUMN id SET default nextval('user_id_seq');</a:t>
            </a:r>
            <a:endParaRPr lang="zh-CN" altLang="en-US" sz="1400"/>
          </a:p>
          <a:p>
            <a:r>
              <a:rPr lang="en-US" altLang="zh-CN" sz="1400"/>
              <a:t>* </a:t>
            </a:r>
            <a:r>
              <a:rPr lang="zh-CN" altLang="en-US" sz="1400"/>
              <a:t>SELECT setval(pg_get_serial_sequence('user', 'id'), coalesce(max(id)+1,1), false) FROM "user";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Redis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lvl="0"/>
            <a:r>
              <a:rPr lang="en-US" altLang="zh-CN" sz="2880">
                <a:sym typeface="+mn-ea"/>
              </a:rPr>
              <a:t>Intro</a:t>
            </a:r>
            <a:endParaRPr lang="en-US" altLang="zh-CN" sz="288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In-memory key-value pair DB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Commonly used for caching, transient data storage, and as holding area for data during analysis</a:t>
            </a:r>
            <a:endParaRPr lang="en-US" altLang="zh-CN" sz="2400"/>
          </a:p>
          <a:p>
            <a:pPr lvl="0"/>
            <a:r>
              <a:rPr lang="en-US" altLang="zh-CN" sz="2880">
                <a:sym typeface="+mn-ea"/>
              </a:rPr>
              <a:t>Install</a:t>
            </a:r>
            <a:endParaRPr lang="en-US" altLang="zh-CN" sz="2880"/>
          </a:p>
          <a:p>
            <a:pPr lvl="1"/>
            <a:r>
              <a:rPr lang="en-US" altLang="zh-CN" sz="2665">
                <a:sym typeface="+mn-ea"/>
              </a:rPr>
              <a:t>sudo apt install redis-server</a:t>
            </a:r>
            <a:endParaRPr lang="en-US" altLang="zh-CN" sz="2665"/>
          </a:p>
          <a:p>
            <a:pPr lvl="1"/>
            <a:r>
              <a:rPr lang="en-US" altLang="zh-CN" sz="2665">
                <a:sym typeface="+mn-ea"/>
              </a:rPr>
              <a:t>nohup redis-server &amp;</a:t>
            </a:r>
            <a:endParaRPr lang="en-US" altLang="zh-CN" sz="2665"/>
          </a:p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import redis</a:t>
            </a:r>
            <a:endParaRPr lang="en-US" altLang="zh-CN"/>
          </a:p>
          <a:p>
            <a:pPr lvl="1"/>
            <a:r>
              <a:rPr lang="en-US" altLang="zh-CN"/>
              <a:t>r = redis.StrictRedis(ip, port, db=1)</a:t>
            </a:r>
            <a:endParaRPr lang="en-US" altLang="zh-CN"/>
          </a:p>
          <a:p>
            <a:pPr lvl="1"/>
            <a:r>
              <a:rPr lang="en-US" altLang="zh-CN"/>
              <a:t>r.hset(name, key, value)</a:t>
            </a:r>
            <a:endParaRPr lang="en-US" altLang="zh-CN"/>
          </a:p>
          <a:p>
            <a:pPr lvl="1"/>
            <a:r>
              <a:rPr lang="en-US" altLang="zh-CN"/>
              <a:t>r.hget(name, key)</a:t>
            </a:r>
            <a:endParaRPr lang="en-US" altLang="zh-CN"/>
          </a:p>
          <a:p>
            <a:pPr lvl="0"/>
            <a:r>
              <a:rPr lang="en-US" altLang="zh-CN"/>
              <a:t>Redis-cli</a:t>
            </a:r>
            <a:endParaRPr lang="en-US" altLang="zh-CN"/>
          </a:p>
          <a:p>
            <a:pPr lvl="1"/>
            <a:r>
              <a:rPr lang="en-US" altLang="zh-CN"/>
              <a:t>redis-cli ping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Client-side</a:t>
            </a:r>
            <a:endParaRPr lang="en-US" altLang="zh-CN"/>
          </a:p>
          <a:p>
            <a:r>
              <a:rPr lang="en-US" altLang="zh-CN"/>
              <a:t>Server-side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Blueprint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Aim</a:t>
            </a:r>
            <a:endParaRPr lang="en-US" altLang="zh-CN"/>
          </a:p>
          <a:p>
            <a:pPr lvl="1"/>
            <a:r>
              <a:rPr lang="en-US" altLang="zh-CN"/>
              <a:t>Support modules</a:t>
            </a:r>
            <a:endParaRPr lang="en-US" altLang="zh-CN"/>
          </a:p>
          <a:p>
            <a:pPr lvl="0"/>
            <a:r>
              <a:rPr lang="en-US" altLang="zh-CN"/>
              <a:t>How to use</a:t>
            </a:r>
            <a:endParaRPr lang="en-US" altLang="zh-CN"/>
          </a:p>
          <a:p>
            <a:pPr lvl="1"/>
            <a:r>
              <a:rPr lang="en-US" altLang="zh-CN"/>
              <a:t>Declare blueprint in module</a:t>
            </a:r>
            <a:endParaRPr lang="en-US" altLang="zh-CN"/>
          </a:p>
          <a:p>
            <a:pPr lvl="2"/>
            <a:r>
              <a:rPr lang="en-US" altLang="zh-CN"/>
              <a:t>from flask import Blueprint</a:t>
            </a:r>
            <a:endParaRPr lang="en-US" altLang="zh-CN"/>
          </a:p>
          <a:p>
            <a:pPr lvl="2"/>
            <a:r>
              <a:rPr lang="en-US" altLang="zh-CN"/>
              <a:t>module = Blueprint('module', __name__)</a:t>
            </a:r>
            <a:endParaRPr lang="en-US" altLang="zh-CN"/>
          </a:p>
          <a:p>
            <a:pPr lvl="2"/>
            <a:r>
              <a:rPr lang="en-US" altLang="zh-CN"/>
              <a:t>@module.route('...')</a:t>
            </a:r>
            <a:endParaRPr lang="en-US" altLang="zh-CN"/>
          </a:p>
          <a:p>
            <a:pPr lvl="1"/>
            <a:r>
              <a:rPr lang="en-US" altLang="zh-CN"/>
              <a:t>Register blueprint</a:t>
            </a:r>
            <a:endParaRPr lang="en-US" altLang="zh-CN"/>
          </a:p>
          <a:p>
            <a:pPr lvl="2"/>
            <a:r>
              <a:rPr lang="en-US" altLang="zh-CN"/>
              <a:t>from module import module</a:t>
            </a:r>
            <a:endParaRPr lang="en-US" altLang="zh-CN"/>
          </a:p>
          <a:p>
            <a:pPr lvl="2"/>
            <a:r>
              <a:rPr lang="en-US" altLang="zh-CN"/>
              <a:t>app.register_blueprint(module)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https://flask.palletsprojects.com/en/2.0.x/cli</a:t>
            </a:r>
            <a:endParaRPr lang="en-US" altLang="zh-CN"/>
          </a:p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Celery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800215" cy="5018405"/>
          </a:xfrm>
        </p:spPr>
        <p:txBody>
          <a:bodyPr>
            <a:normAutofit fontScale="70000"/>
          </a:bodyPr>
          <a:p>
            <a:r>
              <a:rPr lang="en-US" altLang="zh-CN"/>
              <a:t>Reference</a:t>
            </a:r>
            <a:endParaRPr lang="en-US" altLang="zh-CN"/>
          </a:p>
          <a:p>
            <a:pPr lvl="1"/>
            <a:r>
              <a:rPr lang="en-US" altLang="zh-CN"/>
              <a:t>https://flask.palletsprojects.com/en/0.12.x/patterns/celery/</a:t>
            </a:r>
            <a:endParaRPr lang="en-US" altLang="zh-CN"/>
          </a:p>
          <a:p>
            <a:pPr lvl="1"/>
            <a:r>
              <a:rPr lang="en-US" altLang="zh-CN"/>
              <a:t>https://medium.com/@frassetto.stefano/flask-celery-howto-d106958a15fe</a:t>
            </a:r>
            <a:endParaRPr lang="en-US" altLang="zh-CN"/>
          </a:p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A powerful task queue</a:t>
            </a:r>
            <a:endParaRPr lang="en-US" altLang="zh-CN"/>
          </a:p>
          <a:p>
            <a:pPr lvl="1"/>
            <a:r>
              <a:rPr lang="en-US" altLang="zh-CN"/>
              <a:t>pip install celery</a:t>
            </a:r>
            <a:endParaRPr lang="en-US" altLang="zh-CN"/>
          </a:p>
          <a:p>
            <a:pPr lvl="1"/>
            <a:r>
              <a:rPr lang="en-US" altLang="zh-CN"/>
              <a:t>https://flask.palletsprojects.com/en/1.1.x/patterns/celery/</a:t>
            </a:r>
            <a:endParaRPr lang="en-US" altLang="zh-CN"/>
          </a:p>
          <a:p>
            <a:pPr lvl="1"/>
            <a:r>
              <a:rPr lang="en-US" altLang="zh-CN"/>
              <a:t>Depends a message queue broker service (redis)</a:t>
            </a:r>
            <a:endParaRPr lang="en-US" altLang="zh-CN"/>
          </a:p>
          <a:p>
            <a:pPr lvl="1"/>
            <a:r>
              <a:rPr lang="en-US" altLang="zh-CN"/>
              <a:t>A celery worker process needs to run to receive and execute the task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Celery(name, backend='url_backend' broker='url_broker')</a:t>
            </a:r>
            <a:endParaRPr lang="en-US" altLang="zh-CN"/>
          </a:p>
          <a:p>
            <a:pPr lvl="2"/>
            <a:r>
              <a:rPr lang="en-US" altLang="zh-CN"/>
              <a:t>result backend</a:t>
            </a:r>
            <a:endParaRPr lang="en-US" altLang="zh-CN"/>
          </a:p>
          <a:p>
            <a:pPr lvl="1"/>
            <a:r>
              <a:rPr lang="en-US" altLang="zh-CN"/>
              <a:t>create celery object along with app, before blueprint register</a:t>
            </a:r>
            <a:endParaRPr lang="en-US" altLang="zh-CN"/>
          </a:p>
          <a:p>
            <a:pPr lvl="1"/>
            <a:r>
              <a:rPr lang="en-US" altLang="zh-CN"/>
              <a:t>write celery.task function (must be json serializable)</a:t>
            </a:r>
            <a:endParaRPr lang="en-US" altLang="zh-CN"/>
          </a:p>
          <a:p>
            <a:pPr lvl="0"/>
            <a:r>
              <a:rPr lang="en-US" altLang="zh-CN"/>
              <a:t>Run celery</a:t>
            </a:r>
            <a:endParaRPr lang="en-US" altLang="zh-CN"/>
          </a:p>
          <a:p>
            <a:pPr lvl="1"/>
            <a:r>
              <a:rPr lang="en-US" altLang="zh-CN"/>
              <a:t>celery worker -A app.celery --loglevel=info -P threads</a:t>
            </a:r>
            <a:endParaRPr lang="en-US" altLang="zh-CN"/>
          </a:p>
          <a:p>
            <a:pPr lvl="2"/>
            <a:r>
              <a:rPr lang="en-US" altLang="zh-CN"/>
              <a:t>-P threads: allow to spawn child processes</a:t>
            </a:r>
            <a:endParaRPr lang="en-US" altLang="zh-CN"/>
          </a:p>
          <a:p>
            <a:pPr lvl="1"/>
            <a:r>
              <a:rPr lang="en-US" altLang="zh-CN"/>
              <a:t>celery status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7830820" y="1121410"/>
            <a:ext cx="1109345" cy="2399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Celery Worker Server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9240520" y="1121410"/>
            <a:ext cx="1109345" cy="2399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Broker Service</a:t>
            </a:r>
            <a:endParaRPr lang="en-US" altLang="zh-CN"/>
          </a:p>
          <a:p>
            <a:pPr algn="ctr"/>
            <a:r>
              <a:rPr lang="en-US" altLang="zh-CN"/>
              <a:t>(redis)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10636250" y="1121410"/>
            <a:ext cx="1109345" cy="2399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Celery Client</a:t>
            </a:r>
            <a:endParaRPr lang="en-US" altLang="zh-CN"/>
          </a:p>
        </p:txBody>
      </p:sp>
      <p:sp>
        <p:nvSpPr>
          <p:cNvPr id="7" name="左右箭头 6"/>
          <p:cNvSpPr/>
          <p:nvPr/>
        </p:nvSpPr>
        <p:spPr>
          <a:xfrm>
            <a:off x="8957310" y="2268220"/>
            <a:ext cx="286385" cy="1828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左右箭头 7"/>
          <p:cNvSpPr/>
          <p:nvPr/>
        </p:nvSpPr>
        <p:spPr>
          <a:xfrm>
            <a:off x="10349865" y="2286635"/>
            <a:ext cx="286385" cy="1828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54875" y="3727450"/>
            <a:ext cx="4653915" cy="28613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from celery import Celery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def make_celery(app):</a:t>
            </a:r>
            <a:endParaRPr lang="zh-CN" altLang="en-US" sz="1200"/>
          </a:p>
          <a:p>
            <a:r>
              <a:rPr lang="zh-CN" altLang="en-US" sz="1200"/>
              <a:t>    celery = Celery(app.import_name, backend=app.config['CELERY_RESULT_BACKEND'],</a:t>
            </a:r>
            <a:endParaRPr lang="zh-CN" altLang="en-US" sz="1200"/>
          </a:p>
          <a:p>
            <a:r>
              <a:rPr lang="zh-CN" altLang="en-US" sz="1200"/>
              <a:t>                    broker=app.config['CELERY_BROKER_URL'])</a:t>
            </a:r>
            <a:endParaRPr lang="zh-CN" altLang="en-US" sz="1200"/>
          </a:p>
          <a:p>
            <a:r>
              <a:rPr lang="zh-CN" altLang="en-US" sz="1200"/>
              <a:t>    celery.conf.update(app.config)</a:t>
            </a:r>
            <a:endParaRPr lang="zh-CN" altLang="en-US" sz="1200"/>
          </a:p>
          <a:p>
            <a:r>
              <a:rPr lang="zh-CN" altLang="en-US" sz="1200"/>
              <a:t>    TaskBase = celery.Task</a:t>
            </a:r>
            <a:endParaRPr lang="zh-CN" altLang="en-US" sz="1200"/>
          </a:p>
          <a:p>
            <a:r>
              <a:rPr lang="zh-CN" altLang="en-US" sz="1200"/>
              <a:t>    class ContextTask(TaskBase):</a:t>
            </a:r>
            <a:endParaRPr lang="zh-CN" altLang="en-US" sz="1200"/>
          </a:p>
          <a:p>
            <a:r>
              <a:rPr lang="zh-CN" altLang="en-US" sz="1200"/>
              <a:t>        abstract = True</a:t>
            </a:r>
            <a:endParaRPr lang="zh-CN" altLang="en-US" sz="1200"/>
          </a:p>
          <a:p>
            <a:r>
              <a:rPr lang="zh-CN" altLang="en-US" sz="1200"/>
              <a:t>        def __call__(self, *args, **kwargs):</a:t>
            </a:r>
            <a:endParaRPr lang="zh-CN" altLang="en-US" sz="1200"/>
          </a:p>
          <a:p>
            <a:r>
              <a:rPr lang="zh-CN" altLang="en-US" sz="1200"/>
              <a:t>            with app.app_context():</a:t>
            </a:r>
            <a:endParaRPr lang="zh-CN" altLang="en-US" sz="1200"/>
          </a:p>
          <a:p>
            <a:r>
              <a:rPr lang="zh-CN" altLang="en-US" sz="1200"/>
              <a:t>                return TaskBase.__call__(self, *args, **kwargs)</a:t>
            </a:r>
            <a:endParaRPr lang="zh-CN" altLang="en-US" sz="1200"/>
          </a:p>
          <a:p>
            <a:r>
              <a:rPr lang="zh-CN" altLang="en-US" sz="1200"/>
              <a:t>    celery.Task = ContextTask</a:t>
            </a:r>
            <a:endParaRPr lang="zh-CN" altLang="en-US" sz="1200"/>
          </a:p>
          <a:p>
            <a:r>
              <a:rPr lang="zh-CN" altLang="en-US" sz="1200"/>
              <a:t>    return celery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Cache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565140" cy="4549140"/>
          </a:xfrm>
        </p:spPr>
        <p:txBody>
          <a:bodyPr>
            <a:noAutofit/>
          </a:bodyPr>
          <a:p>
            <a:r>
              <a:rPr lang="en-US" altLang="zh-CN" sz="1600"/>
              <a:t>References</a:t>
            </a:r>
            <a:endParaRPr lang="en-US" altLang="zh-CN" sz="1600"/>
          </a:p>
          <a:p>
            <a:pPr lvl="1"/>
            <a:r>
              <a:rPr lang="en-US" altLang="zh-CN" sz="1400"/>
              <a:t>https://flask-caching.readthedocs.io/en/latest/</a:t>
            </a:r>
            <a:endParaRPr lang="en-US" altLang="zh-CN" sz="1400"/>
          </a:p>
          <a:p>
            <a:pPr lvl="1"/>
            <a:r>
              <a:rPr lang="en-US" altLang="zh-CN" sz="1400"/>
              <a:t>https://www.educba.com/flask-cache/</a:t>
            </a:r>
            <a:endParaRPr lang="en-US" altLang="zh-CN" sz="1400"/>
          </a:p>
          <a:p>
            <a:pPr lvl="0"/>
            <a:r>
              <a:rPr lang="en-US" altLang="zh-CN" sz="1600"/>
              <a:t>Usage</a:t>
            </a:r>
            <a:endParaRPr lang="en-US" altLang="zh-CN" sz="1600"/>
          </a:p>
          <a:p>
            <a:pPr lvl="1"/>
            <a:r>
              <a:rPr lang="en-US" altLang="zh-CN" sz="1400"/>
              <a:t>pip install Flask-Caching</a:t>
            </a:r>
            <a:endParaRPr lang="en-US" altLang="zh-CN" sz="1400"/>
          </a:p>
          <a:p>
            <a:pPr lvl="1"/>
            <a:r>
              <a:rPr lang="en-US" altLang="zh-CN" sz="1400"/>
              <a:t>Init</a:t>
            </a:r>
            <a:endParaRPr lang="en-US" altLang="zh-CN" sz="1400"/>
          </a:p>
          <a:p>
            <a:pPr lvl="2"/>
            <a:r>
              <a:rPr lang="en-US" altLang="zh-CN" sz="1200"/>
              <a:t>from flask_caching import Cache</a:t>
            </a:r>
            <a:endParaRPr lang="en-US" altLang="zh-CN" sz="1200"/>
          </a:p>
          <a:p>
            <a:pPr lvl="2"/>
            <a:r>
              <a:rPr lang="en-US" altLang="zh-CN" sz="1200"/>
              <a:t>cache = Cache(config={'CACHE_TYPE': 'SimpleCache'})</a:t>
            </a:r>
            <a:endParaRPr lang="en-US" altLang="zh-CN" sz="1200"/>
          </a:p>
          <a:p>
            <a:pPr lvl="2"/>
            <a:r>
              <a:rPr lang="en-US" altLang="zh-CN" sz="1200"/>
              <a:t>app = Flask(__name__)</a:t>
            </a:r>
            <a:endParaRPr lang="en-US" altLang="zh-CN" sz="1200"/>
          </a:p>
          <a:p>
            <a:pPr lvl="2"/>
            <a:r>
              <a:rPr lang="en-US" altLang="zh-CN" sz="1200"/>
              <a:t>cache.init_app(app)</a:t>
            </a:r>
            <a:endParaRPr lang="en-US" altLang="zh-CN" sz="1200"/>
          </a:p>
          <a:p>
            <a:pPr lvl="1"/>
            <a:r>
              <a:rPr lang="en-US" altLang="zh-CN" sz="1400"/>
              <a:t>Cached()</a:t>
            </a:r>
            <a:endParaRPr lang="en-US" altLang="zh-CN" sz="1400"/>
          </a:p>
          <a:p>
            <a:pPr lvl="2"/>
            <a:r>
              <a:rPr lang="en-US" altLang="zh-CN" sz="1200"/>
              <a:t>@app.route("/")</a:t>
            </a:r>
            <a:endParaRPr lang="en-US" altLang="zh-CN" sz="1200"/>
          </a:p>
          <a:p>
            <a:pPr lvl="2"/>
            <a:r>
              <a:rPr lang="en-US" altLang="zh-CN" sz="1200"/>
              <a:t>@cache.cached(timeout=50)	// 50 seconds</a:t>
            </a:r>
            <a:endParaRPr lang="en-US" altLang="zh-CN" sz="1200"/>
          </a:p>
          <a:p>
            <a:pPr lvl="2"/>
            <a:r>
              <a:rPr lang="en-US" altLang="zh-CN" sz="1200"/>
              <a:t>def index():</a:t>
            </a:r>
            <a:endParaRPr lang="en-US" altLang="zh-CN" sz="1200"/>
          </a:p>
          <a:p>
            <a:pPr lvl="2"/>
            <a:r>
              <a:rPr lang="en-US" altLang="zh-CN" sz="1200"/>
              <a:t>    return render_template('index.html')</a:t>
            </a:r>
            <a:endParaRPr lang="en-US" altLang="zh-CN" sz="1200"/>
          </a:p>
          <a:p>
            <a:pPr lvl="2"/>
            <a:r>
              <a:rPr lang="en-US" altLang="zh-CN" sz="1200"/>
              <a:t> use request.path by default for the cache_key</a:t>
            </a:r>
            <a:endParaRPr lang="en-US" altLang="zh-CN" sz="1200"/>
          </a:p>
          <a:p>
            <a:pPr lvl="1"/>
            <a:r>
              <a:rPr lang="en-US" altLang="zh-CN" sz="1555"/>
              <a:t>Memoize()</a:t>
            </a:r>
            <a:endParaRPr lang="en-US" altLang="zh-CN" sz="1555"/>
          </a:p>
          <a:p>
            <a:pPr lvl="2"/>
            <a:r>
              <a:rPr lang="en-US" altLang="zh-CN" sz="1200"/>
              <a:t>class Person(db.Model):</a:t>
            </a:r>
            <a:endParaRPr lang="en-US" altLang="zh-CN" sz="1200"/>
          </a:p>
          <a:p>
            <a:pPr lvl="2"/>
            <a:r>
              <a:rPr lang="en-US" altLang="zh-CN" sz="1200"/>
              <a:t>    @cache.memoize(50)</a:t>
            </a:r>
            <a:endParaRPr lang="en-US" altLang="zh-CN" sz="1200"/>
          </a:p>
          <a:p>
            <a:pPr lvl="2"/>
            <a:r>
              <a:rPr lang="en-US" altLang="zh-CN" sz="1200"/>
              <a:t>    def has_membership(self, role_id):</a:t>
            </a:r>
            <a:endParaRPr lang="en-US" altLang="zh-CN" sz="12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96355" y="1211580"/>
            <a:ext cx="5565140" cy="4549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400"/>
              <a:t>Cache data</a:t>
            </a:r>
            <a:endParaRPr lang="en-US" altLang="zh-CN" sz="1400"/>
          </a:p>
          <a:p>
            <a:pPr lvl="2"/>
            <a:r>
              <a:rPr lang="en-US" altLang="zh-CN" sz="1400"/>
              <a:t>cache.set("foo", foo)</a:t>
            </a:r>
            <a:endParaRPr lang="en-US" altLang="zh-CN" sz="1400"/>
          </a:p>
          <a:p>
            <a:pPr lvl="2"/>
            <a:r>
              <a:rPr lang="en-US" altLang="zh-CN" sz="1400"/>
              <a:t>bar = cache.get("foo")</a:t>
            </a:r>
            <a:endParaRPr lang="en-US" altLang="zh-CN" sz="1400"/>
          </a:p>
          <a:p>
            <a:pPr lvl="1"/>
            <a:r>
              <a:rPr lang="en-US" altLang="zh-CN" sz="1400"/>
              <a:t>Delete</a:t>
            </a:r>
            <a:endParaRPr lang="en-US" altLang="zh-CN" sz="1400"/>
          </a:p>
          <a:p>
            <a:pPr lvl="2"/>
            <a:r>
              <a:rPr lang="en-US" altLang="zh-CN" sz="1200"/>
              <a:t>cache.delete_memoized(user_has_membership)</a:t>
            </a:r>
            <a:endParaRPr lang="en-US" altLang="zh-CN" sz="1200"/>
          </a:p>
          <a:p>
            <a:pPr lvl="1"/>
            <a:r>
              <a:rPr lang="en-US" altLang="zh-CN" sz="1200"/>
              <a:t>Clear</a:t>
            </a:r>
            <a:endParaRPr lang="en-US" altLang="zh-CN" sz="1200"/>
          </a:p>
          <a:p>
            <a:pPr lvl="2"/>
            <a:r>
              <a:rPr lang="en-US" altLang="zh-CN" sz="1200"/>
              <a:t>with app.app_context():</a:t>
            </a:r>
            <a:endParaRPr lang="en-US" altLang="zh-CN" sz="1200"/>
          </a:p>
          <a:p>
            <a:pPr lvl="2"/>
            <a:r>
              <a:rPr lang="en-US" altLang="zh-CN" sz="1200"/>
              <a:t>        cache.clear()</a:t>
            </a:r>
            <a:endParaRPr lang="en-US" altLang="zh-CN" sz="1200"/>
          </a:p>
          <a:p>
            <a:pPr lvl="1"/>
            <a:r>
              <a:rPr lang="en-US" altLang="zh-CN" sz="1400"/>
              <a:t>Cache type</a:t>
            </a:r>
            <a:endParaRPr lang="en-US" altLang="zh-CN" sz="1400"/>
          </a:p>
          <a:p>
            <a:pPr lvl="2"/>
            <a:r>
              <a:rPr lang="en-US" altLang="zh-CN" sz="1200"/>
              <a:t>NullCache</a:t>
            </a:r>
            <a:endParaRPr lang="en-US" altLang="zh-CN" sz="1200"/>
          </a:p>
          <a:p>
            <a:pPr lvl="2"/>
            <a:r>
              <a:rPr lang="en-US" altLang="zh-CN" sz="1200"/>
              <a:t>SimpleCache</a:t>
            </a:r>
            <a:endParaRPr lang="en-US" altLang="zh-CN" sz="1200"/>
          </a:p>
          <a:p>
            <a:pPr lvl="3"/>
            <a:r>
              <a:rPr lang="en-US" altLang="zh-CN" sz="1200"/>
              <a:t>not really thread safe</a:t>
            </a:r>
            <a:endParaRPr lang="en-US" altLang="zh-CN" sz="1200"/>
          </a:p>
          <a:p>
            <a:pPr lvl="2"/>
            <a:r>
              <a:rPr lang="en-US" altLang="zh-CN" sz="1200"/>
              <a:t>FileSystemCache</a:t>
            </a:r>
            <a:endParaRPr lang="en-US" altLang="zh-CN" sz="1200"/>
          </a:p>
          <a:p>
            <a:pPr lvl="2"/>
            <a:r>
              <a:rPr lang="en-US" altLang="zh-CN" sz="1200"/>
              <a:t>RedisCache</a:t>
            </a:r>
            <a:endParaRPr lang="en-US" altLang="zh-CN" sz="1200"/>
          </a:p>
          <a:p>
            <a:pPr lvl="3"/>
            <a:r>
              <a:rPr lang="en-US" altLang="zh-CN" sz="1200"/>
              <a:t>CACHE_REDIS_HOST</a:t>
            </a:r>
            <a:endParaRPr lang="en-US" altLang="zh-CN" sz="1200"/>
          </a:p>
          <a:p>
            <a:pPr lvl="3"/>
            <a:r>
              <a:rPr lang="en-US" altLang="zh-CN" sz="1200"/>
              <a:t>CACHE_REDIS_PORT</a:t>
            </a:r>
            <a:endParaRPr lang="en-US" altLang="zh-CN" sz="1200"/>
          </a:p>
          <a:p>
            <a:pPr lvl="0"/>
            <a:r>
              <a:rPr lang="en-US" altLang="zh-CN" sz="1800"/>
              <a:t>Advantages</a:t>
            </a:r>
            <a:endParaRPr lang="en-US" altLang="zh-CN" sz="1800"/>
          </a:p>
          <a:p>
            <a:pPr lvl="1"/>
            <a:r>
              <a:rPr lang="en-US" altLang="zh-CN" sz="1400"/>
              <a:t>Caching helps in speeding up the process of loading in web development so that the response time in a web application can be reduced.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Login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Aliyun-SMS</a:t>
            </a:r>
            <a:endParaRPr lang="en-US" altLang="zh-CN"/>
          </a:p>
          <a:p>
            <a:pPr lvl="1"/>
            <a:r>
              <a:rPr lang="en-US" altLang="zh-CN"/>
              <a:t>Access-key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Wechat Pay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pip install Flask-WXPay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927975" cy="4549140"/>
          </a:xfrm>
        </p:spPr>
        <p:txBody>
          <a:bodyPr>
            <a:normAutofit lnSpcReduction="20000"/>
          </a:bodyPr>
          <a:p>
            <a:r>
              <a:rPr lang="en-US" altLang="zh-CN">
                <a:sym typeface="+mn-ea"/>
              </a:rPr>
              <a:t>pip install flask flask-cors python-dotenv</a:t>
            </a:r>
            <a:endParaRPr lang="en-US" altLang="zh-CN">
              <a:sym typeface="+mn-ea"/>
            </a:endParaRPr>
          </a:p>
          <a:p>
            <a:r>
              <a:rPr lang="en-US" altLang="zh-CN"/>
              <a:t>Run</a:t>
            </a:r>
            <a:endParaRPr lang="en-US" altLang="zh-CN"/>
          </a:p>
          <a:p>
            <a:pPr lvl="1"/>
            <a:r>
              <a:rPr lang="en-US" altLang="zh-CN"/>
              <a:t>export FLASK_APP=hello.py</a:t>
            </a:r>
            <a:endParaRPr lang="en-US" altLang="zh-CN"/>
          </a:p>
          <a:p>
            <a:pPr lvl="2"/>
            <a:r>
              <a:rPr lang="en-US" altLang="zh-CN"/>
              <a:t>After install python-dotenv, this can be written in .flaskenv of project top folder</a:t>
            </a:r>
            <a:endParaRPr lang="en-US" altLang="zh-CN"/>
          </a:p>
          <a:p>
            <a:pPr lvl="1"/>
            <a:r>
              <a:rPr lang="en-US" altLang="zh-CN"/>
              <a:t>flask run</a:t>
            </a:r>
            <a:endParaRPr lang="en-US" altLang="zh-CN"/>
          </a:p>
          <a:p>
            <a:pPr lvl="1"/>
            <a:r>
              <a:rPr lang="en-US" altLang="zh-CN"/>
              <a:t>flask run --host=0.0.0.0	// Visible by all IP, serve only one request at a time</a:t>
            </a:r>
            <a:endParaRPr lang="en-US" altLang="zh-CN"/>
          </a:p>
          <a:p>
            <a:pPr lvl="0"/>
            <a:r>
              <a:rPr lang="en-US" altLang="zh-CN"/>
              <a:t>URL</a:t>
            </a:r>
            <a:endParaRPr lang="en-US" altLang="zh-CN"/>
          </a:p>
          <a:p>
            <a:pPr lvl="1"/>
            <a:r>
              <a:rPr lang="en-US" altLang="zh-CN"/>
              <a:t>redirect(url_for('login'))</a:t>
            </a:r>
            <a:endParaRPr lang="en-US" altLang="zh-CN"/>
          </a:p>
          <a:p>
            <a:pPr lvl="1"/>
            <a:r>
              <a:rPr lang="en-US" altLang="zh-CN"/>
              <a:t>abort(401)</a:t>
            </a:r>
            <a:endParaRPr lang="en-US" altLang="zh-CN"/>
          </a:p>
          <a:p>
            <a:pPr lvl="1"/>
            <a:r>
              <a:rPr lang="en-US" altLang="zh-CN"/>
              <a:t>@app.route('/')</a:t>
            </a:r>
            <a:endParaRPr lang="en-US" altLang="zh-CN"/>
          </a:p>
          <a:p>
            <a:pPr lvl="1"/>
            <a:r>
              <a:rPr lang="en-US" altLang="zh-CN"/>
              <a:t>@app.route('/user/{user_id}')</a:t>
            </a:r>
            <a:endParaRPr lang="en-US" altLang="zh-CN"/>
          </a:p>
          <a:p>
            <a:pPr lvl="1"/>
            <a:r>
              <a:rPr lang="en-US" altLang="zh-CN"/>
              <a:t>@app.errorhandler(404)</a:t>
            </a:r>
            <a:endParaRPr lang="en-US" altLang="zh-CN"/>
          </a:p>
          <a:p>
            <a:pPr lvl="1"/>
            <a:r>
              <a:rPr lang="en-US" altLang="zh-CN"/>
              <a:t>app.url_map	// List all routes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849360" y="1211580"/>
            <a:ext cx="2894330" cy="175323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from flask import Flask</a:t>
            </a:r>
            <a:endParaRPr lang="zh-CN" altLang="en-US"/>
          </a:p>
          <a:p>
            <a:r>
              <a:rPr lang="zh-CN" altLang="en-US"/>
              <a:t>app = Flask(__name__)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@app.route('/')</a:t>
            </a:r>
            <a:endParaRPr lang="zh-CN" altLang="en-US"/>
          </a:p>
          <a:p>
            <a:r>
              <a:rPr lang="zh-CN" altLang="en-US"/>
              <a:t>def hello_world():</a:t>
            </a:r>
            <a:endParaRPr lang="zh-CN" altLang="en-US"/>
          </a:p>
          <a:p>
            <a:r>
              <a:rPr lang="zh-CN" altLang="en-US"/>
              <a:t>    return 'Hello, World!'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106285" y="3941445"/>
            <a:ext cx="3154045" cy="965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Python Scripts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7091045" y="5253990"/>
            <a:ext cx="3154045" cy="965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Templates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Upload Files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Upload multiple files</a:t>
            </a:r>
            <a:endParaRPr lang="en-US" altLang="zh-CN"/>
          </a:p>
          <a:p>
            <a:pPr lvl="1"/>
            <a:r>
              <a:rPr lang="en-US" altLang="zh-CN"/>
              <a:t>files = request.files.getlist("images")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&lt;form method="POST" enctype="multipart/form-data" action="/upload"&gt;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&lt;input type="file" name="file[]" multiple=""&gt;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&lt;input type="submit" value="add"&gt;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&lt;/form&gt;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CORS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279640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https://flask-cors.readthedocs.io/en/latest/</a:t>
            </a:r>
            <a:endParaRPr lang="en-US" altLang="zh-CN"/>
          </a:p>
          <a:p>
            <a:pPr lvl="0"/>
            <a:r>
              <a:rPr lang="en-US" altLang="zh-CN"/>
              <a:t>Flask-CORS</a:t>
            </a:r>
            <a:endParaRPr lang="en-US" altLang="zh-CN"/>
          </a:p>
          <a:p>
            <a:pPr lvl="1"/>
            <a:r>
              <a:rPr lang="en-US" altLang="zh-CN"/>
              <a:t>pip install -U flask-cors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393430" y="1433195"/>
            <a:ext cx="3064510" cy="31381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from flask import Flask</a:t>
            </a:r>
            <a:endParaRPr lang="zh-CN" altLang="en-US"/>
          </a:p>
          <a:p>
            <a:r>
              <a:rPr lang="zh-CN" altLang="en-US"/>
              <a:t>from flask_cors import CORS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app = Flask(__name__)</a:t>
            </a:r>
            <a:endParaRPr lang="zh-CN" altLang="en-US"/>
          </a:p>
          <a:p>
            <a:r>
              <a:rPr lang="zh-CN" altLang="en-US"/>
              <a:t>CORS(app)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@app.route("/")</a:t>
            </a:r>
            <a:endParaRPr lang="zh-CN" altLang="en-US"/>
          </a:p>
          <a:p>
            <a:r>
              <a:rPr lang="zh-CN" altLang="en-US"/>
              <a:t>def helloWorld():</a:t>
            </a:r>
            <a:endParaRPr lang="zh-CN" altLang="en-US"/>
          </a:p>
          <a:p>
            <a:r>
              <a:rPr lang="zh-CN" altLang="en-US"/>
              <a:t>  return "Hello, cross-origin-world!"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Full Text Search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https://blog.miguelgrinberg.com/post/the-flask-mega-tutorial-part-xvi-full-text-search</a:t>
            </a:r>
            <a:endParaRPr lang="en-US" altLang="zh-CN"/>
          </a:p>
          <a:p>
            <a:pPr lvl="0"/>
            <a:r>
              <a:rPr lang="en-US" altLang="zh-CN"/>
              <a:t>Elasticsearch</a:t>
            </a:r>
            <a:endParaRPr lang="en-US" altLang="zh-CN"/>
          </a:p>
          <a:p>
            <a:pPr lvl="1"/>
            <a:r>
              <a:rPr lang="en-US" altLang="zh-CN"/>
              <a:t>Install elasticsearch</a:t>
            </a:r>
            <a:endParaRPr lang="en-US" altLang="zh-CN"/>
          </a:p>
          <a:p>
            <a:pPr lvl="2"/>
            <a:r>
              <a:rPr lang="en-US" altLang="zh-CN"/>
              <a:t>curl -fsSL https://artifacts.elastic.co/GPG-KEY-elasticsearch | sudo apt-key add -</a:t>
            </a:r>
            <a:endParaRPr lang="en-US" altLang="zh-CN"/>
          </a:p>
          <a:p>
            <a:pPr lvl="2"/>
            <a:r>
              <a:rPr lang="en-US" altLang="zh-CN"/>
              <a:t>echo "deb https://artifacts.elastic.co/packages/7.x/apt stable main" | sudo tee -a /etc/apt/sources.list.d/elastic-7.x.list</a:t>
            </a:r>
            <a:endParaRPr lang="en-US" altLang="zh-CN"/>
          </a:p>
          <a:p>
            <a:pPr lvl="2"/>
            <a:r>
              <a:rPr lang="en-US" altLang="zh-CN"/>
              <a:t>sudo apt update</a:t>
            </a:r>
            <a:endParaRPr lang="en-US" altLang="zh-CN"/>
          </a:p>
          <a:p>
            <a:pPr lvl="2"/>
            <a:r>
              <a:rPr lang="en-US" altLang="zh-CN"/>
              <a:t>sudo apt install elasticsearch</a:t>
            </a:r>
            <a:endParaRPr lang="en-US" altLang="zh-CN"/>
          </a:p>
          <a:p>
            <a:pPr lvl="1"/>
            <a:r>
              <a:rPr lang="en-US" altLang="zh-CN"/>
              <a:t>/etc/elasticsearch/elasticsearch.yml</a:t>
            </a:r>
            <a:endParaRPr lang="en-US" altLang="zh-CN" sz="2000"/>
          </a:p>
          <a:p>
            <a:pPr lvl="1"/>
            <a:r>
              <a:rPr lang="en-US" altLang="zh-CN" sz="2000"/>
              <a:t>Start elasticsearch service</a:t>
            </a:r>
            <a:endParaRPr lang="en-US" altLang="zh-CN" sz="2000"/>
          </a:p>
          <a:p>
            <a:pPr lvl="2"/>
            <a:r>
              <a:rPr lang="en-US" altLang="zh-CN"/>
              <a:t>sudo service elasticsearch start</a:t>
            </a:r>
            <a:endParaRPr lang="en-US" altLang="zh-CN"/>
          </a:p>
          <a:p>
            <a:pPr lvl="2"/>
            <a:r>
              <a:rPr lang="en-US" altLang="zh-CN" sz="1800"/>
              <a:t>http://localhost:9200/</a:t>
            </a:r>
            <a:endParaRPr lang="en-US" altLang="zh-CN" sz="1800"/>
          </a:p>
          <a:p>
            <a:pPr lvl="1"/>
            <a:r>
              <a:rPr lang="en-US" altLang="zh-CN"/>
              <a:t>pip install elasticsearch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Scheduler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71845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https://www.techcoil.com/blog/how-to-create-an-interval-task-that-runs-periodically-within-your-python-3-flask-application-with-flask-apscheduler/</a:t>
            </a:r>
            <a:endParaRPr lang="en-US" altLang="zh-CN"/>
          </a:p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pip install Flask-APScheduler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395210" y="1221740"/>
            <a:ext cx="4113530" cy="41541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from flask import Flask</a:t>
            </a:r>
            <a:endParaRPr lang="zh-CN" altLang="en-US" sz="1200"/>
          </a:p>
          <a:p>
            <a:r>
              <a:rPr lang="zh-CN" altLang="en-US" sz="1200"/>
              <a:t>from flask_apscheduler import APScheduler</a:t>
            </a:r>
            <a:endParaRPr lang="zh-CN" altLang="en-US" sz="1200"/>
          </a:p>
          <a:p>
            <a:r>
              <a:rPr lang="zh-CN" altLang="en-US" sz="1200"/>
              <a:t> </a:t>
            </a:r>
            <a:endParaRPr lang="zh-CN" altLang="en-US" sz="1200"/>
          </a:p>
          <a:p>
            <a:r>
              <a:rPr lang="zh-CN" altLang="en-US" sz="1200"/>
              <a:t>import multiprocessing</a:t>
            </a:r>
            <a:endParaRPr lang="zh-CN" altLang="en-US" sz="1200"/>
          </a:p>
          <a:p>
            <a:r>
              <a:rPr lang="zh-CN" altLang="en-US" sz="1200"/>
              <a:t>import random</a:t>
            </a:r>
            <a:endParaRPr lang="zh-CN" altLang="en-US" sz="1200"/>
          </a:p>
          <a:p>
            <a:r>
              <a:rPr lang="zh-CN" altLang="en-US" sz="1200"/>
              <a:t> </a:t>
            </a:r>
            <a:endParaRPr lang="zh-CN" altLang="en-US" sz="1200"/>
          </a:p>
          <a:p>
            <a:r>
              <a:rPr lang="zh-CN" altLang="en-US" sz="1200"/>
              <a:t>app = Flask(__name__)</a:t>
            </a:r>
            <a:endParaRPr lang="zh-CN" altLang="en-US" sz="1200"/>
          </a:p>
          <a:p>
            <a:r>
              <a:rPr lang="zh-CN" altLang="en-US" sz="1200"/>
              <a:t>scheduler = APScheduler()</a:t>
            </a:r>
            <a:endParaRPr lang="zh-CN" altLang="en-US" sz="1200"/>
          </a:p>
          <a:p>
            <a:r>
              <a:rPr lang="zh-CN" altLang="en-US" sz="1200"/>
              <a:t>scheduler.init_app(app)</a:t>
            </a:r>
            <a:endParaRPr lang="zh-CN" altLang="en-US" sz="1200"/>
          </a:p>
          <a:p>
            <a:r>
              <a:rPr lang="zh-CN" altLang="en-US" sz="1200"/>
              <a:t>scheduler.start()</a:t>
            </a:r>
            <a:endParaRPr lang="zh-CN" altLang="en-US" sz="1200"/>
          </a:p>
          <a:p>
            <a:r>
              <a:rPr lang="zh-CN" altLang="en-US" sz="1200"/>
              <a:t> </a:t>
            </a:r>
            <a:endParaRPr lang="zh-CN" altLang="en-US" sz="1200"/>
          </a:p>
          <a:p>
            <a:r>
              <a:rPr lang="zh-CN" altLang="en-US" sz="1200"/>
              <a:t>INTERVAL_TASK_ID = 'interval-task-id'</a:t>
            </a:r>
            <a:endParaRPr lang="zh-CN" altLang="en-US" sz="1200"/>
          </a:p>
          <a:p>
            <a:r>
              <a:rPr lang="zh-CN" altLang="en-US" sz="1200"/>
              <a:t> </a:t>
            </a:r>
            <a:endParaRPr lang="zh-CN" altLang="en-US" sz="1200"/>
          </a:p>
          <a:p>
            <a:r>
              <a:rPr lang="zh-CN" altLang="en-US" sz="1200"/>
              <a:t>simulated_room_temperature = multiprocessing.Value('d', 29)</a:t>
            </a:r>
            <a:endParaRPr lang="zh-CN" altLang="en-US" sz="1200"/>
          </a:p>
          <a:p>
            <a:r>
              <a:rPr lang="zh-CN" altLang="en-US" sz="1200"/>
              <a:t> </a:t>
            </a:r>
            <a:endParaRPr lang="zh-CN" altLang="en-US" sz="1200"/>
          </a:p>
          <a:p>
            <a:r>
              <a:rPr lang="zh-CN" altLang="en-US" sz="1200"/>
              <a:t>def interval_task():</a:t>
            </a:r>
            <a:endParaRPr lang="zh-CN" altLang="en-US" sz="1200"/>
          </a:p>
          <a:p>
            <a:r>
              <a:rPr lang="zh-CN" altLang="en-US" sz="1200"/>
              <a:t>    simulated_room_temperature.value = random.uniform(19, 31)</a:t>
            </a:r>
            <a:endParaRPr lang="zh-CN" altLang="en-US" sz="1200"/>
          </a:p>
          <a:p>
            <a:r>
              <a:rPr lang="zh-CN" altLang="en-US" sz="1200"/>
              <a:t> </a:t>
            </a:r>
            <a:endParaRPr lang="zh-CN" altLang="en-US" sz="1200"/>
          </a:p>
          <a:p>
            <a:r>
              <a:rPr lang="zh-CN" altLang="en-US" sz="1200"/>
              <a:t>scheduler.add_job(id=INTERVAL_TASK_ID, func=interval_task, trigger='interval', seconds=2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Others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Access objects</a:t>
            </a:r>
            <a:endParaRPr lang="en-US" altLang="zh-CN"/>
          </a:p>
          <a:p>
            <a:pPr lvl="1"/>
            <a:r>
              <a:rPr lang="en-US" altLang="zh-CN"/>
              <a:t>from flask import current_app as app</a:t>
            </a:r>
            <a:endParaRPr lang="en-US" altLang="zh-CN"/>
          </a:p>
          <a:p>
            <a:pPr lvl="1"/>
            <a:r>
              <a:rPr lang="en-US" altLang="zh-CN"/>
              <a:t>with app.app_context():</a:t>
            </a:r>
            <a:endParaRPr lang="en-US" altLang="zh-CN"/>
          </a:p>
          <a:p>
            <a:pPr lvl="2"/>
            <a:r>
              <a:rPr lang="en-US" altLang="zh-CN"/>
              <a:t>// codes using app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Performance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https://www.nginx.com/blog/maximizing-python-performance-with-nginx-parti-web-serving-and-caching/</a:t>
            </a:r>
            <a:endParaRPr lang="en-US" altLang="zh-CN"/>
          </a:p>
          <a:p>
            <a:pPr lvl="1"/>
            <a:r>
              <a:rPr lang="en-US" altLang="zh-CN"/>
              <a:t>https://tghw.com/blog/microcaching-for-a-faster-site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 Configuration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55320" y="1295400"/>
          <a:ext cx="10925175" cy="356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490"/>
                <a:gridCol w="2997835"/>
                <a:gridCol w="2745740"/>
                <a:gridCol w="2785110"/>
              </a:tblGrid>
              <a:tr h="407670">
                <a:tc>
                  <a:txBody>
                    <a:bodyPr/>
                    <a:p>
                      <a:pPr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candidate values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default value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4076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ENV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'production', 'development'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'production'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1192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DEBUG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True, False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False when ENV=='production'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True when ENV=='development'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6426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SECRET_KEY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Used for signing the session cookie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9175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PERMANENT_SESSION_LIFETIME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datetime.timedelta or int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31 days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Take effect if session.permanant is True </a:t>
                      </a:r>
                      <a:r>
                        <a:rPr lang="zh-CN" altLang="en-US" sz="1800"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sym typeface="+mn-ea"/>
                        </a:rPr>
                        <a:t>default false)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Request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213475" cy="5342890"/>
          </a:xfrm>
        </p:spPr>
        <p:txBody>
          <a:bodyPr>
            <a:noAutofit/>
          </a:bodyPr>
          <a:p>
            <a:r>
              <a:rPr lang="en-US" altLang="zh-CN" sz="1600"/>
              <a:t>Request</a:t>
            </a:r>
            <a:endParaRPr lang="en-US" altLang="zh-CN" sz="1600"/>
          </a:p>
          <a:p>
            <a:pPr lvl="1"/>
            <a:r>
              <a:rPr lang="en-US" altLang="zh-CN" sz="1400"/>
              <a:t>from flask import request</a:t>
            </a:r>
            <a:endParaRPr lang="en-US" altLang="zh-CN" sz="1400"/>
          </a:p>
          <a:p>
            <a:pPr lvl="1"/>
            <a:r>
              <a:rPr lang="en-US" altLang="zh-CN" sz="1400"/>
              <a:t>request.method</a:t>
            </a:r>
            <a:endParaRPr lang="en-US" altLang="zh-CN" sz="1400"/>
          </a:p>
          <a:p>
            <a:pPr lvl="1"/>
            <a:r>
              <a:rPr lang="en-US" altLang="zh-CN" sz="1400"/>
              <a:t>request.path</a:t>
            </a:r>
            <a:endParaRPr lang="en-US" altLang="zh-CN" sz="1400"/>
          </a:p>
          <a:p>
            <a:pPr lvl="1"/>
            <a:r>
              <a:rPr lang="en-US" altLang="zh-CN" sz="1400"/>
              <a:t>request.headers</a:t>
            </a:r>
            <a:endParaRPr lang="en-US" altLang="zh-CN" sz="1400"/>
          </a:p>
          <a:p>
            <a:pPr lvl="2"/>
            <a:r>
              <a:rPr lang="en-US" altLang="zh-CN" sz="1260"/>
              <a:t>request.headers.get('User-Agent')</a:t>
            </a:r>
            <a:endParaRPr lang="en-US" altLang="zh-CN" sz="1260"/>
          </a:p>
          <a:p>
            <a:pPr lvl="1"/>
            <a:r>
              <a:rPr lang="en-US" altLang="zh-CN" sz="1400"/>
              <a:t>GET: request.args.get('username')</a:t>
            </a:r>
            <a:endParaRPr lang="en-US" altLang="zh-CN" sz="1400"/>
          </a:p>
          <a:p>
            <a:pPr lvl="1"/>
            <a:r>
              <a:rPr lang="en-US" altLang="zh-CN" sz="1400"/>
              <a:t>POST:</a:t>
            </a:r>
            <a:endParaRPr lang="en-US" altLang="zh-CN" sz="1400"/>
          </a:p>
          <a:p>
            <a:pPr lvl="2"/>
            <a:r>
              <a:rPr lang="en-US" altLang="zh-CN" sz="1200"/>
              <a:t>request.form.get('username'),	// multipart/form-data</a:t>
            </a:r>
            <a:endParaRPr lang="en-US" altLang="zh-CN" sz="1200"/>
          </a:p>
          <a:p>
            <a:pPr lvl="2"/>
            <a:r>
              <a:rPr lang="en-US" altLang="zh-CN" sz="1200"/>
              <a:t>request.files</a:t>
            </a:r>
            <a:endParaRPr lang="en-US" altLang="zh-CN" sz="1200"/>
          </a:p>
          <a:p>
            <a:pPr lvl="2"/>
            <a:r>
              <a:rPr lang="en-US" altLang="zh-CN" sz="1200"/>
              <a:t>jobj = request.get_json()	// applicaiton/json</a:t>
            </a:r>
            <a:endParaRPr lang="en-US" altLang="zh-CN" sz="1200"/>
          </a:p>
          <a:p>
            <a:pPr lvl="0"/>
            <a:r>
              <a:rPr lang="en-US" altLang="zh-CN" sz="1600"/>
              <a:t>Upload</a:t>
            </a:r>
            <a:endParaRPr lang="en-US" altLang="zh-CN" sz="1600"/>
          </a:p>
          <a:p>
            <a:pPr lvl="1"/>
            <a:r>
              <a:rPr lang="en-US" altLang="zh-CN" sz="1400"/>
              <a:t>f = request.files['the_file']</a:t>
            </a:r>
            <a:endParaRPr lang="en-US" altLang="zh-CN" sz="1400"/>
          </a:p>
          <a:p>
            <a:pPr lvl="1"/>
            <a:r>
              <a:rPr lang="en-US" altLang="zh-CN" sz="1400"/>
              <a:t>f.save('/tmp' + f.filename)</a:t>
            </a:r>
            <a:endParaRPr lang="en-US" altLang="zh-CN" sz="1400"/>
          </a:p>
          <a:p>
            <a:pPr lvl="0"/>
            <a:r>
              <a:rPr lang="en-US" altLang="zh-CN" sz="1600"/>
              <a:t>Cookie</a:t>
            </a:r>
            <a:endParaRPr lang="en-US" altLang="zh-CN" sz="1600"/>
          </a:p>
          <a:p>
            <a:pPr lvl="1"/>
            <a:r>
              <a:rPr lang="en-US" altLang="zh-CN" sz="1400"/>
              <a:t>request.cookies.get('username')</a:t>
            </a:r>
            <a:endParaRPr lang="en-US" altLang="zh-CN" sz="1400"/>
          </a:p>
          <a:p>
            <a:pPr lvl="1"/>
            <a:r>
              <a:rPr lang="en-US" altLang="zh-CN" sz="1400"/>
              <a:t>resp = make_response(render_template(...))</a:t>
            </a:r>
            <a:endParaRPr lang="en-US" altLang="zh-CN" sz="1400"/>
          </a:p>
          <a:p>
            <a:pPr lvl="1"/>
            <a:r>
              <a:rPr lang="en-US" altLang="zh-CN" sz="1400"/>
              <a:t>resp.set_cookie('username', 'un1')</a:t>
            </a:r>
            <a:endParaRPr lang="en-US" altLang="zh-CN" sz="1400"/>
          </a:p>
        </p:txBody>
      </p:sp>
      <p:sp>
        <p:nvSpPr>
          <p:cNvPr id="4" name="文本框 3"/>
          <p:cNvSpPr txBox="1"/>
          <p:nvPr/>
        </p:nvSpPr>
        <p:spPr>
          <a:xfrm>
            <a:off x="7139940" y="1211580"/>
            <a:ext cx="4603750" cy="175323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from flask import </a:t>
            </a:r>
            <a:r>
              <a:rPr lang="en-US" altLang="zh-CN" sz="1200"/>
              <a:t>Flask, request</a:t>
            </a:r>
            <a:endParaRPr lang="zh-CN" altLang="en-US" sz="1200"/>
          </a:p>
          <a:p>
            <a:r>
              <a:rPr lang="zh-CN" altLang="en-US" sz="1200"/>
              <a:t>app = Flask(__name__)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@app.route('/'</a:t>
            </a:r>
            <a:r>
              <a:rPr lang="en-US" altLang="zh-CN" sz="1200"/>
              <a:t>, methods=['GET', 'POST']</a:t>
            </a:r>
            <a:r>
              <a:rPr lang="zh-CN" altLang="en-US" sz="1200"/>
              <a:t>)</a:t>
            </a:r>
            <a:endParaRPr lang="zh-CN" altLang="en-US" sz="1200"/>
          </a:p>
          <a:p>
            <a:r>
              <a:rPr lang="zh-CN" altLang="en-US" sz="1200"/>
              <a:t>def hello_world():</a:t>
            </a:r>
            <a:endParaRPr lang="zh-CN" altLang="en-US" sz="1200"/>
          </a:p>
          <a:p>
            <a:r>
              <a:rPr lang="zh-CN" altLang="en-US" sz="1200"/>
              <a:t>    </a:t>
            </a:r>
            <a:r>
              <a:rPr lang="en-US" altLang="zh-CN" sz="1200"/>
              <a:t>if request.method == 'GET':</a:t>
            </a:r>
            <a:endParaRPr lang="en-US" altLang="zh-CN" sz="1200"/>
          </a:p>
          <a:p>
            <a:r>
              <a:rPr lang="zh-CN" altLang="en-US" sz="1200"/>
              <a:t>        </a:t>
            </a:r>
            <a:r>
              <a:rPr lang="en-US" altLang="zh-CN" sz="1200"/>
              <a:t>func1()</a:t>
            </a:r>
            <a:endParaRPr lang="en-US" altLang="zh-CN" sz="1200"/>
          </a:p>
          <a:p>
            <a:r>
              <a:rPr lang="en-US" altLang="zh-CN" sz="1200"/>
              <a:t>    elif request.method == 'POST':</a:t>
            </a:r>
            <a:endParaRPr lang="en-US" altLang="zh-CN" sz="1200"/>
          </a:p>
          <a:p>
            <a:r>
              <a:rPr lang="en-US" altLang="zh-CN" sz="1200"/>
              <a:t>        func2()</a:t>
            </a:r>
            <a:endParaRPr lang="en-US" altLang="zh-CN" sz="1200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474460" y="3204845"/>
          <a:ext cx="5518785" cy="285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725"/>
                <a:gridCol w="2632710"/>
                <a:gridCol w="2038350"/>
              </a:tblGrid>
              <a:tr h="42037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Request property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Note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Example</a:t>
                      </a:r>
                      <a:endParaRPr lang="en-US" altLang="zh-CN" sz="1200"/>
                    </a:p>
                  </a:txBody>
                  <a:tcPr anchor="ctr" anchorCtr="0"/>
                </a:tc>
              </a:tr>
              <a:tr h="58483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url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200"/>
                        <a:t>The full request URL with the scheme, host, root path, path, and query string.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http://fishpano.com/app/user/detail?id=1</a:t>
                      </a:r>
                      <a:endParaRPr lang="en-US" altLang="zh-CN" sz="1200"/>
                    </a:p>
                  </a:txBody>
                  <a:tcPr anchor="ctr" anchorCtr="0"/>
                </a:tc>
              </a:tr>
              <a:tr h="42037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base_url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url without the query string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http://fishpano.com/app/user/detail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42037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root_url (url_root)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200"/>
                        <a:t>The request URL scheme, host, and root path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http://fishpano.com/app/</a:t>
                      </a:r>
                      <a:endParaRPr lang="en-US" altLang="zh-CN" sz="1200"/>
                    </a:p>
                  </a:txBody>
                  <a:tcPr anchor="ctr" anchorCtr="0"/>
                </a:tc>
              </a:tr>
              <a:tr h="58483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host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200"/>
                        <a:t>The host name the request was made to, including the port if it’s non-standard.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fishpano.com:8080</a:t>
                      </a:r>
                      <a:endParaRPr lang="en-US" altLang="zh-CN" sz="1200"/>
                    </a:p>
                  </a:txBody>
                  <a:tcPr anchor="ctr" anchorCtr="0"/>
                </a:tc>
              </a:tr>
              <a:tr h="42037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host_url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The request URL scheme and host only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http://fishpano.com</a:t>
                      </a:r>
                      <a:endParaRPr lang="en-US" altLang="zh-CN" sz="1200"/>
                    </a:p>
                  </a:txBody>
                  <a:tcPr anchor="ctr" anchorCtr="0"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Response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Response format</a:t>
            </a:r>
            <a:endParaRPr lang="en-US" altLang="zh-CN"/>
          </a:p>
          <a:p>
            <a:pPr lvl="1"/>
            <a:r>
              <a:rPr lang="en-US" altLang="zh-CN"/>
              <a:t>response, status, headers</a:t>
            </a:r>
            <a:endParaRPr lang="en-US" altLang="zh-CN"/>
          </a:p>
          <a:p>
            <a:pPr lvl="1"/>
            <a:r>
              <a:rPr lang="en-US" altLang="zh-CN"/>
              <a:t>resp = make_response(response, status)</a:t>
            </a:r>
            <a:endParaRPr lang="en-US" altLang="zh-CN"/>
          </a:p>
          <a:p>
            <a:pPr lvl="1"/>
            <a:r>
              <a:rPr lang="en-US" altLang="zh-CN"/>
              <a:t>resp.headers['AAA'] = 'value'</a:t>
            </a:r>
            <a:endParaRPr lang="en-US" altLang="zh-CN"/>
          </a:p>
          <a:p>
            <a:pPr lvl="0"/>
            <a:r>
              <a:rPr lang="en-US" altLang="zh-CN"/>
              <a:t>URL encoding</a:t>
            </a:r>
            <a:endParaRPr lang="en-US" altLang="zh-CN"/>
          </a:p>
          <a:p>
            <a:pPr lvl="1"/>
            <a:r>
              <a:rPr lang="en-US" altLang="zh-CN"/>
              <a:t>import urllib.parse</a:t>
            </a:r>
            <a:endParaRPr lang="en-US" altLang="zh-CN"/>
          </a:p>
          <a:p>
            <a:pPr lvl="1"/>
            <a:r>
              <a:rPr lang="en-US" altLang="zh-CN"/>
              <a:t>urllib.parse.quote('query_str')</a:t>
            </a:r>
            <a:endParaRPr lang="en-US" altLang="zh-CN"/>
          </a:p>
          <a:p>
            <a:pPr lvl="1"/>
            <a:r>
              <a:rPr lang="en-US" altLang="zh-CN"/>
              <a:t>urllib.parse.urlencode({'p1': 'v1', 'p2': 'v2'})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Session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implemented on top of cookie, signs the cookies cryptographically</a:t>
            </a:r>
            <a:endParaRPr lang="en-US" altLang="zh-CN" sz="2000"/>
          </a:p>
          <a:p>
            <a:pPr lvl="1"/>
            <a:r>
              <a:rPr lang="en-US" altLang="zh-CN">
                <a:sym typeface="+mn-ea"/>
              </a:rPr>
              <a:t>app.secret_key = 'AAA'</a:t>
            </a:r>
            <a:endParaRPr lang="en-US" altLang="zh-CN"/>
          </a:p>
          <a:p>
            <a:pPr lvl="1"/>
            <a:r>
              <a:rPr lang="en-US" altLang="zh-CN" sz="2000">
                <a:sym typeface="+mn-ea"/>
              </a:rPr>
              <a:t>session['username'] = 'aaa'</a:t>
            </a:r>
            <a:endParaRPr lang="en-US" altLang="zh-CN" sz="2000"/>
          </a:p>
          <a:p>
            <a:pPr lvl="1"/>
            <a:r>
              <a:rPr lang="en-US" altLang="zh-CN" sz="2000">
                <a:sym typeface="+mn-ea"/>
              </a:rPr>
              <a:t>session.pop('username', None)</a:t>
            </a:r>
            <a:endParaRPr lang="en-US" altLang="zh-CN" sz="2000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Render Template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Render template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from flask import render_template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render_template('hello.html', name=name)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templates/hello.html</a:t>
            </a:r>
            <a:endParaRPr lang="en-US" altLang="zh-CN" sz="2400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Grammar in template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{{ var }}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if var %}, {% else %}, {% endif %}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for var in set %}, {% endfor %}</a:t>
            </a:r>
            <a:endParaRPr lang="en-US" altLang="zh-CN" sz="2000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Template inheritance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block bname %}{% endblock %}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extends 'base.html' %}</a:t>
            </a:r>
            <a:endParaRPr lang="en-US" altLang="zh-CN" sz="2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Misc Functions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17540" cy="4549140"/>
          </a:xfrm>
        </p:spPr>
        <p:txBody>
          <a:bodyPr/>
          <a:p>
            <a:r>
              <a:rPr lang="en-US" altLang="zh-CN"/>
              <a:t>url_for(endpoint, **values)</a:t>
            </a:r>
            <a:endParaRPr lang="en-US" altLang="zh-CN"/>
          </a:p>
          <a:p>
            <a:pPr lvl="1"/>
            <a:r>
              <a:rPr lang="en-US" altLang="zh-CN"/>
              <a:t>url_for('login', next='/')</a:t>
            </a:r>
            <a:endParaRPr lang="en-US" altLang="zh-CN"/>
          </a:p>
          <a:p>
            <a:pPr lvl="0"/>
            <a:r>
              <a:rPr lang="en-US" altLang="zh-CN"/>
              <a:t>logging</a:t>
            </a:r>
            <a:endParaRPr lang="en-US" altLang="zh-CN"/>
          </a:p>
          <a:p>
            <a:pPr lvl="1"/>
            <a:r>
              <a:rPr lang="en-US" altLang="zh-CN"/>
              <a:t>app.logger.debug()/.info()/.error()</a:t>
            </a:r>
            <a:endParaRPr lang="en-US" altLang="zh-CN"/>
          </a:p>
          <a:p>
            <a:pPr lvl="1"/>
            <a:r>
              <a:rPr lang="en-US" altLang="zh-CN"/>
              <a:t>Configure logging before creating the application object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675120" y="1120775"/>
            <a:ext cx="5320030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from logging.config import dictConfig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dictConfig({</a:t>
            </a:r>
            <a:endParaRPr lang="zh-CN" altLang="en-US" sz="1200"/>
          </a:p>
          <a:p>
            <a:r>
              <a:rPr lang="zh-CN" altLang="en-US" sz="1200"/>
              <a:t>    'version': 1,</a:t>
            </a:r>
            <a:endParaRPr lang="zh-CN" altLang="en-US" sz="1200"/>
          </a:p>
          <a:p>
            <a:r>
              <a:rPr lang="zh-CN" altLang="en-US" sz="1200"/>
              <a:t>    'formatters': {'default': {</a:t>
            </a:r>
            <a:endParaRPr lang="zh-CN" altLang="en-US" sz="1200"/>
          </a:p>
          <a:p>
            <a:r>
              <a:rPr lang="zh-CN" altLang="en-US" sz="1200"/>
              <a:t>        'format': '[%(asctime)s] %(levelname)s in %(module)s: %(message)s',</a:t>
            </a:r>
            <a:endParaRPr lang="zh-CN" altLang="en-US" sz="1200"/>
          </a:p>
          <a:p>
            <a:r>
              <a:rPr lang="zh-CN" altLang="en-US" sz="1200"/>
              <a:t>    }},</a:t>
            </a:r>
            <a:endParaRPr lang="zh-CN" altLang="en-US" sz="1200"/>
          </a:p>
          <a:p>
            <a:r>
              <a:rPr lang="zh-CN" altLang="en-US" sz="1200"/>
              <a:t>    'handlers': {'wsgi': {</a:t>
            </a:r>
            <a:endParaRPr lang="zh-CN" altLang="en-US" sz="1200"/>
          </a:p>
          <a:p>
            <a:r>
              <a:rPr lang="zh-CN" altLang="en-US" sz="1200"/>
              <a:t>        'class': 'logging.StreamHandler',</a:t>
            </a:r>
            <a:endParaRPr lang="zh-CN" altLang="en-US" sz="1200"/>
          </a:p>
          <a:p>
            <a:r>
              <a:rPr lang="zh-CN" altLang="en-US" sz="1200"/>
              <a:t>        'stream': 'ext://flask.logging.wsgi_errors_stream',</a:t>
            </a:r>
            <a:endParaRPr lang="zh-CN" altLang="en-US" sz="1200"/>
          </a:p>
          <a:p>
            <a:r>
              <a:rPr lang="zh-CN" altLang="en-US" sz="1200"/>
              <a:t>        'formatter': 'default'</a:t>
            </a:r>
            <a:endParaRPr lang="zh-CN" altLang="en-US" sz="1200"/>
          </a:p>
          <a:p>
            <a:r>
              <a:rPr lang="zh-CN" altLang="en-US" sz="1200"/>
              <a:t>    }},</a:t>
            </a:r>
            <a:endParaRPr lang="zh-CN" altLang="en-US" sz="1200"/>
          </a:p>
          <a:p>
            <a:r>
              <a:rPr lang="zh-CN" altLang="en-US" sz="1200"/>
              <a:t>    'root': {</a:t>
            </a:r>
            <a:endParaRPr lang="zh-CN" altLang="en-US" sz="1200"/>
          </a:p>
          <a:p>
            <a:r>
              <a:rPr lang="zh-CN" altLang="en-US" sz="1200"/>
              <a:t>        'level': 'INFO',</a:t>
            </a:r>
            <a:endParaRPr lang="zh-CN" altLang="en-US" sz="1200"/>
          </a:p>
          <a:p>
            <a:r>
              <a:rPr lang="zh-CN" altLang="en-US" sz="1200"/>
              <a:t>        'handlers': ['wsgi']</a:t>
            </a:r>
            <a:endParaRPr lang="zh-CN" altLang="en-US" sz="1200"/>
          </a:p>
          <a:p>
            <a:r>
              <a:rPr lang="zh-CN" altLang="en-US" sz="1200"/>
              <a:t>    }</a:t>
            </a:r>
            <a:endParaRPr lang="zh-CN" altLang="en-US" sz="1200"/>
          </a:p>
          <a:p>
            <a:r>
              <a:rPr lang="zh-CN" altLang="en-US" sz="1200"/>
              <a:t>})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app = Flask(__name__)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UNIT_TABLE_BEAUTIFY" val="smartTable{68c41cc7-e21c-4d79-9677-1a1cbf3eb2a0}"/>
  <p:tag name="TABLE_ENDDRAG_ORIGIN_RECT" val="434*218"/>
  <p:tag name="TABLE_ENDDRAG_RECT" val="511*304*434*218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REFSHAPE" val="492350884"/>
  <p:tag name="KSO_WM_UNIT_PLACING_PICTURE_USER_VIEWPORT" val="{&quot;height&quot;:9705,&quot;width&quot;:14070}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REFSHAPE" val="491091100"/>
  <p:tag name="KSO_WM_UNIT_PLACING_PICTURE_USER_VIEWPORT" val="{&quot;height&quot;:7035,&quot;width&quot;:14055}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UNIT_TABLE_BEAUTIFY" val="smartTable{374ed1ad-ebe7-4bed-8289-1ef287e363d7}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6.xml><?xml version="1.0" encoding="utf-8"?>
<p:tagLst xmlns:p="http://schemas.openxmlformats.org/presentationml/2006/main">
  <p:tag name="COMMONDATA" val="eyJoZGlkIjoiODcwZjc5M2RmYzUwOWE5MjVkODVjZGMyZDUwOTRjYmEifQ==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SLIDE_MODEL_TYPE" val="cover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UNIT_TABLE_BEAUTIFY" val="smartTable{a0e025b8-126d-4260-b7ce-1a97068b660f}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14286</Words>
  <Application>WPS 演示</Application>
  <PresentationFormat>宽屏</PresentationFormat>
  <Paragraphs>662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Flask Notes</vt:lpstr>
      <vt:lpstr>Intro</vt:lpstr>
      <vt:lpstr>Basic</vt:lpstr>
      <vt:lpstr>App Configuration</vt:lpstr>
      <vt:lpstr>Request</vt:lpstr>
      <vt:lpstr>Response</vt:lpstr>
      <vt:lpstr>Session</vt:lpstr>
      <vt:lpstr>Render Template</vt:lpstr>
      <vt:lpstr>Misc Functions</vt:lpstr>
      <vt:lpstr>Web Forms</vt:lpstr>
      <vt:lpstr>Deploy</vt:lpstr>
      <vt:lpstr>Deploy (Docker)</vt:lpstr>
      <vt:lpstr>Deploy (Docker 2)</vt:lpstr>
      <vt:lpstr>Static Files</vt:lpstr>
      <vt:lpstr>Media</vt:lpstr>
      <vt:lpstr>Flask-SQLAlchemy - Overview</vt:lpstr>
      <vt:lpstr>Flask-SQLAlchemy (1)</vt:lpstr>
      <vt:lpstr>Flask-SQLAlchemy (2)</vt:lpstr>
      <vt:lpstr>Flask-SQLAlchemy (3)</vt:lpstr>
      <vt:lpstr>Postgresql</vt:lpstr>
      <vt:lpstr>Postgresql &amp; Docker-compose</vt:lpstr>
      <vt:lpstr>Redis</vt:lpstr>
      <vt:lpstr>Session</vt:lpstr>
      <vt:lpstr>Blueprint</vt:lpstr>
      <vt:lpstr>Cli</vt:lpstr>
      <vt:lpstr>Celery</vt:lpstr>
      <vt:lpstr>Cache</vt:lpstr>
      <vt:lpstr>Login</vt:lpstr>
      <vt:lpstr>Wechat Pay</vt:lpstr>
      <vt:lpstr>Upload Files</vt:lpstr>
      <vt:lpstr>CORS</vt:lpstr>
      <vt:lpstr>Full Text Search</vt:lpstr>
      <vt:lpstr>Scheduler</vt:lpstr>
      <vt:lpstr>Others</vt:lpstr>
      <vt:lpstr>Performance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VhuanTech</cp:lastModifiedBy>
  <cp:revision>467</cp:revision>
  <dcterms:created xsi:type="dcterms:W3CDTF">2019-06-19T02:08:00Z</dcterms:created>
  <dcterms:modified xsi:type="dcterms:W3CDTF">2022-10-13T12:20:04Z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4C2FCB5610E5434E9A2BA7717263E037</vt:lpwstr>
  </property>
</Properties>
</file>