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256" r:id="rId3"/>
    <p:sldId id="259" r:id="rId5"/>
    <p:sldId id="286" r:id="rId6"/>
    <p:sldId id="324" r:id="rId7"/>
    <p:sldId id="318" r:id="rId8"/>
    <p:sldId id="302" r:id="rId9"/>
    <p:sldId id="260" r:id="rId10"/>
    <p:sldId id="287" r:id="rId11"/>
    <p:sldId id="320" r:id="rId12"/>
    <p:sldId id="319" r:id="rId13"/>
    <p:sldId id="300" r:id="rId14"/>
    <p:sldId id="278" r:id="rId15"/>
    <p:sldId id="265" r:id="rId16"/>
    <p:sldId id="289" r:id="rId17"/>
    <p:sldId id="263" r:id="rId18"/>
    <p:sldId id="258" r:id="rId19"/>
    <p:sldId id="321" r:id="rId20"/>
    <p:sldId id="277" r:id="rId21"/>
    <p:sldId id="273" r:id="rId22"/>
    <p:sldId id="301" r:id="rId23"/>
    <p:sldId id="266" r:id="rId24"/>
    <p:sldId id="271" r:id="rId25"/>
    <p:sldId id="261" r:id="rId26"/>
    <p:sldId id="288" r:id="rId27"/>
    <p:sldId id="322" r:id="rId28"/>
    <p:sldId id="323" r:id="rId29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arks Lu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32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dirty="0"/>
              <a:t>Three.js Notes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67080"/>
          </a:xfrm>
        </p:spPr>
        <p:txBody>
          <a:bodyPr>
            <a:normAutofit fontScale="75000"/>
          </a:bodyPr>
          <a:p>
            <a:pPr algn="ctr"/>
            <a:r>
              <a:rPr lang="en-US" altLang="zh-CN" dirty="0"/>
              <a:t>Sparks Lu</a:t>
            </a:r>
            <a:endParaRPr lang="en-US" altLang="zh-CN" dirty="0"/>
          </a:p>
          <a:p>
            <a:pPr algn="ctr"/>
            <a:r>
              <a:rPr lang="en-US" altLang="zh-CN" dirty="0"/>
              <a:t>Last updated: 4/25/2021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mesh = new THREE.Mesh(geometry, material)</a:t>
            </a:r>
            <a:endParaRPr lang="en-US" altLang="zh-CN"/>
          </a:p>
          <a:p>
            <a:r>
              <a:rPr lang="en-US" altLang="zh-CN"/>
              <a:t>Properties</a:t>
            </a:r>
            <a:endParaRPr lang="en-US" altLang="zh-CN"/>
          </a:p>
          <a:p>
            <a:pPr lvl="1"/>
            <a:r>
              <a:rPr lang="en-US" altLang="zh-CN"/>
              <a:t>rotation</a:t>
            </a:r>
            <a:endParaRPr lang="en-US" altLang="zh-CN"/>
          </a:p>
          <a:p>
            <a:pPr lvl="1"/>
            <a:r>
              <a:rPr lang="en-US" altLang="zh-CN"/>
              <a:t>position.set(x, y, z)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Geometry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10835" cy="4549140"/>
          </a:xfrm>
        </p:spPr>
        <p:txBody>
          <a:bodyPr/>
          <a:p>
            <a:r>
              <a:rPr lang="en-US" altLang="zh-CN"/>
              <a:t>BufferGeometry</a:t>
            </a:r>
            <a:endParaRPr lang="en-US" altLang="zh-CN"/>
          </a:p>
          <a:p>
            <a:r>
              <a:rPr lang="en-US" altLang="zh-CN"/>
              <a:t>BoxGeometry(width, height, depth)</a:t>
            </a:r>
            <a:endParaRPr lang="en-US" altLang="zh-CN"/>
          </a:p>
          <a:p>
            <a:r>
              <a:rPr lang="en-US" altLang="zh-CN"/>
              <a:t>PlaneGeometry(width, height)</a:t>
            </a:r>
            <a:endParaRPr lang="en-US" altLang="zh-CN"/>
          </a:p>
          <a:p>
            <a:r>
              <a:rPr lang="en-US" altLang="zh-CN"/>
              <a:t>CircleGeometry(radius, numSegments)</a:t>
            </a:r>
            <a:endParaRPr lang="en-US" altLang="zh-CN"/>
          </a:p>
          <a:p>
            <a:r>
              <a:rPr lang="en-US" altLang="zh-CN"/>
              <a:t>SphereGeometry(radius, widthSegments, heightSegments)</a:t>
            </a:r>
            <a:endParaRPr lang="en-US" altLang="zh-CN"/>
          </a:p>
          <a:p>
            <a:r>
              <a:rPr lang="en-US" altLang="zh-CN"/>
              <a:t>ExtrudeGeometry(shape, extrudeSettings)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216265" y="1504315"/>
            <a:ext cx="2522855" cy="2794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BufferGeometry</a:t>
            </a:r>
            <a:endParaRPr lang="en-US" altLang="zh-CN" sz="2000"/>
          </a:p>
          <a:p>
            <a:pPr algn="ctr"/>
            <a:r>
              <a:rPr lang="en-US" altLang="zh-CN" sz="1600"/>
              <a:t>- position.set(x, y, z)</a:t>
            </a:r>
            <a:endParaRPr lang="en-US" altLang="zh-CN" sz="1600"/>
          </a:p>
          <a:p>
            <a:pPr algn="ctr"/>
            <a:r>
              <a:rPr lang="en-US" altLang="zh-CN" sz="1600"/>
              <a:t>- clone()</a:t>
            </a:r>
            <a:endParaRPr lang="en-US" altLang="zh-CN" sz="1600"/>
          </a:p>
          <a:p>
            <a:pPr algn="ctr"/>
            <a:r>
              <a:rPr lang="en-US" altLang="zh-CN" sz="1600"/>
              <a:t>- dispose()</a:t>
            </a:r>
            <a:endParaRPr lang="en-US" altLang="zh-CN" sz="1600"/>
          </a:p>
          <a:p>
            <a:pPr algn="ctr"/>
            <a:r>
              <a:rPr lang="en-US" altLang="zh-CN" sz="1600"/>
              <a:t>- lookAt(vector3)</a:t>
            </a:r>
            <a:endParaRPr lang="en-US" altLang="zh-CN" sz="1600"/>
          </a:p>
          <a:p>
            <a:pPr algn="ctr"/>
            <a:r>
              <a:rPr lang="en-US" altLang="zh-CN" sz="1600"/>
              <a:t>- rotateX(radian)</a:t>
            </a:r>
            <a:endParaRPr lang="en-US" altLang="zh-CN" sz="1600"/>
          </a:p>
          <a:p>
            <a:pPr algn="ctr"/>
            <a:r>
              <a:rPr lang="en-US" altLang="zh-CN" sz="1600"/>
              <a:t>- rotateY(radian)</a:t>
            </a:r>
            <a:endParaRPr lang="en-US" altLang="zh-CN" sz="1600"/>
          </a:p>
          <a:p>
            <a:pPr algn="ctr"/>
            <a:r>
              <a:rPr lang="en-US" altLang="zh-CN" sz="1600"/>
              <a:t>- rotateZ(radian)</a:t>
            </a:r>
            <a:endParaRPr lang="en-US" altLang="zh-CN" sz="1600"/>
          </a:p>
          <a:p>
            <a:pPr algn="ctr"/>
            <a:r>
              <a:rPr lang="en-US" altLang="zh-CN" sz="1600"/>
              <a:t>- scale(x, y, z)</a:t>
            </a:r>
            <a:endParaRPr lang="en-US" altLang="zh-CN" sz="1600"/>
          </a:p>
          <a:p>
            <a:pPr algn="ctr"/>
            <a:r>
              <a:rPr lang="en-US" altLang="zh-CN" sz="1600"/>
              <a:t>- translate(x, y, z)</a:t>
            </a:r>
            <a:endParaRPr lang="en-US" altLang="zh-CN" sz="1600"/>
          </a:p>
        </p:txBody>
      </p:sp>
      <p:sp>
        <p:nvSpPr>
          <p:cNvPr id="5" name="圆角矩形 4"/>
          <p:cNvSpPr/>
          <p:nvPr/>
        </p:nvSpPr>
        <p:spPr>
          <a:xfrm>
            <a:off x="7044690" y="4419600"/>
            <a:ext cx="2044065" cy="73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r>
              <a:rPr lang="en-US" altLang="zh-CN"/>
              <a:t>oxGeometry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216390" y="4428490"/>
            <a:ext cx="2044065" cy="73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CircleGeometry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Material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35090" cy="4549140"/>
          </a:xfrm>
        </p:spPr>
        <p:txBody>
          <a:bodyPr>
            <a:normAutofit lnSpcReduction="20000"/>
          </a:bodyPr>
          <a:p>
            <a:r>
              <a:rPr lang="en-US" altLang="zh-CN"/>
              <a:t>Material</a:t>
            </a:r>
            <a:endParaRPr lang="en-US" altLang="zh-CN"/>
          </a:p>
          <a:p>
            <a:pPr lvl="1"/>
            <a:r>
              <a:rPr lang="en-US" altLang="zh-CN"/>
              <a:t>Properties</a:t>
            </a:r>
            <a:endParaRPr lang="en-US" altLang="zh-CN"/>
          </a:p>
          <a:p>
            <a:pPr lvl="2"/>
            <a:r>
              <a:rPr lang="en-US" altLang="zh-CN"/>
              <a:t>transparent: true/false, default false</a:t>
            </a:r>
            <a:endParaRPr lang="en-US" altLang="zh-CN"/>
          </a:p>
          <a:p>
            <a:pPr lvl="2"/>
            <a:r>
              <a:rPr lang="en-US" altLang="zh-CN"/>
              <a:t>opacity: 0.0~1.0, default 1.0</a:t>
            </a:r>
            <a:endParaRPr lang="en-US" altLang="zh-CN"/>
          </a:p>
          <a:p>
            <a:pPr lvl="0"/>
            <a:r>
              <a:rPr lang="en-US" altLang="zh-CN"/>
              <a:t>MeshBasicMaterial</a:t>
            </a:r>
            <a:endParaRPr lang="en-US" altLang="zh-CN"/>
          </a:p>
          <a:p>
            <a:pPr lvl="1"/>
            <a:r>
              <a:rPr lang="en-US" altLang="zh-CN"/>
              <a:t>simple shaded way, not affected by lights</a:t>
            </a:r>
            <a:endParaRPr lang="en-US" altLang="zh-CN"/>
          </a:p>
          <a:p>
            <a:pPr lvl="0"/>
            <a:r>
              <a:rPr lang="en-US" altLang="zh-CN"/>
              <a:t>MeshDepthMaterial</a:t>
            </a:r>
            <a:endParaRPr lang="en-US" altLang="zh-CN"/>
          </a:p>
          <a:p>
            <a:pPr lvl="1"/>
            <a:r>
              <a:rPr lang="en-US" altLang="zh-CN"/>
              <a:t>drawing material based on depth, white is nearest, black is farest</a:t>
            </a:r>
            <a:endParaRPr lang="en-US" altLang="zh-CN"/>
          </a:p>
          <a:p>
            <a:pPr lvl="0"/>
            <a:r>
              <a:rPr lang="en-US" altLang="zh-CN"/>
              <a:t>MeshStandardMaterial</a:t>
            </a:r>
            <a:endParaRPr lang="en-US" altLang="zh-CN"/>
          </a:p>
          <a:p>
            <a:pPr lvl="0"/>
            <a:r>
              <a:rPr lang="en-US" altLang="zh-CN"/>
              <a:t>MeshLambertMaterial</a:t>
            </a:r>
            <a:endParaRPr lang="en-US" altLang="zh-CN"/>
          </a:p>
          <a:p>
            <a:pPr lvl="1"/>
            <a:r>
              <a:rPr lang="en-US" altLang="zh-CN"/>
              <a:t>const mat = new MeshLambertMaterial({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map: texture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})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130540" y="1009015"/>
            <a:ext cx="2441575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Material</a:t>
            </a:r>
            <a:endParaRPr lang="en-US" altLang="zh-CN"/>
          </a:p>
          <a:p>
            <a:pPr algn="ctr"/>
            <a:r>
              <a:rPr lang="en-US" altLang="zh-CN"/>
              <a:t>- opacity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8130540" y="2077720"/>
            <a:ext cx="2441575" cy="2083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MeshBasicMaterial</a:t>
            </a:r>
            <a:endParaRPr lang="en-US" altLang="zh-CN"/>
          </a:p>
          <a:p>
            <a:pPr algn="ctr"/>
            <a:r>
              <a:rPr lang="en-US" altLang="zh-CN"/>
              <a:t>- alphaMap</a:t>
            </a:r>
            <a:endParaRPr lang="en-US" altLang="zh-CN"/>
          </a:p>
          <a:p>
            <a:pPr algn="ctr"/>
            <a:r>
              <a:rPr lang="en-US" altLang="zh-CN"/>
              <a:t>- aoMap</a:t>
            </a:r>
            <a:endParaRPr lang="en-US" altLang="zh-CN"/>
          </a:p>
          <a:p>
            <a:pPr algn="ctr"/>
            <a:r>
              <a:rPr lang="en-US" altLang="zh-CN"/>
              <a:t>- color</a:t>
            </a:r>
            <a:endParaRPr lang="en-US" altLang="zh-CN"/>
          </a:p>
          <a:p>
            <a:pPr algn="ctr"/>
            <a:r>
              <a:rPr lang="en-US" altLang="zh-CN"/>
              <a:t>- envMap</a:t>
            </a:r>
            <a:endParaRPr lang="en-US" altLang="zh-CN"/>
          </a:p>
          <a:p>
            <a:pPr algn="ctr"/>
            <a:r>
              <a:rPr lang="en-US" altLang="zh-CN"/>
              <a:t>- lightMap</a:t>
            </a:r>
            <a:endParaRPr lang="en-US" altLang="zh-CN"/>
          </a:p>
          <a:p>
            <a:pPr algn="ctr"/>
            <a:r>
              <a:rPr lang="en-US" altLang="zh-CN"/>
              <a:t>- specularMap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Coordinates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From screen space (normalized device coordinate) to world space</a:t>
            </a:r>
            <a:endParaRPr lang="en-US" altLang="zh-CN"/>
          </a:p>
          <a:p>
            <a:pPr lvl="1"/>
            <a:r>
              <a:rPr lang="en-US" altLang="zh-CN"/>
              <a:t>Vector3.unproject(camera)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Texture, Texture Loader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let texture = TextureLoader.load() </a:t>
            </a:r>
            <a:endParaRPr lang="en-US" altLang="zh-CN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Properties</a:t>
            </a:r>
            <a:endParaRPr lang="en-US" altLang="zh-CN" sz="24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- id</a:t>
            </a:r>
            <a:endParaRPr lang="en-US" altLang="zh-CN" sz="2000"/>
          </a:p>
          <a:p>
            <a:pPr marL="742950" lvl="1" indent="-285750" algn="l">
              <a:buClrTx/>
              <a:buSzTx/>
            </a:pPr>
            <a:r>
              <a:rPr lang="en-US" altLang="zh-CN" sz="2000">
                <a:sym typeface="+mn-ea"/>
              </a:rPr>
              <a:t>- uuid</a:t>
            </a:r>
            <a:endParaRPr lang="en-US" altLang="zh-CN" sz="2000"/>
          </a:p>
          <a:p>
            <a:pPr marL="742950" lvl="1" indent="-285750" algn="l">
              <a:buClrTx/>
              <a:buSzTx/>
            </a:pPr>
            <a:r>
              <a:rPr lang="en-US" altLang="zh-CN" sz="2000">
                <a:sym typeface="+mn-ea"/>
              </a:rPr>
              <a:t>- image // image or video loaded using</a:t>
            </a:r>
            <a:endParaRPr lang="en-US" altLang="zh-CN" sz="2000">
              <a:sym typeface="+mn-ea"/>
            </a:endParaRPr>
          </a:p>
          <a:p>
            <a:pPr marL="742950" lvl="1" indent="-285750" algn="l">
              <a:buClrTx/>
              <a:buSzTx/>
            </a:pPr>
            <a:r>
              <a:rPr lang="en-US" altLang="zh-CN" sz="2000">
                <a:sym typeface="+mn-ea"/>
              </a:rPr>
              <a:t>- wrapS // how to wrap horizontally</a:t>
            </a:r>
            <a:endParaRPr lang="en-US" altLang="zh-CN" sz="2000"/>
          </a:p>
          <a:p>
            <a:pPr marL="742950" lvl="1" indent="-285750" algn="l">
              <a:buClrTx/>
              <a:buSzTx/>
            </a:pPr>
            <a:r>
              <a:rPr lang="en-US" altLang="zh-CN" sz="2000">
                <a:sym typeface="+mn-ea"/>
              </a:rPr>
              <a:t>- wrapT // how to wrap vertically</a:t>
            </a:r>
            <a:endParaRPr lang="en-US" altLang="zh-CN" sz="2000"/>
          </a:p>
          <a:p>
            <a:pPr marL="742950" lvl="1" indent="-285750" algn="l">
              <a:buClrTx/>
              <a:buSzTx/>
            </a:pPr>
            <a:r>
              <a:rPr lang="en-US" altLang="zh-CN" sz="2000">
                <a:sym typeface="+mn-ea"/>
              </a:rPr>
              <a:t>- format // default: THREE.RGBAFormat</a:t>
            </a:r>
            <a:endParaRPr lang="en-US" altLang="zh-CN" sz="2000"/>
          </a:p>
          <a:p>
            <a:pPr marL="742950" lvl="1" indent="-285750" algn="l">
              <a:buClrTx/>
              <a:buSzTx/>
            </a:pPr>
            <a:r>
              <a:rPr lang="en-US" altLang="zh-CN" sz="2000">
                <a:sym typeface="+mn-ea"/>
              </a:rPr>
              <a:t>- offset // 0.0~1.0</a:t>
            </a:r>
            <a:endParaRPr lang="en-US" altLang="zh-CN" sz="2000"/>
          </a:p>
          <a:p>
            <a:pPr marL="742950" lvl="1" indent="-285750" algn="l">
              <a:buClrTx/>
              <a:buSzTx/>
            </a:pPr>
            <a:r>
              <a:rPr lang="en-US" altLang="zh-CN" sz="2000">
                <a:sym typeface="+mn-ea"/>
              </a:rPr>
              <a:t>- repeat // Vector2, how many times to repeat</a:t>
            </a:r>
            <a:endParaRPr lang="en-US" altLang="zh-CN" sz="20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Methods</a:t>
            </a:r>
            <a:endParaRPr lang="en-US" altLang="zh-CN" sz="24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dispose()</a:t>
            </a:r>
            <a:endParaRPr lang="en-US" altLang="zh-CN" sz="20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Texture Loader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541260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TextureLoader</a:t>
            </a:r>
            <a:endParaRPr lang="en-US" altLang="zh-CN"/>
          </a:p>
          <a:p>
            <a:pPr lvl="1"/>
            <a:r>
              <a:rPr lang="en-US" altLang="zh-CN"/>
              <a:t>var loader = new THREE.TextureLoader()</a:t>
            </a:r>
            <a:endParaRPr lang="en-US" altLang="zh-CN"/>
          </a:p>
          <a:p>
            <a:pPr lvl="1"/>
            <a:r>
              <a:rPr lang="en-US" altLang="zh-CN"/>
              <a:t>loader.load(url, onLoadCallback, onProgressCallback, onErrorCallback)</a:t>
            </a:r>
            <a:endParaRPr lang="en-US" altLang="zh-CN"/>
          </a:p>
          <a:p>
            <a:pPr lvl="0"/>
            <a:r>
              <a:rPr lang="en-US" altLang="zh-CN"/>
              <a:t>Load cubemap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const loader =  new THREE.CubeTextureLoader()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const texture = loader.load([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pos-x.jpg, neg-x.jpg, pos-y.jpg, neg-y.jpg, pos-z.jpg neg-z.jpg])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scene.background = texture</a:t>
            </a:r>
            <a:endParaRPr lang="en-US" altLang="zh-CN"/>
          </a:p>
          <a:p>
            <a:pPr lvl="0"/>
            <a:r>
              <a:rPr lang="en-US" altLang="zh-CN"/>
              <a:t>Load equirectangular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const loader = new THREE.TextureLoader()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const texture = loader.load('equi.jpg', () =&gt; {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const rt = new THREE.WebGLCubeRenderTarget(texture.image.height)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rt.fromEquirectangularTexture(render, texture)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scene.background = rt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})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644255" y="1485900"/>
            <a:ext cx="2177415" cy="847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TextureLoader</a:t>
            </a:r>
            <a:endParaRPr lang="en-US" altLang="zh-CN" sz="1600"/>
          </a:p>
        </p:txBody>
      </p:sp>
      <p:sp>
        <p:nvSpPr>
          <p:cNvPr id="5" name="圆角矩形 4"/>
          <p:cNvSpPr/>
          <p:nvPr/>
        </p:nvSpPr>
        <p:spPr>
          <a:xfrm>
            <a:off x="8630920" y="2724785"/>
            <a:ext cx="2177415" cy="847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CubeTextureLoader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Texture - Mipmap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22390" cy="5389245"/>
          </a:xfrm>
        </p:spPr>
        <p:txBody>
          <a:bodyPr>
            <a:normAutofit fontScale="80000"/>
          </a:bodyPr>
          <a:p>
            <a:pPr lvl="0"/>
            <a:r>
              <a:rPr lang="en-US" altLang="zh-CN"/>
              <a:t>Mipmap</a:t>
            </a:r>
            <a:endParaRPr lang="en-US" altLang="zh-CN"/>
          </a:p>
          <a:p>
            <a:pPr lvl="1"/>
            <a:r>
              <a:rPr lang="en-US" altLang="zh-CN"/>
              <a:t>mip: copies of the texture, each one half as wide and half as tall as the previous mip</a:t>
            </a:r>
            <a:endParaRPr lang="en-US" altLang="zh-CN"/>
          </a:p>
          <a:p>
            <a:pPr lvl="0"/>
            <a:r>
              <a:rPr lang="en-US" altLang="zh-CN"/>
              <a:t>Options</a:t>
            </a:r>
            <a:endParaRPr lang="en-US" altLang="zh-CN"/>
          </a:p>
          <a:p>
            <a:pPr lvl="1"/>
            <a:r>
              <a:rPr lang="en-US" altLang="zh-CN"/>
              <a:t>Nearest: choose the closest pixel in the texture</a:t>
            </a:r>
            <a:endParaRPr lang="en-US" altLang="zh-CN"/>
          </a:p>
          <a:p>
            <a:pPr lvl="1"/>
            <a:r>
              <a:rPr lang="en-US" altLang="zh-CN"/>
              <a:t>Linear: choose 4 pixels from the texture and blend them</a:t>
            </a:r>
            <a:endParaRPr lang="en-US" altLang="zh-CN"/>
          </a:p>
          <a:p>
            <a:pPr lvl="1"/>
            <a:r>
              <a:rPr lang="en-US" altLang="zh-CN"/>
              <a:t>NearestMipmapNearestFilter: choose the nearest mip then choose one pixel</a:t>
            </a:r>
            <a:endParaRPr lang="en-US" altLang="zh-CN"/>
          </a:p>
          <a:p>
            <a:pPr lvl="1"/>
            <a:r>
              <a:rPr lang="en-US" altLang="zh-CN"/>
              <a:t>NearestMipmapLinearFilter: choose 2 mips, choose one pixel from each, blend the 2 pixels</a:t>
            </a:r>
            <a:endParaRPr lang="en-US" altLang="zh-CN"/>
          </a:p>
          <a:p>
            <a:pPr lvl="1"/>
            <a:r>
              <a:rPr lang="en-US" altLang="zh-CN"/>
              <a:t>LinearMipmapNearestFilter: chose the nearest mip then choose 4 pixels and blend them</a:t>
            </a:r>
            <a:endParaRPr lang="en-US" altLang="zh-CN"/>
          </a:p>
          <a:p>
            <a:pPr lvl="1"/>
            <a:r>
              <a:rPr lang="en-US" altLang="zh-CN"/>
              <a:t>LinearMipmapLinearFilter: choose 2 mips, choose 4 pixels from each and blend all 8 into 1 pixel</a:t>
            </a:r>
            <a:endParaRPr lang="en-US" altLang="zh-CN"/>
          </a:p>
          <a:p>
            <a:pPr lvl="1"/>
            <a:r>
              <a:rPr lang="en-US" altLang="zh-CN"/>
              <a:t>texture.magFilter = Three.LinearFilter / Three.NearestFilter</a:t>
            </a:r>
            <a:endParaRPr lang="en-US" altLang="zh-CN"/>
          </a:p>
          <a:p>
            <a:pPr lvl="1"/>
            <a:r>
              <a:rPr lang="en-US" altLang="zh-CN"/>
              <a:t>texture.minFilter = Three.NearestFilter / Three.LinearFilter / Three.NearestMipmapNearestFilter / Three.NearestMipmapLinearFilter / Three.LinearMipmapNearestFilter / Three.LinearMipmapLinearFilter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5535" y="1211580"/>
            <a:ext cx="4345305" cy="2164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890" y="3602990"/>
            <a:ext cx="4505960" cy="29146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Controls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Types</a:t>
            </a:r>
            <a:endParaRPr lang="en-US" altLang="zh-CN"/>
          </a:p>
          <a:p>
            <a:pPr lvl="1"/>
            <a:r>
              <a:rPr lang="en-US" altLang="zh-CN"/>
              <a:t>FirstPersonControls</a:t>
            </a:r>
            <a:endParaRPr lang="en-US" altLang="zh-CN"/>
          </a:p>
          <a:p>
            <a:pPr lvl="2"/>
            <a:r>
              <a:rPr lang="en-US" altLang="zh-CN" sz="1800"/>
              <a:t>keyboard to move, mouse to rotate</a:t>
            </a:r>
            <a:endParaRPr lang="en-US" altLang="zh-CN"/>
          </a:p>
          <a:p>
            <a:pPr lvl="1"/>
            <a:r>
              <a:rPr lang="en-US" altLang="zh-CN"/>
              <a:t>FlyControls</a:t>
            </a:r>
            <a:endParaRPr lang="en-US" altLang="zh-CN"/>
          </a:p>
          <a:p>
            <a:pPr lvl="1"/>
            <a:r>
              <a:rPr lang="en-US" altLang="zh-CN"/>
              <a:t>RollControls</a:t>
            </a:r>
            <a:endParaRPr lang="en-US" altLang="zh-CN"/>
          </a:p>
          <a:p>
            <a:pPr lvl="1"/>
            <a:r>
              <a:rPr lang="en-US" altLang="zh-CN"/>
              <a:t>TrackBallControls</a:t>
            </a:r>
            <a:endParaRPr lang="en-US" altLang="zh-CN"/>
          </a:p>
          <a:p>
            <a:pPr lvl="1"/>
            <a:r>
              <a:rPr lang="en-US" altLang="zh-CN"/>
              <a:t>OrbitControls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279005" cy="4549140"/>
          </a:xfrm>
        </p:spPr>
        <p:txBody>
          <a:bodyPr/>
          <a:p>
            <a:r>
              <a:rPr lang="en-US" altLang="zh-CN"/>
              <a:t>SpriteMaterial</a:t>
            </a:r>
            <a:endParaRPr lang="en-US" altLang="zh-CN"/>
          </a:p>
          <a:p>
            <a:pPr lvl="1"/>
            <a:r>
              <a:rPr lang="en-US" altLang="zh-CN"/>
              <a:t>Properties</a:t>
            </a:r>
            <a:endParaRPr lang="en-US" altLang="zh-CN"/>
          </a:p>
          <a:p>
            <a:pPr lvl="2"/>
            <a:r>
              <a:rPr lang="en-US" altLang="zh-CN"/>
              <a:t>color: .map is multiplied by the color</a:t>
            </a:r>
            <a:endParaRPr lang="en-US" altLang="zh-CN"/>
          </a:p>
          <a:p>
            <a:pPr lvl="2"/>
            <a:r>
              <a:rPr lang="en-US" altLang="zh-CN"/>
              <a:t>map: texture</a:t>
            </a:r>
            <a:endParaRPr lang="en-US" altLang="zh-CN"/>
          </a:p>
          <a:p>
            <a:pPr lvl="2"/>
            <a:r>
              <a:rPr lang="en-US" altLang="zh-CN"/>
              <a:t>rotation</a:t>
            </a:r>
            <a:endParaRPr lang="en-US" altLang="zh-CN"/>
          </a:p>
          <a:p>
            <a:pPr lvl="2"/>
            <a:r>
              <a:rPr lang="en-US" altLang="zh-CN"/>
              <a:t>sizeAttenuation: whether or not size of sprite is attenuated by the camera depth, default true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926195" y="2138045"/>
            <a:ext cx="2441575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SpriteMaterial</a:t>
            </a:r>
            <a:endParaRPr lang="en-US" altLang="zh-CN"/>
          </a:p>
          <a:p>
            <a:pPr algn="ctr"/>
            <a:r>
              <a:rPr lang="en-US" altLang="zh-CN"/>
              <a:t>({map: texture,</a:t>
            </a:r>
            <a:endParaRPr lang="en-US" altLang="zh-CN"/>
          </a:p>
          <a:p>
            <a:pPr algn="ctr"/>
            <a:r>
              <a:rPr lang="en-US" altLang="zh-CN"/>
              <a:t>color: color})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8926195" y="3285490"/>
            <a:ext cx="2441575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Sprite</a:t>
            </a:r>
            <a:endParaRPr lang="en-US" altLang="zh-CN"/>
          </a:p>
          <a:p>
            <a:pPr algn="ctr"/>
            <a:r>
              <a:rPr lang="en-US" altLang="zh-CN"/>
              <a:t>(spriteMaterial)</a:t>
            </a:r>
            <a:endParaRPr lang="en-US" altLang="zh-CN"/>
          </a:p>
          <a:p>
            <a:pPr algn="ctr"/>
            <a:r>
              <a:rPr lang="en-US" altLang="zh-CN"/>
              <a:t>- material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5" idx="0"/>
            <a:endCxn id="4" idx="2"/>
          </p:cNvCxnSpPr>
          <p:nvPr/>
        </p:nvCxnSpPr>
        <p:spPr>
          <a:xfrm flipV="1">
            <a:off x="10147300" y="2981960"/>
            <a:ext cx="0" cy="303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Texts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25640" cy="5121910"/>
          </a:xfrm>
        </p:spPr>
        <p:txBody>
          <a:bodyPr>
            <a:normAutofit fontScale="60000"/>
          </a:bodyPr>
          <a:p>
            <a:r>
              <a:rPr lang="en-US" altLang="zh-CN"/>
              <a:t>Refer</a:t>
            </a:r>
            <a:endParaRPr lang="en-US" altLang="zh-CN"/>
          </a:p>
          <a:p>
            <a:pPr lvl="1"/>
            <a:r>
              <a:rPr lang="en-US" altLang="zh-CN"/>
              <a:t>https://www.cnblogs.com/tengge/p/11979854.html</a:t>
            </a:r>
            <a:endParaRPr lang="en-US" altLang="zh-CN"/>
          </a:p>
          <a:p>
            <a:pPr lvl="0"/>
            <a:r>
              <a:rPr lang="en-US" altLang="zh-CN"/>
              <a:t>troika-three-text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https://protectwise.github.io/troika/troika-three-text/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/>
              <a:t>npm i troika-three-text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SpriteText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https://github.com/vasturiano/three-spritetext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npm i three-spritetext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import SpriteText from 'three-spritetext'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var myText = new SpriteText('My text')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/>
              <a:t>text is clear, not blurry</a:t>
            </a:r>
            <a:endParaRPr lang="en-US" altLang="zh-CN" sz="2400"/>
          </a:p>
          <a:p>
            <a:pPr lvl="0"/>
            <a:r>
              <a:rPr lang="en-US" altLang="zh-CN" sz="2400">
                <a:sym typeface="+mn-ea"/>
              </a:rPr>
              <a:t>TextSprite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https://github.com/SeregPie/THREE.TextSprite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npm i @seregpie/three.text-sprite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import TextSprite from '@seregpie/three.text-sprite'</a:t>
            </a:r>
            <a:endParaRPr lang="en-US" altLang="zh-CN" sz="2400"/>
          </a:p>
          <a:p>
            <a:pPr lvl="0"/>
            <a:r>
              <a:rPr lang="en-US" altLang="zh-CN"/>
              <a:t>SpriteText2D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https://github.com/gamestdio/three-text2d</a:t>
            </a:r>
            <a:endParaRPr lang="en-US" altLang="zh-CN"/>
          </a:p>
          <a:p>
            <a:pPr lvl="1"/>
            <a:r>
              <a:rPr lang="en-US" altLang="zh-CN"/>
              <a:t>three-text2d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8550275" y="1270000"/>
            <a:ext cx="2441575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SpriteText2D</a:t>
            </a:r>
            <a:endParaRPr lang="en-US" altLang="zh-CN"/>
          </a:p>
          <a:p>
            <a:pPr algn="ctr"/>
            <a:r>
              <a:rPr lang="en-US" altLang="zh-CN"/>
              <a:t>(msg, {props})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https://riptutorial.com/three-js</a:t>
            </a:r>
            <a:endParaRPr lang="zh-CN" altLang="en-US"/>
          </a:p>
          <a:p>
            <a:r>
              <a:rPr lang="zh-CN" altLang="en-US"/>
              <a:t>https://threejsfundamentals.org/threejs/lessons/threejs-textures.html</a:t>
            </a:r>
            <a:endParaRPr lang="zh-CN" altLang="en-US"/>
          </a:p>
          <a:p>
            <a:r>
              <a:rPr lang="zh-CN" altLang="en-US"/>
              <a:t>https://discoverthreejs.com/tips-and-tricks/</a:t>
            </a:r>
            <a:endParaRPr lang="zh-CN" altLang="en-US"/>
          </a:p>
          <a:p>
            <a:r>
              <a:rPr lang="zh-CN" altLang="en-US"/>
              <a:t>https://sbcode.net/threejs/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Animation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https://threejs.org/docs/#manual/en/introduction/Animation-system</a:t>
            </a:r>
            <a:endParaRPr lang="en-US" altLang="zh-CN"/>
          </a:p>
          <a:p>
            <a:pPr lvl="0"/>
            <a:r>
              <a:rPr lang="en-US" altLang="zh-CN"/>
              <a:t>Animated target</a:t>
            </a:r>
            <a:endParaRPr lang="en-US" altLang="zh-CN"/>
          </a:p>
          <a:p>
            <a:pPr lvl="1"/>
            <a:r>
              <a:rPr lang="en-US" altLang="zh-CN"/>
              <a:t>material properties, like colors, opacity, booleans</a:t>
            </a:r>
            <a:endParaRPr lang="en-US" altLang="zh-CN"/>
          </a:p>
          <a:p>
            <a:pPr lvl="0"/>
            <a:r>
              <a:rPr lang="en-US" altLang="zh-CN"/>
              <a:t>Components</a:t>
            </a:r>
            <a:endParaRPr lang="en-US" altLang="zh-CN"/>
          </a:p>
          <a:p>
            <a:pPr lvl="1"/>
            <a:r>
              <a:rPr lang="en-US" altLang="zh-CN"/>
              <a:t>animation clips</a:t>
            </a:r>
            <a:endParaRPr lang="en-US" altLang="zh-CN"/>
          </a:p>
          <a:p>
            <a:pPr lvl="1"/>
            <a:r>
              <a:rPr lang="en-US" altLang="zh-CN"/>
              <a:t>keyframe tracks</a:t>
            </a:r>
            <a:endParaRPr lang="en-US" altLang="zh-CN"/>
          </a:p>
          <a:p>
            <a:pPr lvl="1"/>
            <a:r>
              <a:rPr lang="en-US" altLang="zh-CN"/>
              <a:t>AnimationMixer: player for animations</a:t>
            </a:r>
            <a:endParaRPr lang="en-US" altLang="zh-CN"/>
          </a:p>
          <a:p>
            <a:pPr lvl="1"/>
            <a:r>
              <a:rPr lang="en-US" altLang="zh-CN"/>
              <a:t>AnimationAction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Raycaster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Code Snippets</a:t>
            </a:r>
            <a:endParaRPr lang="en-US" altLang="zh-CN"/>
          </a:p>
          <a:p>
            <a:pPr lvl="1"/>
            <a:r>
              <a:rPr lang="en-US" altLang="zh-CN"/>
              <a:t>var rc = new Three.Raycaster()</a:t>
            </a:r>
            <a:endParaRPr lang="en-US" altLang="zh-CN"/>
          </a:p>
          <a:p>
            <a:pPr lvl="1"/>
            <a:r>
              <a:rPr lang="en-US" altLang="zh-CN"/>
              <a:t>rc.setFromCamera(mousePos, camera)</a:t>
            </a:r>
            <a:endParaRPr lang="en-US" altLang="zh-CN"/>
          </a:p>
          <a:p>
            <a:pPr lvl="1"/>
            <a:r>
              <a:rPr lang="en-US" altLang="zh-CN"/>
              <a:t>intersects = rc.intersectObjects( scene.children )</a:t>
            </a:r>
            <a:endParaRPr lang="en-US" altLang="zh-CN"/>
          </a:p>
          <a:p>
            <a:pPr lvl="1"/>
            <a:r>
              <a:rPr lang="en-US" altLang="zh-CN"/>
              <a:t>rc.ray</a:t>
            </a:r>
            <a:endParaRPr lang="en-US" altLang="zh-CN"/>
          </a:p>
          <a:p>
            <a:pPr lvl="2"/>
            <a:r>
              <a:rPr lang="en-US" altLang="zh-CN"/>
              <a:t>direction</a:t>
            </a:r>
            <a:endParaRPr lang="en-US" altLang="zh-CN"/>
          </a:p>
          <a:p>
            <a:pPr lvl="0"/>
            <a:r>
              <a:rPr lang="en-US" altLang="zh-CN"/>
              <a:t>intersection</a:t>
            </a:r>
            <a:endParaRPr lang="en-US" altLang="zh-CN"/>
          </a:p>
          <a:p>
            <a:pPr lvl="1"/>
            <a:r>
              <a:rPr lang="en-US" altLang="zh-CN"/>
              <a:t>object : intersected object (THREE.Mesh)</a:t>
            </a:r>
            <a:endParaRPr lang="en-US" altLang="zh-CN"/>
          </a:p>
          <a:p>
            <a:pPr lvl="1"/>
            <a:r>
              <a:rPr lang="en-US" altLang="zh-CN"/>
              <a:t>distance : distance from camera to intersection (number)</a:t>
            </a:r>
            <a:endParaRPr lang="en-US" altLang="zh-CN"/>
          </a:p>
          <a:p>
            <a:pPr lvl="1"/>
            <a:r>
              <a:rPr lang="en-US" altLang="zh-CN"/>
              <a:t>face : intersected face (THREE.Face3)</a:t>
            </a:r>
            <a:endParaRPr lang="en-US" altLang="zh-CN"/>
          </a:p>
          <a:p>
            <a:pPr lvl="1"/>
            <a:r>
              <a:rPr lang="en-US" altLang="zh-CN"/>
              <a:t>faceIndex : intersected face index (number)</a:t>
            </a:r>
            <a:endParaRPr lang="en-US" altLang="zh-CN"/>
          </a:p>
          <a:p>
            <a:pPr lvl="1"/>
            <a:r>
              <a:rPr lang="en-US" altLang="zh-CN"/>
              <a:t>point : intersection point (THREE.Vector3)</a:t>
            </a:r>
            <a:endParaRPr lang="en-US" altLang="zh-CN"/>
          </a:p>
          <a:p>
            <a:pPr lvl="1"/>
            <a:r>
              <a:rPr lang="en-US" altLang="zh-CN"/>
              <a:t>uv : intersection point in the object's UV coordinates (THREE.Vector2)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 Processing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31915" cy="4549140"/>
          </a:xfrm>
        </p:spPr>
        <p:txBody>
          <a:bodyPr/>
          <a:p>
            <a:r>
              <a:rPr lang="en-US" altLang="zh-CN"/>
              <a:t>Refer</a:t>
            </a:r>
            <a:endParaRPr lang="en-US" altLang="zh-CN"/>
          </a:p>
          <a:p>
            <a:pPr lvl="1"/>
            <a:r>
              <a:rPr lang="en-US" altLang="zh-CN"/>
              <a:t>https://threejsfundamentals.org/threejs/lessons/threejs-post-processing.html</a:t>
            </a:r>
            <a:endParaRPr lang="en-US" altLang="zh-CN"/>
          </a:p>
        </p:txBody>
      </p:sp>
      <p:pic>
        <p:nvPicPr>
          <p:cNvPr id="7" name="图片 6" descr="threejs-postprocessi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270750" y="1211580"/>
            <a:ext cx="4762500" cy="4762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Particle System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https://redstapler.co/space-warp-background-effect-three-js/</a:t>
            </a:r>
            <a:endParaRPr lang="zh-CN" altLang="en-US"/>
          </a:p>
          <a:p>
            <a:r>
              <a:rPr lang="en-US" altLang="zh-CN"/>
              <a:t>Fog</a:t>
            </a:r>
            <a:endParaRPr lang="en-US" altLang="zh-CN"/>
          </a:p>
          <a:p>
            <a:pPr lvl="1"/>
            <a:r>
              <a:rPr lang="en-US" altLang="zh-CN"/>
              <a:t>https://dustinpfister.github.io/2018/04/16/threejs-fog/</a:t>
            </a:r>
            <a:endParaRPr lang="en-US" altLang="zh-CN"/>
          </a:p>
          <a:p>
            <a:pPr lvl="1"/>
            <a:r>
              <a:rPr lang="en-US" altLang="zh-CN"/>
              <a:t>scene.fog = THREE.fog(fogColor, nearDistance, farDistance)</a:t>
            </a:r>
            <a:endParaRPr lang="en-US" altLang="zh-CN"/>
          </a:p>
          <a:p>
            <a:pPr lvl="0"/>
            <a:r>
              <a:rPr lang="en-US" altLang="zh-CN"/>
              <a:t>Rain</a:t>
            </a:r>
            <a:endParaRPr lang="en-US" altLang="zh-CN"/>
          </a:p>
          <a:p>
            <a:pPr lvl="1"/>
            <a:r>
              <a:rPr lang="en-US" altLang="zh-CN"/>
              <a:t>https://redstapler.co/three-js-realistic-rain-tutorial/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WebGL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https://developer.mozilla.org/en-US/docs/Web/API/WebGL_API/WebGL_best_practices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https://r105.threejsfundamentals.org/threejs/lessons/threejs-webvr.html</a:t>
            </a:r>
            <a:endParaRPr lang="en-US" altLang="zh-CN"/>
          </a:p>
          <a:p>
            <a:pPr lvl="1"/>
            <a:r>
              <a:rPr lang="en-US" altLang="zh-CN"/>
              <a:t>https://ada.is/blog/2020/05/18/using-vr-controllers-and-locomotion-in-threejs/</a:t>
            </a:r>
            <a:endParaRPr lang="en-US" altLang="zh-CN"/>
          </a:p>
          <a:p>
            <a:pPr lvl="1"/>
            <a:r>
              <a:rPr lang="en-US" altLang="zh-CN"/>
              <a:t>https://codingxr.com/articles/getting-started-with-webxr-and-threejs/</a:t>
            </a:r>
            <a:endParaRPr lang="en-US" altLang="zh-CN"/>
          </a:p>
          <a:p>
            <a:pPr lvl="1"/>
            <a:r>
              <a:rPr lang="en-US" altLang="zh-CN"/>
              <a:t>http://charliegerard.github.io/blog/Virtual-Reality-ThreeJs/</a:t>
            </a:r>
            <a:endParaRPr lang="en-US" altLang="zh-CN"/>
          </a:p>
          <a:p>
            <a:pPr lvl="1"/>
            <a:r>
              <a:rPr lang="en-US" altLang="zh-CN"/>
              <a:t>https://tutorialsforvr.com/360-vr-player-web-threejs/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微信小程序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zh-CN" altLang="en-US"/>
              <a:t>https://juejin.cn/post/6918755518593007623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Architecture</a:t>
            </a:r>
            <a:endParaRPr lang="en-US" altLang="zh-CN"/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3352800" y="1233488"/>
            <a:ext cx="5486400" cy="43910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Classes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3925" y="182880"/>
            <a:ext cx="5707380" cy="6156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Demo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1515" y="1299210"/>
            <a:ext cx="507111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&lt;!DOCTYPE html&gt;</a:t>
            </a:r>
            <a:endParaRPr lang="zh-CN" altLang="en-US" sz="1200"/>
          </a:p>
          <a:p>
            <a:r>
              <a:rPr lang="zh-CN" altLang="en-US" sz="1200"/>
              <a:t>&lt;html lang="en"&gt;</a:t>
            </a:r>
            <a:endParaRPr lang="zh-CN" altLang="en-US" sz="1200"/>
          </a:p>
          <a:p>
            <a:r>
              <a:rPr lang="zh-CN" altLang="en-US" sz="1200"/>
              <a:t>&lt;head&gt;</a:t>
            </a:r>
            <a:endParaRPr lang="zh-CN" altLang="en-US" sz="1200"/>
          </a:p>
          <a:p>
            <a:r>
              <a:rPr lang="zh-CN" altLang="en-US" sz="1200"/>
              <a:t>  &lt;meta charset="UTF-8"&gt;</a:t>
            </a:r>
            <a:endParaRPr lang="zh-CN" altLang="en-US" sz="1200"/>
          </a:p>
          <a:p>
            <a:r>
              <a:rPr lang="zh-CN" altLang="en-US" sz="1200"/>
              <a:t>  &lt;meta http-equiv="X-UA-Compatible" content="IE=edge"&gt;</a:t>
            </a:r>
            <a:endParaRPr lang="zh-CN" altLang="en-US" sz="1200"/>
          </a:p>
          <a:p>
            <a:r>
              <a:rPr lang="zh-CN" altLang="en-US" sz="1200"/>
              <a:t>  &lt;meta name="viewport" content="width=device-width, initial-scale=1.0"&gt;</a:t>
            </a:r>
            <a:endParaRPr lang="zh-CN" altLang="en-US" sz="1200"/>
          </a:p>
          <a:p>
            <a:r>
              <a:rPr lang="zh-CN" altLang="en-US" sz="1200"/>
              <a:t>  &lt;title&gt;room&lt;/title&gt;</a:t>
            </a:r>
            <a:endParaRPr lang="zh-CN" altLang="en-US" sz="1200"/>
          </a:p>
          <a:p>
            <a:r>
              <a:rPr lang="zh-CN" altLang="en-US" sz="1200"/>
              <a:t>&lt;/head&gt;</a:t>
            </a:r>
            <a:endParaRPr lang="zh-CN" altLang="en-US" sz="1200"/>
          </a:p>
          <a:p>
            <a:r>
              <a:rPr lang="zh-CN" altLang="en-US" sz="1200"/>
              <a:t>&lt;body&gt;</a:t>
            </a:r>
            <a:endParaRPr lang="zh-CN" altLang="en-US" sz="1200"/>
          </a:p>
          <a:p>
            <a:r>
              <a:rPr lang="zh-CN" altLang="en-US" sz="1200"/>
              <a:t>  &lt;div id="webgl-output"&gt;&lt;/div&gt;</a:t>
            </a:r>
            <a:endParaRPr lang="zh-CN" altLang="en-US" sz="1200"/>
          </a:p>
          <a:p>
            <a:r>
              <a:rPr lang="zh-CN" altLang="en-US" sz="1200"/>
              <a:t>  &lt;script src="https://unpkg.com/three@0.119.0/build/three.js"&gt;&lt;/script&gt;</a:t>
            </a:r>
            <a:endParaRPr lang="zh-CN" altLang="en-US" sz="1200"/>
          </a:p>
          <a:p>
            <a:r>
              <a:rPr lang="zh-CN" altLang="en-US" sz="1200"/>
              <a:t>  &lt;script&gt;</a:t>
            </a:r>
            <a:endParaRPr lang="zh-CN" altLang="en-US" sz="1200"/>
          </a:p>
          <a:p>
            <a:r>
              <a:rPr lang="zh-CN" altLang="en-US" sz="1200"/>
              <a:t>    function init () {</a:t>
            </a:r>
            <a:endParaRPr lang="zh-CN" altLang="en-US" sz="1200"/>
          </a:p>
          <a:p>
            <a:r>
              <a:rPr lang="zh-CN" altLang="en-US" sz="1200"/>
              <a:t>      const </a:t>
            </a:r>
            <a:r>
              <a:rPr lang="zh-CN" altLang="en-US" sz="1200">
                <a:solidFill>
                  <a:schemeClr val="tx1"/>
                </a:solidFill>
              </a:rPr>
              <a:t>scene </a:t>
            </a:r>
            <a:r>
              <a:rPr lang="zh-CN" altLang="en-US" sz="1200"/>
              <a:t>= new THREE.</a:t>
            </a:r>
            <a:r>
              <a:rPr lang="zh-CN" altLang="en-US" sz="1200">
                <a:solidFill>
                  <a:srgbClr val="FF0000"/>
                </a:solidFill>
              </a:rPr>
              <a:t>Scene</a:t>
            </a:r>
            <a:r>
              <a:rPr lang="zh-CN" altLang="en-US" sz="1200"/>
              <a:t>()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  const </a:t>
            </a:r>
            <a:r>
              <a:rPr lang="zh-CN" altLang="en-US" sz="1200">
                <a:solidFill>
                  <a:schemeClr val="tx1"/>
                </a:solidFill>
              </a:rPr>
              <a:t>camera </a:t>
            </a:r>
            <a:r>
              <a:rPr lang="zh-CN" altLang="en-US" sz="1200"/>
              <a:t>= new THREE.</a:t>
            </a:r>
            <a:r>
              <a:rPr lang="zh-CN" altLang="en-US" sz="1200">
                <a:solidFill>
                  <a:srgbClr val="FF0000"/>
                </a:solidFill>
              </a:rPr>
              <a:t>PerspectiveCamera</a:t>
            </a:r>
            <a:r>
              <a:rPr lang="zh-CN" altLang="en-US" sz="1200"/>
              <a:t>(45,</a:t>
            </a:r>
            <a:endParaRPr lang="zh-CN" altLang="en-US" sz="1200"/>
          </a:p>
          <a:p>
            <a:r>
              <a:rPr lang="zh-CN" altLang="en-US" sz="1200"/>
              <a:t>        window.innerWidth / window.innerHeight,</a:t>
            </a:r>
            <a:endParaRPr lang="zh-CN" altLang="en-US" sz="1200"/>
          </a:p>
          <a:p>
            <a:r>
              <a:rPr lang="zh-CN" altLang="en-US" sz="1200"/>
              <a:t>        0.1,</a:t>
            </a:r>
            <a:endParaRPr lang="zh-CN" altLang="en-US" sz="1200"/>
          </a:p>
          <a:p>
            <a:r>
              <a:rPr lang="zh-CN" altLang="en-US" sz="1200"/>
              <a:t>        1000</a:t>
            </a:r>
            <a:endParaRPr lang="zh-CN" altLang="en-US" sz="1200"/>
          </a:p>
          <a:p>
            <a:r>
              <a:rPr lang="zh-CN" altLang="en-US" sz="1200"/>
              <a:t>      )</a:t>
            </a:r>
            <a:endParaRPr lang="zh-CN" altLang="en-US" sz="1200"/>
          </a:p>
          <a:p>
            <a:r>
              <a:rPr lang="zh-CN" altLang="en-US" sz="1200"/>
              <a:t>      camera.position.set(-30, 40, 30)</a:t>
            </a:r>
            <a:endParaRPr lang="zh-CN" altLang="en-US" sz="1200"/>
          </a:p>
          <a:p>
            <a:r>
              <a:rPr lang="zh-CN" altLang="en-US" sz="1200"/>
              <a:t>      camera.lookAt(0,0,0)</a:t>
            </a:r>
            <a:endParaRPr lang="zh-CN" altLang="en-US" sz="1200"/>
          </a:p>
          <a:p>
            <a:r>
              <a:rPr lang="zh-CN" altLang="en-US" sz="1200"/>
              <a:t>      scene.add(camera)</a:t>
            </a:r>
            <a:endParaRPr lang="zh-CN" altLang="en-US" sz="1200"/>
          </a:p>
          <a:p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6282690" y="1324610"/>
            <a:ext cx="507111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 </a:t>
            </a:r>
            <a:r>
              <a:rPr lang="zh-CN" altLang="en-US" sz="1200">
                <a:sym typeface="+mn-ea"/>
              </a:rPr>
              <a:t>     const planeGeometry = new THREE.PlaneGeometry(60,20)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const planeMaterial = new THREE.MeshLambertMaterial({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color: 0xAAAAAA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})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const plane = new THREE.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Mesh</a:t>
            </a:r>
            <a:r>
              <a:rPr lang="zh-CN" altLang="en-US" sz="1200">
                <a:sym typeface="+mn-ea"/>
              </a:rPr>
              <a:t>(planeGeometry, planeMaterial)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plane.rotation.x = -Math.PI / 2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plane.position.set(15, 0, 0)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scene.add(plane)</a:t>
            </a:r>
            <a:endParaRPr lang="zh-CN" altLang="en-US" sz="1200"/>
          </a:p>
          <a:p>
            <a:endParaRPr lang="zh-CN" altLang="en-US" sz="1200"/>
          </a:p>
          <a:p>
            <a:r>
              <a:rPr lang="en-US" altLang="zh-CN" sz="1200"/>
              <a:t>      </a:t>
            </a:r>
            <a:r>
              <a:rPr lang="zh-CN" altLang="en-US" sz="1200"/>
              <a:t>const spotLight = new THREE.</a:t>
            </a:r>
            <a:r>
              <a:rPr lang="zh-CN" altLang="en-US" sz="1200">
                <a:solidFill>
                  <a:srgbClr val="FF0000"/>
                </a:solidFill>
              </a:rPr>
              <a:t>SpotLight</a:t>
            </a:r>
            <a:r>
              <a:rPr lang="zh-CN" altLang="en-US" sz="1200"/>
              <a:t>(0xffffff)</a:t>
            </a:r>
            <a:endParaRPr lang="zh-CN" altLang="en-US" sz="1200"/>
          </a:p>
          <a:p>
            <a:r>
              <a:rPr lang="zh-CN" altLang="en-US" sz="1200"/>
              <a:t>      spotLight.position.set(-20, 30, -15)</a:t>
            </a:r>
            <a:endParaRPr lang="zh-CN" altLang="en-US" sz="1200"/>
          </a:p>
          <a:p>
            <a:r>
              <a:rPr lang="zh-CN" altLang="en-US" sz="1200"/>
              <a:t>      scene.add(spotLight)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  const renderer = new THREE.</a:t>
            </a:r>
            <a:r>
              <a:rPr lang="zh-CN" altLang="en-US" sz="1200">
                <a:solidFill>
                  <a:srgbClr val="FF0000"/>
                </a:solidFill>
              </a:rPr>
              <a:t>WebGLRenderer</a:t>
            </a:r>
            <a:r>
              <a:rPr lang="zh-CN" altLang="en-US" sz="1200"/>
              <a:t>()</a:t>
            </a:r>
            <a:endParaRPr lang="zh-CN" altLang="en-US" sz="1200"/>
          </a:p>
          <a:p>
            <a:r>
              <a:rPr lang="zh-CN" altLang="en-US" sz="1200"/>
              <a:t>      renderer.setClearColor(new THREE.Color(0x000000))</a:t>
            </a:r>
            <a:endParaRPr lang="zh-CN" altLang="en-US" sz="1200"/>
          </a:p>
          <a:p>
            <a:r>
              <a:rPr lang="zh-CN" altLang="en-US" sz="1200"/>
              <a:t>      renderer.setSize(window.innerWidth, window.innerHeight)</a:t>
            </a:r>
            <a:endParaRPr lang="zh-CN" altLang="en-US" sz="1200"/>
          </a:p>
          <a:p>
            <a:r>
              <a:rPr lang="zh-CN" altLang="en-US" sz="1200"/>
              <a:t>      document.getElementById('webgl-output').appendChild(renderer.domElement)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  renderer.render(scene, camera)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init()</a:t>
            </a:r>
            <a:endParaRPr lang="zh-CN" altLang="en-US" sz="1200"/>
          </a:p>
          <a:p>
            <a:r>
              <a:rPr lang="zh-CN" altLang="en-US" sz="1200"/>
              <a:t>&lt;/script&gt;</a:t>
            </a:r>
            <a:endParaRPr lang="zh-CN" altLang="en-US" sz="1200"/>
          </a:p>
          <a:p>
            <a:r>
              <a:rPr lang="zh-CN" altLang="en-US" sz="1200"/>
              <a:t>&lt;/body&gt;</a:t>
            </a:r>
            <a:endParaRPr lang="zh-CN" altLang="en-US" sz="1200"/>
          </a:p>
          <a:p>
            <a:r>
              <a:rPr lang="zh-CN" altLang="en-US" sz="1200"/>
              <a:t>&lt;/html&gt;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Scene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62550" cy="4549140"/>
          </a:xfrm>
        </p:spPr>
        <p:txBody>
          <a:bodyPr/>
          <a:p>
            <a:r>
              <a:rPr lang="en-US" altLang="zh-CN"/>
              <a:t>Scene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114030" y="1134745"/>
            <a:ext cx="3061335" cy="3969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- autoUpdate // default true</a:t>
            </a:r>
            <a:endParaRPr lang="en-US" altLang="zh-CN"/>
          </a:p>
          <a:p>
            <a:r>
              <a:rPr lang="en-US" altLang="zh-CN"/>
              <a:t>- background</a:t>
            </a:r>
            <a:endParaRPr lang="en-US" altLang="zh-CN"/>
          </a:p>
          <a:p>
            <a:r>
              <a:rPr lang="en-US" altLang="zh-CN"/>
              <a:t>- environment</a:t>
            </a:r>
            <a:endParaRPr lang="en-US" altLang="zh-CN"/>
          </a:p>
          <a:p>
            <a:r>
              <a:rPr lang="en-US" altLang="zh-CN"/>
              <a:t>- fog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 clear()</a:t>
            </a:r>
            <a:endParaRPr lang="en-US" altLang="zh-CN"/>
          </a:p>
          <a:p>
            <a:r>
              <a:rPr lang="en-US" altLang="zh-CN"/>
              <a:t>- getCurrentViewport()</a:t>
            </a:r>
            <a:endParaRPr lang="en-US" altLang="zh-CN"/>
          </a:p>
          <a:p>
            <a:r>
              <a:rPr lang="en-US" altLang="zh-CN"/>
              <a:t>- getSize()</a:t>
            </a:r>
            <a:endParaRPr lang="en-US" altLang="zh-CN"/>
          </a:p>
          <a:p>
            <a:r>
              <a:rPr lang="en-US" altLang="zh-CN"/>
              <a:t>- getViewport()</a:t>
            </a:r>
            <a:endParaRPr lang="en-US" altLang="zh-CN"/>
          </a:p>
          <a:p>
            <a:r>
              <a:rPr lang="en-US" altLang="zh-CN"/>
              <a:t>- render()</a:t>
            </a:r>
            <a:endParaRPr lang="en-US" altLang="zh-CN"/>
          </a:p>
          <a:p>
            <a:r>
              <a:rPr lang="en-US" altLang="zh-CN"/>
              <a:t>- setPixelRatio()</a:t>
            </a:r>
            <a:endParaRPr lang="en-US" altLang="zh-CN"/>
          </a:p>
          <a:p>
            <a:r>
              <a:rPr lang="en-US" altLang="zh-CN"/>
              <a:t>- setScissor()</a:t>
            </a:r>
            <a:endParaRPr lang="en-US" altLang="zh-CN"/>
          </a:p>
          <a:p>
            <a:r>
              <a:rPr lang="en-US" altLang="zh-CN"/>
              <a:t>- setScissorTest()</a:t>
            </a:r>
            <a:endParaRPr lang="en-US" altLang="zh-CN"/>
          </a:p>
          <a:p>
            <a:r>
              <a:rPr lang="en-US" altLang="zh-CN"/>
              <a:t>- setSize()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Camera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86955" cy="4549140"/>
          </a:xfrm>
        </p:spPr>
        <p:txBody>
          <a:bodyPr/>
          <a:p>
            <a:r>
              <a:rPr lang="en-US" altLang="zh-CN"/>
              <a:t>Perspective camera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9610" y="1332865"/>
            <a:ext cx="3134360" cy="35617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WebGLRenderer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307465" y="1675765"/>
            <a:ext cx="2778760" cy="42462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- alpha (default: false)</a:t>
            </a:r>
            <a:endParaRPr lang="en-US" altLang="zh-CN"/>
          </a:p>
          <a:p>
            <a:r>
              <a:rPr lang="en-US" altLang="zh-CN"/>
              <a:t>- antialias (default: false)</a:t>
            </a:r>
            <a:endParaRPr lang="en-US" altLang="zh-CN"/>
          </a:p>
          <a:p>
            <a:r>
              <a:rPr lang="en-US" altLang="zh-CN"/>
              <a:t>- autoClear</a:t>
            </a:r>
            <a:endParaRPr lang="en-US" altLang="zh-CN"/>
          </a:p>
          <a:p>
            <a:r>
              <a:rPr lang="en-US" altLang="zh-CN"/>
              <a:t>- domElement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 clear()</a:t>
            </a:r>
            <a:endParaRPr lang="en-US" altLang="zh-CN"/>
          </a:p>
          <a:p>
            <a:r>
              <a:rPr lang="en-US" altLang="zh-CN"/>
              <a:t>- getCurrentViewport()</a:t>
            </a:r>
            <a:endParaRPr lang="en-US" altLang="zh-CN"/>
          </a:p>
          <a:p>
            <a:r>
              <a:rPr lang="en-US" altLang="zh-CN"/>
              <a:t>- getSize()</a:t>
            </a:r>
            <a:endParaRPr lang="en-US" altLang="zh-CN"/>
          </a:p>
          <a:p>
            <a:r>
              <a:rPr lang="en-US" altLang="zh-CN"/>
              <a:t>- getViewport()</a:t>
            </a:r>
            <a:endParaRPr lang="en-US" altLang="zh-CN"/>
          </a:p>
          <a:p>
            <a:r>
              <a:rPr lang="en-US" altLang="zh-CN"/>
              <a:t>- render()</a:t>
            </a:r>
            <a:endParaRPr lang="en-US" altLang="zh-CN"/>
          </a:p>
          <a:p>
            <a:r>
              <a:rPr lang="en-US" altLang="zh-CN"/>
              <a:t>- setClearAlpha(alpha)</a:t>
            </a:r>
            <a:endParaRPr lang="en-US" altLang="zh-CN"/>
          </a:p>
          <a:p>
            <a:r>
              <a:rPr lang="en-US" altLang="zh-CN"/>
              <a:t>- setPixelRatio()</a:t>
            </a:r>
            <a:endParaRPr lang="en-US" altLang="zh-CN"/>
          </a:p>
          <a:p>
            <a:r>
              <a:rPr lang="en-US" altLang="zh-CN"/>
              <a:t>- setScissor()</a:t>
            </a:r>
            <a:endParaRPr lang="en-US" altLang="zh-CN"/>
          </a:p>
          <a:p>
            <a:r>
              <a:rPr lang="en-US" altLang="zh-CN"/>
              <a:t>- setScissorTest()</a:t>
            </a:r>
            <a:endParaRPr lang="en-US" altLang="zh-CN"/>
          </a:p>
          <a:p>
            <a:r>
              <a:rPr lang="en-US" altLang="zh-CN"/>
              <a:t>- setSize()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035675" y="1812290"/>
            <a:ext cx="5634990" cy="1076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renderer = new THREE.WebGLRenderer();</a:t>
            </a:r>
            <a:endParaRPr lang="zh-CN" altLang="en-US" sz="1600"/>
          </a:p>
          <a:p>
            <a:r>
              <a:rPr lang="zh-CN" altLang="en-US" sz="1600"/>
              <a:t>renderer.setPixelRatio( window.devicePixelRatio );</a:t>
            </a:r>
            <a:endParaRPr lang="zh-CN" altLang="en-US" sz="1600"/>
          </a:p>
          <a:p>
            <a:r>
              <a:rPr lang="zh-CN" altLang="en-US" sz="1600"/>
              <a:t>renderer.setSize( window.innerWidth, window.innerHeight );</a:t>
            </a:r>
            <a:endParaRPr lang="zh-CN" altLang="en-US" sz="1600"/>
          </a:p>
          <a:p>
            <a:r>
              <a:rPr lang="zh-CN" altLang="en-US" sz="1600"/>
              <a:t>container.appendChild( renderer.</a:t>
            </a:r>
            <a:r>
              <a:rPr lang="zh-CN" altLang="en-US" sz="1600">
                <a:solidFill>
                  <a:srgbClr val="FF0000"/>
                </a:solidFill>
              </a:rPr>
              <a:t>domElement </a:t>
            </a:r>
            <a:r>
              <a:rPr lang="zh-CN" altLang="en-US" sz="1600"/>
              <a:t>);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Light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light = new THREE.SpotLight(color)</a:t>
            </a:r>
            <a:endParaRPr lang="en-US" altLang="zh-CN"/>
          </a:p>
          <a:p>
            <a:r>
              <a:rPr lang="en-US" altLang="zh-CN"/>
              <a:t>Properties</a:t>
            </a:r>
            <a:endParaRPr lang="en-US" altLang="zh-CN"/>
          </a:p>
          <a:p>
            <a:pPr lvl="1"/>
            <a:r>
              <a:rPr lang="en-US" altLang="zh-CN"/>
              <a:t>position</a:t>
            </a:r>
            <a:endParaRPr lang="en-US" altLang="zh-CN"/>
          </a:p>
          <a:p>
            <a:pPr lvl="1"/>
            <a:r>
              <a:rPr lang="en-US" altLang="zh-CN"/>
              <a:t>rotation</a:t>
            </a:r>
            <a:endParaRPr lang="en-US" altLang="zh-CN"/>
          </a:p>
          <a:p>
            <a:pPr lvl="0"/>
            <a:r>
              <a:rPr lang="en-US" altLang="zh-CN"/>
              <a:t>Types</a:t>
            </a:r>
            <a:endParaRPr lang="en-US" altLang="zh-CN"/>
          </a:p>
          <a:p>
            <a:pPr lvl="1"/>
            <a:r>
              <a:rPr lang="en-US" altLang="zh-CN"/>
              <a:t>AmbientLight</a:t>
            </a:r>
            <a:endParaRPr lang="en-US" altLang="zh-CN"/>
          </a:p>
          <a:p>
            <a:pPr lvl="1"/>
            <a:r>
              <a:rPr lang="en-US" altLang="zh-CN"/>
              <a:t>PointLight</a:t>
            </a:r>
            <a:endParaRPr lang="en-US" altLang="zh-CN"/>
          </a:p>
          <a:p>
            <a:pPr lvl="1"/>
            <a:r>
              <a:rPr lang="en-US" altLang="zh-CN"/>
              <a:t>DirectionalLight</a:t>
            </a:r>
            <a:endParaRPr lang="en-US" altLang="zh-CN"/>
          </a:p>
          <a:p>
            <a:pPr lvl="1"/>
            <a:r>
              <a:rPr lang="en-US" altLang="zh-CN"/>
              <a:t>SpotLight</a:t>
            </a:r>
            <a:endParaRPr lang="en-US" altLang="zh-CN"/>
          </a:p>
          <a:p>
            <a:pPr lvl="1"/>
            <a:r>
              <a:rPr lang="en-US" altLang="zh-CN"/>
              <a:t>AreaLight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COMMONDATA" val="eyJoZGlkIjoiODcwZjc5M2RmYzUwOWE5MjVkODVjZGMyZDUwOTRjYmEifQ==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7542</Words>
  <Application>WPS 演示</Application>
  <PresentationFormat>宽屏</PresentationFormat>
  <Paragraphs>355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Three.js Notes</vt:lpstr>
      <vt:lpstr>References</vt:lpstr>
      <vt:lpstr>Architecture</vt:lpstr>
      <vt:lpstr>PowerPoint 演示文稿</vt:lpstr>
      <vt:lpstr>PowerPoint 演示文稿</vt:lpstr>
      <vt:lpstr>Scene</vt:lpstr>
      <vt:lpstr>Camera</vt:lpstr>
      <vt:lpstr>WebGLRenderer</vt:lpstr>
      <vt:lpstr>PowerPoint 演示文稿</vt:lpstr>
      <vt:lpstr>PowerPoint 演示文稿</vt:lpstr>
      <vt:lpstr>Geometry</vt:lpstr>
      <vt:lpstr>Material</vt:lpstr>
      <vt:lpstr>Coordinates</vt:lpstr>
      <vt:lpstr>Texture, Texture Loader</vt:lpstr>
      <vt:lpstr>Texture Loader</vt:lpstr>
      <vt:lpstr>Texture - Mipmap</vt:lpstr>
      <vt:lpstr>PowerPoint 演示文稿</vt:lpstr>
      <vt:lpstr>Sprite</vt:lpstr>
      <vt:lpstr>Texts</vt:lpstr>
      <vt:lpstr>Animation</vt:lpstr>
      <vt:lpstr>Raycaster</vt:lpstr>
      <vt:lpstr>Post Processing</vt:lpstr>
      <vt:lpstr>Particle System</vt:lpstr>
      <vt:lpstr>WebGL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221</cp:revision>
  <dcterms:created xsi:type="dcterms:W3CDTF">2019-06-19T02:08:00Z</dcterms:created>
  <dcterms:modified xsi:type="dcterms:W3CDTF">2022-07-15T02:40:19Z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51A934C73F6F44958592C7EF755B5B6E</vt:lpwstr>
  </property>
</Properties>
</file>