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3"/>
    <p:sldId id="365" r:id="rId4"/>
    <p:sldId id="366" r:id="rId5"/>
    <p:sldId id="264" r:id="rId6"/>
    <p:sldId id="266" r:id="rId7"/>
    <p:sldId id="295" r:id="rId8"/>
    <p:sldId id="265" r:id="rId9"/>
    <p:sldId id="296" r:id="rId10"/>
    <p:sldId id="297" r:id="rId11"/>
    <p:sldId id="400" r:id="rId12"/>
    <p:sldId id="280" r:id="rId13"/>
    <p:sldId id="281" r:id="rId14"/>
    <p:sldId id="282" r:id="rId15"/>
    <p:sldId id="298" r:id="rId16"/>
    <p:sldId id="299" r:id="rId17"/>
    <p:sldId id="263" r:id="rId18"/>
    <p:sldId id="330" r:id="rId19"/>
    <p:sldId id="257" r:id="rId20"/>
    <p:sldId id="258" r:id="rId21"/>
    <p:sldId id="259" r:id="rId22"/>
    <p:sldId id="261" r:id="rId23"/>
    <p:sldId id="262" r:id="rId24"/>
    <p:sldId id="440" r:id="rId25"/>
    <p:sldId id="441" r:id="rId26"/>
    <p:sldId id="458" r:id="rId27"/>
    <p:sldId id="350" r:id="rId28"/>
    <p:sldId id="475" r:id="rId29"/>
    <p:sldId id="275" r:id="rId30"/>
    <p:sldId id="276" r:id="rId31"/>
    <p:sldId id="316" r:id="rId32"/>
    <p:sldId id="428" r:id="rId33"/>
    <p:sldId id="277" r:id="rId34"/>
    <p:sldId id="278" r:id="rId35"/>
    <p:sldId id="279" r:id="rId36"/>
    <p:sldId id="274" r:id="rId37"/>
    <p:sldId id="317" r:id="rId38"/>
    <p:sldId id="318" r:id="rId39"/>
    <p:sldId id="325" r:id="rId40"/>
    <p:sldId id="326" r:id="rId41"/>
    <p:sldId id="327" r:id="rId42"/>
    <p:sldId id="323" r:id="rId43"/>
    <p:sldId id="324" r:id="rId44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50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web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8.png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37.xml"/><Relationship Id="rId2" Type="http://schemas.openxmlformats.org/officeDocument/2006/relationships/image" Target="../media/image12.png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2021-8-4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扫码关注并登陆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1490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https://developers.weixin.qq.com/doc/offiaccount/Message_Management/Receiving_event_pushes.html</a:t>
            </a:r>
            <a:endParaRPr lang="en-US" altLang="zh-CN"/>
          </a:p>
          <a:p>
            <a:pPr lvl="1"/>
            <a:r>
              <a:rPr lang="en-US" altLang="zh-CN"/>
              <a:t>https://developers.weixin.qq.com/doc/offiaccount/Account_Management/Generating_a_Parametric_QR_Code.html</a:t>
            </a:r>
            <a:endParaRPr lang="en-US" altLang="zh-CN"/>
          </a:p>
          <a:p>
            <a:pPr lvl="1"/>
            <a:r>
              <a:rPr lang="en-US" altLang="zh-CN"/>
              <a:t>https://juejin.cn/post/7031846857567371271</a:t>
            </a:r>
            <a:endParaRPr lang="en-US" altLang="zh-CN"/>
          </a:p>
          <a:p>
            <a:r>
              <a:rPr lang="en-US" altLang="zh-CN"/>
              <a:t>Logic</a:t>
            </a:r>
            <a:endParaRPr lang="en-US" altLang="zh-CN"/>
          </a:p>
          <a:p>
            <a:pPr lvl="1"/>
            <a:r>
              <a:rPr lang="en-US" altLang="zh-CN"/>
              <a:t>使用公众号接口生成</a:t>
            </a:r>
            <a:r>
              <a:rPr lang="zh-CN" altLang="en-US"/>
              <a:t>带参数的</a:t>
            </a:r>
            <a:r>
              <a:rPr lang="en-US" altLang="zh-CN"/>
              <a:t>二维码</a:t>
            </a:r>
            <a:endParaRPr lang="en-US" altLang="zh-CN"/>
          </a:p>
          <a:p>
            <a:pPr lvl="1"/>
            <a:r>
              <a:rPr lang="en-US" altLang="zh-CN"/>
              <a:t>系统接收微信推送过来的事件(关注/扫码)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436360" y="1035050"/>
            <a:ext cx="5339080" cy="5403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383020" cy="525272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https://pay.weixin.qq.com/wiki/doc/api/native.php?chapter=1_1</a:t>
            </a:r>
            <a:endParaRPr lang="en-US" altLang="zh-CN"/>
          </a:p>
          <a:p>
            <a:pPr lvl="1"/>
            <a:r>
              <a:rPr lang="en-US" altLang="zh-CN"/>
              <a:t>https://www.jb51.net/article/159656.htm</a:t>
            </a:r>
            <a:endParaRPr lang="en-US" altLang="zh-CN"/>
          </a:p>
          <a:p>
            <a:pPr lvl="0"/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000"/>
              <a:t>微信公众号</a:t>
            </a:r>
            <a:endParaRPr lang="zh-CN" altLang="en-US" sz="2000"/>
          </a:p>
          <a:p>
            <a:pPr lvl="1"/>
            <a:r>
              <a:rPr lang="zh-CN" altLang="en-US" sz="2000"/>
              <a:t>商户平台账号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zh-CN" altLang="en-US"/>
              <a:t>付款码支付</a:t>
            </a:r>
            <a:endParaRPr lang="zh-CN" altLang="en-US"/>
          </a:p>
          <a:p>
            <a:pPr lvl="1"/>
            <a:r>
              <a:rPr lang="en-US" altLang="zh-CN"/>
              <a:t>Native</a:t>
            </a:r>
            <a:r>
              <a:rPr lang="zh-CN" altLang="en-US"/>
              <a:t>支付 （用户</a:t>
            </a:r>
            <a:r>
              <a:rPr lang="zh-CN" altLang="en-US"/>
              <a:t>扫码支付）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支付</a:t>
            </a:r>
            <a:endParaRPr lang="zh-CN" altLang="en-US"/>
          </a:p>
          <a:p>
            <a:pPr lvl="2"/>
            <a:r>
              <a:rPr lang="zh-CN" altLang="en-US"/>
              <a:t>微信中打开的</a:t>
            </a:r>
            <a:r>
              <a:rPr lang="en-US" altLang="zh-CN"/>
              <a:t>H5</a:t>
            </a:r>
            <a:r>
              <a:rPr lang="zh-CN" altLang="en-US"/>
              <a:t>页面中使用</a:t>
            </a:r>
            <a:endParaRPr lang="zh-CN" altLang="en-US"/>
          </a:p>
          <a:p>
            <a:pPr lvl="1"/>
            <a:r>
              <a:rPr lang="en-US" altLang="zh-CN"/>
              <a:t>APP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en-US" altLang="zh-CN"/>
              <a:t>H5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zh-CN" altLang="en-US"/>
              <a:t>小程序支付</a:t>
            </a:r>
            <a:endParaRPr lang="zh-CN" altLang="en-US"/>
          </a:p>
          <a:p>
            <a:pPr lvl="0"/>
            <a:r>
              <a:rPr lang="zh-CN" altLang="en-US"/>
              <a:t>账户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endParaRPr lang="en-US" altLang="zh-CN"/>
          </a:p>
          <a:p>
            <a:pPr lvl="1"/>
            <a:r>
              <a:rPr lang="zh-CN" altLang="en-US"/>
              <a:t>商户号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en-US" altLang="zh-CN"/>
              <a:t>AppSecret</a:t>
            </a:r>
            <a:endParaRPr lang="en-US" altLang="zh-CN"/>
          </a:p>
        </p:txBody>
      </p:sp>
      <p:pic>
        <p:nvPicPr>
          <p:cNvPr id="2" name="图片 1" descr="chapter9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914400"/>
            <a:ext cx="4711700" cy="520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扫码支付</a:t>
            </a:r>
            <a:endParaRPr lang="zh-CN" altLang="en-US"/>
          </a:p>
        </p:txBody>
      </p:sp>
      <p:pic>
        <p:nvPicPr>
          <p:cNvPr id="4" name="图片 3" descr="chapter6_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164590"/>
            <a:ext cx="5327650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r>
              <a:rPr lang="zh-CN" altLang="en-US"/>
              <a:t>：统一下单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53828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/>
              <a:t>https://api.mch.weixin.qq.com/pay/unifiedorder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appid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mchid </a:t>
            </a:r>
            <a:r>
              <a:rPr lang="zh-CN" altLang="en-US" sz="1800"/>
              <a:t>商户号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device_info 设备号 ‘web'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nonce_str 随机字符串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 签名 通过签名算法计算得出的签名值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sign_type 默认为MD5，支持HMAC-SHA256和MD5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body 商品描述 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detail 商品详情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attach 附加数据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out_trade_no 商户订单号 要求32个字符内，只能是数字、大小写字母_-|* 且在同一个商户号下唯一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fee_type</a:t>
            </a:r>
            <a:r>
              <a:rPr lang="zh-CN" altLang="en-US" sz="1800"/>
              <a:t>： 标价币种，默认</a:t>
            </a:r>
            <a:r>
              <a:rPr lang="en-US" altLang="zh-CN" sz="1800"/>
              <a:t>CNY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total_fee</a:t>
            </a:r>
            <a:r>
              <a:rPr lang="zh-CN" altLang="en-US" sz="1800"/>
              <a:t>： 标价金额，订单总金额，单位为分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120775"/>
            <a:ext cx="4908550" cy="538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spbill_create_ip：终端IP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time_start：交易起始时间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time_expire： 交易结束时间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goods_tag： 订单优惠标记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notify_url： 通知支付结果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trade_type： 交易类型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product_id： 商品ID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limit_pay： 指定支付方式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openid： 用户标识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receipt</a:t>
            </a:r>
            <a:r>
              <a:rPr lang="en-US" altLang="zh-CN" sz="1800"/>
              <a:t>: 电子发票入口开放标识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scene_info: 场景信息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返回二维码链接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r>
              <a:rPr lang="zh-CN" altLang="en-US"/>
              <a:t>：接收支付结果通知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657600" cy="4913630"/>
          </a:xfrm>
        </p:spPr>
        <p:txBody>
          <a:bodyPr>
            <a:normAutofit fontScale="90000" lnSpcReduction="1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return_code: SUCCESS/FAIL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return_msg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appid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mch_id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device_info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nonce_str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result_code</a:t>
            </a:r>
            <a:endParaRPr lang="en-US" altLang="zh-CN" sz="160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err_code_des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openid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is_subscribe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trade_type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bank_type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27625" y="1154430"/>
            <a:ext cx="3657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settlement_total_fee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coupon_type_$n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coupon_id_$n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transaction_id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out_trade_no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attach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time_end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MiniProgram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Configuration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https://developers.weixin.qq.com/miniprogram/dev/framework/ability/network.html</a:t>
            </a:r>
            <a:endParaRPr lang="en-US" altLang="zh-CN"/>
          </a:p>
          <a:p>
            <a:r>
              <a:rPr lang="en-US" altLang="zh-CN"/>
              <a:t>Configure domain name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3400" y="1403350"/>
            <a:ext cx="6221095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367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https://developers.weixin.qq.com/miniprogram/dev/framework/open-ability/login.html</a:t>
            </a:r>
            <a:endParaRPr lang="en-US" altLang="zh-CN"/>
          </a:p>
          <a:p>
            <a:pPr lvl="1"/>
            <a:r>
              <a:rPr lang="en-US" altLang="zh-CN"/>
              <a:t>https://cloud.tencent.com/developer/article/1608597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281420" y="914400"/>
            <a:ext cx="5410200" cy="5486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34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https://pay.weixin.qq.com/wiki/doc/apiv3/open/pay/chapter2_8_2.shtml</a:t>
            </a:r>
            <a:endParaRPr lang="en-US" altLang="zh-CN"/>
          </a:p>
          <a:p>
            <a:pPr lvl="1"/>
            <a:r>
              <a:rPr lang="en-US" altLang="zh-CN"/>
              <a:t>https://zhuanlan.zhihu.com/p/31445760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009750" y="0"/>
            <a:ext cx="5013991" cy="685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获取手机号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67220" cy="4549140"/>
          </a:xfrm>
        </p:spPr>
        <p:txBody>
          <a:bodyPr/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https://developers.weixin.qq.com/miniprogram/dev/framework/open-ability/getPhoneNumber.html</a:t>
            </a:r>
            <a:endParaRPr lang="en-US" altLang="zh-CN" sz="1400"/>
          </a:p>
          <a:p>
            <a:pPr lvl="1"/>
            <a:r>
              <a:rPr lang="en-US" altLang="zh-CN" sz="1400"/>
              <a:t>https://developers.weixin.qq.com/miniprogram/dev/api-backend/open-api/phonenumber/phonenumber.getPhoneNumber.html</a:t>
            </a:r>
            <a:endParaRPr lang="en-US" altLang="zh-CN" sz="1400"/>
          </a:p>
          <a:p>
            <a:pPr lvl="0"/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zh-CN" altLang="en-US" sz="1400"/>
              <a:t>小程序端增加按钮</a:t>
            </a:r>
            <a:endParaRPr lang="zh-CN" altLang="en-US" sz="1400"/>
          </a:p>
          <a:p>
            <a:pPr lvl="2"/>
            <a:r>
              <a:rPr lang="zh-CN" altLang="en-US" sz="1200"/>
              <a:t>&lt;button open-type="getPhoneNumber" bindgetphonenumber="getPhoneNumber"&gt;&lt;/button&gt;</a:t>
            </a:r>
            <a:endParaRPr lang="zh-CN" altLang="en-US" sz="1200"/>
          </a:p>
          <a:p>
            <a:pPr lvl="2"/>
            <a:r>
              <a:rPr lang="zh-CN" altLang="en-US" sz="1200"/>
              <a:t>在</a:t>
            </a:r>
            <a:r>
              <a:rPr lang="en-US" altLang="zh-CN" sz="1200"/>
              <a:t>getPhoneNumber</a:t>
            </a:r>
            <a:r>
              <a:rPr lang="zh-CN" altLang="en-US" sz="1200"/>
              <a:t>中获取</a:t>
            </a:r>
            <a:r>
              <a:rPr lang="en-US" altLang="zh-CN" sz="1200"/>
              <a:t>code</a:t>
            </a:r>
            <a:endParaRPr lang="en-US" altLang="zh-CN" sz="1200"/>
          </a:p>
          <a:p>
            <a:pPr lvl="3"/>
            <a:r>
              <a:rPr lang="zh-CN" altLang="en-US" sz="1200"/>
              <a:t>e.detail.code</a:t>
            </a:r>
            <a:endParaRPr lang="zh-CN" altLang="en-US" sz="1200"/>
          </a:p>
          <a:p>
            <a:pPr lvl="1"/>
            <a:r>
              <a:rPr lang="zh-CN" altLang="en-US" sz="1400"/>
              <a:t>服务端</a:t>
            </a:r>
            <a:endParaRPr lang="zh-CN" altLang="en-US" sz="1400"/>
          </a:p>
          <a:p>
            <a:pPr lvl="2"/>
            <a:r>
              <a:rPr lang="zh-CN" altLang="en-US" sz="1200"/>
              <a:t>POST https://api.weixin.qq.com/wxa/business/getuserphonenumber?access_token=ACCESS_TOKEN</a:t>
            </a:r>
            <a:endParaRPr lang="zh-CN" altLang="en-US" sz="1200"/>
          </a:p>
          <a:p>
            <a:pPr lvl="2"/>
            <a:r>
              <a:rPr lang="zh-CN" altLang="en-US" sz="1200"/>
              <a:t>curl -H "Accept: application/json" -H "Content-type: application/json" -X POST -d '{"code": "e31968a7f94cc5ee25fafc2aef2773f0bb8c3937b22520eb8ee345274d00c144"}' https://api.weixin.qq.com/wxa/business/getuserphonenumber?access_token=ACCESS_TOKEN&amp;</a:t>
            </a:r>
            <a:endParaRPr lang="zh-CN" altLang="en-US" sz="1200"/>
          </a:p>
          <a:p>
            <a:pPr lvl="1"/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8284845" y="1470025"/>
            <a:ext cx="3215005" cy="3538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{</a:t>
            </a:r>
            <a:endParaRPr lang="zh-CN" altLang="en-US" sz="1600"/>
          </a:p>
          <a:p>
            <a:r>
              <a:rPr lang="zh-CN" altLang="en-US" sz="1600"/>
              <a:t>    "errcode":0,</a:t>
            </a:r>
            <a:endParaRPr lang="zh-CN" altLang="en-US" sz="1600"/>
          </a:p>
          <a:p>
            <a:r>
              <a:rPr lang="zh-CN" altLang="en-US" sz="1600"/>
              <a:t>    "errmsg":"ok",</a:t>
            </a:r>
            <a:endParaRPr lang="zh-CN" altLang="en-US" sz="1600"/>
          </a:p>
          <a:p>
            <a:r>
              <a:rPr lang="zh-CN" altLang="en-US" sz="1600"/>
              <a:t>    "phone_info": {</a:t>
            </a:r>
            <a:endParaRPr lang="zh-CN" altLang="en-US" sz="1600"/>
          </a:p>
          <a:p>
            <a:r>
              <a:rPr lang="zh-CN" altLang="en-US" sz="1600"/>
              <a:t>        "phoneNumber":"xxxxxx",</a:t>
            </a:r>
            <a:endParaRPr lang="zh-CN" altLang="en-US" sz="1600"/>
          </a:p>
          <a:p>
            <a:r>
              <a:rPr lang="zh-CN" altLang="en-US" sz="1600"/>
              <a:t>        "purePhoneNumber": "xxxxxx",</a:t>
            </a:r>
            <a:endParaRPr lang="zh-CN" altLang="en-US" sz="1600"/>
          </a:p>
          <a:p>
            <a:r>
              <a:rPr lang="zh-CN" altLang="en-US" sz="1600"/>
              <a:t>        "countryCode": 86,</a:t>
            </a:r>
            <a:endParaRPr lang="zh-CN" altLang="en-US" sz="1600"/>
          </a:p>
          <a:p>
            <a:r>
              <a:rPr lang="zh-CN" altLang="en-US" sz="1600"/>
              <a:t>        "watermark": {</a:t>
            </a:r>
            <a:endParaRPr lang="zh-CN" altLang="en-US" sz="1600"/>
          </a:p>
          <a:p>
            <a:r>
              <a:rPr lang="zh-CN" altLang="en-US" sz="1600"/>
              <a:t>            "timestamp": 1637744274,</a:t>
            </a:r>
            <a:endParaRPr lang="zh-CN" altLang="en-US" sz="1600"/>
          </a:p>
          <a:p>
            <a:r>
              <a:rPr lang="zh-CN" altLang="en-US" sz="1600"/>
              <a:t>            "appid": "xxxx"</a:t>
            </a:r>
            <a:endParaRPr lang="zh-CN" altLang="en-US" sz="1600"/>
          </a:p>
          <a:p>
            <a:r>
              <a:rPr lang="zh-CN" altLang="en-US" sz="1600"/>
              <a:t>        }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9400" cy="5361305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/>
              <a:t>https://cloud.tencent.com/developer/article/1547965</a:t>
            </a:r>
            <a:endParaRPr lang="en-US" altLang="zh-CN" sz="1200"/>
          </a:p>
          <a:p>
            <a:pPr lvl="1"/>
            <a:r>
              <a:rPr lang="en-US" altLang="zh-CN" sz="1200"/>
              <a:t>https://zhuanlan.zhihu.com/p/28756203</a:t>
            </a:r>
            <a:endParaRPr lang="en-US" altLang="zh-CN" sz="1200"/>
          </a:p>
          <a:p>
            <a:pPr lvl="1"/>
            <a:r>
              <a:rPr lang="en-US" altLang="zh-CN" sz="1200"/>
              <a:t>https://www.jianshu.com/p/82ee9a908543</a:t>
            </a:r>
            <a:endParaRPr lang="en-US" altLang="zh-CN" sz="1200"/>
          </a:p>
          <a:p>
            <a:pPr lvl="1"/>
            <a:r>
              <a:rPr lang="en-US" altLang="zh-CN" sz="1200"/>
              <a:t>https://www.jianshu.com/p/e5a9d800f164</a:t>
            </a:r>
            <a:endParaRPr lang="en-US" altLang="zh-CN" sz="1200"/>
          </a:p>
          <a:p>
            <a:pPr lvl="1"/>
            <a:r>
              <a:rPr lang="en-US" altLang="zh-CN" sz="1200"/>
              <a:t>https://blog.csdn.net/Smile_ping/article/details/102938322</a:t>
            </a:r>
            <a:endParaRPr lang="en-US" altLang="zh-CN" sz="1200"/>
          </a:p>
          <a:p>
            <a:pPr lvl="1"/>
            <a:r>
              <a:rPr lang="en-US" altLang="zh-CN" sz="1200"/>
              <a:t>https://zhuanlan.zhihu.com/p/352194416</a:t>
            </a:r>
            <a:endParaRPr lang="en-US" altLang="zh-CN" sz="1200"/>
          </a:p>
          <a:p>
            <a:pPr lvl="1"/>
            <a:r>
              <a:rPr lang="en-US" altLang="zh-CN" sz="1200"/>
              <a:t>https://www.sunzhongwei.com/small-program-bluetooth-communication-logic-and-interface?from=bottom</a:t>
            </a:r>
            <a:endParaRPr lang="en-US" altLang="zh-CN" sz="1200"/>
          </a:p>
          <a:p>
            <a:pPr lvl="1"/>
            <a:r>
              <a:rPr lang="en-US" altLang="zh-CN" sz="1200"/>
              <a:t>https://www.sunzhongwei.com/send-instructions-wechat-small-application-of-bluetooth-communication-hexadecimal-code-conversion</a:t>
            </a:r>
            <a:endParaRPr lang="en-US" altLang="zh-CN" sz="1200"/>
          </a:p>
          <a:p>
            <a:pPr lvl="0"/>
            <a:r>
              <a:rPr lang="en-US" altLang="zh-CN" sz="1400"/>
              <a:t>APIs</a:t>
            </a:r>
            <a:endParaRPr lang="en-US" altLang="zh-CN" sz="1400"/>
          </a:p>
          <a:p>
            <a:pPr lvl="1"/>
            <a:r>
              <a:rPr lang="en-US" altLang="zh-CN" sz="1200"/>
              <a:t>wx.openBluetoothAdapter, wx.closeBluetoothAdapter</a:t>
            </a:r>
            <a:endParaRPr lang="en-US" altLang="zh-CN" sz="1200"/>
          </a:p>
          <a:p>
            <a:pPr lvl="1"/>
            <a:r>
              <a:rPr lang="en-US" altLang="zh-CN" sz="1200"/>
              <a:t>wx.startBluetoothDevicesDiscovery, wx.</a:t>
            </a:r>
            <a:r>
              <a:rPr lang="en-US" altLang="zh-CN" sz="1200">
                <a:sym typeface="+mn-ea"/>
              </a:rPr>
              <a:t>stopBluetoothDevicesDiscovery</a:t>
            </a:r>
            <a:endParaRPr lang="en-US" altLang="zh-CN" sz="1200"/>
          </a:p>
          <a:p>
            <a:pPr lvl="1"/>
            <a:r>
              <a:rPr lang="en-US" altLang="zh-CN" sz="1200"/>
              <a:t>wx.onBluetoothDeviceFound</a:t>
            </a:r>
            <a:endParaRPr lang="en-US" altLang="zh-CN" sz="1200"/>
          </a:p>
          <a:p>
            <a:pPr lvl="1"/>
            <a:r>
              <a:rPr lang="en-US" altLang="zh-CN" sz="1200"/>
              <a:t>wx.createBLEConnection, wx.closeBLEConnection</a:t>
            </a:r>
            <a:endParaRPr lang="en-US" altLang="zh-CN" sz="1200"/>
          </a:p>
          <a:p>
            <a:pPr lvl="1"/>
            <a:r>
              <a:rPr lang="en-US" altLang="zh-CN" sz="1200"/>
              <a:t>wx.getConnectedBluetoothDevices</a:t>
            </a:r>
            <a:endParaRPr lang="en-US" altLang="zh-CN" sz="1200"/>
          </a:p>
          <a:p>
            <a:pPr lvl="1"/>
            <a:r>
              <a:rPr lang="en-US" altLang="zh-CN" sz="1200"/>
              <a:t>wx.getBLEDeviceServices</a:t>
            </a:r>
            <a:endParaRPr lang="en-US" altLang="zh-CN" sz="1200"/>
          </a:p>
          <a:p>
            <a:pPr lvl="1"/>
            <a:r>
              <a:rPr lang="en-US" altLang="zh-CN" sz="1200">
                <a:solidFill>
                  <a:schemeClr val="tx1"/>
                </a:solidFill>
                <a:sym typeface="+mn-ea"/>
              </a:rPr>
              <a:t>readBLECharacteristicValue, writeBLECharacteristicValue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notifyBLECharacteristicValueChange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onBLECharacteristicValueChange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57010" y="1547495"/>
            <a:ext cx="230251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wx.openBluetoothAdapter()</a:t>
            </a:r>
            <a:endParaRPr lang="en-US" altLang="zh-CN" sz="1400"/>
          </a:p>
        </p:txBody>
      </p:sp>
      <p:sp>
        <p:nvSpPr>
          <p:cNvPr id="5" name="圆角矩形 4"/>
          <p:cNvSpPr/>
          <p:nvPr/>
        </p:nvSpPr>
        <p:spPr>
          <a:xfrm>
            <a:off x="6557010" y="230441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wx.startBluetoothDevicesDiscovery()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6557010" y="306133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wx.onBluetoothDeviceFound()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6557010" y="381825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wx.stopBluetoothDeviceDiscovery()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6544945" y="4575175"/>
            <a:ext cx="23012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wx.createBLEConnection()</a:t>
            </a:r>
            <a:endParaRPr lang="en-US" altLang="zh-CN" sz="1400"/>
          </a:p>
        </p:txBody>
      </p:sp>
      <p:sp>
        <p:nvSpPr>
          <p:cNvPr id="9" name="圆角矩形 8"/>
          <p:cNvSpPr/>
          <p:nvPr/>
        </p:nvSpPr>
        <p:spPr>
          <a:xfrm>
            <a:off x="6551295" y="5304790"/>
            <a:ext cx="23012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wx.getBLEDeviceServices()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7708265" y="208597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7708265" y="284289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7708265" y="359981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flipH="1">
            <a:off x="7695248" y="4357053"/>
            <a:ext cx="1270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7695565" y="5113655"/>
            <a:ext cx="6350" cy="19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1"/>
            <a:endCxn id="5" idx="1"/>
          </p:cNvCxnSpPr>
          <p:nvPr/>
        </p:nvCxnSpPr>
        <p:spPr>
          <a:xfrm rot="10800000">
            <a:off x="6557010" y="2573655"/>
            <a:ext cx="3175" cy="151384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197975" y="230441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read</a:t>
            </a:r>
            <a:r>
              <a:rPr lang="en-US" altLang="zh-CN" sz="1400"/>
              <a:t>BLECharacteristicValue()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9198610" y="306133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write</a:t>
            </a:r>
            <a:r>
              <a:rPr lang="en-US" altLang="zh-CN" sz="1400"/>
              <a:t>BLECharacteristicValue()</a:t>
            </a:r>
            <a:endParaRPr lang="en-US" altLang="zh-CN" sz="1400"/>
          </a:p>
        </p:txBody>
      </p:sp>
      <p:cxnSp>
        <p:nvCxnSpPr>
          <p:cNvPr id="18" name="肘形连接符 17"/>
          <p:cNvCxnSpPr>
            <a:stCxn id="9" idx="2"/>
            <a:endCxn id="27" idx="0"/>
          </p:cNvCxnSpPr>
          <p:nvPr/>
        </p:nvCxnSpPr>
        <p:spPr>
          <a:xfrm rot="5400000" flipH="1" flipV="1">
            <a:off x="6911975" y="2337435"/>
            <a:ext cx="4295775" cy="2715260"/>
          </a:xfrm>
          <a:prstGeom prst="bentConnector5">
            <a:avLst>
              <a:gd name="adj1" fmla="val -5536"/>
              <a:gd name="adj2" fmla="val 48725"/>
              <a:gd name="adj3" fmla="val 105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10417175" y="2842895"/>
            <a:ext cx="63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198610" y="381825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wx.notifyBLECharacteristicValueChange()</a:t>
            </a:r>
            <a:endParaRPr lang="en-US" altLang="zh-CN" sz="1400"/>
          </a:p>
        </p:txBody>
      </p:sp>
      <p:sp>
        <p:nvSpPr>
          <p:cNvPr id="21" name="圆角矩形 20"/>
          <p:cNvSpPr/>
          <p:nvPr/>
        </p:nvSpPr>
        <p:spPr>
          <a:xfrm>
            <a:off x="9197975" y="457517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wx.on</a:t>
            </a:r>
            <a:r>
              <a:rPr lang="en-US" altLang="zh-CN" sz="1400">
                <a:sym typeface="+mn-ea"/>
              </a:rPr>
              <a:t>BLECharacteristicValueChange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>
          <a:xfrm>
            <a:off x="10417810" y="359981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10417175" y="4356735"/>
            <a:ext cx="63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9199245" y="527748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ym typeface="+mn-ea"/>
              </a:rPr>
              <a:t>closeBLEConnection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6" name="直接箭头连接符 25"/>
          <p:cNvCxnSpPr>
            <a:stCxn id="21" idx="2"/>
            <a:endCxn id="25" idx="0"/>
          </p:cNvCxnSpPr>
          <p:nvPr/>
        </p:nvCxnSpPr>
        <p:spPr>
          <a:xfrm>
            <a:off x="10417175" y="5113655"/>
            <a:ext cx="1270" cy="16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197975" y="154749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getBLEDeviceCharactertics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8" name="直接箭头连接符 27"/>
          <p:cNvCxnSpPr>
            <a:stCxn id="27" idx="2"/>
            <a:endCxn id="16" idx="0"/>
          </p:cNvCxnSpPr>
          <p:nvPr/>
        </p:nvCxnSpPr>
        <p:spPr>
          <a:xfrm>
            <a:off x="10417175" y="208597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推送消息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82255" cy="4549140"/>
          </a:xfrm>
        </p:spPr>
        <p:txBody>
          <a:bodyPr>
            <a:normAutofit lnSpcReduction="20000"/>
          </a:bodyPr>
          <a:p>
            <a:r>
              <a:rPr lang="zh-CN" altLang="en-US" sz="2000"/>
              <a:t>模板消息</a:t>
            </a:r>
            <a:endParaRPr lang="zh-CN" altLang="en-US" sz="2000"/>
          </a:p>
          <a:p>
            <a:pPr lvl="1"/>
            <a:r>
              <a:rPr lang="zh-CN" altLang="en-US" sz="1800"/>
              <a:t>已于2020年1月10日下线</a:t>
            </a:r>
            <a:endParaRPr lang="zh-CN" altLang="en-US" sz="1800"/>
          </a:p>
          <a:p>
            <a:pPr lvl="0"/>
            <a:r>
              <a:rPr lang="zh-CN" altLang="en-US" sz="2000"/>
              <a:t>订阅消息</a:t>
            </a:r>
            <a:endParaRPr lang="zh-CN" altLang="en-US" sz="2000"/>
          </a:p>
          <a:p>
            <a:pPr lvl="1"/>
            <a:r>
              <a:rPr lang="en-US" altLang="zh-CN" sz="1800"/>
              <a:t>References</a:t>
            </a:r>
            <a:endParaRPr lang="en-US" altLang="zh-CN" sz="1800"/>
          </a:p>
          <a:p>
            <a:pPr lvl="2"/>
            <a:r>
              <a:rPr lang="en-US" altLang="zh-CN" sz="1600"/>
              <a:t>https://developers.weixin.qq.com/miniprogram/dev/framework/open-ability/subscribe-message.html</a:t>
            </a:r>
            <a:endParaRPr lang="en-US" altLang="zh-CN" sz="1600"/>
          </a:p>
          <a:p>
            <a:pPr lvl="2"/>
            <a:r>
              <a:rPr lang="en-US" altLang="zh-CN" sz="1600"/>
              <a:t>https://developers.weixin.qq.com/miniprogram/dev/api/open-api/subscribe-message/wx.requestSubscribeMessage.html</a:t>
            </a:r>
            <a:endParaRPr lang="en-US" altLang="zh-CN" sz="1600"/>
          </a:p>
          <a:p>
            <a:pPr lvl="1"/>
            <a:r>
              <a:rPr lang="en-US" altLang="zh-CN" sz="1800"/>
              <a:t>订阅消息推送位置：服务通知</a:t>
            </a:r>
            <a:endParaRPr lang="en-US" altLang="zh-CN" sz="1800"/>
          </a:p>
          <a:p>
            <a:pPr lvl="1"/>
            <a:r>
              <a:rPr lang="en-US" altLang="zh-CN" sz="1800"/>
              <a:t>订阅消息下发条件：用户自主订阅</a:t>
            </a:r>
            <a:endParaRPr lang="en-US" altLang="zh-CN" sz="1800"/>
          </a:p>
          <a:p>
            <a:pPr lvl="1"/>
            <a:r>
              <a:rPr lang="en-US" altLang="zh-CN" sz="1800"/>
              <a:t>订阅消息卡片跳转能力：点击查看详情可跳转至该小程序的页面</a:t>
            </a:r>
            <a:endParaRPr lang="en-US" altLang="zh-CN" sz="1800"/>
          </a:p>
          <a:p>
            <a:pPr lvl="1"/>
            <a:r>
              <a:rPr lang="zh-CN" altLang="en-US" sz="1800"/>
              <a:t>使用步骤</a:t>
            </a:r>
            <a:endParaRPr lang="zh-CN" altLang="en-US" sz="1800"/>
          </a:p>
          <a:p>
            <a:pPr lvl="2"/>
            <a:r>
              <a:rPr lang="zh-CN" altLang="en-US" sz="1620"/>
              <a:t>获取模板 ID</a:t>
            </a:r>
            <a:endParaRPr lang="zh-CN" altLang="en-US" sz="1620"/>
          </a:p>
          <a:p>
            <a:pPr lvl="2"/>
            <a:r>
              <a:rPr lang="zh-CN" altLang="en-US" sz="1620"/>
              <a:t>获取下发权限</a:t>
            </a:r>
            <a:endParaRPr lang="zh-CN" altLang="en-US" sz="1620"/>
          </a:p>
          <a:p>
            <a:pPr lvl="3"/>
            <a:r>
              <a:rPr lang="zh-CN" altLang="en-US" sz="1620"/>
              <a:t>wx.requestSubscribeMessage</a:t>
            </a:r>
            <a:endParaRPr lang="zh-CN" altLang="en-US" sz="1620"/>
          </a:p>
          <a:p>
            <a:pPr lvl="3"/>
            <a:r>
              <a:rPr lang="en-US" altLang="zh-CN" sz="1620"/>
              <a:t>一次调用最多可订阅3条消息</a:t>
            </a:r>
            <a:endParaRPr lang="en-US" altLang="zh-CN" sz="1620"/>
          </a:p>
          <a:p>
            <a:pPr lvl="2"/>
            <a:r>
              <a:rPr lang="en-US" altLang="zh-CN" sz="1620"/>
              <a:t>调用接口下发订阅消息</a:t>
            </a:r>
            <a:endParaRPr lang="en-US" altLang="zh-CN" sz="1620"/>
          </a:p>
          <a:p>
            <a:pPr lvl="3"/>
            <a:r>
              <a:rPr lang="en-US" altLang="zh-CN" sz="1620"/>
              <a:t>subscribeMessage.send</a:t>
            </a:r>
            <a:endParaRPr lang="en-US" altLang="zh-CN" sz="162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518015" y="415290"/>
            <a:ext cx="2042795" cy="44202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  <a:p>
            <a:r>
              <a:rPr lang="zh-CN" altLang="en-US"/>
              <a:t>https://www.jianshu.com/p/b017fd6bb908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3404235" cy="4549140"/>
          </a:xfrm>
        </p:spPr>
        <p:txBody>
          <a:bodyPr/>
          <a:p>
            <a:r>
              <a:rPr lang="zh-CN" altLang="en-US"/>
              <a:t>微信登录、微信支付</a:t>
            </a:r>
            <a:endParaRPr lang="zh-CN" altLang="en-US"/>
          </a:p>
          <a:p>
            <a:pPr lvl="1"/>
            <a:r>
              <a:rPr lang="zh-CN" altLang="en-US"/>
              <a:t>微信开放平台支持</a:t>
            </a:r>
            <a:endParaRPr lang="zh-CN" altLang="en-US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1"/>
            <a:r>
              <a:rPr lang="zh-CN" altLang="en-US"/>
              <a:t>仅支持一个授权回调域</a:t>
            </a:r>
            <a:endParaRPr lang="en-US" altLang="zh-CN"/>
          </a:p>
          <a:p>
            <a:pPr lvl="0"/>
            <a:r>
              <a:rPr lang="zh-CN" altLang="en-US"/>
              <a:t>微信分享</a:t>
            </a:r>
            <a:endParaRPr lang="zh-CN" altLang="en-US"/>
          </a:p>
          <a:p>
            <a:pPr lvl="1"/>
            <a:r>
              <a:rPr lang="zh-CN" altLang="en-US"/>
              <a:t>微信公众号支持</a:t>
            </a:r>
            <a:endParaRPr lang="zh-CN" altLang="en-US"/>
          </a:p>
          <a:p>
            <a:pPr lvl="1"/>
            <a:r>
              <a:rPr lang="en-US" altLang="zh-CN"/>
              <a:t>mp.weixin.qq.com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1106805"/>
            <a:ext cx="7499985" cy="3996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zh-CN" altLang="en-US"/>
              <a:t>微信JS-SDK是微信公众平台 面向网页开发者提供的基于微信内的网页开发工具包。</a:t>
            </a:r>
            <a:endParaRPr lang="zh-CN" altLang="en-US"/>
          </a:p>
          <a:p>
            <a:pPr lvl="1"/>
            <a:r>
              <a:rPr lang="zh-CN" altLang="en-US"/>
              <a:t>通过使用微信JS-SDK，网页开发者可借助微信高效地使用拍照、选图、语音、位置等手机系统的能力，同时可以直接使用微信分享、扫一扫、卡券、支付等微信特有的能力，为微信用户提供更优质的网页体验。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公众号准备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1275" y="1013460"/>
            <a:ext cx="4665980" cy="240855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257675" cy="4549140"/>
          </a:xfrm>
        </p:spPr>
        <p:txBody>
          <a:bodyPr/>
          <a:p>
            <a:r>
              <a:rPr lang="en-US" altLang="zh-CN"/>
              <a:t>App ID</a:t>
            </a:r>
            <a:r>
              <a:rPr lang="zh-CN" altLang="en-US"/>
              <a:t>和</a:t>
            </a:r>
            <a:r>
              <a:rPr lang="en-US" altLang="zh-CN"/>
              <a:t>secret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接口安全域名</a:t>
            </a:r>
            <a:endParaRPr lang="zh-CN" altLang="en-US"/>
          </a:p>
          <a:p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3005" y="3642995"/>
            <a:ext cx="4681220" cy="2416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75" y="3642995"/>
            <a:ext cx="4681855" cy="24161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在微信公众平台中绑定域名，设置</a:t>
            </a:r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4295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57378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940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43305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 flipH="1">
            <a:off x="3585845" y="2372360"/>
            <a:ext cx="63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585845" y="3949065"/>
            <a:ext cx="0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zh-CN" altLang="en-US"/>
              <a:t>参考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en-US" altLang="zh-CN"/>
              <a:t>https://open.weixin.qq.com/connect/oauth2/authorize?appid=APPID&amp;redirect_uri=REDIRECT_URI&amp;response_type=code&amp;scope=SCOPE&amp;state=STATE#wechat_redirect</a:t>
            </a:r>
            <a:endParaRPr lang="en-US" altLang="zh-CN"/>
          </a:p>
          <a:p>
            <a:pPr lvl="2"/>
            <a:r>
              <a:rPr lang="zh-CN" altLang="en-US"/>
              <a:t>例子：</a:t>
            </a:r>
            <a:r>
              <a:rPr lang="en-US" altLang="zh-CN"/>
              <a:t>https://open.weixin.qq.com/connect/oauth2/authorize?appid=wx520c15f417810387&amp;redirect_uri=https%3A%2F%2Fchong.qq.com%2Fphp%2Findex.php%3Fd%3D%26c%3DwxAdapter%26m%3DmobileDeal%26showwxpaytitle%3D1%26vb2ctag%3D4_2030_5_1194_60&amp;response_type=code&amp;scope=snsapi_base&amp;state=123#wechat_redirect</a:t>
            </a:r>
            <a:endParaRPr lang="en-US" altLang="zh-CN"/>
          </a:p>
          <a:p>
            <a:pPr lvl="1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lvl="2"/>
            <a:r>
              <a:rPr lang="en-US" altLang="zh-CN"/>
              <a:t>https://api.weixin.qq.com/sns/oauth2/access_token?appid=APPID&amp;secret=SECRET&amp;code=CODE&amp;grant_type=authorization_code</a:t>
            </a:r>
            <a:endParaRPr lang="en-US" altLang="zh-CN"/>
          </a:p>
          <a:p>
            <a:pPr lvl="2"/>
            <a:r>
              <a:rPr lang="zh-CN" altLang="en-US"/>
              <a:t>该接口返回</a:t>
            </a:r>
            <a:r>
              <a:rPr lang="en-US" altLang="zh-CN"/>
              <a:t>openid</a:t>
            </a:r>
            <a:r>
              <a:rPr lang="zh-CN" altLang="en-US"/>
              <a:t>字段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发送模板消息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4925" cy="4549140"/>
          </a:xfrm>
        </p:spPr>
        <p:txBody>
          <a:bodyPr>
            <a:noAutofit/>
          </a:bodyPr>
          <a:p>
            <a:r>
              <a:rPr lang="zh-CN" altLang="en-US" sz="1400"/>
              <a:t>步骤</a:t>
            </a:r>
            <a:endParaRPr lang="zh-CN" altLang="en-US" sz="1400"/>
          </a:p>
          <a:p>
            <a:pPr lvl="1"/>
            <a:r>
              <a:rPr lang="en-US" altLang="zh-CN" sz="1200"/>
              <a:t>POST </a:t>
            </a:r>
            <a:r>
              <a:rPr lang="zh-CN" altLang="en-US" sz="1200"/>
              <a:t>https://api.weixin.qq.com/cgi-bin/message/template/send?access_token=ACCESS_TOKEN</a:t>
            </a:r>
            <a:endParaRPr lang="zh-CN" altLang="en-US" sz="1200"/>
          </a:p>
          <a:p>
            <a:pPr lvl="0"/>
            <a:r>
              <a:rPr lang="zh-CN" altLang="en-US" sz="1400">
                <a:sym typeface="+mn-ea"/>
              </a:rPr>
              <a:t>概要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认证的微信服务号发送模板消息通知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各类型公众号权限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https://developers.weixin.qq.com/doc/offiaccount/Getting_Started/Explanation_of_interface_privileges.html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模板消息运营规范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https://developers.weixin.qq.com/doc/offiaccount/Message_Management/Template_Message_Operation_Specifications.html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模板消息接口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https://developers.weixin.qq.com/doc/offiaccount/Message_Management/Template_Message_Interface.html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/>
              <a:t>https://mp.weixin.qq.com/advanced/tmplmsg?action=faq&amp;token=1723160200&amp;lang=zh_CN</a:t>
            </a:r>
            <a:endParaRPr lang="zh-CN" altLang="en-US" sz="1000"/>
          </a:p>
          <a:p>
            <a:pPr lvl="2"/>
            <a:r>
              <a:rPr lang="zh-CN" altLang="en-US" sz="1000">
                <a:sym typeface="+mn-ea"/>
              </a:rPr>
              <a:t>https://www.zhihu.com/question/48864270/answer/1157763869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>
                <a:sym typeface="+mn-ea"/>
              </a:rPr>
              <a:t>POST请求</a:t>
            </a:r>
            <a:endParaRPr lang="zh-CN" altLang="en-US" sz="1000">
              <a:sym typeface="+mn-ea"/>
            </a:endParaRPr>
          </a:p>
          <a:p>
            <a:pPr lvl="3"/>
            <a:r>
              <a:rPr lang="zh-CN" altLang="en-US" sz="1000">
                <a:sym typeface="+mn-ea"/>
              </a:rPr>
              <a:t>https://api.weixin.qq.com/cgi-bin/message/template/send?access_token=ACCESS_TOKEN</a:t>
            </a:r>
            <a:endParaRPr lang="zh-CN" altLang="en-US" sz="1000">
              <a:sym typeface="+mn-ea"/>
            </a:endParaRPr>
          </a:p>
          <a:p>
            <a:pPr lvl="0"/>
            <a:r>
              <a:rPr lang="zh-CN" altLang="en-US" sz="1400">
                <a:sym typeface="+mn-ea"/>
              </a:rPr>
              <a:t>开通步骤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登录服务号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功能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》添加功能插件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》模板消息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申请开通模板消息接口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审核需</a:t>
            </a:r>
            <a:r>
              <a:rPr lang="en-US" altLang="zh-CN" sz="1200">
                <a:sym typeface="+mn-ea"/>
              </a:rPr>
              <a:t>2~3</a:t>
            </a:r>
            <a:r>
              <a:rPr lang="zh-CN" altLang="en-US" sz="1200">
                <a:sym typeface="+mn-ea"/>
              </a:rPr>
              <a:t>天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9670" y="1025525"/>
            <a:ext cx="4454525" cy="5487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648450" cy="4549140"/>
          </a:xfrm>
        </p:spPr>
        <p:txBody>
          <a:bodyPr>
            <a:normAutofit lnSpcReduction="2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https://developers.weixin.qq.com/doc/offiaccount/Basic_Information/Access_Overview.html</a:t>
            </a:r>
            <a:endParaRPr lang="zh-CN" altLang="en-US"/>
          </a:p>
          <a:p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zh-CN" altLang="en-US"/>
              <a:t>公众平台接口调用仅支持80端口。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r>
              <a:rPr lang="zh-CN" altLang="en-US"/>
              <a:t>，</a:t>
            </a:r>
            <a:r>
              <a:rPr lang="en-US" altLang="zh-CN"/>
              <a:t>appsecret</a:t>
            </a:r>
            <a:endParaRPr lang="en-US" altLang="zh-CN"/>
          </a:p>
          <a:p>
            <a:pPr lvl="1"/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  <a:p>
            <a:pPr lvl="1"/>
            <a:r>
              <a:rPr lang="zh-CN" altLang="en-US"/>
              <a:t>网页授权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2"/>
            <a:r>
              <a:rPr lang="zh-CN" altLang="en-US"/>
              <a:t>开发 - 接口权限 - 网页服务 - 网页帐号 - 网页授权获取用户基本信息，修改回调</a:t>
            </a:r>
            <a:r>
              <a:rPr lang="zh-CN" altLang="en-US"/>
              <a:t>域名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1158875"/>
            <a:ext cx="4674235" cy="2334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75935" cy="4843780"/>
          </a:xfrm>
        </p:spPr>
        <p:txBody>
          <a:bodyPr>
            <a:normAutofit fontScale="6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https://www.jianshu.com/p/b7e2100b56e4</a:t>
            </a:r>
            <a:endParaRPr lang="zh-CN" altLang="en-US"/>
          </a:p>
          <a:p>
            <a:pPr lvl="0"/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/>
              <a:t>openId：用户在当前公众号下的唯一标识</a:t>
            </a:r>
            <a:endParaRPr lang="zh-CN" altLang="en-US"/>
          </a:p>
          <a:p>
            <a:pPr lvl="1"/>
            <a:r>
              <a:rPr lang="en-US" altLang="zh-CN"/>
              <a:t>unionId</a:t>
            </a:r>
            <a:r>
              <a:rPr lang="zh-CN" altLang="en-US"/>
              <a:t>：同一用户，对同一微信开放平台下的不同应用（移动应用、网站应用和公众帐号），unionid是相同的</a:t>
            </a:r>
            <a:endParaRPr lang="zh-CN" altLang="en-US"/>
          </a:p>
          <a:p>
            <a:pPr lvl="0"/>
            <a:r>
              <a:rPr lang="zh-CN" altLang="en-US"/>
              <a:t>获取步骤</a:t>
            </a:r>
            <a:endParaRPr lang="zh-CN" altLang="en-US"/>
          </a:p>
          <a:p>
            <a:pPr lvl="1"/>
            <a:r>
              <a:rPr lang="zh-CN" altLang="en-US"/>
              <a:t>前端调用微信</a:t>
            </a:r>
            <a:r>
              <a:rPr lang="en-US" altLang="zh-CN"/>
              <a:t>authorize</a:t>
            </a:r>
            <a:r>
              <a:rPr lang="zh-CN" altLang="en-US"/>
              <a:t>接口获取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zh-CN" altLang="en-US"/>
              <a:t>https://open.weixin.qq.com/connect/oauth2/authorize?appid=' + window.APPID + '&amp;redirect_uri=' + encodeURIComponent(local) + '&amp;response_type=code&amp;scope=snsapi_</a:t>
            </a:r>
            <a:r>
              <a:rPr lang="en-US" altLang="zh-CN"/>
              <a:t>base</a:t>
            </a:r>
            <a:r>
              <a:rPr lang="zh-CN" altLang="en-US"/>
              <a:t>&amp;state=1#wechat_redirect'</a:t>
            </a:r>
            <a:endParaRPr lang="zh-CN" altLang="en-US"/>
          </a:p>
          <a:p>
            <a:pPr lvl="1"/>
            <a:r>
              <a:rPr lang="zh-CN" altLang="en-US"/>
              <a:t>前端将</a:t>
            </a:r>
            <a:r>
              <a:rPr lang="en-US" altLang="zh-CN"/>
              <a:t>code</a:t>
            </a:r>
            <a:r>
              <a:rPr lang="zh-CN" altLang="en-US"/>
              <a:t>发送给</a:t>
            </a:r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zh-CN" altLang="en-US"/>
              <a:t>后端调用微信</a:t>
            </a:r>
            <a:r>
              <a:rPr lang="en-US" altLang="zh-CN"/>
              <a:t>access_token</a:t>
            </a:r>
            <a:r>
              <a:rPr lang="zh-CN" altLang="en-US"/>
              <a:t>接口获取</a:t>
            </a:r>
            <a:r>
              <a:rPr lang="en-US" altLang="zh-CN"/>
              <a:t>openid</a:t>
            </a:r>
            <a:endParaRPr lang="zh-CN" altLang="en-US"/>
          </a:p>
          <a:p>
            <a:pPr lvl="2"/>
            <a:r>
              <a:rPr lang="zh-CN" altLang="en-US"/>
              <a:t>https://api.weixin.qq.com/sns/oauth2/access_token?appid=APPID&amp;secret=SECRET&amp;code=CODE&amp;grant_type=authorization_code</a:t>
            </a:r>
            <a:endParaRPr lang="zh-CN" altLang="en-US"/>
          </a:p>
          <a:p>
            <a:pPr lvl="0"/>
            <a:r>
              <a:rPr lang="zh-CN" altLang="en-US"/>
              <a:t>常见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同一微信号每次获取的</a:t>
            </a:r>
            <a:r>
              <a:rPr lang="en-US" altLang="zh-CN"/>
              <a:t>code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同一</a:t>
            </a:r>
            <a:r>
              <a:rPr lang="en-US" altLang="zh-CN"/>
              <a:t>code</a:t>
            </a:r>
            <a:r>
              <a:rPr lang="zh-CN" altLang="en-US"/>
              <a:t>只能获取一次</a:t>
            </a:r>
            <a:r>
              <a:rPr lang="en-US" altLang="zh-CN"/>
              <a:t>openid</a:t>
            </a:r>
            <a:r>
              <a:rPr lang="zh-CN" altLang="en-US"/>
              <a:t>，第二次获取会返回</a:t>
            </a:r>
            <a:r>
              <a:rPr lang="zh-CN" altLang="en-US"/>
              <a:t>错误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110" y="914400"/>
            <a:ext cx="5723890" cy="489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第三方平台</a:t>
            </a:r>
            <a:r>
              <a:rPr lang="zh-CN" altLang="en-US"/>
              <a:t>接入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https://open.weixin.qq.com/</a:t>
            </a:r>
            <a:endParaRPr lang="zh-CN" altLang="en-US"/>
          </a:p>
          <a:p>
            <a:pPr lvl="1"/>
            <a:r>
              <a:rPr lang="zh-CN" altLang="en-US"/>
              <a:t>管理中心</a:t>
            </a:r>
            <a:r>
              <a:rPr lang="en-US" altLang="zh-CN"/>
              <a:t>-</a:t>
            </a:r>
            <a:r>
              <a:rPr lang="zh-CN" altLang="en-US"/>
              <a:t>》第三方平台</a:t>
            </a:r>
            <a:r>
              <a:rPr lang="en-US" altLang="zh-CN"/>
              <a:t>-</a:t>
            </a:r>
            <a:r>
              <a:rPr lang="zh-CN" altLang="en-US"/>
              <a:t>》创建第三方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审核需</a:t>
            </a:r>
            <a:r>
              <a:rPr lang="en-US" altLang="zh-CN"/>
              <a:t>7</a:t>
            </a:r>
            <a:r>
              <a:rPr lang="zh-CN" altLang="en-US"/>
              <a:t>个工作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  <a:p>
            <a:r>
              <a:rPr lang="zh-CN" altLang="en-US"/>
              <a:t>https://blog.csdn.net/qq_22034353/article/details/90480732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Register website on Wechat open platform</a:t>
            </a:r>
            <a:endParaRPr lang="en-US" altLang="zh-CN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1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21410" y="1590040"/>
            <a:ext cx="5215255" cy="135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前端</a:t>
            </a:r>
            <a:r>
              <a:rPr lang="zh-CN" altLang="en-US">
                <a:sym typeface="+mn-ea"/>
              </a:rPr>
              <a:t>拉取微信认证授权二维码</a:t>
            </a:r>
            <a:r>
              <a:rPr lang="zh-CN" altLang="en-US">
                <a:sym typeface="+mn-ea"/>
              </a:rPr>
              <a:t>https://open.weixin.qq.com/connect/qrconnect?appid=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APPID</a:t>
            </a:r>
            <a:r>
              <a:rPr lang="zh-CN" altLang="en-US">
                <a:sym typeface="+mn-ea"/>
              </a:rPr>
              <a:t>&amp;redirect_uri=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REDIRECT_URI</a:t>
            </a:r>
            <a:r>
              <a:rPr lang="zh-CN" altLang="en-US">
                <a:sym typeface="+mn-ea"/>
              </a:rPr>
              <a:t>&amp;response_type=code&amp;scope=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SCOPE</a:t>
            </a:r>
            <a:r>
              <a:rPr lang="zh-CN" altLang="en-US">
                <a:sym typeface="+mn-ea"/>
              </a:rPr>
              <a:t>&amp;state=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STATE</a:t>
            </a:r>
            <a:r>
              <a:rPr lang="zh-CN" altLang="en-US">
                <a:sym typeface="+mn-ea"/>
              </a:rPr>
              <a:t>#wechat_redirect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1865" y="1707515"/>
            <a:ext cx="3794125" cy="922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scope</a:t>
            </a:r>
            <a:r>
              <a:rPr lang="zh-CN" altLang="en-US"/>
              <a:t>：snsapi_login </a:t>
            </a:r>
            <a:r>
              <a:rPr lang="en-US" altLang="zh-CN"/>
              <a:t>for web pages</a:t>
            </a:r>
            <a:endParaRPr lang="en-US" altLang="zh-CN"/>
          </a:p>
          <a:p>
            <a:r>
              <a:rPr lang="en-US" altLang="zh-CN"/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121410" y="328485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121410" y="435419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跳转</a:t>
            </a:r>
            <a:r>
              <a:rPr lang="en-US" altLang="zh-CN"/>
              <a:t>REDIRECT_URI</a:t>
            </a:r>
            <a:r>
              <a:rPr lang="zh-CN" altLang="en-US"/>
              <a:t>，并带上</a:t>
            </a:r>
            <a:r>
              <a:rPr lang="en-US" altLang="zh-CN"/>
              <a:t>code</a:t>
            </a:r>
            <a:r>
              <a:rPr lang="zh-CN" altLang="en-US"/>
              <a:t>和</a:t>
            </a:r>
            <a:r>
              <a:rPr lang="en-US" altLang="zh-CN"/>
              <a:t>state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2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938530" y="1173480"/>
            <a:ext cx="6399530" cy="678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前端页面</a:t>
            </a:r>
            <a:r>
              <a:rPr lang="zh-CN" altLang="en-US"/>
              <a:t>引入http://res.wx.qq.com/connect/zh_CN/htmledition/js/wxLogin.js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938530" y="2124710"/>
            <a:ext cx="6399530" cy="550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前端实例化</a:t>
            </a:r>
            <a:r>
              <a:rPr lang="en-US" altLang="zh-CN"/>
              <a:t>JS</a:t>
            </a:r>
            <a:r>
              <a:rPr lang="zh-CN" altLang="en-US"/>
              <a:t>对象</a:t>
            </a:r>
            <a:r>
              <a:rPr lang="en-US" altLang="zh-CN"/>
              <a:t>WxLogin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06360" y="1523365"/>
            <a:ext cx="43681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id: </a:t>
            </a:r>
            <a:r>
              <a:rPr lang="zh-CN" altLang="en-US"/>
              <a:t>显示二维码的容器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appid:</a:t>
            </a:r>
            <a:endParaRPr lang="en-US" altLang="zh-CN"/>
          </a:p>
          <a:p>
            <a:r>
              <a:rPr lang="en-US" altLang="zh-CN"/>
              <a:t>scope: snsapi_login</a:t>
            </a:r>
            <a:r>
              <a:rPr lang="zh-CN" altLang="en-US"/>
              <a:t>网页应用</a:t>
            </a:r>
            <a:endParaRPr lang="zh-CN" altLang="en-US"/>
          </a:p>
          <a:p>
            <a:r>
              <a:rPr lang="en-US" altLang="zh-CN"/>
              <a:t>redirect_uri: </a:t>
            </a:r>
            <a:r>
              <a:rPr lang="zh-CN" altLang="en-US"/>
              <a:t>用</a:t>
            </a:r>
            <a:r>
              <a:rPr lang="en-US" altLang="zh-CN"/>
              <a:t>UrlEncode</a:t>
            </a:r>
            <a:r>
              <a:rPr lang="zh-CN" altLang="en-US"/>
              <a:t>的重定向地址</a:t>
            </a:r>
            <a:endParaRPr lang="zh-CN" altLang="en-US"/>
          </a:p>
          <a:p>
            <a:r>
              <a:rPr lang="en-US" altLang="zh-CN">
                <a:sym typeface="+mn-ea"/>
              </a:rPr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938530" y="3755390"/>
            <a:ext cx="6399530" cy="639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微信触发</a:t>
            </a:r>
            <a:r>
              <a:rPr lang="zh-CN" altLang="en-US"/>
              <a:t>重定向到</a:t>
            </a:r>
            <a:r>
              <a:rPr lang="en-US" altLang="zh-CN"/>
              <a:t>redirect_uri</a:t>
            </a:r>
            <a:r>
              <a:rPr lang="zh-CN" altLang="en-US"/>
              <a:t>并带上</a:t>
            </a:r>
            <a:r>
              <a:rPr lang="en-US" altLang="zh-CN"/>
              <a:t>code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38530" y="2939415"/>
            <a:ext cx="6399530" cy="53467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38530" y="4605655"/>
            <a:ext cx="6399530" cy="106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code</a:t>
            </a:r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https://api.weixin.qq.com/sns/oauth2/access_token?appid=</a:t>
            </a:r>
            <a:r>
              <a:rPr lang="en-US" altLang="zh-CN">
                <a:solidFill>
                  <a:srgbClr val="FF0000"/>
                </a:solidFill>
              </a:rPr>
              <a:t>APPID</a:t>
            </a:r>
            <a:r>
              <a:rPr lang="en-US" altLang="zh-CN"/>
              <a:t>&amp;secret=</a:t>
            </a:r>
            <a:r>
              <a:rPr lang="en-US" altLang="zh-CN">
                <a:solidFill>
                  <a:srgbClr val="FF0000"/>
                </a:solidFill>
              </a:rPr>
              <a:t>SECRET</a:t>
            </a:r>
            <a:r>
              <a:rPr lang="en-US" altLang="zh-CN"/>
              <a:t>&amp;code=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&amp;grant_type=authorization_code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938530" y="5906135"/>
            <a:ext cx="6399530" cy="639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https://api.weixin.qq.com/sns/userinfo?</a:t>
            </a:r>
            <a:r>
              <a:rPr lang="en-US"/>
              <a:t>access_token=</a:t>
            </a:r>
            <a:r>
              <a:rPr lang="en-US">
                <a:solidFill>
                  <a:srgbClr val="FF0000"/>
                </a:solidFill>
              </a:rPr>
              <a:t>AT</a:t>
            </a:r>
            <a:r>
              <a:rPr lang="en-US">
                <a:solidFill>
                  <a:schemeClr val="bg1"/>
                </a:solidFill>
              </a:rPr>
              <a:t>&amp;openid=</a:t>
            </a:r>
            <a:r>
              <a:rPr lang="en-US">
                <a:solidFill>
                  <a:srgbClr val="FF0000"/>
                </a:solidFill>
              </a:rPr>
              <a:t>OpenID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4138295" y="1851660"/>
            <a:ext cx="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>
            <a:off x="4138295" y="267525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6" idx="0"/>
          </p:cNvCxnSpPr>
          <p:nvPr/>
        </p:nvCxnSpPr>
        <p:spPr>
          <a:xfrm>
            <a:off x="4138295" y="347408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>
            <a:off x="4138295" y="439483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138295" y="5673725"/>
            <a:ext cx="0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>
            <a:off x="7338060" y="240030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495554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access_token</a:t>
            </a:r>
            <a:r>
              <a:rPr lang="zh-CN" altLang="en-US"/>
              <a:t>和</a:t>
            </a:r>
            <a:r>
              <a:rPr lang="en-US" altLang="zh-CN"/>
              <a:t>openID</a:t>
            </a:r>
            <a:endParaRPr lang="en-US" altLang="zh-CN"/>
          </a:p>
        </p:txBody>
      </p:sp>
      <p:cxnSp>
        <p:nvCxnSpPr>
          <p:cNvPr id="19" name="直接连接符 18"/>
          <p:cNvCxnSpPr>
            <a:stCxn id="10" idx="3"/>
            <a:endCxn id="18" idx="1"/>
          </p:cNvCxnSpPr>
          <p:nvPr/>
        </p:nvCxnSpPr>
        <p:spPr>
          <a:xfrm>
            <a:off x="7338060" y="513969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06360" y="604139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/>
              <a:t>union_id</a:t>
            </a:r>
            <a:r>
              <a:rPr lang="zh-CN" altLang="en-US"/>
              <a:t>，</a:t>
            </a:r>
            <a:r>
              <a:rPr lang="en-US" altLang="zh-CN"/>
              <a:t>nickname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21" name="直接连接符 20"/>
          <p:cNvCxnSpPr>
            <a:stCxn id="11" idx="3"/>
            <a:endCxn id="20" idx="1"/>
          </p:cNvCxnSpPr>
          <p:nvPr/>
        </p:nvCxnSpPr>
        <p:spPr>
          <a:xfrm flipV="1">
            <a:off x="7338060" y="6225540"/>
            <a:ext cx="3683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1.xml><?xml version="1.0" encoding="utf-8"?>
<p:tagLst xmlns:p="http://schemas.openxmlformats.org/presentationml/2006/main">
  <p:tag name="KSO_WM_UNIT_PLACING_PICTURE_USER_VIEWPORT" val="{&quot;height&quot;:12420,&quot;width&quot;:18045}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3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4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5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UNIT_PLACING_PICTURE_USER_VIEWPORT" val="{&quot;height&quot;:3984,&quot;width&quot;:7719}"/>
</p:tagLst>
</file>

<file path=ppt/tags/tag37.xml><?xml version="1.0" encoding="utf-8"?>
<p:tagLst xmlns:p="http://schemas.openxmlformats.org/presentationml/2006/main">
  <p:tag name="KSO_WM_UNIT_PLACING_PICTURE_USER_VIEWPORT" val="{&quot;height&quot;:4774,&quot;width&quot;:9249}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50.xml><?xml version="1.0" encoding="utf-8"?>
<p:tagLst xmlns:p="http://schemas.openxmlformats.org/presentationml/2006/main">
  <p:tag name="KSO_DOCER_TEMPLATE_OPEN_ONCE_MARK" val="1"/>
  <p:tag name="COMMONDATA" val="eyJoZGlkIjoiODcwZjc5M2RmYzUwOWE5MjVkODVjZGMyZDUwOTRjYmEifQ==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10023</Words>
  <Application>WPS 演示</Application>
  <PresentationFormat>宽屏</PresentationFormat>
  <Paragraphs>613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WeChat Notes</vt:lpstr>
      <vt:lpstr>Overview</vt:lpstr>
      <vt:lpstr>Overview</vt:lpstr>
      <vt:lpstr>Login by Scan QR Code</vt:lpstr>
      <vt:lpstr>References</vt:lpstr>
      <vt:lpstr>Prepare</vt:lpstr>
      <vt:lpstr>Process</vt:lpstr>
      <vt:lpstr>Step 1: Get Code Method 1</vt:lpstr>
      <vt:lpstr>Step 1: Get Code Method 2</vt:lpstr>
      <vt:lpstr>扫码关注并登陆</vt:lpstr>
      <vt:lpstr>Wechat Pay</vt:lpstr>
      <vt:lpstr>Overview</vt:lpstr>
      <vt:lpstr>扫码支付</vt:lpstr>
      <vt:lpstr>Step1：统一下单</vt:lpstr>
      <vt:lpstr>Step 2：接收支付结果通知</vt:lpstr>
      <vt:lpstr>WeChat MiniProgram</vt:lpstr>
      <vt:lpstr>Configuration</vt:lpstr>
      <vt:lpstr>Framework 1/3</vt:lpstr>
      <vt:lpstr>Framework 2/3</vt:lpstr>
      <vt:lpstr>Framework 3/3</vt:lpstr>
      <vt:lpstr>Components</vt:lpstr>
      <vt:lpstr>API</vt:lpstr>
      <vt:lpstr>Wechat Login</vt:lpstr>
      <vt:lpstr>Wechat Pay</vt:lpstr>
      <vt:lpstr>获取手机号</vt:lpstr>
      <vt:lpstr>Bluetooth</vt:lpstr>
      <vt:lpstr>PowerPoint 演示文稿</vt:lpstr>
      <vt:lpstr>JSSDK</vt:lpstr>
      <vt:lpstr>Reference</vt:lpstr>
      <vt:lpstr>Concept</vt:lpstr>
      <vt:lpstr>公众号准备</vt:lpstr>
      <vt:lpstr>Prepare</vt:lpstr>
      <vt:lpstr>Share</vt:lpstr>
      <vt:lpstr>Pay</vt:lpstr>
      <vt:lpstr>JSSDK</vt:lpstr>
      <vt:lpstr>公众号获取openid</vt:lpstr>
      <vt:lpstr>发送模板消息</vt:lpstr>
      <vt:lpstr>公众号开发</vt:lpstr>
      <vt:lpstr>基本信息</vt:lpstr>
      <vt:lpstr>获取OpenId</vt:lpstr>
      <vt:lpstr>第三方平台接入</vt:lpstr>
      <vt:lpstr>注册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307</cp:revision>
  <dcterms:created xsi:type="dcterms:W3CDTF">2015-05-05T08:02:00Z</dcterms:created>
  <dcterms:modified xsi:type="dcterms:W3CDTF">2022-10-06T04:10:51Z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0F19988E3187420998D7996300C52B3C</vt:lpwstr>
  </property>
</Properties>
</file>