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4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5"/>
  </p:handoutMasterIdLst>
  <p:sldIdLst>
    <p:sldId id="256" r:id="rId3"/>
    <p:sldId id="269" r:id="rId5"/>
    <p:sldId id="281" r:id="rId6"/>
    <p:sldId id="264" r:id="rId7"/>
    <p:sldId id="275" r:id="rId8"/>
    <p:sldId id="276" r:id="rId9"/>
    <p:sldId id="261" r:id="rId10"/>
    <p:sldId id="290" r:id="rId11"/>
    <p:sldId id="259" r:id="rId12"/>
    <p:sldId id="260" r:id="rId13"/>
    <p:sldId id="280" r:id="rId14"/>
    <p:sldId id="289" r:id="rId15"/>
    <p:sldId id="295" r:id="rId16"/>
    <p:sldId id="298" r:id="rId17"/>
    <p:sldId id="297" r:id="rId18"/>
    <p:sldId id="296" r:id="rId19"/>
    <p:sldId id="301" r:id="rId20"/>
    <p:sldId id="302" r:id="rId21"/>
    <p:sldId id="303" r:id="rId22"/>
    <p:sldId id="304" r:id="rId23"/>
    <p:sldId id="305" r:id="rId24"/>
  </p:sldIdLst>
  <p:sldSz cx="12192000" cy="6858000"/>
  <p:notesSz cx="6858000" cy="9144000"/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96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tags" Target="tags/tag28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handoutMaster" Target="handoutMasters/handoutMaster1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99881"/>
            <a:ext cx="9144000" cy="682643"/>
          </a:xfrm>
        </p:spPr>
        <p:txBody>
          <a:bodyPr anchor="ctr" anchorCtr="0">
            <a:normAutofit/>
          </a:bodyPr>
          <a:lstStyle>
            <a:lvl1pPr algn="ctr"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99335"/>
            <a:ext cx="9144000" cy="376237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1219"/>
            <a:ext cx="10515600" cy="1551646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5320" y="3697371"/>
            <a:ext cx="8401360" cy="89693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625237" y="3582865"/>
            <a:ext cx="8941526" cy="102651"/>
            <a:chOff x="3914775" y="2524125"/>
            <a:chExt cx="2428875" cy="57150"/>
          </a:xfrm>
        </p:grpSpPr>
        <p:sp>
          <p:nvSpPr>
            <p:cNvPr id="8" name="矩形 7"/>
            <p:cNvSpPr/>
            <p:nvPr/>
          </p:nvSpPr>
          <p:spPr>
            <a:xfrm>
              <a:off x="3914775" y="2524125"/>
              <a:ext cx="809625" cy="571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24400" y="2524125"/>
              <a:ext cx="809625" cy="57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534025" y="2524125"/>
              <a:ext cx="809625" cy="571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498"/>
            <a:ext cx="10515600" cy="7722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459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69819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59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69819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3134" y="2522178"/>
            <a:ext cx="5309839" cy="1226171"/>
          </a:xfrm>
        </p:spPr>
        <p:txBody>
          <a:bodyPr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空心弧 5"/>
          <p:cNvSpPr/>
          <p:nvPr/>
        </p:nvSpPr>
        <p:spPr bwMode="auto">
          <a:xfrm rot="7086271">
            <a:off x="7390896" y="2034751"/>
            <a:ext cx="2201026" cy="2201026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3748670" y="3778700"/>
            <a:ext cx="3878765" cy="845746"/>
          </a:xfrm>
        </p:spPr>
        <p:txBody>
          <a:bodyPr anchor="ctr" anchorCtr="0">
            <a:normAutofit/>
          </a:bodyPr>
          <a:lstStyle>
            <a:lvl1pPr marL="0" indent="0" algn="dist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94" y="245327"/>
            <a:ext cx="10514012" cy="719795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01020" y="1257090"/>
            <a:ext cx="3878116" cy="44523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122" y="1257090"/>
            <a:ext cx="5597912" cy="4452336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182881"/>
            <a:ext cx="10515600" cy="731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211581"/>
            <a:ext cx="1051560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黑体" panose="02010609060101010101" pitchFamily="49" charset="-122"/>
        <a:buChar char="〉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.xml"/><Relationship Id="rId3" Type="http://schemas.openxmlformats.org/officeDocument/2006/relationships/image" Target="file:///C:\Users\losti\AppData\Local\Temp\wps\INetCache\de1ab5cba57dd030b243b9b32177ea17" TargetMode="External"/><Relationship Id="rId2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p>
            <a: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mtClean="0"/>
              <a:t>Web Geneal Notes</a:t>
            </a:r>
            <a:endParaRPr lang="en-US" altLang="zh-CN" smtClean="0"/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24000" y="5390775"/>
            <a:ext cx="9144000" cy="376237"/>
          </a:xfrm>
        </p:spPr>
        <p:txBody>
          <a:bodyPr>
            <a:noAutofit/>
          </a:bodyPr>
          <a:p>
            <a:pPr marL="0" indent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en-US" altLang="zh-CN" sz="1600" smtClean="0"/>
              <a:t>Sparks Lu</a:t>
            </a:r>
            <a:endParaRPr lang="en-US" altLang="zh-CN" sz="1600" smtClean="0"/>
          </a:p>
          <a:p>
            <a:pPr marL="0" indent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en-US" altLang="zh-CN" sz="1600" smtClean="0"/>
              <a:t>Last updated: 10/16/2019</a:t>
            </a:r>
            <a:endParaRPr lang="en-US" altLang="zh-CN" sz="1600" smtClean="0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Browser Compatibility Test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Website</a:t>
            </a:r>
            <a:endParaRPr lang="en-US" altLang="zh-CN"/>
          </a:p>
          <a:p>
            <a:pPr lvl="1"/>
            <a:r>
              <a:rPr lang="en-US" altLang="zh-CN"/>
              <a:t>http://browsershots.org/</a:t>
            </a:r>
            <a:endParaRPr lang="en-US" altLang="zh-CN"/>
          </a:p>
          <a:p>
            <a:pPr lvl="1"/>
            <a:r>
              <a:rPr lang="en-US" altLang="zh-CN"/>
              <a:t>https://www.browserstack.com/ (paid)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Favicon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Generation</a:t>
            </a:r>
            <a:endParaRPr lang="en-US" altLang="zh-CN"/>
          </a:p>
          <a:p>
            <a:pPr lvl="1"/>
            <a:r>
              <a:rPr lang="en-US" altLang="zh-CN"/>
              <a:t>https://favicon.io/</a:t>
            </a:r>
            <a:endParaRPr lang="en-US" altLang="zh-CN"/>
          </a:p>
          <a:p>
            <a:pPr lvl="0"/>
            <a:r>
              <a:rPr lang="en-US" altLang="zh-CN"/>
              <a:t>How to use</a:t>
            </a:r>
            <a:endParaRPr lang="en-US" altLang="zh-CN"/>
          </a:p>
          <a:p>
            <a:pPr lvl="1"/>
            <a:r>
              <a:rPr lang="en-US" altLang="zh-CN"/>
              <a:t>Add to html</a:t>
            </a:r>
            <a:endParaRPr lang="en-US" altLang="zh-CN"/>
          </a:p>
          <a:p>
            <a:pPr lvl="2"/>
            <a:r>
              <a:rPr lang="en-US" altLang="zh-CN"/>
              <a:t>&lt;link rel="apple-touch-icon" sizes="180x180" href="/apple-touch-icon.png"&gt;</a:t>
            </a:r>
            <a:endParaRPr lang="en-US" altLang="zh-CN"/>
          </a:p>
          <a:p>
            <a:pPr lvl="2"/>
            <a:r>
              <a:rPr lang="en-US" altLang="zh-CN"/>
              <a:t>&lt;link rel="icon" type="image/png" sizes="32x32" href="/favicon-32x32.png"&gt;</a:t>
            </a:r>
            <a:endParaRPr lang="en-US" altLang="zh-CN"/>
          </a:p>
          <a:p>
            <a:pPr lvl="2"/>
            <a:r>
              <a:rPr lang="en-US" altLang="zh-CN"/>
              <a:t>&lt;link rel="icon" type="image/png" sizes="16x16" href="/favicon-16x16.png"&gt;</a:t>
            </a:r>
            <a:endParaRPr lang="en-US" altLang="zh-CN"/>
          </a:p>
          <a:p>
            <a:pPr lvl="2"/>
            <a:r>
              <a:rPr lang="en-US" altLang="zh-CN"/>
              <a:t>&lt;link rel="manifest" href="/site.webmanifest"&gt;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SSH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Avoid freeze</a:t>
            </a:r>
            <a:endParaRPr lang="en-US" altLang="zh-CN"/>
          </a:p>
          <a:p>
            <a:pPr lvl="1"/>
            <a:r>
              <a:rPr lang="en-US" altLang="zh-CN"/>
              <a:t>Modify /etc/ssh/ssh_config on client</a:t>
            </a:r>
            <a:endParaRPr lang="en-US" altLang="zh-CN"/>
          </a:p>
          <a:p>
            <a:pPr lvl="2"/>
            <a:r>
              <a:rPr lang="en-US" altLang="zh-CN"/>
              <a:t>Host *</a:t>
            </a:r>
            <a:endParaRPr lang="en-US" altLang="zh-CN"/>
          </a:p>
          <a:p>
            <a:pPr lvl="2"/>
            <a:r>
              <a:rPr lang="en-US" altLang="zh-CN"/>
              <a:t>ServerAliveInterval 100</a:t>
            </a:r>
            <a:endParaRPr lang="en-US" altLang="zh-CN"/>
          </a:p>
          <a:p>
            <a:pPr lvl="1"/>
            <a:r>
              <a:rPr lang="en-US" altLang="zh-CN"/>
              <a:t>Modify /etc/ssh/sshd_config on server</a:t>
            </a:r>
            <a:endParaRPr lang="en-US" altLang="zh-CN"/>
          </a:p>
          <a:p>
            <a:pPr lvl="2"/>
            <a:r>
              <a:rPr lang="en-US" altLang="zh-CN"/>
              <a:t>ClientAliveInterval 60</a:t>
            </a:r>
            <a:endParaRPr lang="en-US" altLang="zh-CN"/>
          </a:p>
          <a:p>
            <a:pPr lvl="2"/>
            <a:r>
              <a:rPr lang="en-US" altLang="zh-CN"/>
              <a:t>TCPKeepAlive yes</a:t>
            </a:r>
            <a:endParaRPr lang="en-US" altLang="zh-CN"/>
          </a:p>
          <a:p>
            <a:pPr lvl="2"/>
            <a:r>
              <a:rPr lang="en-US" altLang="zh-CN"/>
              <a:t>ClientAliveCountMax 10000</a:t>
            </a:r>
            <a:endParaRPr lang="en-US" altLang="zh-CN"/>
          </a:p>
          <a:p>
            <a:pPr lvl="1"/>
            <a:r>
              <a:rPr lang="en-US" altLang="zh-CN"/>
              <a:t>Run 'service sshd restart' on server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SEO - General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https://zhuanlan.zhihu.com/p/335743455</a:t>
            </a:r>
            <a:endParaRPr lang="en-US" altLang="zh-CN"/>
          </a:p>
          <a:p>
            <a:r>
              <a:rPr lang="en-US" altLang="zh-CN"/>
              <a:t>Title</a:t>
            </a:r>
            <a:endParaRPr lang="en-US" altLang="zh-CN"/>
          </a:p>
          <a:p>
            <a:pPr lvl="1"/>
            <a:r>
              <a:rPr lang="en-US" altLang="zh-CN"/>
              <a:t>在标题增加搜索量较高的词</a:t>
            </a:r>
            <a:endParaRPr lang="en-US" altLang="zh-CN" sz="2000"/>
          </a:p>
          <a:p>
            <a:pPr lvl="1"/>
            <a:r>
              <a:rPr lang="en-US" altLang="zh-CN"/>
              <a:t>在标题减少搜索量较低的词</a:t>
            </a:r>
            <a:endParaRPr lang="en-US" altLang="zh-CN"/>
          </a:p>
          <a:p>
            <a:pPr lvl="0"/>
            <a:r>
              <a:rPr lang="zh-CN" altLang="en-US"/>
              <a:t>丰富页面内容</a:t>
            </a:r>
            <a:endParaRPr lang="zh-CN" altLang="en-US"/>
          </a:p>
          <a:p>
            <a:pPr lvl="0"/>
            <a:r>
              <a:rPr lang="zh-CN" altLang="en-US"/>
              <a:t>添加相关链接</a:t>
            </a:r>
            <a:endParaRPr lang="zh-CN" altLang="en-US"/>
          </a:p>
          <a:p>
            <a:pPr lvl="0"/>
            <a:r>
              <a:rPr lang="en-US" altLang="zh-CN"/>
              <a:t>Register to search engine</a:t>
            </a:r>
            <a:endParaRPr lang="en-US" altLang="zh-CN"/>
          </a:p>
          <a:p>
            <a:pPr lvl="1"/>
            <a:r>
              <a:rPr lang="en-US" altLang="zh-CN"/>
              <a:t>https://www.bing.com/webmasters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SEO - Sitemaps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https://www.sitemaps.org/index.html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SEO - Robots.txt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7476490" cy="4549140"/>
          </a:xfrm>
        </p:spPr>
        <p:txBody>
          <a:bodyPr>
            <a:normAutofit fontScale="60000"/>
          </a:bodyPr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https://seosherpa.com/robots-txt/</a:t>
            </a:r>
            <a:endParaRPr lang="en-US" altLang="zh-CN"/>
          </a:p>
          <a:p>
            <a:pPr lvl="0"/>
            <a:r>
              <a:rPr lang="en-US" altLang="zh-CN"/>
              <a:t>User agents</a:t>
            </a:r>
            <a:endParaRPr lang="en-US" altLang="zh-CN"/>
          </a:p>
          <a:p>
            <a:pPr lvl="1"/>
            <a:r>
              <a:rPr lang="en-US" altLang="zh-CN"/>
              <a:t>Google: Googlebot</a:t>
            </a:r>
            <a:endParaRPr lang="en-US" altLang="zh-CN"/>
          </a:p>
          <a:p>
            <a:pPr lvl="1"/>
            <a:r>
              <a:rPr lang="en-US" altLang="zh-CN"/>
              <a:t>Google Images: Googlebot-Image</a:t>
            </a:r>
            <a:endParaRPr lang="en-US" altLang="zh-CN"/>
          </a:p>
          <a:p>
            <a:pPr lvl="1"/>
            <a:r>
              <a:rPr lang="en-US" altLang="zh-CN"/>
              <a:t>Google Video: Googlebot-Video</a:t>
            </a:r>
            <a:endParaRPr lang="en-US" altLang="zh-CN"/>
          </a:p>
          <a:p>
            <a:pPr lvl="1"/>
            <a:r>
              <a:rPr lang="en-US" altLang="zh-CN"/>
              <a:t>Google News: Googlebot-News</a:t>
            </a:r>
            <a:endParaRPr lang="en-US" altLang="zh-CN"/>
          </a:p>
          <a:p>
            <a:pPr lvl="1"/>
            <a:r>
              <a:rPr lang="en-US" altLang="zh-CN"/>
              <a:t>Bing: Bingbot</a:t>
            </a:r>
            <a:endParaRPr lang="en-US" altLang="zh-CN"/>
          </a:p>
          <a:p>
            <a:pPr lvl="1"/>
            <a:r>
              <a:rPr lang="en-US" altLang="zh-CN"/>
              <a:t>Bing Images &amp; Videos: MSNBot-Media</a:t>
            </a:r>
            <a:endParaRPr lang="en-US" altLang="zh-CN"/>
          </a:p>
          <a:p>
            <a:pPr lvl="1"/>
            <a:r>
              <a:rPr lang="en-US" altLang="zh-CN"/>
              <a:t>Yahoo: Slurp</a:t>
            </a:r>
            <a:endParaRPr lang="en-US" altLang="zh-CN"/>
          </a:p>
          <a:p>
            <a:pPr lvl="1"/>
            <a:r>
              <a:rPr lang="en-US" altLang="zh-CN"/>
              <a:t>Yandex: YandexBot</a:t>
            </a:r>
            <a:endParaRPr lang="en-US" altLang="zh-CN"/>
          </a:p>
          <a:p>
            <a:pPr lvl="1"/>
            <a:r>
              <a:rPr lang="en-US" altLang="zh-CN"/>
              <a:t>Baidu: Baiduspider</a:t>
            </a:r>
            <a:endParaRPr lang="en-US" altLang="zh-CN"/>
          </a:p>
          <a:p>
            <a:pPr lvl="1"/>
            <a:r>
              <a:rPr lang="en-US" altLang="zh-CN"/>
              <a:t>DuckDuckGo: DuckDuckBot</a:t>
            </a:r>
            <a:endParaRPr lang="en-US" altLang="zh-CN"/>
          </a:p>
          <a:p>
            <a:pPr lvl="0"/>
            <a:r>
              <a:rPr lang="en-US" altLang="zh-CN"/>
              <a:t>Directives</a:t>
            </a:r>
            <a:endParaRPr lang="en-US" altLang="zh-CN"/>
          </a:p>
          <a:p>
            <a:pPr lvl="1"/>
            <a:r>
              <a:rPr lang="en-US" altLang="zh-CN"/>
              <a:t>Disallow</a:t>
            </a:r>
            <a:endParaRPr lang="en-US" altLang="zh-CN"/>
          </a:p>
          <a:p>
            <a:pPr lvl="1"/>
            <a:r>
              <a:rPr lang="en-US" altLang="zh-CN"/>
              <a:t>Allow</a:t>
            </a:r>
            <a:endParaRPr lang="en-US" altLang="zh-CN"/>
          </a:p>
          <a:p>
            <a:pPr lvl="1"/>
            <a:r>
              <a:rPr lang="en-US" altLang="zh-CN"/>
              <a:t>Sitemap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8578215" y="1362075"/>
            <a:ext cx="2540000" cy="396938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 anchor="t">
            <a:spAutoFit/>
          </a:bodyPr>
          <a:p>
            <a:r>
              <a:rPr lang="zh-CN" altLang="en-US"/>
              <a:t>Sitemap: [URL location of sitemap]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User-agent: [bot identifier]</a:t>
            </a:r>
            <a:endParaRPr lang="zh-CN" altLang="en-US"/>
          </a:p>
          <a:p>
            <a:r>
              <a:rPr lang="zh-CN" altLang="en-US"/>
              <a:t>[directive 1]</a:t>
            </a:r>
            <a:endParaRPr lang="zh-CN" altLang="en-US"/>
          </a:p>
          <a:p>
            <a:r>
              <a:rPr lang="zh-CN" altLang="en-US"/>
              <a:t>[directive 2]</a:t>
            </a:r>
            <a:endParaRPr lang="zh-CN" altLang="en-US"/>
          </a:p>
          <a:p>
            <a:r>
              <a:rPr lang="zh-CN" altLang="en-US"/>
              <a:t>[directive ...]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User-agent: [another bot identifier]</a:t>
            </a:r>
            <a:endParaRPr lang="zh-CN" altLang="en-US"/>
          </a:p>
          <a:p>
            <a:r>
              <a:rPr lang="zh-CN" altLang="en-US"/>
              <a:t>[directive 1]</a:t>
            </a:r>
            <a:endParaRPr lang="zh-CN" altLang="en-US"/>
          </a:p>
          <a:p>
            <a:r>
              <a:rPr lang="zh-CN" altLang="en-US"/>
              <a:t>[directive 2]</a:t>
            </a:r>
            <a:endParaRPr lang="zh-CN" altLang="en-US"/>
          </a:p>
          <a:p>
            <a:r>
              <a:rPr lang="zh-CN" altLang="en-US"/>
              <a:t>[directive ...]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Crawl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756275" cy="4549140"/>
          </a:xfrm>
        </p:spPr>
        <p:txBody>
          <a:bodyPr/>
          <a:p>
            <a:r>
              <a:rPr lang="en-US" altLang="zh-CN"/>
              <a:t>Puppeteer</a:t>
            </a:r>
            <a:endParaRPr lang="en-US" altLang="zh-CN"/>
          </a:p>
          <a:p>
            <a:pPr lvl="1"/>
            <a:r>
              <a:rPr lang="en-US" altLang="zh-CN"/>
              <a:t>references</a:t>
            </a:r>
            <a:endParaRPr lang="en-US" altLang="zh-CN"/>
          </a:p>
          <a:p>
            <a:pPr lvl="2"/>
            <a:r>
              <a:rPr lang="en-US" altLang="zh-CN"/>
              <a:t>https://www.aymen-loukil.com/en/blog-en/google-puppeteer-tutorial-with-examples/#3Mobile_device_emulation_example</a:t>
            </a:r>
            <a:endParaRPr lang="en-US" altLang="zh-CN"/>
          </a:p>
          <a:p>
            <a:pPr lvl="1"/>
            <a:r>
              <a:rPr lang="en-US" altLang="zh-CN"/>
              <a:t>launch Chromium in headless mode</a:t>
            </a:r>
            <a:endParaRPr lang="en-US" altLang="zh-CN"/>
          </a:p>
          <a:p>
            <a:pPr lvl="1"/>
            <a:r>
              <a:rPr lang="en-US" altLang="zh-CN"/>
              <a:t>cnpm i -g puppeteer</a:t>
            </a:r>
            <a:endParaRPr lang="en-US" altLang="zh-CN"/>
          </a:p>
          <a:p>
            <a:pPr lvl="1"/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8938895" y="1110615"/>
            <a:ext cx="2506980" cy="323024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 anchor="t">
            <a:spAutoFit/>
          </a:bodyPr>
          <a:p>
            <a:r>
              <a:rPr lang="en-US" altLang="zh-CN" sz="1200">
                <a:solidFill>
                  <a:srgbClr val="FF0000"/>
                </a:solidFill>
              </a:rPr>
              <a:t>website-screenshot</a:t>
            </a:r>
            <a:endParaRPr lang="en-US" altLang="zh-CN" sz="1200">
              <a:solidFill>
                <a:srgbClr val="FF0000"/>
              </a:solidFill>
            </a:endParaRPr>
          </a:p>
          <a:p>
            <a:endParaRPr lang="en-US" altLang="zh-CN" sz="1200"/>
          </a:p>
          <a:p>
            <a:r>
              <a:rPr lang="zh-CN" altLang="en-US" sz="1200"/>
              <a:t>const puppeteer = require('puppeteer');</a:t>
            </a:r>
            <a:endParaRPr lang="zh-CN" altLang="en-US" sz="1200"/>
          </a:p>
          <a:p>
            <a:endParaRPr lang="zh-CN" altLang="en-US" sz="1200"/>
          </a:p>
          <a:p>
            <a:r>
              <a:rPr lang="zh-CN" altLang="en-US" sz="1200"/>
              <a:t>(async () =&gt; {</a:t>
            </a:r>
            <a:endParaRPr lang="zh-CN" altLang="en-US" sz="1200"/>
          </a:p>
          <a:p>
            <a:r>
              <a:rPr lang="zh-CN" altLang="en-US" sz="1200"/>
              <a:t>  const browser = await puppeteer.launch();</a:t>
            </a:r>
            <a:endParaRPr lang="zh-CN" altLang="en-US" sz="1200"/>
          </a:p>
          <a:p>
            <a:r>
              <a:rPr lang="zh-CN" altLang="en-US" sz="1200"/>
              <a:t>  const page = await browser.newPage();</a:t>
            </a:r>
            <a:endParaRPr lang="zh-CN" altLang="en-US" sz="1200"/>
          </a:p>
          <a:p>
            <a:r>
              <a:rPr lang="zh-CN" altLang="en-US" sz="1200"/>
              <a:t>  await page.goto('https://example.com');</a:t>
            </a:r>
            <a:endParaRPr lang="zh-CN" altLang="en-US" sz="1200"/>
          </a:p>
          <a:p>
            <a:r>
              <a:rPr lang="zh-CN" altLang="en-US" sz="1200"/>
              <a:t>  await page.screenshot({ path: 'example.png' });</a:t>
            </a:r>
            <a:endParaRPr lang="zh-CN" altLang="en-US" sz="1200"/>
          </a:p>
          <a:p>
            <a:endParaRPr lang="zh-CN" altLang="en-US" sz="1200"/>
          </a:p>
          <a:p>
            <a:r>
              <a:rPr lang="zh-CN" altLang="en-US" sz="1200"/>
              <a:t>  await browser.close();</a:t>
            </a:r>
            <a:endParaRPr lang="zh-CN" altLang="en-US" sz="1200"/>
          </a:p>
          <a:p>
            <a:r>
              <a:rPr lang="zh-CN" altLang="en-US" sz="1200"/>
              <a:t>})();</a:t>
            </a:r>
            <a:endParaRPr lang="zh-CN" altLang="en-US" sz="1200"/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ClearPath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https://www.arubanetworks.com/assets/so/SO_ClearPass.pdf</a:t>
            </a:r>
            <a:endParaRPr lang="zh-CN" altLang="en-US"/>
          </a:p>
          <a:p>
            <a:r>
              <a:rPr lang="zh-CN" altLang="en-US"/>
              <a:t>https://www.arubanetworks.com/products/security/network-access-control/secure-access/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Intro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4922520" cy="4549140"/>
          </a:xfrm>
        </p:spPr>
        <p:txBody>
          <a:bodyPr/>
          <a:p>
            <a:r>
              <a:rPr lang="en-US" altLang="zh-CN"/>
              <a:t>Intro</a:t>
            </a:r>
            <a:endParaRPr lang="en-US" altLang="zh-CN"/>
          </a:p>
          <a:p>
            <a:r>
              <a:rPr lang="en-US" altLang="zh-CN"/>
              <a:t>API</a:t>
            </a:r>
            <a:endParaRPr lang="en-US" altLang="zh-CN"/>
          </a:p>
          <a:p>
            <a:pPr lvl="1"/>
            <a:r>
              <a:rPr lang="en-US" altLang="zh-CN"/>
              <a:t>https://community.arubanetworks.com/browse/articles/blogviewer?blogkey=0744ffa6-e5aa-4957-9910-c3f52b9f3055</a:t>
            </a:r>
            <a:endParaRPr lang="en-US" altLang="zh-CN"/>
          </a:p>
          <a:p>
            <a:pPr lvl="1"/>
            <a:r>
              <a:rPr lang="en-US" altLang="zh-CN"/>
              <a:t>create a new guest account</a:t>
            </a:r>
            <a:endParaRPr lang="en-US" altLang="zh-CN"/>
          </a:p>
          <a:p>
            <a:pPr lvl="2"/>
            <a:r>
              <a:rPr lang="en-US" altLang="zh-CN" sz="1800"/>
              <a:t>user name, password, expire_time, role_id</a:t>
            </a:r>
            <a:endParaRPr lang="en-US" altLang="zh-CN"/>
          </a:p>
          <a:p>
            <a:pPr lvl="1"/>
            <a:r>
              <a:rPr lang="en-US" altLang="zh-CN"/>
              <a:t>update a guest account</a:t>
            </a:r>
            <a:endParaRPr lang="en-US" altLang="zh-CN"/>
          </a:p>
          <a:p>
            <a:pPr lvl="1"/>
            <a:r>
              <a:rPr lang="en-US" altLang="zh-CN"/>
              <a:t>delete a guest account</a:t>
            </a:r>
            <a:endParaRPr lang="en-US" altLang="zh-CN"/>
          </a:p>
          <a:p>
            <a:pPr lvl="1"/>
            <a:r>
              <a:rPr lang="en-US" altLang="zh-CN"/>
              <a:t>fetch a guest account details</a:t>
            </a:r>
            <a:endParaRPr lang="en-US" altLang="zh-CN"/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7275195" y="1211580"/>
            <a:ext cx="4533900" cy="299466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HTTP Status Code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723900" y="1078230"/>
            <a:ext cx="3288665" cy="56927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    1×× Informational</a:t>
            </a:r>
            <a:endParaRPr lang="zh-CN" altLang="en-US" sz="1400"/>
          </a:p>
          <a:p>
            <a:r>
              <a:rPr lang="zh-CN" altLang="en-US" sz="1400"/>
              <a:t>    100 Continue</a:t>
            </a:r>
            <a:endParaRPr lang="zh-CN" altLang="en-US" sz="1400"/>
          </a:p>
          <a:p>
            <a:r>
              <a:rPr lang="zh-CN" altLang="en-US" sz="1400"/>
              <a:t>    101 Switching Protocols</a:t>
            </a:r>
            <a:endParaRPr lang="zh-CN" altLang="en-US" sz="1400"/>
          </a:p>
          <a:p>
            <a:r>
              <a:rPr lang="zh-CN" altLang="en-US" sz="1400"/>
              <a:t>    102 Processing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/>
              <a:t>    2×× Success</a:t>
            </a:r>
            <a:endParaRPr lang="zh-CN" altLang="en-US" sz="1400"/>
          </a:p>
          <a:p>
            <a:r>
              <a:rPr lang="zh-CN" altLang="en-US" sz="1400"/>
              <a:t>    200 OK</a:t>
            </a:r>
            <a:endParaRPr lang="zh-CN" altLang="en-US" sz="1400"/>
          </a:p>
          <a:p>
            <a:r>
              <a:rPr lang="zh-CN" altLang="en-US" sz="1400"/>
              <a:t>    201 Created</a:t>
            </a:r>
            <a:endParaRPr lang="zh-CN" altLang="en-US" sz="1400"/>
          </a:p>
          <a:p>
            <a:r>
              <a:rPr lang="zh-CN" altLang="en-US" sz="1400"/>
              <a:t>    202 Accepted</a:t>
            </a:r>
            <a:endParaRPr lang="zh-CN" altLang="en-US" sz="1400"/>
          </a:p>
          <a:p>
            <a:r>
              <a:rPr lang="zh-CN" altLang="en-US" sz="1400"/>
              <a:t>    203 Non-authoritative Information</a:t>
            </a:r>
            <a:endParaRPr lang="zh-CN" altLang="en-US" sz="1400"/>
          </a:p>
          <a:p>
            <a:r>
              <a:rPr lang="zh-CN" altLang="en-US" sz="1400"/>
              <a:t>    204 No Content</a:t>
            </a:r>
            <a:endParaRPr lang="zh-CN" altLang="en-US" sz="1400"/>
          </a:p>
          <a:p>
            <a:r>
              <a:rPr lang="zh-CN" altLang="en-US" sz="1400"/>
              <a:t>    205 Reset Content</a:t>
            </a:r>
            <a:endParaRPr lang="zh-CN" altLang="en-US" sz="1400"/>
          </a:p>
          <a:p>
            <a:r>
              <a:rPr lang="zh-CN" altLang="en-US" sz="1400"/>
              <a:t>    206 Partial Content</a:t>
            </a:r>
            <a:endParaRPr lang="zh-CN" altLang="en-US" sz="1400"/>
          </a:p>
          <a:p>
            <a:r>
              <a:rPr lang="zh-CN" altLang="en-US" sz="1400"/>
              <a:t>    207 Multi-Status</a:t>
            </a:r>
            <a:endParaRPr lang="zh-CN" altLang="en-US" sz="1400"/>
          </a:p>
          <a:p>
            <a:r>
              <a:rPr lang="zh-CN" altLang="en-US" sz="1400"/>
              <a:t>    208 Already Reported</a:t>
            </a:r>
            <a:endParaRPr lang="zh-CN" altLang="en-US" sz="1400"/>
          </a:p>
          <a:p>
            <a:r>
              <a:rPr lang="zh-CN" altLang="en-US" sz="1400"/>
              <a:t>    226 IM Used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/>
              <a:t>    3×× Redirection</a:t>
            </a:r>
            <a:endParaRPr lang="zh-CN" altLang="en-US" sz="1400"/>
          </a:p>
          <a:p>
            <a:r>
              <a:rPr lang="zh-CN" altLang="en-US" sz="1400"/>
              <a:t>    300 Multiple Choices</a:t>
            </a:r>
            <a:endParaRPr lang="zh-CN" altLang="en-US" sz="1400"/>
          </a:p>
          <a:p>
            <a:r>
              <a:rPr lang="zh-CN" altLang="en-US" sz="1400"/>
              <a:t>    301 Moved Permanently</a:t>
            </a:r>
            <a:endParaRPr lang="zh-CN" altLang="en-US" sz="1400"/>
          </a:p>
          <a:p>
            <a:r>
              <a:rPr lang="zh-CN" altLang="en-US" sz="1400"/>
              <a:t>    302 Found</a:t>
            </a:r>
            <a:endParaRPr lang="zh-CN" altLang="en-US" sz="1400"/>
          </a:p>
          <a:p>
            <a:r>
              <a:rPr lang="zh-CN" altLang="en-US" sz="1400"/>
              <a:t>    303 See Other</a:t>
            </a:r>
            <a:endParaRPr lang="zh-CN" altLang="en-US" sz="1400"/>
          </a:p>
          <a:p>
            <a:r>
              <a:rPr lang="zh-CN" altLang="en-US" sz="1400"/>
              <a:t>    304 Not Modified</a:t>
            </a:r>
            <a:endParaRPr lang="zh-CN" altLang="en-US" sz="1400"/>
          </a:p>
          <a:p>
            <a:r>
              <a:rPr lang="zh-CN" altLang="en-US" sz="1400"/>
              <a:t>    305 Use Proxy</a:t>
            </a:r>
            <a:endParaRPr lang="zh-CN" altLang="en-US" sz="1400"/>
          </a:p>
          <a:p>
            <a:r>
              <a:rPr lang="zh-CN" altLang="en-US" sz="1400"/>
              <a:t>    307 Temporary Redirect</a:t>
            </a:r>
            <a:endParaRPr lang="zh-CN" altLang="en-US" sz="1400"/>
          </a:p>
          <a:p>
            <a:r>
              <a:rPr lang="zh-CN" altLang="en-US" sz="1400"/>
              <a:t>    308 Permanent Redirect</a:t>
            </a:r>
            <a:endParaRPr lang="zh-CN" altLang="en-US" sz="1400"/>
          </a:p>
        </p:txBody>
      </p:sp>
      <p:sp>
        <p:nvSpPr>
          <p:cNvPr id="5" name="文本框 4"/>
          <p:cNvSpPr txBox="1"/>
          <p:nvPr/>
        </p:nvSpPr>
        <p:spPr>
          <a:xfrm>
            <a:off x="4012565" y="1078230"/>
            <a:ext cx="3818890" cy="5815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ym typeface="+mn-ea"/>
              </a:rPr>
              <a:t>    4×× Client Error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400 Bad Request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401 Unauthorized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402 Payment Required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403 Forbidden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404 Not Found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405 Method Not Allowed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406 Not Acceptable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407 Proxy Authentication Required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408 Request Timeout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409 Conflict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410 Gone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411 Length Required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412 Precondition Failed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413 Payload Too Large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414 Request-URI Too Long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415 Unsupported Media Type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416 Requested Range Not Satisfiable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417 Expectation Failed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418 I'm a teapot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421 Misdirected Request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422 Unprocessable Entity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423 Locked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424 Failed Dependency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426 Upgrade Required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428 Precondition Required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429 Too Many Requests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431 Request Header Fields Too Large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444 Connection Closed Without Response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451 Unavailable For Legal Reasons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499 Client Closed Request</a:t>
            </a:r>
            <a:endParaRPr lang="zh-CN" altLang="en-US" sz="1200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995920" y="1042035"/>
            <a:ext cx="381889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 sz="1200"/>
          </a:p>
          <a:p>
            <a:r>
              <a:rPr lang="zh-CN" altLang="en-US" sz="1200">
                <a:sym typeface="+mn-ea"/>
              </a:rPr>
              <a:t>    5×× Server Error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500 Internal Server Error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501 Not Implemented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502 Bad Gateway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503 Service Unavailable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504 Gateway Timeout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505 HTTP Version Not Supported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506 Variant Also Negotiates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507 Insufficient Storage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508 Loop Detected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510 Not Extended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511 Network Authentication Required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599 Network Connect Timeout Error</a:t>
            </a:r>
            <a:endParaRPr lang="zh-CN" altLang="en-US" sz="120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Performance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 General</a:t>
            </a:r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https://www.webpagetest.org/</a:t>
            </a:r>
            <a:endParaRPr lang="en-US" altLang="zh-CN"/>
          </a:p>
          <a:p>
            <a:pPr lvl="1"/>
            <a:r>
              <a:rPr lang="en-US" altLang="zh-CN"/>
              <a:t>https://web.dev/fast/#optimize-webfonts</a:t>
            </a:r>
            <a:endParaRPr lang="en-US" altLang="zh-CN"/>
          </a:p>
          <a:p>
            <a:pPr lvl="1"/>
            <a:r>
              <a:rPr lang="en-US" altLang="zh-CN"/>
              <a:t>https://developer.mozilla.org/en-US/docs/Learn/Performance/CSS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https://developer.mozilla.org/en-US/docs/Web/Performance/Lazy_loading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/>
              <a:t>https://phoenixnap.com/kb/reduce-server-response-time</a:t>
            </a:r>
            <a:endParaRPr lang="en-US" altLang="zh-CN"/>
          </a:p>
          <a:p>
            <a:pPr lvl="1"/>
            <a:r>
              <a:rPr lang="en-US" altLang="zh-CN"/>
              <a:t>https://phoenixnap.com/kb/best-website-speed-performance-test-tools#ftoc-4-varvy-pagespeed-optimmization</a:t>
            </a:r>
            <a:endParaRPr lang="en-US" altLang="zh-CN"/>
          </a:p>
          <a:p>
            <a:pPr lvl="0"/>
            <a:r>
              <a:rPr lang="en-US" altLang="zh-CN"/>
              <a:t>Lazy loading</a:t>
            </a:r>
            <a:endParaRPr lang="en-US" altLang="zh-CN"/>
          </a:p>
          <a:p>
            <a:pPr lvl="1"/>
            <a:r>
              <a:rPr lang="en-US" altLang="zh-CN"/>
              <a:t>JS</a:t>
            </a:r>
            <a:endParaRPr lang="en-US" altLang="zh-CN"/>
          </a:p>
          <a:p>
            <a:pPr lvl="2"/>
            <a:r>
              <a:rPr lang="en-US" altLang="zh-CN"/>
              <a:t>type=”module”</a:t>
            </a:r>
            <a:endParaRPr lang="en-US" altLang="zh-CN"/>
          </a:p>
          <a:p>
            <a:pPr lvl="1"/>
            <a:r>
              <a:rPr lang="en-US" altLang="zh-CN"/>
              <a:t>CSS</a:t>
            </a:r>
            <a:endParaRPr lang="en-US" altLang="zh-CN"/>
          </a:p>
          <a:p>
            <a:pPr lvl="1"/>
            <a:r>
              <a:rPr lang="en-US" altLang="zh-CN"/>
              <a:t>Images</a:t>
            </a:r>
            <a:endParaRPr lang="en-US" altLang="zh-CN"/>
          </a:p>
          <a:p>
            <a:pPr lvl="2"/>
            <a:r>
              <a:rPr lang="en-US" altLang="zh-CN"/>
              <a:t>&lt;img loading=”lazy”&gt;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Common Errors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net::ERR_CONNECTION_RESET</a:t>
            </a:r>
            <a:endParaRPr lang="zh-CN" altLang="en-US"/>
          </a:p>
          <a:p>
            <a:pPr lvl="1"/>
            <a:r>
              <a:rPr lang="en-US" altLang="zh-CN"/>
              <a:t>Maybe setting of max upload file size</a:t>
            </a:r>
            <a:endParaRPr lang="en-US" altLang="zh-CN"/>
          </a:p>
          <a:p>
            <a:pPr lvl="2"/>
            <a:r>
              <a:rPr lang="en-US" altLang="zh-CN"/>
              <a:t>e.g. nginx/sites-enabled/flask-project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Website Check List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454015" cy="5269230"/>
          </a:xfrm>
        </p:spPr>
        <p:txBody>
          <a:bodyPr>
            <a:noAutofit/>
          </a:bodyPr>
          <a:p>
            <a:r>
              <a:rPr lang="en-US" altLang="zh-CN" sz="2000"/>
              <a:t>Ref</a:t>
            </a:r>
            <a:endParaRPr lang="en-US" altLang="zh-CN" sz="2000"/>
          </a:p>
          <a:p>
            <a:pPr lvl="1"/>
            <a:r>
              <a:rPr lang="en-US" altLang="zh-CN" sz="1800"/>
              <a:t>https://www.namecheap.com/resource-center/getting-started/website-check-up/</a:t>
            </a:r>
            <a:endParaRPr lang="en-US" altLang="zh-CN" sz="1800"/>
          </a:p>
          <a:p>
            <a:pPr lvl="0"/>
            <a:r>
              <a:rPr lang="en-US" altLang="zh-CN" sz="2000"/>
              <a:t>Check list</a:t>
            </a:r>
            <a:endParaRPr lang="en-US" altLang="zh-CN" sz="2000"/>
          </a:p>
          <a:p>
            <a:pPr lvl="1"/>
            <a:r>
              <a:rPr lang="en-US" altLang="zh-CN" sz="1800"/>
              <a:t>Response and load time</a:t>
            </a:r>
            <a:endParaRPr lang="en-US" altLang="zh-CN" sz="1800"/>
          </a:p>
          <a:p>
            <a:pPr lvl="2"/>
            <a:r>
              <a:rPr lang="en-US" altLang="zh-CN" sz="1600"/>
              <a:t>large image files, unclean codes, poor hosting</a:t>
            </a:r>
            <a:endParaRPr lang="en-US" altLang="zh-CN" sz="1600"/>
          </a:p>
          <a:p>
            <a:pPr lvl="2"/>
            <a:r>
              <a:rPr lang="en-US" altLang="zh-CN" sz="1600"/>
              <a:t>https://www.17ce.com/</a:t>
            </a:r>
            <a:endParaRPr lang="en-US" altLang="zh-CN" sz="1600"/>
          </a:p>
          <a:p>
            <a:pPr lvl="1"/>
            <a:r>
              <a:rPr lang="en-US" altLang="zh-CN" sz="1800"/>
              <a:t>Mobile friendly</a:t>
            </a:r>
            <a:endParaRPr lang="en-US" altLang="zh-CN" sz="1800"/>
          </a:p>
          <a:p>
            <a:pPr lvl="2"/>
            <a:r>
              <a:rPr lang="en-US" altLang="zh-CN" sz="1600"/>
              <a:t>mobiletest.me</a:t>
            </a:r>
            <a:endParaRPr lang="en-US" altLang="zh-CN" sz="1600"/>
          </a:p>
          <a:p>
            <a:pPr lvl="1"/>
            <a:r>
              <a:rPr lang="en-US" altLang="zh-CN" sz="1800"/>
              <a:t>Brand</a:t>
            </a:r>
            <a:endParaRPr lang="en-US" altLang="zh-CN" sz="1800"/>
          </a:p>
          <a:p>
            <a:pPr lvl="2"/>
            <a:r>
              <a:rPr lang="en-US" altLang="zh-CN" sz="1600"/>
              <a:t>Icongraphy, Colors, Logos, Font</a:t>
            </a:r>
            <a:endParaRPr lang="en-US" altLang="zh-CN" sz="1600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498590" y="1211580"/>
            <a:ext cx="5454015" cy="52692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黑体" panose="02010609060101010101" pitchFamily="49" charset="-122"/>
              <a:buChar char="〉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zh-CN" sz="1800"/>
              <a:t>Above the fold, below the fold</a:t>
            </a:r>
            <a:endParaRPr lang="en-US" altLang="zh-CN" sz="1800"/>
          </a:p>
          <a:p>
            <a:pPr lvl="1"/>
            <a:r>
              <a:rPr lang="en-US" altLang="zh-CN" sz="1800"/>
              <a:t>Compelling, readable content</a:t>
            </a:r>
            <a:endParaRPr lang="en-US" altLang="zh-CN" sz="1800"/>
          </a:p>
          <a:p>
            <a:pPr lvl="1"/>
            <a:r>
              <a:rPr lang="en-US" altLang="zh-CN" sz="1800"/>
              <a:t>Clear navigation</a:t>
            </a:r>
            <a:endParaRPr lang="en-US" altLang="zh-CN" sz="1800"/>
          </a:p>
          <a:p>
            <a:pPr lvl="1"/>
            <a:r>
              <a:rPr lang="en-US" altLang="zh-CN" sz="1800"/>
              <a:t>Search function</a:t>
            </a:r>
            <a:endParaRPr lang="en-US" altLang="zh-CN" sz="1800"/>
          </a:p>
          <a:p>
            <a:pPr lvl="1"/>
            <a:r>
              <a:rPr lang="en-US" altLang="zh-CN" sz="1800"/>
              <a:t>Analytics</a:t>
            </a:r>
            <a:endParaRPr lang="en-US" altLang="zh-CN" sz="1800"/>
          </a:p>
          <a:p>
            <a:pPr lvl="1"/>
            <a:r>
              <a:rPr lang="en-US" altLang="zh-CN" sz="1800"/>
              <a:t>Broken links</a:t>
            </a:r>
            <a:endParaRPr lang="en-US" altLang="zh-CN" sz="1800"/>
          </a:p>
          <a:p>
            <a:pPr lvl="2"/>
            <a:r>
              <a:rPr lang="en-US" altLang="zh-CN" sz="1600"/>
              <a:t>www.deadlinkchecker.com</a:t>
            </a:r>
            <a:endParaRPr lang="en-US" altLang="zh-CN" sz="1600"/>
          </a:p>
          <a:p>
            <a:pPr lvl="1"/>
            <a:r>
              <a:rPr lang="en-US" altLang="zh-CN" sz="1800"/>
              <a:t>Security</a:t>
            </a:r>
            <a:endParaRPr lang="en-US" altLang="zh-CN" sz="1800"/>
          </a:p>
          <a:p>
            <a:pPr lvl="2"/>
            <a:r>
              <a:rPr lang="en-US" altLang="zh-CN" sz="1600"/>
              <a:t>siteguarding</a:t>
            </a:r>
            <a:endParaRPr lang="en-US" altLang="zh-CN" sz="1600"/>
          </a:p>
          <a:p>
            <a:pPr lvl="2"/>
            <a:r>
              <a:rPr lang="en-US" altLang="zh-CN" sz="1600"/>
              <a:t>Acunetix</a:t>
            </a:r>
            <a:endParaRPr lang="en-US" altLang="zh-CN" sz="1600"/>
          </a:p>
          <a:p>
            <a:pPr lvl="1"/>
            <a:r>
              <a:rPr lang="en-US" altLang="zh-CN" sz="1600"/>
              <a:t>Contact info</a:t>
            </a:r>
            <a:endParaRPr lang="en-US" altLang="zh-CN" sz="1600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Backend API Testing Using Curl</a:t>
            </a:r>
            <a:endParaRPr lang="en-US" altLang="zh-CN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847725" y="1468755"/>
          <a:ext cx="10777855" cy="44913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2650"/>
                <a:gridCol w="4418330"/>
                <a:gridCol w="4206875"/>
              </a:tblGrid>
              <a:tr h="4584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Option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Meaning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Notes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4591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-v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verbose output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584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-i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Output response headers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591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-I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Fetch the HTTP header only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584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-H '...'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GET with provided header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-H “Content-Type: application/json”</a:t>
                      </a:r>
                      <a:endParaRPr lang="en-US" altLang="zh-CN"/>
                    </a:p>
                  </a:txBody>
                  <a:tcPr/>
                </a:tc>
              </a:tr>
              <a:tr h="4591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-X POST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POST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584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-d '{'a': 'val', ...}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POST additional data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-F name=content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Post form data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content: @filename to post file content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-r (--range) {start}-{end}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Download byte range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--range 0-99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Web Server for Development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http-server</a:t>
            </a:r>
            <a:endParaRPr lang="en-US" altLang="zh-CN"/>
          </a:p>
          <a:p>
            <a:pPr lvl="1"/>
            <a:r>
              <a:rPr lang="en-US" altLang="zh-CN"/>
              <a:t>npm install http-server -g</a:t>
            </a:r>
            <a:endParaRPr lang="en-US" altLang="zh-CN"/>
          </a:p>
          <a:p>
            <a:pPr lvl="1"/>
            <a:r>
              <a:rPr lang="en-US" altLang="zh-CN"/>
              <a:t>http-server {path} {options}</a:t>
            </a:r>
            <a:endParaRPr lang="en-US" altLang="zh-CN"/>
          </a:p>
          <a:p>
            <a:pPr lvl="2"/>
            <a:r>
              <a:rPr lang="en-US" altLang="zh-CN"/>
              <a:t>-p: port to use</a:t>
            </a:r>
            <a:endParaRPr lang="en-US" altLang="zh-CN"/>
          </a:p>
          <a:p>
            <a:pPr lvl="2"/>
            <a:r>
              <a:rPr lang="en-US" altLang="zh-CN"/>
              <a:t>-a: address to use</a:t>
            </a:r>
            <a:endParaRPr lang="en-US" altLang="zh-CN"/>
          </a:p>
          <a:p>
            <a:pPr lvl="2"/>
            <a:r>
              <a:rPr lang="en-US" altLang="zh-CN"/>
              <a:t>-d: show directory listings</a:t>
            </a:r>
            <a:endParaRPr lang="en-US" altLang="zh-CN"/>
          </a:p>
          <a:p>
            <a:pPr lvl="2"/>
            <a:r>
              <a:rPr lang="en-US" altLang="zh-CN"/>
              <a:t>-i: display autoIndex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CSS - 1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限制宽高且等比缩放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744855" y="3702685"/>
            <a:ext cx="2803525" cy="2138680"/>
          </a:xfrm>
          <a:prstGeom prst="rect">
            <a:avLst/>
          </a:prstGeom>
          <a:noFill/>
          <a:ln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>
                <a:solidFill>
                  <a:schemeClr val="tx1"/>
                </a:solidFill>
              </a:rPr>
              <a:t>img {</a:t>
            </a:r>
            <a:endParaRPr lang="zh-CN" altLang="en-US">
              <a:solidFill>
                <a:schemeClr val="tx1"/>
              </a:solidFill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</a:rPr>
              <a:t>    max-width:64px;</a:t>
            </a:r>
            <a:endParaRPr lang="zh-CN" altLang="en-US">
              <a:solidFill>
                <a:schemeClr val="tx1"/>
              </a:solidFill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</a:rPr>
              <a:t>    max-height:64px;</a:t>
            </a:r>
            <a:endParaRPr lang="zh-CN" altLang="en-US">
              <a:solidFill>
                <a:schemeClr val="tx1"/>
              </a:solidFill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</a:rPr>
              <a:t>    width:auto;</a:t>
            </a:r>
            <a:endParaRPr lang="zh-CN" altLang="en-US">
              <a:solidFill>
                <a:schemeClr val="tx1"/>
              </a:solidFill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</a:rPr>
              <a:t>    height:auto;</a:t>
            </a:r>
            <a:endParaRPr lang="zh-CN" altLang="en-US">
              <a:solidFill>
                <a:schemeClr val="tx1"/>
              </a:solidFill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</a:rPr>
              <a:t>}</a:t>
            </a:r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00" name="图片 99"/>
          <p:cNvPicPr/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 r:link="rId3"/>
              </a:ext>
            </a:extLst>
          </a:blip>
          <a:stretch>
            <a:fillRect/>
          </a:stretch>
        </p:blipFill>
        <p:spPr>
          <a:xfrm>
            <a:off x="7160260" y="914400"/>
            <a:ext cx="4634230" cy="5502910"/>
          </a:xfrm>
          <a:prstGeom prst="rect">
            <a:avLst/>
          </a:prstGeom>
          <a:noFill/>
        </p:spPr>
      </p:pic>
    </p:spTree>
    <p:custDataLst>
      <p:tags r:id="rId4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CSS - 2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Units</a:t>
            </a:r>
            <a:endParaRPr lang="en-US" altLang="zh-CN"/>
          </a:p>
          <a:p>
            <a:pPr lvl="1"/>
            <a:r>
              <a:rPr lang="en-US" altLang="zh-CN"/>
              <a:t>rem	font size of root element (&lt;html&gt;)</a:t>
            </a:r>
            <a:endParaRPr lang="en-US" altLang="zh-CN"/>
          </a:p>
          <a:p>
            <a:pPr lvl="1"/>
            <a:r>
              <a:rPr lang="en-US" altLang="zh-CN"/>
              <a:t>vh	1/100 of the height of the viewport</a:t>
            </a:r>
            <a:endParaRPr lang="en-US" altLang="zh-CN"/>
          </a:p>
          <a:p>
            <a:pPr lvl="1"/>
            <a:r>
              <a:rPr lang="en-US" altLang="zh-CN"/>
              <a:t>vw	1/100 of the width of the viewport</a:t>
            </a:r>
            <a:endParaRPr lang="en-US" altLang="zh-CN"/>
          </a:p>
          <a:p>
            <a:pPr lvl="1"/>
            <a:r>
              <a:rPr lang="en-US" altLang="zh-CN"/>
              <a:t>vmin	min(vh, vw)</a:t>
            </a:r>
            <a:endParaRPr lang="en-US" altLang="zh-CN"/>
          </a:p>
          <a:p>
            <a:pPr lvl="1"/>
            <a:r>
              <a:rPr lang="en-US" altLang="zh-CN"/>
              <a:t>vmax	max(vh, vw)</a:t>
            </a:r>
            <a:endParaRPr lang="en-US" altLang="zh-CN"/>
          </a:p>
          <a:p>
            <a:pPr lvl="1"/>
            <a:r>
              <a:rPr lang="en-US" altLang="zh-CN"/>
              <a:t>em	width of ‘M’ of the font size of current element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Resolution Adaptation Test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Website</a:t>
            </a:r>
            <a:endParaRPr lang="en-US" altLang="zh-CN"/>
          </a:p>
          <a:p>
            <a:pPr lvl="1"/>
            <a:r>
              <a:rPr lang="en-US" altLang="zh-CN"/>
              <a:t>http://whatismyscreenresolution.net/</a:t>
            </a:r>
            <a:endParaRPr lang="en-US" altLang="zh-CN"/>
          </a:p>
          <a:p>
            <a:pPr lvl="1"/>
            <a:r>
              <a:rPr lang="en-US" altLang="zh-CN"/>
              <a:t>http://www.responsinator.com/</a:t>
            </a:r>
            <a:endParaRPr lang="en-US" altLang="zh-CN"/>
          </a:p>
          <a:p>
            <a:pPr lvl="1"/>
            <a:r>
              <a:rPr lang="en-US" altLang="zh-CN"/>
              <a:t>http://testsize.com/</a:t>
            </a:r>
            <a:endParaRPr lang="en-US" altLang="zh-CN"/>
          </a:p>
          <a:p>
            <a:pPr lvl="0"/>
            <a:r>
              <a:rPr lang="en-US" altLang="zh-CN"/>
              <a:t>Tools</a:t>
            </a:r>
            <a:endParaRPr lang="en-US" altLang="zh-CN"/>
          </a:p>
          <a:p>
            <a:pPr lvl="1"/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10.xml><?xml version="1.0" encoding="utf-8"?>
<p:tagLst xmlns:p="http://schemas.openxmlformats.org/presentationml/2006/main">
  <p:tag name="KSO_WM_UNIT_TABLE_BEAUTIFY" val="smartTable{1e735b3f-35b7-4e21-9007-a310f3ead156}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2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8.xml><?xml version="1.0" encoding="utf-8"?>
<p:tagLst xmlns:p="http://schemas.openxmlformats.org/presentationml/2006/main">
  <p:tag name="COMMONDATA" val="eyJoZGlkIjoiODcwZjc5M2RmYzUwOWE5MjVkODVjZGMyZDUwOTRjYmEifQ=="/>
</p:tagLst>
</file>

<file path=ppt/tags/tag3.xml><?xml version="1.0" encoding="utf-8"?>
<p:tagLst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a"/>
  <p:tag name="KSO_WM_UNIT_INDEX" val="1"/>
  <p:tag name="KSO_WM_UNIT_ID" val="custom160402_1*a*1"/>
  <p:tag name="KSO_WM_UNIT_CLEAR" val="1"/>
  <p:tag name="KSO_WM_UNIT_LAYERLEVEL" val="1"/>
  <p:tag name="KSO_WM_UNIT_VALUE" val="1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b"/>
  <p:tag name="KSO_WM_UNIT_INDEX" val="1"/>
  <p:tag name="KSO_WM_UNIT_ID" val="custom160402_1*b*1"/>
  <p:tag name="KSO_WM_UNIT_CLEAR" val="1"/>
  <p:tag name="KSO_WM_UNIT_LAYERLEVEL" val="1"/>
  <p:tag name="KSO_WM_UNIT_VALUE" val="3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.xml><?xml version="1.0" encoding="utf-8"?>
<p:tagLst xmlns:p="http://schemas.openxmlformats.org/presentationml/2006/main">
  <p:tag name="KSO_WM_TEMPLATE_THUMBS_INDEX" val="1、9、12、16、19、20、24、27、28"/>
  <p:tag name="KSO_WM_SLIDE_ID" val="custom160402_1"/>
  <p:tag name="KSO_WM_TEMPLATE_SUBCATEGORY" val="0"/>
  <p:tag name="KSO_WM_SLIDE_TYPE" val="title"/>
  <p:tag name="KSO_WM_SLIDE_SUBTYPE" val="defaultBlank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160402"/>
  <p:tag name="KSO_WM_SLIDE_LAYOUT" val="a_b"/>
  <p:tag name="KSO_WM_SLIDE_LAYOUT_CNT" val="1_1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heme/theme1.xml><?xml version="1.0" encoding="utf-8"?>
<a:theme xmlns:a="http://schemas.openxmlformats.org/drawingml/2006/main" name="A000120140530A02PPBG">
  <a:themeElements>
    <a:clrScheme name="160114.114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358CC1"/>
      </a:accent1>
      <a:accent2>
        <a:srgbClr val="2D9C9F"/>
      </a:accent2>
      <a:accent3>
        <a:srgbClr val="A4C37B"/>
      </a:accent3>
      <a:accent4>
        <a:srgbClr val="9D9394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5864</Words>
  <Application>WPS 演示</Application>
  <PresentationFormat>宽屏</PresentationFormat>
  <Paragraphs>332</Paragraphs>
  <Slides>21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8" baseType="lpstr">
      <vt:lpstr>Arial</vt:lpstr>
      <vt:lpstr>宋体</vt:lpstr>
      <vt:lpstr>Wingdings</vt:lpstr>
      <vt:lpstr>黑体</vt:lpstr>
      <vt:lpstr>微软雅黑</vt:lpstr>
      <vt:lpstr>Arial Unicode MS</vt:lpstr>
      <vt:lpstr>A000120140530A02PPBG</vt:lpstr>
      <vt:lpstr>Web Geneal Notes</vt:lpstr>
      <vt:lpstr>HTTP Status Code</vt:lpstr>
      <vt:lpstr>Common Errors</vt:lpstr>
      <vt:lpstr>Website Check List</vt:lpstr>
      <vt:lpstr>Backend API Testing Using Curl</vt:lpstr>
      <vt:lpstr>Web Server for Development</vt:lpstr>
      <vt:lpstr>CSS - 1</vt:lpstr>
      <vt:lpstr>CSS - 2</vt:lpstr>
      <vt:lpstr>Resolution Adaptation Test</vt:lpstr>
      <vt:lpstr>Browser Compatibility Test</vt:lpstr>
      <vt:lpstr>Favicon</vt:lpstr>
      <vt:lpstr>SSH</vt:lpstr>
      <vt:lpstr>SEO - General</vt:lpstr>
      <vt:lpstr>SEO - Sitemaps</vt:lpstr>
      <vt:lpstr>SEO - Robots.txt</vt:lpstr>
      <vt:lpstr>Crawl</vt:lpstr>
      <vt:lpstr>ClearPath</vt:lpstr>
      <vt:lpstr>References</vt:lpstr>
      <vt:lpstr>Intro</vt:lpstr>
      <vt:lpstr>Performance</vt:lpstr>
      <vt:lpstr>In General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Sparks Lu</cp:lastModifiedBy>
  <cp:revision>130</cp:revision>
  <dcterms:created xsi:type="dcterms:W3CDTF">2019-06-19T02:08:00Z</dcterms:created>
  <dcterms:modified xsi:type="dcterms:W3CDTF">2022-07-15T01:40:52Z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2052-11.1.0.11830</vt:lpwstr>
  </property>
  <property fmtid="{D5CDD505-2E9C-101B-9397-08002B2CF9AE}" pid="3" name="ICV">
    <vt:lpwstr>56402738130D44D5B0EF0648A1F64D7D</vt:lpwstr>
  </property>
</Properties>
</file>