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Economica"/>
      <p:regular r:id="rId18"/>
      <p:bold r:id="rId19"/>
      <p:italic r:id="rId20"/>
      <p:boldItalic r:id="rId21"/>
    </p:embeddedFont>
    <p:embeddedFont>
      <p:font typeface="Open Sans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26" roundtripDataSignature="AMtx7miBMwram7iXLVIkoRBQhdI4DzjW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Economica-italic.fntdata"/><Relationship Id="rId22" Type="http://schemas.openxmlformats.org/officeDocument/2006/relationships/font" Target="fonts/OpenSans-regular.fntdata"/><Relationship Id="rId21" Type="http://schemas.openxmlformats.org/officeDocument/2006/relationships/font" Target="fonts/Economica-boldItalic.fntdata"/><Relationship Id="rId24" Type="http://schemas.openxmlformats.org/officeDocument/2006/relationships/font" Target="fonts/OpenSans-italic.fntdata"/><Relationship Id="rId23" Type="http://schemas.openxmlformats.org/officeDocument/2006/relationships/font" Target="fonts/OpenSans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customschemas.google.com/relationships/presentationmetadata" Target="metadata"/><Relationship Id="rId25" Type="http://schemas.openxmlformats.org/officeDocument/2006/relationships/font" Target="fonts/Open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Economica-bold.fntdata"/><Relationship Id="rId18" Type="http://schemas.openxmlformats.org/officeDocument/2006/relationships/font" Target="fonts/Economica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55c2b7088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" name="Google Shape;65;g255c2b7088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" name="Google Shape;8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5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5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5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5"/>
          <p:cNvSpPr txBox="1"/>
          <p:nvPr>
            <p:ph idx="12" type="sldNum"/>
          </p:nvPr>
        </p:nvSpPr>
        <p:spPr>
          <a:xfrm>
            <a:off x="8472458" y="4663217"/>
            <a:ext cx="548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34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34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34"/>
          <p:cNvSpPr txBox="1"/>
          <p:nvPr>
            <p:ph idx="12" type="sldNum"/>
          </p:nvPr>
        </p:nvSpPr>
        <p:spPr>
          <a:xfrm>
            <a:off x="8472458" y="4663217"/>
            <a:ext cx="548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5"/>
          <p:cNvSpPr txBox="1"/>
          <p:nvPr>
            <p:ph idx="12" type="sldNum"/>
          </p:nvPr>
        </p:nvSpPr>
        <p:spPr>
          <a:xfrm>
            <a:off x="8472458" y="4663217"/>
            <a:ext cx="548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6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26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26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26"/>
          <p:cNvSpPr txBox="1"/>
          <p:nvPr>
            <p:ph idx="12" type="sldNum"/>
          </p:nvPr>
        </p:nvSpPr>
        <p:spPr>
          <a:xfrm>
            <a:off x="8472458" y="4663217"/>
            <a:ext cx="548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2" name="Google Shape;22;p27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27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27"/>
          <p:cNvSpPr txBox="1"/>
          <p:nvPr>
            <p:ph idx="12" type="sldNum"/>
          </p:nvPr>
        </p:nvSpPr>
        <p:spPr>
          <a:xfrm>
            <a:off x="8472458" y="4663217"/>
            <a:ext cx="548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2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8" name="Google Shape;28;p2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28"/>
          <p:cNvSpPr txBox="1"/>
          <p:nvPr>
            <p:ph idx="12" type="sldNum"/>
          </p:nvPr>
        </p:nvSpPr>
        <p:spPr>
          <a:xfrm>
            <a:off x="8472458" y="4663217"/>
            <a:ext cx="548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29"/>
          <p:cNvSpPr txBox="1"/>
          <p:nvPr>
            <p:ph idx="12" type="sldNum"/>
          </p:nvPr>
        </p:nvSpPr>
        <p:spPr>
          <a:xfrm>
            <a:off x="8472458" y="4663217"/>
            <a:ext cx="548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30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30"/>
          <p:cNvSpPr txBox="1"/>
          <p:nvPr>
            <p:ph idx="12" type="sldNum"/>
          </p:nvPr>
        </p:nvSpPr>
        <p:spPr>
          <a:xfrm>
            <a:off x="8472458" y="4663217"/>
            <a:ext cx="548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31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31"/>
          <p:cNvSpPr txBox="1"/>
          <p:nvPr>
            <p:ph idx="12" type="sldNum"/>
          </p:nvPr>
        </p:nvSpPr>
        <p:spPr>
          <a:xfrm>
            <a:off x="8472458" y="4663217"/>
            <a:ext cx="548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2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3" name="Google Shape;43;p32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32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32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32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32"/>
          <p:cNvSpPr txBox="1"/>
          <p:nvPr>
            <p:ph idx="12" type="sldNum"/>
          </p:nvPr>
        </p:nvSpPr>
        <p:spPr>
          <a:xfrm>
            <a:off x="8472458" y="4663217"/>
            <a:ext cx="548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3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33"/>
          <p:cNvSpPr txBox="1"/>
          <p:nvPr>
            <p:ph idx="12" type="sldNum"/>
          </p:nvPr>
        </p:nvSpPr>
        <p:spPr>
          <a:xfrm>
            <a:off x="8472458" y="4663217"/>
            <a:ext cx="548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2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24"/>
          <p:cNvSpPr txBox="1"/>
          <p:nvPr>
            <p:ph idx="12" type="sldNum"/>
          </p:nvPr>
        </p:nvSpPr>
        <p:spPr>
          <a:xfrm>
            <a:off x="8472458" y="4663217"/>
            <a:ext cx="548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"/>
          <p:cNvSpPr txBox="1"/>
          <p:nvPr>
            <p:ph type="ctrTitle"/>
          </p:nvPr>
        </p:nvSpPr>
        <p:spPr>
          <a:xfrm>
            <a:off x="3044700" y="1833005"/>
            <a:ext cx="30546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A Taste of Differentiation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Power rule</a:t>
            </a:r>
            <a:endParaRPr/>
          </a:p>
        </p:txBody>
      </p:sp>
      <p:sp>
        <p:nvSpPr>
          <p:cNvPr id="130" name="Google Shape;130;p9"/>
          <p:cNvSpPr txBox="1"/>
          <p:nvPr>
            <p:ph idx="1" type="body"/>
          </p:nvPr>
        </p:nvSpPr>
        <p:spPr>
          <a:xfrm>
            <a:off x="311700" y="1225225"/>
            <a:ext cx="399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400"/>
              <a:buNone/>
            </a:pPr>
            <a:r>
              <a:rPr lang="en"/>
              <a:t>What about for a polynomial?</a:t>
            </a:r>
            <a:endParaRPr/>
          </a:p>
        </p:txBody>
      </p:sp>
      <p:sp>
        <p:nvSpPr>
          <p:cNvPr id="131" name="Google Shape;131;p9"/>
          <p:cNvSpPr txBox="1"/>
          <p:nvPr>
            <p:ph idx="1" type="body"/>
          </p:nvPr>
        </p:nvSpPr>
        <p:spPr>
          <a:xfrm>
            <a:off x="311700" y="1625425"/>
            <a:ext cx="3999900" cy="13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400"/>
              <a:buNone/>
            </a:pPr>
            <a:r>
              <a:rPr lang="en"/>
              <a:t>We can do some manipulation of the derivative formula for a polynomial and find that, in general, the derivative of the function y = x</a:t>
            </a:r>
            <a:r>
              <a:rPr baseline="30000" lang="en"/>
              <a:t>n</a:t>
            </a:r>
            <a:r>
              <a:rPr lang="en"/>
              <a:t> is dy/dx = nx</a:t>
            </a:r>
            <a:r>
              <a:rPr baseline="30000" lang="en"/>
              <a:t>n-1</a:t>
            </a:r>
            <a:r>
              <a:rPr lang="en"/>
              <a:t> where n is a non-zero integer.</a:t>
            </a:r>
            <a:endParaRPr/>
          </a:p>
        </p:txBody>
      </p:sp>
      <p:pic>
        <p:nvPicPr>
          <p:cNvPr id="132" name="Google Shape;132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24500" y="1147225"/>
            <a:ext cx="3280155" cy="3691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Coefficients of a polynomial</a:t>
            </a:r>
            <a:endParaRPr/>
          </a:p>
        </p:txBody>
      </p:sp>
      <p:sp>
        <p:nvSpPr>
          <p:cNvPr id="138" name="Google Shape;138;p10"/>
          <p:cNvSpPr txBox="1"/>
          <p:nvPr>
            <p:ph idx="1" type="body"/>
          </p:nvPr>
        </p:nvSpPr>
        <p:spPr>
          <a:xfrm>
            <a:off x="311700" y="1225225"/>
            <a:ext cx="399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400"/>
              <a:buNone/>
            </a:pPr>
            <a:r>
              <a:rPr lang="en"/>
              <a:t>Notice that p(0) = c</a:t>
            </a:r>
            <a:r>
              <a:rPr baseline="-25000" lang="en"/>
              <a:t>0</a:t>
            </a:r>
            <a:r>
              <a:rPr lang="en"/>
              <a:t>.</a:t>
            </a:r>
            <a:endParaRPr/>
          </a:p>
        </p:txBody>
      </p: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311700" y="1625425"/>
            <a:ext cx="852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400"/>
              <a:buNone/>
            </a:pPr>
            <a:r>
              <a:rPr lang="en"/>
              <a:t>Let p’ = dp/dx. Then, p’(x) = c</a:t>
            </a:r>
            <a:r>
              <a:rPr baseline="-25000" lang="en"/>
              <a:t>1</a:t>
            </a:r>
            <a:r>
              <a:rPr lang="en"/>
              <a:t> + 2c</a:t>
            </a:r>
            <a:r>
              <a:rPr baseline="-25000" lang="en"/>
              <a:t>2</a:t>
            </a:r>
            <a:r>
              <a:rPr lang="en"/>
              <a:t>x + 3c</a:t>
            </a:r>
            <a:r>
              <a:rPr baseline="-25000" lang="en"/>
              <a:t>3</a:t>
            </a:r>
            <a:r>
              <a:rPr lang="en"/>
              <a:t>x</a:t>
            </a:r>
            <a:r>
              <a:rPr baseline="30000" lang="en"/>
              <a:t>2</a:t>
            </a:r>
            <a:r>
              <a:rPr lang="en"/>
              <a:t> . . ., so p’(0) = c</a:t>
            </a:r>
            <a:r>
              <a:rPr baseline="-25000" lang="en"/>
              <a:t>1</a:t>
            </a:r>
            <a:r>
              <a:rPr lang="en"/>
              <a:t>.</a:t>
            </a:r>
            <a:endParaRPr/>
          </a:p>
        </p:txBody>
      </p:sp>
      <p:sp>
        <p:nvSpPr>
          <p:cNvPr id="140" name="Google Shape;140;p10"/>
          <p:cNvSpPr txBox="1"/>
          <p:nvPr>
            <p:ph idx="1" type="body"/>
          </p:nvPr>
        </p:nvSpPr>
        <p:spPr>
          <a:xfrm>
            <a:off x="311700" y="2425825"/>
            <a:ext cx="852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400"/>
              <a:buNone/>
            </a:pPr>
            <a:r>
              <a:rPr lang="en"/>
              <a:t>Thus, p’’(0) = 2c</a:t>
            </a:r>
            <a:r>
              <a:rPr baseline="-25000" lang="en"/>
              <a:t>2</a:t>
            </a:r>
            <a:r>
              <a:rPr lang="en"/>
              <a:t> and p’’’(0) = 6c</a:t>
            </a:r>
            <a:r>
              <a:rPr baseline="-25000" lang="en"/>
              <a:t>3</a:t>
            </a:r>
            <a:r>
              <a:rPr lang="en"/>
              <a:t> = (3!)c</a:t>
            </a:r>
            <a:r>
              <a:rPr baseline="-25000" lang="en"/>
              <a:t>3</a:t>
            </a:r>
            <a:r>
              <a:rPr lang="en"/>
              <a:t>.</a:t>
            </a:r>
            <a:endParaRPr/>
          </a:p>
        </p:txBody>
      </p:sp>
      <p:sp>
        <p:nvSpPr>
          <p:cNvPr id="141" name="Google Shape;141;p10"/>
          <p:cNvSpPr txBox="1"/>
          <p:nvPr>
            <p:ph idx="1" type="body"/>
          </p:nvPr>
        </p:nvSpPr>
        <p:spPr>
          <a:xfrm>
            <a:off x="311700" y="2826025"/>
            <a:ext cx="85206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400"/>
              <a:buNone/>
            </a:pPr>
            <a:r>
              <a:rPr lang="en"/>
              <a:t>Let us define p</a:t>
            </a:r>
            <a:r>
              <a:rPr baseline="30000" lang="en"/>
              <a:t>(a)</a:t>
            </a:r>
            <a:r>
              <a:rPr lang="en"/>
              <a:t> to be the “a”th derivative of the polynomial p(x). In other words, the result when we take the derivative of p(x) “a” times.</a:t>
            </a:r>
            <a:endParaRPr/>
          </a:p>
        </p:txBody>
      </p:sp>
      <p:sp>
        <p:nvSpPr>
          <p:cNvPr id="142" name="Google Shape;142;p10"/>
          <p:cNvSpPr txBox="1"/>
          <p:nvPr>
            <p:ph idx="1" type="body"/>
          </p:nvPr>
        </p:nvSpPr>
        <p:spPr>
          <a:xfrm>
            <a:off x="311700" y="3874225"/>
            <a:ext cx="85206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400"/>
              <a:buNone/>
            </a:pPr>
            <a:r>
              <a:rPr lang="en"/>
              <a:t>In general to find c</a:t>
            </a:r>
            <a:r>
              <a:rPr baseline="-25000" lang="en"/>
              <a:t>a</a:t>
            </a:r>
            <a:r>
              <a:rPr lang="en"/>
              <a:t>, where a is an integer between 0 and n inclusive, we can use the equation c</a:t>
            </a:r>
            <a:r>
              <a:rPr baseline="-25000" lang="en"/>
              <a:t>a</a:t>
            </a:r>
            <a:r>
              <a:rPr lang="en"/>
              <a:t> = p</a:t>
            </a:r>
            <a:r>
              <a:rPr baseline="30000" lang="en"/>
              <a:t>(a)</a:t>
            </a:r>
            <a:r>
              <a:rPr lang="en"/>
              <a:t>(0)/(a!).</a:t>
            </a:r>
            <a:endParaRPr/>
          </a:p>
        </p:txBody>
      </p:sp>
      <p:sp>
        <p:nvSpPr>
          <p:cNvPr id="143" name="Google Shape;143;p10"/>
          <p:cNvSpPr txBox="1"/>
          <p:nvPr>
            <p:ph idx="1" type="body"/>
          </p:nvPr>
        </p:nvSpPr>
        <p:spPr>
          <a:xfrm>
            <a:off x="311700" y="3474025"/>
            <a:ext cx="852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400"/>
              <a:buNone/>
            </a:pPr>
            <a:r>
              <a:rPr lang="en"/>
              <a:t>Then p</a:t>
            </a:r>
            <a:r>
              <a:rPr baseline="30000" lang="en"/>
              <a:t>(a)</a:t>
            </a:r>
            <a:r>
              <a:rPr lang="en"/>
              <a:t>(0) represents the value of the function p</a:t>
            </a:r>
            <a:r>
              <a:rPr baseline="30000" lang="en"/>
              <a:t>(a)</a:t>
            </a:r>
            <a:r>
              <a:rPr lang="en"/>
              <a:t>(x) at x = 0.</a:t>
            </a:r>
            <a:endParaRPr/>
          </a:p>
        </p:txBody>
      </p:sp>
      <p:sp>
        <p:nvSpPr>
          <p:cNvPr id="144" name="Google Shape;144;p10"/>
          <p:cNvSpPr txBox="1"/>
          <p:nvPr>
            <p:ph idx="1" type="body"/>
          </p:nvPr>
        </p:nvSpPr>
        <p:spPr>
          <a:xfrm>
            <a:off x="311700" y="2025625"/>
            <a:ext cx="852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400"/>
              <a:buNone/>
            </a:pPr>
            <a:r>
              <a:rPr lang="en"/>
              <a:t>We can continue taking derivatives to get p’’ = dp’/dx = 2c</a:t>
            </a:r>
            <a:r>
              <a:rPr baseline="-25000" lang="en"/>
              <a:t>2</a:t>
            </a:r>
            <a:r>
              <a:rPr lang="en"/>
              <a:t> + 6c</a:t>
            </a:r>
            <a:r>
              <a:rPr baseline="-25000" lang="en"/>
              <a:t>3</a:t>
            </a:r>
            <a:r>
              <a:rPr lang="en"/>
              <a:t>x + . . . and p’’’ = dp’’/dx = 3c</a:t>
            </a:r>
            <a:r>
              <a:rPr baseline="-25000" lang="en"/>
              <a:t>3</a:t>
            </a:r>
            <a:r>
              <a:rPr lang="en"/>
              <a:t>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Taylor approximation (at x = 0)</a:t>
            </a:r>
            <a:endParaRPr/>
          </a:p>
        </p:txBody>
      </p:sp>
      <p:sp>
        <p:nvSpPr>
          <p:cNvPr id="150" name="Google Shape;150;p11"/>
          <p:cNvSpPr txBox="1"/>
          <p:nvPr>
            <p:ph idx="1" type="body"/>
          </p:nvPr>
        </p:nvSpPr>
        <p:spPr>
          <a:xfrm>
            <a:off x="311700" y="1225225"/>
            <a:ext cx="852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400"/>
              <a:buNone/>
            </a:pPr>
            <a:r>
              <a:rPr lang="en"/>
              <a:t>Let us try to approximate a function f(x) as a polynomial p(x). Thus, we treat f as a polynomial.</a:t>
            </a:r>
            <a:endParaRPr/>
          </a:p>
        </p:txBody>
      </p:sp>
      <p:sp>
        <p:nvSpPr>
          <p:cNvPr id="151" name="Google Shape;151;p11"/>
          <p:cNvSpPr txBox="1"/>
          <p:nvPr>
            <p:ph idx="1" type="body"/>
          </p:nvPr>
        </p:nvSpPr>
        <p:spPr>
          <a:xfrm>
            <a:off x="311700" y="1634125"/>
            <a:ext cx="852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400"/>
              <a:buNone/>
            </a:pPr>
            <a:r>
              <a:rPr lang="en"/>
              <a:t>The polynomial is formed from many “monomial” terms c</a:t>
            </a:r>
            <a:r>
              <a:rPr baseline="-25000" lang="en"/>
              <a:t>a</a:t>
            </a:r>
            <a:r>
              <a:rPr lang="en"/>
              <a:t>x</a:t>
            </a:r>
            <a:r>
              <a:rPr baseline="30000" lang="en"/>
              <a:t>a</a:t>
            </a:r>
            <a:r>
              <a:rPr lang="en"/>
              <a:t>.</a:t>
            </a:r>
            <a:endParaRPr/>
          </a:p>
        </p:txBody>
      </p:sp>
      <p:sp>
        <p:nvSpPr>
          <p:cNvPr id="152" name="Google Shape;152;p11"/>
          <p:cNvSpPr txBox="1"/>
          <p:nvPr>
            <p:ph idx="1" type="body"/>
          </p:nvPr>
        </p:nvSpPr>
        <p:spPr>
          <a:xfrm>
            <a:off x="361950" y="2020900"/>
            <a:ext cx="399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400"/>
              <a:buNone/>
            </a:pPr>
            <a:r>
              <a:rPr lang="en"/>
              <a:t>We know c</a:t>
            </a:r>
            <a:r>
              <a:rPr baseline="-25000" lang="en"/>
              <a:t>a </a:t>
            </a:r>
            <a:r>
              <a:rPr lang="en"/>
              <a:t>= f</a:t>
            </a:r>
            <a:r>
              <a:rPr baseline="30000" lang="en"/>
              <a:t>(a)</a:t>
            </a:r>
            <a:r>
              <a:rPr lang="en"/>
              <a:t>(0)/(a!), so c</a:t>
            </a:r>
            <a:r>
              <a:rPr baseline="-25000" lang="en"/>
              <a:t>a</a:t>
            </a:r>
            <a:r>
              <a:rPr lang="en"/>
              <a:t>x</a:t>
            </a:r>
            <a:r>
              <a:rPr baseline="30000" lang="en"/>
              <a:t>a</a:t>
            </a:r>
            <a:r>
              <a:rPr lang="en"/>
              <a:t> = [f</a:t>
            </a:r>
            <a:r>
              <a:rPr baseline="30000" lang="en"/>
              <a:t>(a)</a:t>
            </a:r>
            <a:r>
              <a:rPr lang="en"/>
              <a:t>(0)/(a!)]x</a:t>
            </a:r>
            <a:r>
              <a:rPr baseline="30000" lang="en"/>
              <a:t>a</a:t>
            </a:r>
            <a:r>
              <a:rPr lang="en"/>
              <a:t>.</a:t>
            </a:r>
            <a:endParaRPr/>
          </a:p>
        </p:txBody>
      </p:sp>
      <p:sp>
        <p:nvSpPr>
          <p:cNvPr id="153" name="Google Shape;153;p11"/>
          <p:cNvSpPr txBox="1"/>
          <p:nvPr>
            <p:ph idx="1" type="body"/>
          </p:nvPr>
        </p:nvSpPr>
        <p:spPr>
          <a:xfrm>
            <a:off x="361950" y="2421100"/>
            <a:ext cx="79158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400"/>
              <a:buNone/>
            </a:pPr>
            <a:r>
              <a:rPr lang="en"/>
              <a:t>We can write out each and every term to get f(x) ≈ f(0) + f’(0)x + [1/2]f’’(0)x</a:t>
            </a:r>
            <a:r>
              <a:rPr baseline="30000" lang="en"/>
              <a:t>2</a:t>
            </a:r>
            <a:r>
              <a:rPr lang="en"/>
              <a:t> + [1/(3!)]f’’’(0)x</a:t>
            </a:r>
            <a:r>
              <a:rPr baseline="30000" lang="en"/>
              <a:t>3</a:t>
            </a:r>
            <a:r>
              <a:rPr lang="en"/>
              <a:t> . . . with more terms.</a:t>
            </a:r>
            <a:endParaRPr/>
          </a:p>
        </p:txBody>
      </p:sp>
      <p:sp>
        <p:nvSpPr>
          <p:cNvPr id="154" name="Google Shape;154;p11"/>
          <p:cNvSpPr txBox="1"/>
          <p:nvPr>
            <p:ph idx="1" type="body"/>
          </p:nvPr>
        </p:nvSpPr>
        <p:spPr>
          <a:xfrm>
            <a:off x="361950" y="3069100"/>
            <a:ext cx="3999900" cy="8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400"/>
              <a:buNone/>
            </a:pPr>
            <a:r>
              <a:rPr lang="en"/>
              <a:t>This is called the Taylor expansion of f(x) at the value x = 0, also known as the Maclaurin series of a function.</a:t>
            </a:r>
            <a:endParaRPr/>
          </a:p>
        </p:txBody>
      </p:sp>
      <p:pic>
        <p:nvPicPr>
          <p:cNvPr id="155" name="Google Shape;155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61850" y="2816575"/>
            <a:ext cx="4527600" cy="18423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55c2b7088d_0_0"/>
          <p:cNvSpPr txBox="1"/>
          <p:nvPr>
            <p:ph type="title"/>
          </p:nvPr>
        </p:nvSpPr>
        <p:spPr>
          <a:xfrm>
            <a:off x="773700" y="1806450"/>
            <a:ext cx="7596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Slopes and Derivatives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Limits</a:t>
            </a:r>
            <a:endParaRPr/>
          </a:p>
        </p:txBody>
      </p:sp>
      <p:sp>
        <p:nvSpPr>
          <p:cNvPr id="73" name="Google Shape;73;p3"/>
          <p:cNvSpPr txBox="1"/>
          <p:nvPr>
            <p:ph idx="1" type="body"/>
          </p:nvPr>
        </p:nvSpPr>
        <p:spPr>
          <a:xfrm>
            <a:off x="311700" y="1225225"/>
            <a:ext cx="399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400"/>
              <a:buNone/>
            </a:pPr>
            <a:r>
              <a:rPr lang="en"/>
              <a:t>Let’s take a graph and remove a point from it.</a:t>
            </a:r>
            <a:endParaRPr/>
          </a:p>
        </p:txBody>
      </p:sp>
      <p:sp>
        <p:nvSpPr>
          <p:cNvPr id="74" name="Google Shape;74;p3"/>
          <p:cNvSpPr txBox="1"/>
          <p:nvPr>
            <p:ph idx="1" type="body"/>
          </p:nvPr>
        </p:nvSpPr>
        <p:spPr>
          <a:xfrm>
            <a:off x="311700" y="1625425"/>
            <a:ext cx="399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400"/>
              <a:buNone/>
            </a:pPr>
            <a:r>
              <a:rPr lang="en"/>
              <a:t>How do we know which point we removed?</a:t>
            </a:r>
            <a:endParaRPr/>
          </a:p>
        </p:txBody>
      </p:sp>
      <p:sp>
        <p:nvSpPr>
          <p:cNvPr id="75" name="Google Shape;75;p3"/>
          <p:cNvSpPr txBox="1"/>
          <p:nvPr>
            <p:ph idx="1" type="body"/>
          </p:nvPr>
        </p:nvSpPr>
        <p:spPr>
          <a:xfrm>
            <a:off x="311700" y="1999950"/>
            <a:ext cx="3999900" cy="11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400"/>
              <a:buNone/>
            </a:pPr>
            <a:r>
              <a:rPr lang="en"/>
              <a:t>We can zoom in and see what the values of nearby points are and deduce that the removed point should be “very close” to the nearby points.</a:t>
            </a:r>
            <a:endParaRPr/>
          </a:p>
        </p:txBody>
      </p:sp>
      <p:sp>
        <p:nvSpPr>
          <p:cNvPr id="76" name="Google Shape;76;p3"/>
          <p:cNvSpPr txBox="1"/>
          <p:nvPr>
            <p:ph idx="1" type="body"/>
          </p:nvPr>
        </p:nvSpPr>
        <p:spPr>
          <a:xfrm>
            <a:off x="311700" y="3143550"/>
            <a:ext cx="3999900" cy="8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400"/>
              <a:buNone/>
            </a:pPr>
            <a:r>
              <a:rPr lang="en"/>
              <a:t>More concretely: we approach the point from both sides of the graph and see the trend very near, but not at, a particular point.</a:t>
            </a:r>
            <a:endParaRPr/>
          </a:p>
        </p:txBody>
      </p:sp>
      <p:pic>
        <p:nvPicPr>
          <p:cNvPr id="77" name="Google Shape;77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64000" y="1299625"/>
            <a:ext cx="4527600" cy="3136654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3"/>
          <p:cNvSpPr txBox="1"/>
          <p:nvPr>
            <p:ph idx="1" type="body"/>
          </p:nvPr>
        </p:nvSpPr>
        <p:spPr>
          <a:xfrm>
            <a:off x="311700" y="4039350"/>
            <a:ext cx="39999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400"/>
              <a:buNone/>
            </a:pPr>
            <a:r>
              <a:rPr lang="en"/>
              <a:t>This is the idea behind taking a “limit” of a function.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Slopes</a:t>
            </a:r>
            <a:endParaRPr/>
          </a:p>
        </p:txBody>
      </p:sp>
      <p:sp>
        <p:nvSpPr>
          <p:cNvPr id="84" name="Google Shape;84;p4"/>
          <p:cNvSpPr txBox="1"/>
          <p:nvPr>
            <p:ph idx="1" type="body"/>
          </p:nvPr>
        </p:nvSpPr>
        <p:spPr>
          <a:xfrm>
            <a:off x="311700" y="1225225"/>
            <a:ext cx="3999900" cy="8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400"/>
              <a:buNone/>
            </a:pPr>
            <a:r>
              <a:rPr lang="en"/>
              <a:t>We can calculate the “slope” of a line by taking the rise (change in y coordinate) and dividing it by the run (change in x coordinate).</a:t>
            </a:r>
            <a:endParaRPr/>
          </a:p>
        </p:txBody>
      </p:sp>
      <p:sp>
        <p:nvSpPr>
          <p:cNvPr id="85" name="Google Shape;85;p4"/>
          <p:cNvSpPr txBox="1"/>
          <p:nvPr>
            <p:ph idx="1" type="body"/>
          </p:nvPr>
        </p:nvSpPr>
        <p:spPr>
          <a:xfrm>
            <a:off x="311700" y="2123850"/>
            <a:ext cx="3999900" cy="8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400"/>
              <a:buNone/>
            </a:pPr>
            <a:r>
              <a:rPr lang="en"/>
              <a:t>For a line of the form y = f(x), the slope from a point x = a to x = b can be written as the fraction [f(b) - f(a)]/[b - a].</a:t>
            </a:r>
            <a:endParaRPr/>
          </a:p>
        </p:txBody>
      </p:sp>
      <p:pic>
        <p:nvPicPr>
          <p:cNvPr id="86" name="Google Shape;86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64000" y="1299625"/>
            <a:ext cx="4527601" cy="23022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Derivatives</a:t>
            </a:r>
            <a:endParaRPr/>
          </a:p>
        </p:txBody>
      </p:sp>
      <p:sp>
        <p:nvSpPr>
          <p:cNvPr id="92" name="Google Shape;92;p5"/>
          <p:cNvSpPr txBox="1"/>
          <p:nvPr>
            <p:ph idx="1" type="body"/>
          </p:nvPr>
        </p:nvSpPr>
        <p:spPr>
          <a:xfrm>
            <a:off x="311700" y="1225225"/>
            <a:ext cx="399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400"/>
              <a:buNone/>
            </a:pPr>
            <a:r>
              <a:rPr lang="en"/>
              <a:t>What about the slope for a non-linear curve?</a:t>
            </a:r>
            <a:endParaRPr/>
          </a:p>
        </p:txBody>
      </p:sp>
      <p:sp>
        <p:nvSpPr>
          <p:cNvPr id="93" name="Google Shape;93;p5"/>
          <p:cNvSpPr txBox="1"/>
          <p:nvPr>
            <p:ph idx="1" type="body"/>
          </p:nvPr>
        </p:nvSpPr>
        <p:spPr>
          <a:xfrm>
            <a:off x="311700" y="1625425"/>
            <a:ext cx="3999900" cy="8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400"/>
              <a:buNone/>
            </a:pPr>
            <a:r>
              <a:rPr lang="en"/>
              <a:t>We can approximate the slope at a certain point “a” as the slope of the line that passes through “a” and a nearby point “b.” </a:t>
            </a:r>
            <a:endParaRPr/>
          </a:p>
        </p:txBody>
      </p:sp>
      <p:sp>
        <p:nvSpPr>
          <p:cNvPr id="94" name="Google Shape;94;p5"/>
          <p:cNvSpPr txBox="1"/>
          <p:nvPr>
            <p:ph idx="1" type="body"/>
          </p:nvPr>
        </p:nvSpPr>
        <p:spPr>
          <a:xfrm>
            <a:off x="311700" y="2521225"/>
            <a:ext cx="39999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400"/>
              <a:buNone/>
            </a:pPr>
            <a:r>
              <a:rPr lang="en"/>
              <a:t>As b gets closer to a, our approximation gets better.</a:t>
            </a:r>
            <a:endParaRPr/>
          </a:p>
        </p:txBody>
      </p:sp>
      <p:sp>
        <p:nvSpPr>
          <p:cNvPr id="95" name="Google Shape;95;p5"/>
          <p:cNvSpPr txBox="1"/>
          <p:nvPr>
            <p:ph idx="1" type="body"/>
          </p:nvPr>
        </p:nvSpPr>
        <p:spPr>
          <a:xfrm>
            <a:off x="311700" y="3169225"/>
            <a:ext cx="3999900" cy="8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400"/>
              <a:buNone/>
            </a:pPr>
            <a:r>
              <a:rPr lang="en"/>
              <a:t>If we use our slope formula and take the limit as b approaches a, we get the slope of the curve at a point a.</a:t>
            </a:r>
            <a:endParaRPr/>
          </a:p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311700" y="4065025"/>
            <a:ext cx="39999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400"/>
              <a:buNone/>
            </a:pPr>
            <a:r>
              <a:rPr lang="en"/>
              <a:t>We call the slope at a the value of the “derivative” of the curve at the point a.</a:t>
            </a:r>
            <a:endParaRPr/>
          </a:p>
        </p:txBody>
      </p:sp>
      <p:pic>
        <p:nvPicPr>
          <p:cNvPr id="97" name="Google Shape;97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64000" y="1299625"/>
            <a:ext cx="3565342" cy="3691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Derivatives as a function</a:t>
            </a:r>
            <a:endParaRPr/>
          </a:p>
        </p:txBody>
      </p:sp>
      <p:sp>
        <p:nvSpPr>
          <p:cNvPr id="103" name="Google Shape;103;p6"/>
          <p:cNvSpPr txBox="1"/>
          <p:nvPr>
            <p:ph idx="1" type="body"/>
          </p:nvPr>
        </p:nvSpPr>
        <p:spPr>
          <a:xfrm>
            <a:off x="311700" y="1225225"/>
            <a:ext cx="3999900" cy="11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400"/>
              <a:buNone/>
            </a:pPr>
            <a:r>
              <a:rPr lang="en"/>
              <a:t>We can plot the value of the derivative at every point to get the derivative as a function, which we denote as dy/dx where d represents a small change in.</a:t>
            </a:r>
            <a:endParaRPr/>
          </a:p>
        </p:txBody>
      </p:sp>
      <p:sp>
        <p:nvSpPr>
          <p:cNvPr id="104" name="Google Shape;104;p6"/>
          <p:cNvSpPr txBox="1"/>
          <p:nvPr>
            <p:ph idx="1" type="body"/>
          </p:nvPr>
        </p:nvSpPr>
        <p:spPr>
          <a:xfrm>
            <a:off x="311700" y="2368825"/>
            <a:ext cx="3999900" cy="8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400"/>
              <a:buNone/>
            </a:pPr>
            <a:r>
              <a:rPr lang="en"/>
              <a:t>Thus, dy/dx represents a small change in y divided by a small change in x, which is rise over run at a very small scale.</a:t>
            </a:r>
            <a:endParaRPr/>
          </a:p>
        </p:txBody>
      </p:sp>
      <p:pic>
        <p:nvPicPr>
          <p:cNvPr id="105" name="Google Shape;105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64000" y="1299625"/>
            <a:ext cx="4527601" cy="34129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Derivative of a constant</a:t>
            </a:r>
            <a:endParaRPr/>
          </a:p>
        </p:txBody>
      </p:sp>
      <p:sp>
        <p:nvSpPr>
          <p:cNvPr id="111" name="Google Shape;111;p7"/>
          <p:cNvSpPr txBox="1"/>
          <p:nvPr>
            <p:ph idx="1" type="body"/>
          </p:nvPr>
        </p:nvSpPr>
        <p:spPr>
          <a:xfrm>
            <a:off x="311700" y="1225225"/>
            <a:ext cx="3999900" cy="8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400"/>
              <a:buNone/>
            </a:pPr>
            <a:r>
              <a:rPr lang="en"/>
              <a:t>The constant function y = c has a slope of 0 everywhere, so the derivative dy/dx of the function y = c is 0.</a:t>
            </a:r>
            <a:endParaRPr/>
          </a:p>
        </p:txBody>
      </p:sp>
      <p:pic>
        <p:nvPicPr>
          <p:cNvPr id="112" name="Google Shape;112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64000" y="1299625"/>
            <a:ext cx="4270529" cy="369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"/>
          <p:cNvSpPr txBox="1"/>
          <p:nvPr>
            <p:ph type="title"/>
          </p:nvPr>
        </p:nvSpPr>
        <p:spPr>
          <a:xfrm>
            <a:off x="773700" y="1806450"/>
            <a:ext cx="7596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Taylor Expansions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Polynomials</a:t>
            </a:r>
            <a:endParaRPr/>
          </a:p>
        </p:txBody>
      </p:sp>
      <p:sp>
        <p:nvSpPr>
          <p:cNvPr id="123" name="Google Shape;123;p8"/>
          <p:cNvSpPr txBox="1"/>
          <p:nvPr>
            <p:ph idx="1" type="body"/>
          </p:nvPr>
        </p:nvSpPr>
        <p:spPr>
          <a:xfrm>
            <a:off x="311700" y="1225225"/>
            <a:ext cx="852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400"/>
              <a:buNone/>
            </a:pPr>
            <a:r>
              <a:rPr lang="en"/>
              <a:t>A polynomial p(x) is the sum of terms c</a:t>
            </a:r>
            <a:r>
              <a:rPr baseline="-25000" lang="en"/>
              <a:t>n</a:t>
            </a:r>
            <a:r>
              <a:rPr lang="en"/>
              <a:t>x</a:t>
            </a:r>
            <a:r>
              <a:rPr baseline="30000" lang="en"/>
              <a:t>n</a:t>
            </a:r>
            <a:r>
              <a:rPr lang="en"/>
              <a:t> where c</a:t>
            </a:r>
            <a:r>
              <a:rPr baseline="-25000" lang="en"/>
              <a:t>n</a:t>
            </a:r>
            <a:r>
              <a:rPr lang="en"/>
              <a:t> is some constant and n is a non-negative integer.</a:t>
            </a:r>
            <a:endParaRPr/>
          </a:p>
        </p:txBody>
      </p:sp>
      <p:sp>
        <p:nvSpPr>
          <p:cNvPr id="124" name="Google Shape;124;p8"/>
          <p:cNvSpPr txBox="1"/>
          <p:nvPr>
            <p:ph idx="1" type="body"/>
          </p:nvPr>
        </p:nvSpPr>
        <p:spPr>
          <a:xfrm>
            <a:off x="311700" y="1625425"/>
            <a:ext cx="852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400"/>
              <a:buNone/>
            </a:pPr>
            <a:r>
              <a:rPr lang="en"/>
              <a:t>In general, we can write a polynomial as the expression p(x) = c</a:t>
            </a:r>
            <a:r>
              <a:rPr baseline="-25000" lang="en"/>
              <a:t>0</a:t>
            </a:r>
            <a:r>
              <a:rPr lang="en"/>
              <a:t> + c</a:t>
            </a:r>
            <a:r>
              <a:rPr baseline="-25000" lang="en"/>
              <a:t>1</a:t>
            </a:r>
            <a:r>
              <a:rPr lang="en"/>
              <a:t>x  + c</a:t>
            </a:r>
            <a:r>
              <a:rPr baseline="-25000" lang="en"/>
              <a:t>2</a:t>
            </a:r>
            <a:r>
              <a:rPr lang="en"/>
              <a:t>x</a:t>
            </a:r>
            <a:r>
              <a:rPr baseline="30000" lang="en"/>
              <a:t>2</a:t>
            </a:r>
            <a:r>
              <a:rPr lang="en"/>
              <a:t> + . . . + c</a:t>
            </a:r>
            <a:r>
              <a:rPr baseline="-25000" lang="en"/>
              <a:t>n</a:t>
            </a:r>
            <a:r>
              <a:rPr lang="en"/>
              <a:t>x</a:t>
            </a:r>
            <a:r>
              <a:rPr baseline="30000" lang="en"/>
              <a:t>n</a:t>
            </a:r>
            <a:r>
              <a:rPr lang="en"/>
              <a:t>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