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4e654a31a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4e654a31a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4e654a31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4e654a31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4e654a31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4e654a31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4e654a31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4e654a31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4e654a31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4e654a31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4e654a31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4e654a31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4e654a31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4e654a31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4e654a31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4e654a31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4e654a31a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4e654a31a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4e654a31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4e654a31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4e654a31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4e654a31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e654a31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4e654a31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4e654a31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4e654a31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4e654a31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4e654a31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4e654a31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4e654a31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4e654a31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4e654a31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4e654a31a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4e654a31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4e654a31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4e654a31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4e654a31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4e654a31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4e654a31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4e654a31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4e654a31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4e654a31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4e654a31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4e654a31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4e654a31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4e654a31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4e654a31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4e654a31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4e654a31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4e654a31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4e654a31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4e654a31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4e654a31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4e654a31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4e654a31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4e654a31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4e654a31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4e654a31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Hooke’s law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990050"/>
            <a:ext cx="70305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Work is force applied over a certain distance, or in other words the integral of force with respect to distance.</a:t>
            </a:r>
            <a:endParaRPr sz="1600"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1303800" y="2754500"/>
            <a:ext cx="70305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work to load a spring a distance x is thus the integral of </a:t>
            </a:r>
            <a:r>
              <a:rPr lang="en" sz="1600"/>
              <a:t>Hooke’s law </a:t>
            </a:r>
            <a:r>
              <a:rPr lang="en" sz="1600"/>
              <a:t>F = kx, or F = ½ kx</a:t>
            </a:r>
            <a:r>
              <a:rPr baseline="30000" lang="en" sz="1600"/>
              <a:t>2</a:t>
            </a:r>
            <a:r>
              <a:rPr lang="en" sz="1600"/>
              <a:t>.</a:t>
            </a:r>
            <a:endParaRPr sz="1600"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3509100"/>
            <a:ext cx="70305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Here it’s positive as F</a:t>
            </a:r>
            <a:r>
              <a:rPr baseline="-25000" lang="en" sz="1600"/>
              <a:t>a</a:t>
            </a:r>
            <a:r>
              <a:rPr lang="en" sz="1600"/>
              <a:t>=kx is the force we need to counteract the negative restoring force to stretch/compress the spring.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Integral approach to work</a:t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303800" y="1990050"/>
            <a:ext cx="70305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For any force function with respect to distance, like F = 3x</a:t>
            </a:r>
            <a:r>
              <a:rPr baseline="30000" lang="en" sz="1600"/>
              <a:t>2</a:t>
            </a:r>
            <a:r>
              <a:rPr lang="en" sz="1600"/>
              <a:t>, the work applied is the integral with respect to distance, or W = x</a:t>
            </a:r>
            <a:r>
              <a:rPr baseline="30000" lang="en" sz="1600"/>
              <a:t>3</a:t>
            </a:r>
            <a:r>
              <a:rPr lang="en" sz="1600"/>
              <a:t>+C.</a:t>
            </a:r>
            <a:endParaRPr sz="1600"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1303800" y="2693925"/>
            <a:ext cx="70305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force is constant, then the integral W = ∫Fdx = Fx, or force times distance.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energy conservation problem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a ball of mass m is dropped off a height of h onto a ramp that goes in a loop de loop, what must be the radius of the loop in order for the ball to be able to complete the loop without falling?</a:t>
            </a:r>
            <a:endParaRPr sz="1600"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52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75" y="1597875"/>
            <a:ext cx="739934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inertia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1303800" y="1990050"/>
            <a:ext cx="34305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Objects in motion wish to stay in motion. </a:t>
            </a:r>
            <a:endParaRPr sz="1600"/>
          </a:p>
        </p:txBody>
      </p:sp>
      <p:sp>
        <p:nvSpPr>
          <p:cNvPr id="384" name="Google Shape;384;p28"/>
          <p:cNvSpPr txBox="1"/>
          <p:nvPr/>
        </p:nvSpPr>
        <p:spPr>
          <a:xfrm>
            <a:off x="1303800" y="2620500"/>
            <a:ext cx="3268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more motion they have, and the more mass they have, the more they wish to stay moving.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1303800" y="3618000"/>
            <a:ext cx="3268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Momentum is this “moving” inertia, and is defined as m*v, or mass times velocity.</a:t>
            </a:r>
            <a:endParaRPr/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63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Momentum is a vector, meaning the direction of velocity is important as you have different momentum given a different direction of motion.</a:t>
            </a:r>
            <a:endParaRPr sz="1600"/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4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 is force times time</a:t>
            </a:r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1303800" y="1990050"/>
            <a:ext cx="34305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rewrite mv as m∫a(dt) since a = dv/dt. </a:t>
            </a:r>
            <a:endParaRPr sz="1600"/>
          </a:p>
        </p:txBody>
      </p:sp>
      <p:sp>
        <p:nvSpPr>
          <p:cNvPr id="400" name="Google Shape;400;p30"/>
          <p:cNvSpPr txBox="1"/>
          <p:nvPr/>
        </p:nvSpPr>
        <p:spPr>
          <a:xfrm>
            <a:off x="1303800" y="2708850"/>
            <a:ext cx="359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a is constant, then this is mat = Ft, or force times time.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1303800" y="3423150"/>
            <a:ext cx="359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Thus momentum, represented as p, is also Ft when acceleration is constant.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30"/>
          <p:cNvSpPr txBox="1"/>
          <p:nvPr/>
        </p:nvSpPr>
        <p:spPr>
          <a:xfrm>
            <a:off x="1303800" y="4137450"/>
            <a:ext cx="393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force is not constant, momentum is the integral of force with respect to time.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3" name="Google Shape;4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550" y="2447730"/>
            <a:ext cx="4075451" cy="1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Integral definition</a:t>
            </a:r>
            <a:endParaRPr/>
          </a:p>
        </p:txBody>
      </p:sp>
      <p:sp>
        <p:nvSpPr>
          <p:cNvPr id="409" name="Google Shape;409;p31"/>
          <p:cNvSpPr txBox="1"/>
          <p:nvPr>
            <p:ph idx="1" type="body"/>
          </p:nvPr>
        </p:nvSpPr>
        <p:spPr>
          <a:xfrm>
            <a:off x="1303800" y="1990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also integrate a force function with respect to time, like say F = 2t to get p = t</a:t>
            </a:r>
            <a:r>
              <a:rPr baseline="30000" lang="en" sz="1600"/>
              <a:t>2</a:t>
            </a:r>
            <a:r>
              <a:rPr lang="en" sz="1600"/>
              <a:t>+C.</a:t>
            </a:r>
            <a:endParaRPr sz="1600"/>
          </a:p>
        </p:txBody>
      </p:sp>
      <p:sp>
        <p:nvSpPr>
          <p:cNvPr id="410" name="Google Shape;410;p31"/>
          <p:cNvSpPr txBox="1"/>
          <p:nvPr>
            <p:ph idx="1" type="body"/>
          </p:nvPr>
        </p:nvSpPr>
        <p:spPr>
          <a:xfrm>
            <a:off x="1303800" y="2718800"/>
            <a:ext cx="7030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how we account for a non-constant force or acceleration.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</a:t>
            </a:r>
            <a:endParaRPr/>
          </a:p>
        </p:txBody>
      </p:sp>
      <p:sp>
        <p:nvSpPr>
          <p:cNvPr id="416" name="Google Shape;416;p32"/>
          <p:cNvSpPr txBox="1"/>
          <p:nvPr>
            <p:ph idx="1" type="body"/>
          </p:nvPr>
        </p:nvSpPr>
        <p:spPr>
          <a:xfrm>
            <a:off x="1303800" y="1990050"/>
            <a:ext cx="34305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Impulse is change in momentum and is represented by the letter J. </a:t>
            </a:r>
            <a:endParaRPr sz="1600"/>
          </a:p>
        </p:txBody>
      </p:sp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1303800" y="2787900"/>
            <a:ext cx="34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go from 10 Ns of momentum to 5 Ns of momentum in 5 seconds, impulse is -5 Ns.</a:t>
            </a:r>
            <a:endParaRPr sz="1600"/>
          </a:p>
        </p:txBody>
      </p:sp>
      <p:sp>
        <p:nvSpPr>
          <p:cNvPr id="418" name="Google Shape;418;p32"/>
          <p:cNvSpPr txBox="1"/>
          <p:nvPr>
            <p:ph idx="1" type="body"/>
          </p:nvPr>
        </p:nvSpPr>
        <p:spPr>
          <a:xfrm>
            <a:off x="1303800" y="3787200"/>
            <a:ext cx="34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Force is change in momentum over time, or impulse divided by time, so force is -1 N.</a:t>
            </a:r>
            <a:endParaRPr sz="1600"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384597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second law</a:t>
            </a:r>
            <a:endParaRPr/>
          </a:p>
        </p:txBody>
      </p:sp>
      <p:sp>
        <p:nvSpPr>
          <p:cNvPr id="425" name="Google Shape;425;p33"/>
          <p:cNvSpPr txBox="1"/>
          <p:nvPr>
            <p:ph idx="1" type="body"/>
          </p:nvPr>
        </p:nvSpPr>
        <p:spPr>
          <a:xfrm>
            <a:off x="1303800" y="1990050"/>
            <a:ext cx="7030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most general form of Newton’s second law </a:t>
            </a:r>
            <a:r>
              <a:rPr lang="en" sz="1600"/>
              <a:t>actually</a:t>
            </a:r>
            <a:r>
              <a:rPr lang="en" sz="1600"/>
              <a:t> says F = dp/dt, or force is change in momentum over time.</a:t>
            </a:r>
            <a:endParaRPr sz="1600"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1303800" y="2678850"/>
            <a:ext cx="7030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momentum is mv, and mass is usually constant, this rearranges to F = mdv/dt = ma.</a:t>
            </a:r>
            <a:endParaRPr sz="1600"/>
          </a:p>
        </p:txBody>
      </p:sp>
      <p:sp>
        <p:nvSpPr>
          <p:cNvPr id="427" name="Google Shape;427;p33"/>
          <p:cNvSpPr txBox="1"/>
          <p:nvPr>
            <p:ph idx="1" type="body"/>
          </p:nvPr>
        </p:nvSpPr>
        <p:spPr>
          <a:xfrm>
            <a:off x="1303800" y="3367650"/>
            <a:ext cx="7030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However, by writing F = dp/dt, this allows us to account for a non-constant mass, which makes it a more general form of the law.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of momentum</a:t>
            </a:r>
            <a:endParaRPr/>
          </a:p>
        </p:txBody>
      </p:sp>
      <p:sp>
        <p:nvSpPr>
          <p:cNvPr id="433" name="Google Shape;433;p34"/>
          <p:cNvSpPr txBox="1"/>
          <p:nvPr>
            <p:ph idx="1" type="body"/>
          </p:nvPr>
        </p:nvSpPr>
        <p:spPr>
          <a:xfrm>
            <a:off x="1303800" y="1990050"/>
            <a:ext cx="34305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change in momentum over time is force, if a system has no forces applied, the momentum should stay the same.</a:t>
            </a:r>
            <a:endParaRPr sz="1600"/>
          </a:p>
        </p:txBody>
      </p:sp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1303800" y="3246150"/>
            <a:ext cx="34305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One instance of systems like this is a collision system.</a:t>
            </a:r>
            <a:endParaRPr sz="1600"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898" cy="223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collisions</a:t>
            </a:r>
            <a:endParaRPr/>
          </a:p>
        </p:txBody>
      </p:sp>
      <p:sp>
        <p:nvSpPr>
          <p:cNvPr id="446" name="Google Shape;446;p36"/>
          <p:cNvSpPr txBox="1"/>
          <p:nvPr>
            <p:ph idx="1" type="body"/>
          </p:nvPr>
        </p:nvSpPr>
        <p:spPr>
          <a:xfrm>
            <a:off x="1303800" y="1990050"/>
            <a:ext cx="70305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a way for multiple objects to interact while maintaining their momentums.</a:t>
            </a:r>
            <a:endParaRPr sz="1600"/>
          </a:p>
        </p:txBody>
      </p:sp>
      <p:sp>
        <p:nvSpPr>
          <p:cNvPr id="447" name="Google Shape;447;p36"/>
          <p:cNvSpPr txBox="1"/>
          <p:nvPr>
            <p:ph idx="1" type="body"/>
          </p:nvPr>
        </p:nvSpPr>
        <p:spPr>
          <a:xfrm>
            <a:off x="1303800" y="2719350"/>
            <a:ext cx="70305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will say initial momentums of each object are p</a:t>
            </a:r>
            <a:r>
              <a:rPr baseline="-25000" lang="en" sz="1600"/>
              <a:t>i</a:t>
            </a:r>
            <a:r>
              <a:rPr lang="en" sz="1600"/>
              <a:t> for object i and the final momentum is p</a:t>
            </a:r>
            <a:r>
              <a:rPr baseline="-25000" lang="en" sz="1600"/>
              <a:t>i</a:t>
            </a:r>
            <a:r>
              <a:rPr lang="en" sz="1600"/>
              <a:t>’.</a:t>
            </a:r>
            <a:endParaRPr sz="1600"/>
          </a:p>
        </p:txBody>
      </p:sp>
      <p:sp>
        <p:nvSpPr>
          <p:cNvPr id="448" name="Google Shape;448;p36"/>
          <p:cNvSpPr txBox="1"/>
          <p:nvPr>
            <p:ph idx="1" type="body"/>
          </p:nvPr>
        </p:nvSpPr>
        <p:spPr>
          <a:xfrm>
            <a:off x="1303800" y="3448650"/>
            <a:ext cx="70305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 collisions, multiple objects will collide with each other, and their velocities may change while </a:t>
            </a:r>
            <a:r>
              <a:rPr lang="en" sz="1600"/>
              <a:t>the total momentum of the system is constant.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Inelastic</a:t>
            </a:r>
            <a:endParaRPr/>
          </a:p>
        </p:txBody>
      </p:sp>
      <p:sp>
        <p:nvSpPr>
          <p:cNvPr id="454" name="Google Shape;454;p37"/>
          <p:cNvSpPr txBox="1"/>
          <p:nvPr>
            <p:ph idx="1" type="body"/>
          </p:nvPr>
        </p:nvSpPr>
        <p:spPr>
          <a:xfrm>
            <a:off x="1303800" y="1990050"/>
            <a:ext cx="3674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Most collisions are inelastic meaning objects will lose KE after colliding, but momentum will still remain the same.</a:t>
            </a:r>
            <a:endParaRPr sz="1600"/>
          </a:p>
        </p:txBody>
      </p: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303800" y="3048275"/>
            <a:ext cx="34305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reason they lose KE is because friction acts on objects as they collide, </a:t>
            </a:r>
            <a:r>
              <a:rPr lang="en" sz="1600"/>
              <a:t>turning</a:t>
            </a:r>
            <a:r>
              <a:rPr lang="en" sz="1600"/>
              <a:t> KE to heat.</a:t>
            </a:r>
            <a:endParaRPr sz="1600"/>
          </a:p>
        </p:txBody>
      </p:sp>
      <p:sp>
        <p:nvSpPr>
          <p:cNvPr id="456" name="Google Shape;456;p37"/>
          <p:cNvSpPr txBox="1"/>
          <p:nvPr>
            <p:ph idx="1" type="body"/>
          </p:nvPr>
        </p:nvSpPr>
        <p:spPr>
          <a:xfrm>
            <a:off x="1303800" y="3985775"/>
            <a:ext cx="34305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</a:t>
            </a:r>
            <a:r>
              <a:rPr baseline="-25000" lang="en" sz="1600"/>
              <a:t>1</a:t>
            </a:r>
            <a:r>
              <a:rPr lang="en" sz="1600"/>
              <a:t>+p</a:t>
            </a:r>
            <a:r>
              <a:rPr baseline="-25000" lang="en" sz="1600"/>
              <a:t>2</a:t>
            </a:r>
            <a:r>
              <a:rPr lang="en" sz="1600"/>
              <a:t>=p</a:t>
            </a:r>
            <a:r>
              <a:rPr baseline="-25000" lang="en" sz="1600"/>
              <a:t>1</a:t>
            </a:r>
            <a:r>
              <a:rPr lang="en" sz="1600"/>
              <a:t>’+p</a:t>
            </a:r>
            <a:r>
              <a:rPr baseline="-25000" lang="en" sz="1600"/>
              <a:t>2</a:t>
            </a:r>
            <a:r>
              <a:rPr lang="en" sz="1600"/>
              <a:t>’.</a:t>
            </a:r>
            <a:endParaRPr sz="1600"/>
          </a:p>
        </p:txBody>
      </p:sp>
      <p:pic>
        <p:nvPicPr>
          <p:cNvPr id="457" name="Google Shape;4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300" y="1750275"/>
            <a:ext cx="302066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</a:t>
            </a:r>
            <a:endParaRPr/>
          </a:p>
        </p:txBody>
      </p:sp>
      <p:sp>
        <p:nvSpPr>
          <p:cNvPr id="463" name="Google Shape;463;p38"/>
          <p:cNvSpPr txBox="1"/>
          <p:nvPr>
            <p:ph idx="1" type="body"/>
          </p:nvPr>
        </p:nvSpPr>
        <p:spPr>
          <a:xfrm>
            <a:off x="1303800" y="1990050"/>
            <a:ext cx="34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elastic collision means that not only is </a:t>
            </a:r>
            <a:r>
              <a:rPr lang="en" sz="1600"/>
              <a:t>momentum conserved, but KE is as well.</a:t>
            </a:r>
            <a:endParaRPr sz="1600"/>
          </a:p>
        </p:txBody>
      </p:sp>
      <p:sp>
        <p:nvSpPr>
          <p:cNvPr id="464" name="Google Shape;464;p38"/>
          <p:cNvSpPr txBox="1"/>
          <p:nvPr>
            <p:ph idx="1" type="body"/>
          </p:nvPr>
        </p:nvSpPr>
        <p:spPr>
          <a:xfrm>
            <a:off x="1303800" y="2989350"/>
            <a:ext cx="34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These are elastic, as objects do not stick to each other, but bounce off each other after hitting.</a:t>
            </a:r>
            <a:endParaRPr sz="1600"/>
          </a:p>
        </p:txBody>
      </p:sp>
      <p:pic>
        <p:nvPicPr>
          <p:cNvPr id="465" name="Google Shape;4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302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elastic collisions</a:t>
            </a:r>
            <a:endParaRPr/>
          </a:p>
        </p:txBody>
      </p:sp>
      <p:sp>
        <p:nvSpPr>
          <p:cNvPr id="471" name="Google Shape;471;p39"/>
          <p:cNvSpPr txBox="1"/>
          <p:nvPr>
            <p:ph idx="1" type="body"/>
          </p:nvPr>
        </p:nvSpPr>
        <p:spPr>
          <a:xfrm>
            <a:off x="1303800" y="1990050"/>
            <a:ext cx="3822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</a:t>
            </a:r>
            <a:r>
              <a:rPr baseline="-25000" lang="en" sz="1600"/>
              <a:t>1</a:t>
            </a:r>
            <a:r>
              <a:rPr lang="en" sz="1600"/>
              <a:t>+p</a:t>
            </a:r>
            <a:r>
              <a:rPr baseline="-25000" lang="en" sz="1600"/>
              <a:t>2</a:t>
            </a:r>
            <a:r>
              <a:rPr lang="en" sz="1600"/>
              <a:t>=p</a:t>
            </a:r>
            <a:r>
              <a:rPr baseline="-25000" lang="en" sz="1600"/>
              <a:t>1</a:t>
            </a:r>
            <a:r>
              <a:rPr lang="en" sz="1600"/>
              <a:t>’+p</a:t>
            </a:r>
            <a:r>
              <a:rPr baseline="-25000" lang="en" sz="1600"/>
              <a:t>2</a:t>
            </a:r>
            <a:r>
              <a:rPr lang="en" sz="1600"/>
              <a:t>’ AND KE</a:t>
            </a:r>
            <a:r>
              <a:rPr baseline="-25000" lang="en" sz="1600"/>
              <a:t>1</a:t>
            </a:r>
            <a:r>
              <a:rPr lang="en" sz="1600"/>
              <a:t>+KE</a:t>
            </a:r>
            <a:r>
              <a:rPr baseline="-25000" lang="en" sz="1600"/>
              <a:t>2</a:t>
            </a:r>
            <a:r>
              <a:rPr lang="en" sz="1600"/>
              <a:t>=KE</a:t>
            </a:r>
            <a:r>
              <a:rPr baseline="-25000" lang="en" sz="1600"/>
              <a:t>1</a:t>
            </a:r>
            <a:r>
              <a:rPr lang="en" sz="1600"/>
              <a:t>’+KE</a:t>
            </a:r>
            <a:r>
              <a:rPr baseline="-25000" lang="en" sz="1600"/>
              <a:t>2</a:t>
            </a:r>
            <a:r>
              <a:rPr lang="en" sz="1600"/>
              <a:t>’.</a:t>
            </a:r>
            <a:endParaRPr sz="1600"/>
          </a:p>
        </p:txBody>
      </p:sp>
      <p:sp>
        <p:nvSpPr>
          <p:cNvPr id="472" name="Google Shape;472;p39"/>
          <p:cNvSpPr txBox="1"/>
          <p:nvPr>
            <p:ph idx="1" type="body"/>
          </p:nvPr>
        </p:nvSpPr>
        <p:spPr>
          <a:xfrm>
            <a:off x="1303800" y="2475750"/>
            <a:ext cx="34305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Rearranging gives v</a:t>
            </a:r>
            <a:r>
              <a:rPr baseline="-25000" lang="en" sz="1600"/>
              <a:t>1</a:t>
            </a:r>
            <a:r>
              <a:rPr lang="en" sz="1600"/>
              <a:t>+v</a:t>
            </a:r>
            <a:r>
              <a:rPr baseline="-25000" lang="en" sz="1600"/>
              <a:t>1</a:t>
            </a:r>
            <a:r>
              <a:rPr lang="en" sz="1600"/>
              <a:t>’=v</a:t>
            </a:r>
            <a:r>
              <a:rPr baseline="-25000" lang="en" sz="1600"/>
              <a:t>2</a:t>
            </a:r>
            <a:r>
              <a:rPr lang="en" sz="1600"/>
              <a:t>+v</a:t>
            </a:r>
            <a:r>
              <a:rPr baseline="-25000" lang="en" sz="1600"/>
              <a:t>2</a:t>
            </a:r>
            <a:r>
              <a:rPr lang="en" sz="1600"/>
              <a:t>’.</a:t>
            </a:r>
            <a:endParaRPr sz="1600"/>
          </a:p>
        </p:txBody>
      </p:sp>
      <p:sp>
        <p:nvSpPr>
          <p:cNvPr id="473" name="Google Shape;473;p39"/>
          <p:cNvSpPr txBox="1"/>
          <p:nvPr>
            <p:ph idx="1" type="body"/>
          </p:nvPr>
        </p:nvSpPr>
        <p:spPr>
          <a:xfrm>
            <a:off x="1303800" y="2961450"/>
            <a:ext cx="70305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There’s also a nice formula that gives each final velocity:</a:t>
            </a:r>
            <a:br>
              <a:rPr lang="en" sz="1600"/>
            </a:br>
            <a:r>
              <a:rPr lang="en" sz="1600"/>
              <a:t>v</a:t>
            </a:r>
            <a:r>
              <a:rPr baseline="-25000" lang="en" sz="1600"/>
              <a:t>1</a:t>
            </a:r>
            <a:r>
              <a:rPr lang="en" sz="1600"/>
              <a:t>’=(m</a:t>
            </a:r>
            <a:r>
              <a:rPr baseline="-25000" lang="en" sz="1600"/>
              <a:t>1</a:t>
            </a:r>
            <a:r>
              <a:rPr lang="en" sz="1600"/>
              <a:t>-m</a:t>
            </a:r>
            <a:r>
              <a:rPr baseline="-25000" lang="en" sz="1600"/>
              <a:t>2</a:t>
            </a:r>
            <a:r>
              <a:rPr lang="en" sz="1600"/>
              <a:t>)v</a:t>
            </a:r>
            <a:r>
              <a:rPr baseline="-25000" lang="en" sz="1600"/>
              <a:t>1</a:t>
            </a:r>
            <a:r>
              <a:rPr lang="en" sz="1600"/>
              <a:t>/(m</a:t>
            </a:r>
            <a:r>
              <a:rPr baseline="-25000" lang="en" sz="1600"/>
              <a:t>1</a:t>
            </a:r>
            <a:r>
              <a:rPr lang="en" sz="1600"/>
              <a:t>+m</a:t>
            </a:r>
            <a:r>
              <a:rPr baseline="-25000" lang="en" sz="1600"/>
              <a:t>2</a:t>
            </a:r>
            <a:r>
              <a:rPr lang="en" sz="1600"/>
              <a:t>) + (2m</a:t>
            </a:r>
            <a:r>
              <a:rPr baseline="-25000" lang="en" sz="1600"/>
              <a:t>2</a:t>
            </a:r>
            <a:r>
              <a:rPr lang="en" sz="1600"/>
              <a:t>)v</a:t>
            </a:r>
            <a:r>
              <a:rPr baseline="-25000" lang="en" sz="1600"/>
              <a:t>2</a:t>
            </a:r>
            <a:r>
              <a:rPr lang="en" sz="1600"/>
              <a:t>/(m</a:t>
            </a:r>
            <a:r>
              <a:rPr baseline="-25000" lang="en" sz="1600"/>
              <a:t>1</a:t>
            </a:r>
            <a:r>
              <a:rPr lang="en" sz="1600"/>
              <a:t>+m</a:t>
            </a:r>
            <a:r>
              <a:rPr baseline="-25000" lang="en" sz="1600"/>
              <a:t>2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v</a:t>
            </a:r>
            <a:r>
              <a:rPr baseline="-25000" lang="en" sz="1600"/>
              <a:t>2</a:t>
            </a:r>
            <a:r>
              <a:rPr lang="en" sz="1600"/>
              <a:t>’=(2m</a:t>
            </a:r>
            <a:r>
              <a:rPr baseline="-25000" lang="en" sz="1600"/>
              <a:t>1</a:t>
            </a:r>
            <a:r>
              <a:rPr lang="en" sz="1600"/>
              <a:t>)v</a:t>
            </a:r>
            <a:r>
              <a:rPr baseline="-25000" lang="en" sz="1600"/>
              <a:t>1</a:t>
            </a:r>
            <a:r>
              <a:rPr lang="en" sz="1600"/>
              <a:t>/(m</a:t>
            </a:r>
            <a:r>
              <a:rPr baseline="-25000" lang="en" sz="1600"/>
              <a:t>1</a:t>
            </a:r>
            <a:r>
              <a:rPr lang="en" sz="1600"/>
              <a:t>+m</a:t>
            </a:r>
            <a:r>
              <a:rPr baseline="-25000" lang="en" sz="1600"/>
              <a:t>2</a:t>
            </a:r>
            <a:r>
              <a:rPr lang="en" sz="1600"/>
              <a:t>) + (m</a:t>
            </a:r>
            <a:r>
              <a:rPr baseline="-25000" lang="en" sz="1600"/>
              <a:t>2</a:t>
            </a:r>
            <a:r>
              <a:rPr lang="en" sz="1600"/>
              <a:t>-m</a:t>
            </a:r>
            <a:r>
              <a:rPr baseline="-25000" lang="en" sz="1600"/>
              <a:t>1</a:t>
            </a:r>
            <a:r>
              <a:rPr lang="en" sz="1600"/>
              <a:t>)v</a:t>
            </a:r>
            <a:r>
              <a:rPr baseline="-25000" lang="en" sz="1600"/>
              <a:t>2</a:t>
            </a:r>
            <a:r>
              <a:rPr lang="en" sz="1600"/>
              <a:t>/(m</a:t>
            </a:r>
            <a:r>
              <a:rPr baseline="-25000" lang="en" sz="1600"/>
              <a:t>1</a:t>
            </a:r>
            <a:r>
              <a:rPr lang="en" sz="1600"/>
              <a:t>+m</a:t>
            </a:r>
            <a:r>
              <a:rPr baseline="-25000" lang="en" sz="1600"/>
              <a:t>2</a:t>
            </a:r>
            <a:r>
              <a:rPr lang="en" sz="1600"/>
              <a:t>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Perfectly inelastic</a:t>
            </a:r>
            <a:endParaRPr/>
          </a:p>
        </p:txBody>
      </p:sp>
      <p:sp>
        <p:nvSpPr>
          <p:cNvPr id="479" name="Google Shape;479;p4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where </a:t>
            </a:r>
            <a:r>
              <a:rPr lang="en" sz="1600"/>
              <a:t>colluding</a:t>
            </a:r>
            <a:r>
              <a:rPr lang="en" sz="1600"/>
              <a:t> objects stick to each other, which means that the sum of momentums of the two objects p</a:t>
            </a:r>
            <a:r>
              <a:rPr baseline="-25000" lang="en" sz="1600"/>
              <a:t>1</a:t>
            </a:r>
            <a:r>
              <a:rPr lang="en" sz="1600"/>
              <a:t>+p</a:t>
            </a:r>
            <a:r>
              <a:rPr baseline="-25000" lang="en" sz="1600"/>
              <a:t>2</a:t>
            </a:r>
            <a:r>
              <a:rPr lang="en" sz="1600"/>
              <a:t> turns into p</a:t>
            </a:r>
            <a:r>
              <a:rPr baseline="-25000" lang="en" sz="1600"/>
              <a:t>1,2</a:t>
            </a:r>
            <a:r>
              <a:rPr lang="en" sz="1600"/>
              <a:t>, the momentum of the new object with combined mass of object 1 and 2.</a:t>
            </a:r>
            <a:endParaRPr sz="1600"/>
          </a:p>
        </p:txBody>
      </p:sp>
      <p:pic>
        <p:nvPicPr>
          <p:cNvPr id="480" name="Google Shape;4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899" cy="22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Explosions (not a collision)</a:t>
            </a:r>
            <a:endParaRPr/>
          </a:p>
        </p:txBody>
      </p:sp>
      <p:sp>
        <p:nvSpPr>
          <p:cNvPr id="486" name="Google Shape;486;p4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the “opposite” of a perfectly elastic collision where one object of momentum p</a:t>
            </a:r>
            <a:r>
              <a:rPr baseline="-25000" lang="en" sz="1600"/>
              <a:t>1,2</a:t>
            </a:r>
            <a:r>
              <a:rPr lang="en" sz="1600"/>
              <a:t> splits into two (or more) objects with momentum p</a:t>
            </a:r>
            <a:r>
              <a:rPr baseline="-25000" lang="en" sz="1600"/>
              <a:t>1</a:t>
            </a:r>
            <a:r>
              <a:rPr lang="en" sz="1600"/>
              <a:t> and p</a:t>
            </a:r>
            <a:r>
              <a:rPr baseline="-25000" lang="en" sz="1600"/>
              <a:t>2</a:t>
            </a:r>
            <a:r>
              <a:rPr lang="en" sz="1600"/>
              <a:t>.</a:t>
            </a:r>
            <a:endParaRPr sz="1600"/>
          </a:p>
        </p:txBody>
      </p:sp>
      <p:pic>
        <p:nvPicPr>
          <p:cNvPr id="487" name="Google Shape;4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2" cy="22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Equilibrium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34305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Springs pull everything toward the center, called the equilibrium.</a:t>
            </a:r>
            <a:endParaRPr sz="16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754750"/>
            <a:ext cx="34305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 can pull objects on a spring a distance x from the spring.</a:t>
            </a:r>
            <a:endParaRPr sz="16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3519450"/>
            <a:ext cx="34305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spring will always apply a force to restore itself to equilibrium.</a:t>
            </a:r>
            <a:endParaRPr sz="16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51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Hooke’s law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15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magnitude of the restoring force, or the force bringing it back to equilibrium is proportional to x, the distance either compressed or stretched.</a:t>
            </a:r>
            <a:endParaRPr sz="16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2691775"/>
            <a:ext cx="715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</a:t>
            </a:r>
            <a:r>
              <a:rPr baseline="-25000" lang="en" sz="1600"/>
              <a:t>r</a:t>
            </a:r>
            <a:r>
              <a:rPr lang="en" sz="1600"/>
              <a:t> = -kx, where k is a constant and x is the distance the spring is stretched. Negative as it’s opposite the applied force which is usually denoted as positive.</a:t>
            </a:r>
            <a:endParaRPr sz="1600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3691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Note that F</a:t>
            </a:r>
            <a:r>
              <a:rPr baseline="-25000" lang="en" sz="1600"/>
              <a:t>r</a:t>
            </a:r>
            <a:r>
              <a:rPr lang="en" sz="1600"/>
              <a:t> is negative no matter if you compress or stretch it as the negative sign tells you that it’s acting against your F</a:t>
            </a:r>
            <a:r>
              <a:rPr baseline="-25000" lang="en" sz="1600"/>
              <a:t>a</a:t>
            </a:r>
            <a:r>
              <a:rPr lang="en" sz="1600"/>
              <a:t> used to deform it in either direction.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constant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3430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units of the spring constant are N/m or kg/s</a:t>
            </a:r>
            <a:r>
              <a:rPr baseline="30000" lang="en" sz="1600"/>
              <a:t>2</a:t>
            </a:r>
            <a:r>
              <a:rPr lang="en" sz="1600"/>
              <a:t> since F</a:t>
            </a:r>
            <a:r>
              <a:rPr baseline="-25000" lang="en" sz="1600"/>
              <a:t>r</a:t>
            </a:r>
            <a:r>
              <a:rPr lang="en" sz="1600"/>
              <a:t> = -kx.</a:t>
            </a:r>
            <a:endParaRPr sz="1600"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2743350"/>
            <a:ext cx="3430500" cy="1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larger the constant, the stiffer the spring, meaning it takes more force to stretch it out the same distance as one with a smaller spring constant.</a:t>
            </a:r>
            <a:endParaRPr sz="16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3139003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Springs in series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34305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stack springs, they actually seem weaker than before because the “stretching” is distributed across more springs. </a:t>
            </a:r>
            <a:endParaRPr sz="1600"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3223350"/>
            <a:ext cx="34305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formula for the new spring constant is k = 1/(1/k</a:t>
            </a:r>
            <a:r>
              <a:rPr baseline="-25000" lang="en" sz="1600"/>
              <a:t>1</a:t>
            </a:r>
            <a:r>
              <a:rPr lang="en" sz="1600"/>
              <a:t> + 1/k</a:t>
            </a:r>
            <a:r>
              <a:rPr baseline="-25000" lang="en" sz="1600"/>
              <a:t>2</a:t>
            </a:r>
            <a:r>
              <a:rPr lang="en" sz="1600"/>
              <a:t>) which will always be smaller than k</a:t>
            </a:r>
            <a:r>
              <a:rPr baseline="-25000" lang="en" sz="1600"/>
              <a:t>1</a:t>
            </a:r>
            <a:r>
              <a:rPr lang="en" sz="1600"/>
              <a:t> or k</a:t>
            </a:r>
            <a:r>
              <a:rPr baseline="-25000" lang="en" sz="1600"/>
              <a:t>2</a:t>
            </a:r>
            <a:r>
              <a:rPr lang="en" sz="1600"/>
              <a:t>.</a:t>
            </a:r>
            <a:endParaRPr sz="16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4" cy="227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Springs in parallel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34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more springs you attach to an object, the harder it is to displace that object as more springs pull.</a:t>
            </a:r>
            <a:endParaRPr sz="1600"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2989350"/>
            <a:ext cx="3430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the spring constant of the system is larger.</a:t>
            </a:r>
            <a:endParaRPr sz="1600"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03800" y="3691950"/>
            <a:ext cx="3430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formula is k = k</a:t>
            </a:r>
            <a:r>
              <a:rPr baseline="-25000" lang="en" sz="1600"/>
              <a:t>1</a:t>
            </a:r>
            <a:r>
              <a:rPr lang="en" sz="1600"/>
              <a:t> + k</a:t>
            </a:r>
            <a:r>
              <a:rPr baseline="-25000" lang="en" sz="1600"/>
              <a:t>2</a:t>
            </a:r>
            <a:r>
              <a:rPr lang="en" sz="1600"/>
              <a:t> for springs put in a row.</a:t>
            </a:r>
            <a:endParaRPr sz="1600"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88450"/>
            <a:ext cx="4419599" cy="216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potential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as you stretch the spring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164925"/>
            <a:ext cx="7030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you stretch the spring over more and more distance, more and more force F</a:t>
            </a:r>
            <a:r>
              <a:rPr baseline="-25000" lang="en" sz="1600"/>
              <a:t>a</a:t>
            </a:r>
            <a:r>
              <a:rPr lang="en" sz="1600"/>
              <a:t> =-F</a:t>
            </a:r>
            <a:r>
              <a:rPr baseline="-25000" lang="en" sz="1600"/>
              <a:t>r</a:t>
            </a:r>
            <a:r>
              <a:rPr lang="en" sz="1600"/>
              <a:t> is involved to counteract F</a:t>
            </a:r>
            <a:r>
              <a:rPr baseline="-25000" lang="en" sz="1600"/>
              <a:t>r</a:t>
            </a:r>
            <a:r>
              <a:rPr lang="en" sz="1600"/>
              <a:t>=-kx.</a:t>
            </a:r>
            <a:endParaRPr sz="1600"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853725"/>
            <a:ext cx="70305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the work you apply increases as you keep stretching the spring.</a:t>
            </a:r>
            <a:endParaRPr sz="1600"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75" y="3037500"/>
            <a:ext cx="4845850" cy="20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2348700"/>
            <a:ext cx="7030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energy stored in the spring as a result of your stretching is called U</a:t>
            </a:r>
            <a:r>
              <a:rPr baseline="-25000" lang="en" sz="1600"/>
              <a:t>s</a:t>
            </a:r>
            <a:r>
              <a:rPr lang="en" sz="1600"/>
              <a:t>, or spring </a:t>
            </a:r>
            <a:r>
              <a:rPr lang="en" sz="1600"/>
              <a:t>potential</a:t>
            </a:r>
            <a:r>
              <a:rPr lang="en" sz="1600"/>
              <a:t> energy.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