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734686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734686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4734686c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4734686c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806287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6806287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fd7db1c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5fd7db1c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734686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734686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734686c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4734686c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8062870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8062870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8062870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68062870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80628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680628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6806287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6806287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5fd7db1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5fd7db1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68062870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6806287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6806287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6806287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6806287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6806287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68062870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68062870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5fd7db1c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5fd7db1c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6806287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6806287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68062870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68062870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806287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806287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8062870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8062870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734686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734686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734686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734686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734686c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4734686c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734686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734686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fd7db1c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fd7db1c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734686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734686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734686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734686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in space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Non-examples</a:t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5650575" y="1602675"/>
            <a:ext cx="3071400" cy="1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Friction does more work the more you travel: if you travel from a to b to a to b, the work done is different than just going from a to b despite the overall change being from point a to point b for both.</a:t>
            </a:r>
            <a:endParaRPr sz="1600"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5650575" y="3591675"/>
            <a:ext cx="31506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Non-conservative forces like friction generally increase the internal energy of a system (produce heat).</a:t>
            </a:r>
            <a:endParaRPr sz="16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5345773" cy="29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relationship</a:t>
            </a:r>
            <a:endParaRPr/>
          </a:p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5650575" y="1602675"/>
            <a:ext cx="3071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 conservative forces decrease the potential energy of a system, ∫F(x)dx = -U(x) for some conservative force F(x) and some potential energy U(x).</a:t>
            </a:r>
            <a:endParaRPr sz="16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575" y="1211350"/>
            <a:ext cx="3564750" cy="346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potential example</a:t>
            </a:r>
            <a:endParaRPr/>
          </a:p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5650575" y="1602675"/>
            <a:ext cx="30714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Taking the negative of the derivative of spring potential energy gives the formula for the spring restoring force, Hooke’s law.</a:t>
            </a:r>
            <a:endParaRPr sz="16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5345773" cy="332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Gravitational potential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of gravitational potential</a:t>
            </a:r>
            <a:endParaRPr/>
          </a:p>
        </p:txBody>
      </p:sp>
      <p:sp>
        <p:nvSpPr>
          <p:cNvPr id="162" name="Google Shape;162;p26"/>
          <p:cNvSpPr txBox="1"/>
          <p:nvPr>
            <p:ph idx="2" type="body"/>
          </p:nvPr>
        </p:nvSpPr>
        <p:spPr>
          <a:xfrm>
            <a:off x="5650575" y="1602675"/>
            <a:ext cx="30714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You take newton’s law of gravitation: F = -GmM/r</a:t>
            </a:r>
            <a:r>
              <a:rPr baseline="30000" lang="en" sz="1600"/>
              <a:t>2</a:t>
            </a:r>
            <a:r>
              <a:rPr lang="en" sz="1600"/>
              <a:t> and integrate it by r, since the integral of force with respect to distance is work.</a:t>
            </a:r>
            <a:endParaRPr sz="1600"/>
          </a:p>
        </p:txBody>
      </p:sp>
      <p:sp>
        <p:nvSpPr>
          <p:cNvPr id="163" name="Google Shape;163;p26"/>
          <p:cNvSpPr txBox="1"/>
          <p:nvPr/>
        </p:nvSpPr>
        <p:spPr>
          <a:xfrm>
            <a:off x="5650575" y="3123075"/>
            <a:ext cx="3071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gives U = -GmM/r, where U represents gravitational potential energy.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75" y="1363750"/>
            <a:ext cx="4876799" cy="3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Bounds</a:t>
            </a:r>
            <a:endParaRPr/>
          </a:p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5650575" y="1602675"/>
            <a:ext cx="30714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 </a:t>
            </a:r>
            <a:r>
              <a:rPr lang="en" sz="1600"/>
              <a:t>U = -GmM/r, note that G, m, M, and r are all positive, so U is never positive.</a:t>
            </a:r>
            <a:endParaRPr sz="1600"/>
          </a:p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5650575" y="2571675"/>
            <a:ext cx="30714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 object </a:t>
            </a:r>
            <a:r>
              <a:rPr lang="en" sz="1600"/>
              <a:t>infinite</a:t>
            </a:r>
            <a:r>
              <a:rPr lang="en" sz="1600"/>
              <a:t> distance away from a mass has 0 gravitational potential energy while an object 0 distance away from the center of a mass has negative infinity gravitational potential energy.</a:t>
            </a:r>
            <a:endParaRPr sz="160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50" y="1329450"/>
            <a:ext cx="4328150" cy="32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vs. absolute potential</a:t>
            </a:r>
            <a:endParaRPr/>
          </a:p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5650575" y="1602675"/>
            <a:ext cx="30714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Absolute gravitational potential </a:t>
            </a:r>
            <a:r>
              <a:rPr lang="en" sz="1600"/>
              <a:t>energy</a:t>
            </a:r>
            <a:r>
              <a:rPr lang="en" sz="1600"/>
              <a:t> is given by the formula U=-GmM/r.</a:t>
            </a:r>
            <a:endParaRPr sz="1600"/>
          </a:p>
        </p:txBody>
      </p:sp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5650575" y="2571675"/>
            <a:ext cx="30714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However, I can also ask for the potential energy difference relative to, say, the floor, which would be non-absolute.</a:t>
            </a:r>
            <a:endParaRPr sz="1600"/>
          </a:p>
        </p:txBody>
      </p:sp>
      <p:sp>
        <p:nvSpPr>
          <p:cNvPr id="180" name="Google Shape;180;p28"/>
          <p:cNvSpPr txBox="1"/>
          <p:nvPr>
            <p:ph idx="2" type="body"/>
          </p:nvPr>
        </p:nvSpPr>
        <p:spPr>
          <a:xfrm>
            <a:off x="5650575" y="3689175"/>
            <a:ext cx="30714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Just saying “potential energy” could refer to either, so use context to find which one.</a:t>
            </a:r>
            <a:endParaRPr sz="1600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00" y="1312775"/>
            <a:ext cx="4491549" cy="334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potential equation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5471650" y="2063775"/>
            <a:ext cx="3071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know g = GM/r</a:t>
            </a:r>
            <a:r>
              <a:rPr baseline="30000" lang="en" sz="1600"/>
              <a:t>2</a:t>
            </a:r>
            <a:r>
              <a:rPr lang="en" sz="1600"/>
              <a:t>, and mgh = GmMh/r</a:t>
            </a:r>
            <a:r>
              <a:rPr baseline="30000" lang="en" sz="1600"/>
              <a:t>2</a:t>
            </a:r>
            <a:r>
              <a:rPr lang="en" sz="1600"/>
              <a:t> = </a:t>
            </a:r>
            <a:r>
              <a:rPr lang="en" sz="1600"/>
              <a:t>ΔU.</a:t>
            </a:r>
            <a:endParaRPr sz="1600"/>
          </a:p>
        </p:txBody>
      </p:sp>
      <p:sp>
        <p:nvSpPr>
          <p:cNvPr id="188" name="Google Shape;188;p29"/>
          <p:cNvSpPr txBox="1"/>
          <p:nvPr>
            <p:ph idx="2" type="body"/>
          </p:nvPr>
        </p:nvSpPr>
        <p:spPr>
          <a:xfrm>
            <a:off x="2400250" y="1548075"/>
            <a:ext cx="30714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Let’s say we’re on a cliff h meters higher from the surface of the earth with radius r.</a:t>
            </a:r>
            <a:endParaRPr sz="1600"/>
          </a:p>
        </p:txBody>
      </p:sp>
      <p:sp>
        <p:nvSpPr>
          <p:cNvPr id="189" name="Google Shape;189;p29"/>
          <p:cNvSpPr txBox="1"/>
          <p:nvPr>
            <p:ph idx="2" type="body"/>
          </p:nvPr>
        </p:nvSpPr>
        <p:spPr>
          <a:xfrm>
            <a:off x="2400250" y="2434275"/>
            <a:ext cx="30714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</a:t>
            </a:r>
            <a:r>
              <a:rPr baseline="-25000" lang="en" sz="1600"/>
              <a:t>surface </a:t>
            </a:r>
            <a:r>
              <a:rPr lang="en" sz="1600"/>
              <a:t>= -GmM/r and U</a:t>
            </a:r>
            <a:r>
              <a:rPr baseline="-25000" lang="en" sz="1600"/>
              <a:t>cliff</a:t>
            </a:r>
            <a:r>
              <a:rPr lang="en" sz="1600"/>
              <a:t> = -GmM/(r+h), so ΔU = GmMh/(r</a:t>
            </a:r>
            <a:r>
              <a:rPr baseline="30000" lang="en" sz="1600"/>
              <a:t>2</a:t>
            </a:r>
            <a:r>
              <a:rPr lang="en" sz="1600"/>
              <a:t>+rh).</a:t>
            </a:r>
            <a:endParaRPr baseline="-25000" sz="1600"/>
          </a:p>
        </p:txBody>
      </p:sp>
      <p:sp>
        <p:nvSpPr>
          <p:cNvPr id="190" name="Google Shape;190;p29"/>
          <p:cNvSpPr txBox="1"/>
          <p:nvPr>
            <p:ph idx="2" type="body"/>
          </p:nvPr>
        </p:nvSpPr>
        <p:spPr>
          <a:xfrm>
            <a:off x="2400250" y="3429675"/>
            <a:ext cx="30714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h is small compared to r, rh is approximately zero.</a:t>
            </a:r>
            <a:endParaRPr baseline="-25000" sz="1600"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5471650" y="1548075"/>
            <a:ext cx="30714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Thus, we can say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ΔU = GmMh/r</a:t>
            </a:r>
            <a:r>
              <a:rPr baseline="3000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5471650" y="2771775"/>
            <a:ext cx="3071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why we can say relative </a:t>
            </a:r>
            <a:r>
              <a:rPr lang="en" sz="1600"/>
              <a:t>potential</a:t>
            </a:r>
            <a:r>
              <a:rPr lang="en" sz="1600"/>
              <a:t> energy has the equation mgh.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velocity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Overcoming potential</a:t>
            </a:r>
            <a:endParaRPr/>
          </a:p>
        </p:txBody>
      </p:sp>
      <p:sp>
        <p:nvSpPr>
          <p:cNvPr id="203" name="Google Shape;203;p31"/>
          <p:cNvSpPr txBox="1"/>
          <p:nvPr>
            <p:ph idx="2" type="body"/>
          </p:nvPr>
        </p:nvSpPr>
        <p:spPr>
          <a:xfrm>
            <a:off x="5650575" y="1602675"/>
            <a:ext cx="30714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know U = -GmM/r, so to overcome this potential energy, we need KE = +GmM/r = ½ mv</a:t>
            </a:r>
            <a:r>
              <a:rPr baseline="30000" lang="en" sz="1600"/>
              <a:t>2</a:t>
            </a:r>
            <a:r>
              <a:rPr lang="en" sz="1600"/>
              <a:t>.</a:t>
            </a:r>
            <a:endParaRPr sz="1600"/>
          </a:p>
        </p:txBody>
      </p:sp>
      <p:sp>
        <p:nvSpPr>
          <p:cNvPr id="204" name="Google Shape;204;p31"/>
          <p:cNvSpPr txBox="1"/>
          <p:nvPr>
            <p:ph idx="2" type="body"/>
          </p:nvPr>
        </p:nvSpPr>
        <p:spPr>
          <a:xfrm>
            <a:off x="5650575" y="2619375"/>
            <a:ext cx="30714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Thus, v = sqrt(2GM/r) is enough velocity for a mass to overcome gravitational potential energy.</a:t>
            </a:r>
            <a:endParaRPr sz="1600"/>
          </a:p>
        </p:txBody>
      </p:sp>
      <p:sp>
        <p:nvSpPr>
          <p:cNvPr id="205" name="Google Shape;205;p31"/>
          <p:cNvSpPr txBox="1"/>
          <p:nvPr>
            <p:ph idx="2" type="body"/>
          </p:nvPr>
        </p:nvSpPr>
        <p:spPr>
          <a:xfrm>
            <a:off x="5650575" y="3588375"/>
            <a:ext cx="30714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called the escape velocity.</a:t>
            </a:r>
            <a:endParaRPr sz="1600"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975" y="1211350"/>
            <a:ext cx="4419600" cy="331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Orbital kinetic energy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in orbit</a:t>
            </a:r>
            <a:endParaRPr/>
          </a:p>
        </p:txBody>
      </p:sp>
      <p:sp>
        <p:nvSpPr>
          <p:cNvPr id="217" name="Google Shape;217;p33"/>
          <p:cNvSpPr txBox="1"/>
          <p:nvPr>
            <p:ph idx="2" type="body"/>
          </p:nvPr>
        </p:nvSpPr>
        <p:spPr>
          <a:xfrm>
            <a:off x="5650575" y="1602675"/>
            <a:ext cx="30714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Unlike escape velocity, this KE comes from an object having velocity in orbit.</a:t>
            </a:r>
            <a:endParaRPr sz="1600"/>
          </a:p>
        </p:txBody>
      </p:sp>
      <p:sp>
        <p:nvSpPr>
          <p:cNvPr id="218" name="Google Shape;218;p33"/>
          <p:cNvSpPr txBox="1"/>
          <p:nvPr>
            <p:ph idx="2" type="body"/>
          </p:nvPr>
        </p:nvSpPr>
        <p:spPr>
          <a:xfrm>
            <a:off x="5650575" y="2571675"/>
            <a:ext cx="30714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F</a:t>
            </a:r>
            <a:r>
              <a:rPr baseline="-25000" lang="en" sz="1600"/>
              <a:t>centripetal</a:t>
            </a:r>
            <a:r>
              <a:rPr lang="en" sz="1600"/>
              <a:t> = GmM/r</a:t>
            </a:r>
            <a:r>
              <a:rPr baseline="30000" lang="en" sz="1600"/>
              <a:t>2</a:t>
            </a:r>
            <a:r>
              <a:rPr lang="en" sz="1600"/>
              <a:t> = mv</a:t>
            </a:r>
            <a:r>
              <a:rPr baseline="30000" lang="en" sz="1600"/>
              <a:t>2</a:t>
            </a:r>
            <a:r>
              <a:rPr lang="en" sz="1600"/>
              <a:t>/r, v = sqrt(GM/r).</a:t>
            </a:r>
            <a:endParaRPr sz="1600"/>
          </a:p>
        </p:txBody>
      </p:sp>
      <p:sp>
        <p:nvSpPr>
          <p:cNvPr id="219" name="Google Shape;219;p33"/>
          <p:cNvSpPr txBox="1"/>
          <p:nvPr>
            <p:ph idx="2" type="body"/>
          </p:nvPr>
        </p:nvSpPr>
        <p:spPr>
          <a:xfrm>
            <a:off x="5650575" y="3240325"/>
            <a:ext cx="30714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KE = ½ mv</a:t>
            </a:r>
            <a:r>
              <a:rPr baseline="30000" lang="en" sz="1600"/>
              <a:t>2</a:t>
            </a:r>
            <a:r>
              <a:rPr lang="en" sz="1600"/>
              <a:t> = GmM/(2r), which is orbital kinetic energy.</a:t>
            </a:r>
            <a:endParaRPr sz="1600"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50" y="1363750"/>
            <a:ext cx="4739648" cy="33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orbital energy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Gravitational mechanical energy</a:t>
            </a:r>
            <a:endParaRPr/>
          </a:p>
        </p:txBody>
      </p:sp>
      <p:sp>
        <p:nvSpPr>
          <p:cNvPr id="231" name="Google Shape;231;p35"/>
          <p:cNvSpPr txBox="1"/>
          <p:nvPr>
            <p:ph idx="2" type="body"/>
          </p:nvPr>
        </p:nvSpPr>
        <p:spPr>
          <a:xfrm>
            <a:off x="5650575" y="1602675"/>
            <a:ext cx="30714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know TME = U + KE.</a:t>
            </a:r>
            <a:endParaRPr sz="1600"/>
          </a:p>
        </p:txBody>
      </p:sp>
      <p:sp>
        <p:nvSpPr>
          <p:cNvPr id="232" name="Google Shape;232;p35"/>
          <p:cNvSpPr txBox="1"/>
          <p:nvPr>
            <p:ph idx="2" type="body"/>
          </p:nvPr>
        </p:nvSpPr>
        <p:spPr>
          <a:xfrm>
            <a:off x="5650575" y="2020275"/>
            <a:ext cx="30714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 U = -GmM/r and KE = +GmM/(2r), the sum of the two is -GmM/(2r) = TME in orbit.</a:t>
            </a:r>
            <a:endParaRPr sz="1600"/>
          </a:p>
        </p:txBody>
      </p:sp>
      <p:sp>
        <p:nvSpPr>
          <p:cNvPr id="233" name="Google Shape;233;p35"/>
          <p:cNvSpPr txBox="1"/>
          <p:nvPr>
            <p:ph idx="2" type="body"/>
          </p:nvPr>
        </p:nvSpPr>
        <p:spPr>
          <a:xfrm>
            <a:off x="5650575" y="3084075"/>
            <a:ext cx="30714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Notice that TME = ½ U = -KE.</a:t>
            </a:r>
            <a:endParaRPr sz="1600"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089425"/>
            <a:ext cx="4537983" cy="362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kinetic energy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</a:t>
            </a:r>
            <a:endParaRPr/>
          </a:p>
        </p:txBody>
      </p:sp>
      <p:sp>
        <p:nvSpPr>
          <p:cNvPr id="245" name="Google Shape;245;p37"/>
          <p:cNvSpPr txBox="1"/>
          <p:nvPr>
            <p:ph idx="2" type="body"/>
          </p:nvPr>
        </p:nvSpPr>
        <p:spPr>
          <a:xfrm>
            <a:off x="5650575" y="1602675"/>
            <a:ext cx="30714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KE = ½ mv</a:t>
            </a:r>
            <a:r>
              <a:rPr baseline="30000" lang="en" sz="1600"/>
              <a:t>2</a:t>
            </a:r>
            <a:r>
              <a:rPr lang="en" sz="1600"/>
              <a:t> for linear motion, so KE = ½ Iω</a:t>
            </a:r>
            <a:r>
              <a:rPr baseline="30000" lang="en" sz="1600"/>
              <a:t>2</a:t>
            </a:r>
            <a:r>
              <a:rPr lang="en" sz="1600"/>
              <a:t> for rotational motion.</a:t>
            </a:r>
            <a:endParaRPr sz="1600"/>
          </a:p>
        </p:txBody>
      </p:sp>
      <p:sp>
        <p:nvSpPr>
          <p:cNvPr id="246" name="Google Shape;246;p37"/>
          <p:cNvSpPr txBox="1"/>
          <p:nvPr>
            <p:ph idx="2" type="body"/>
          </p:nvPr>
        </p:nvSpPr>
        <p:spPr>
          <a:xfrm>
            <a:off x="5650575" y="2313075"/>
            <a:ext cx="30714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I is usually cmr</a:t>
            </a:r>
            <a:r>
              <a:rPr baseline="30000" lang="en" sz="1600"/>
              <a:t>2</a:t>
            </a:r>
            <a:r>
              <a:rPr lang="en" sz="1600"/>
              <a:t> for some constant c and ω = v/r, rotational KE = ½ cmv</a:t>
            </a:r>
            <a:r>
              <a:rPr baseline="30000" lang="en" sz="1600"/>
              <a:t>2</a:t>
            </a:r>
            <a:r>
              <a:rPr lang="en" sz="1600"/>
              <a:t>.</a:t>
            </a:r>
            <a:endParaRPr sz="1600"/>
          </a:p>
        </p:txBody>
      </p:sp>
      <p:sp>
        <p:nvSpPr>
          <p:cNvPr id="247" name="Google Shape;247;p37"/>
          <p:cNvSpPr txBox="1"/>
          <p:nvPr>
            <p:ph idx="2" type="body"/>
          </p:nvPr>
        </p:nvSpPr>
        <p:spPr>
          <a:xfrm>
            <a:off x="5650575" y="3240375"/>
            <a:ext cx="30714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Total KE is the sum of the two, which is usually ½ mv</a:t>
            </a:r>
            <a:r>
              <a:rPr baseline="30000" lang="en" sz="1600"/>
              <a:t>2</a:t>
            </a:r>
            <a:r>
              <a:rPr lang="en" sz="1600"/>
              <a:t> + ½ cmv</a:t>
            </a:r>
            <a:r>
              <a:rPr baseline="30000" lang="en" sz="1600"/>
              <a:t>2</a:t>
            </a:r>
            <a:r>
              <a:rPr lang="en" sz="1600"/>
              <a:t> = kmv</a:t>
            </a:r>
            <a:r>
              <a:rPr baseline="30000" lang="en" sz="1600"/>
              <a:t>2</a:t>
            </a:r>
            <a:r>
              <a:rPr lang="en" sz="1600"/>
              <a:t> for some constant k.</a:t>
            </a:r>
            <a:endParaRPr sz="1600"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00" y="1211350"/>
            <a:ext cx="4362449" cy="342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energy of rolling objects</a:t>
            </a:r>
            <a:endParaRPr/>
          </a:p>
        </p:txBody>
      </p:sp>
      <p:sp>
        <p:nvSpPr>
          <p:cNvPr id="254" name="Google Shape;254;p38"/>
          <p:cNvSpPr txBox="1"/>
          <p:nvPr>
            <p:ph idx="2" type="body"/>
          </p:nvPr>
        </p:nvSpPr>
        <p:spPr>
          <a:xfrm>
            <a:off x="5650575" y="1602675"/>
            <a:ext cx="30714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Objects rolling down a ramp will convert U to KE.</a:t>
            </a:r>
            <a:endParaRPr sz="1600"/>
          </a:p>
        </p:txBody>
      </p:sp>
      <p:sp>
        <p:nvSpPr>
          <p:cNvPr id="255" name="Google Shape;255;p38"/>
          <p:cNvSpPr txBox="1"/>
          <p:nvPr>
            <p:ph idx="2" type="body"/>
          </p:nvPr>
        </p:nvSpPr>
        <p:spPr>
          <a:xfrm>
            <a:off x="5650575" y="2342475"/>
            <a:ext cx="30714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Objects with larger I have larger rotational KE, meaning they have less linear KE.</a:t>
            </a:r>
            <a:endParaRPr sz="1600"/>
          </a:p>
        </p:txBody>
      </p:sp>
      <p:sp>
        <p:nvSpPr>
          <p:cNvPr id="256" name="Google Shape;256;p38"/>
          <p:cNvSpPr txBox="1"/>
          <p:nvPr>
            <p:ph idx="2" type="body"/>
          </p:nvPr>
        </p:nvSpPr>
        <p:spPr>
          <a:xfrm>
            <a:off x="5650575" y="3298875"/>
            <a:ext cx="30714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Thus, objects with larger I take longer to get down a ramp (move slower linearly).</a:t>
            </a:r>
            <a:endParaRPr sz="1600"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275" y="1337075"/>
            <a:ext cx="4030999" cy="336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Friction as torque</a:t>
            </a:r>
            <a:endParaRPr/>
          </a:p>
        </p:txBody>
      </p:sp>
      <p:sp>
        <p:nvSpPr>
          <p:cNvPr id="268" name="Google Shape;268;p40"/>
          <p:cNvSpPr txBox="1"/>
          <p:nvPr>
            <p:ph idx="2" type="body"/>
          </p:nvPr>
        </p:nvSpPr>
        <p:spPr>
          <a:xfrm>
            <a:off x="5650575" y="1602675"/>
            <a:ext cx="30714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Friction acts perpendicular to the axis of rotation of an object, causing them to roll.</a:t>
            </a:r>
            <a:endParaRPr sz="1600"/>
          </a:p>
        </p:txBody>
      </p:sp>
      <p:sp>
        <p:nvSpPr>
          <p:cNvPr id="269" name="Google Shape;269;p40"/>
          <p:cNvSpPr txBox="1"/>
          <p:nvPr>
            <p:ph idx="2" type="body"/>
          </p:nvPr>
        </p:nvSpPr>
        <p:spPr>
          <a:xfrm>
            <a:off x="5650575" y="2571750"/>
            <a:ext cx="30714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Rolling without slipping means that v/r = ω, but an object that is slipping will have less ω than v/r.</a:t>
            </a:r>
            <a:endParaRPr sz="1600"/>
          </a:p>
        </p:txBody>
      </p:sp>
      <p:sp>
        <p:nvSpPr>
          <p:cNvPr id="270" name="Google Shape;270;p40"/>
          <p:cNvSpPr txBox="1"/>
          <p:nvPr>
            <p:ph idx="2" type="body"/>
          </p:nvPr>
        </p:nvSpPr>
        <p:spPr>
          <a:xfrm>
            <a:off x="5650575" y="3604350"/>
            <a:ext cx="30714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Note objects that slip will have less rotational KE, so will have more linear KE and go down ramps faster.</a:t>
            </a:r>
            <a:endParaRPr sz="1600"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25" y="1211350"/>
            <a:ext cx="4419599" cy="3436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multiplication</a:t>
            </a:r>
            <a:endParaRPr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5650575" y="1602675"/>
            <a:ext cx="30714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 cross product, represented as “x”, multiplies two vectors and gives a new, perpendicular, vector as a result.</a:t>
            </a:r>
            <a:endParaRPr sz="1600"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5650575" y="2669350"/>
            <a:ext cx="3071400" cy="1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 dot product, represented as “*” or “⋅”, multiplies two vectors, but gives a scalar as a result.</a:t>
            </a:r>
            <a:endParaRPr sz="16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5345774" cy="322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5650575" y="1602675"/>
            <a:ext cx="3071400" cy="1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Unlike a cross product which only works for 2, 3, 7 dimensions, dot products apply to every dimension.</a:t>
            </a:r>
            <a:endParaRPr sz="16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575" y="2849775"/>
            <a:ext cx="3071400" cy="13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Vectors &lt;a, b, c&gt; and &lt;x, y, z&gt; have a dot product of ax+by+cz, where you sum the product of each matching term in the vectors.</a:t>
            </a:r>
            <a:endParaRPr sz="16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5345777" cy="251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Magnitude approach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5650575" y="1602675"/>
            <a:ext cx="30714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Another way to take the dot product of </a:t>
            </a:r>
            <a:r>
              <a:rPr b="1" lang="en" sz="1600"/>
              <a:t>a</a:t>
            </a:r>
            <a:r>
              <a:rPr lang="en" sz="1600"/>
              <a:t> * </a:t>
            </a:r>
            <a:r>
              <a:rPr b="1" lang="en" sz="1600"/>
              <a:t>b</a:t>
            </a:r>
            <a:r>
              <a:rPr lang="en" sz="1600"/>
              <a:t> for vectors </a:t>
            </a:r>
            <a:r>
              <a:rPr b="1" lang="en" sz="1600"/>
              <a:t>a</a:t>
            </a:r>
            <a:r>
              <a:rPr lang="en" sz="1600"/>
              <a:t>, </a:t>
            </a:r>
            <a:r>
              <a:rPr b="1" lang="en" sz="1600"/>
              <a:t>b</a:t>
            </a:r>
            <a:r>
              <a:rPr lang="en" sz="1600"/>
              <a:t> is to do |</a:t>
            </a:r>
            <a:r>
              <a:rPr b="1" lang="en" sz="1600"/>
              <a:t>a</a:t>
            </a:r>
            <a:r>
              <a:rPr lang="en" sz="1600"/>
              <a:t>||</a:t>
            </a:r>
            <a:r>
              <a:rPr b="1" lang="en" sz="1600"/>
              <a:t>b</a:t>
            </a:r>
            <a:r>
              <a:rPr lang="en" sz="1600"/>
              <a:t>|cos(θ).</a:t>
            </a:r>
            <a:endParaRPr sz="1600"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5650575" y="2571675"/>
            <a:ext cx="30714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</a:t>
            </a:r>
            <a:r>
              <a:rPr lang="en" sz="1600"/>
              <a:t>equivalent</a:t>
            </a:r>
            <a:r>
              <a:rPr lang="en" sz="1600"/>
              <a:t> to multiplying the magnitude of vector components parallel to each other.</a:t>
            </a:r>
            <a:endParaRPr sz="16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5345774" cy="341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approaches give the same thing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00" y="1098550"/>
            <a:ext cx="8397226" cy="35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Conservative forces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they</a:t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5650575" y="1602675"/>
            <a:ext cx="3071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These are forces that decrease potential energy of a system.</a:t>
            </a:r>
            <a:endParaRPr sz="1600"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5650575" y="2332575"/>
            <a:ext cx="3071400" cy="2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potential energy is about the position and structure of a system, the work done by a conservative force from point a to point b is the same no matter what path is taken.</a:t>
            </a:r>
            <a:endParaRPr sz="16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75" y="1500900"/>
            <a:ext cx="4239624" cy="30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5650575" y="1602675"/>
            <a:ext cx="30714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restoring force of a spring reduces the spring potential energy and depends only on how far you stretch it out.</a:t>
            </a:r>
            <a:endParaRPr sz="1600"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5650575" y="2791275"/>
            <a:ext cx="30714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Gravitational force reduces gravitational potential energy and depends on how far you are from a mass.</a:t>
            </a:r>
            <a:endParaRPr sz="16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00" y="1602675"/>
            <a:ext cx="5345777" cy="217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