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5143500" cx="9144000"/>
  <p:notesSz cx="6858000" cy="9144000"/>
  <p:embeddedFontLst>
    <p:embeddedFont>
      <p:font typeface="PT Sans Narrow"/>
      <p:regular r:id="rId34"/>
      <p:bold r:id="rId35"/>
    </p:embeddedFont>
    <p:embeddedFont>
      <p:font typeface="Open Sans"/>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PTSansNarrow-bold.fntdata"/><Relationship Id="rId12" Type="http://schemas.openxmlformats.org/officeDocument/2006/relationships/slide" Target="slides/slide7.xml"/><Relationship Id="rId34" Type="http://schemas.openxmlformats.org/officeDocument/2006/relationships/font" Target="fonts/PTSansNarrow-regular.fntdata"/><Relationship Id="rId15" Type="http://schemas.openxmlformats.org/officeDocument/2006/relationships/slide" Target="slides/slide10.xml"/><Relationship Id="rId37" Type="http://schemas.openxmlformats.org/officeDocument/2006/relationships/font" Target="fonts/OpenSans-bold.fntdata"/><Relationship Id="rId14" Type="http://schemas.openxmlformats.org/officeDocument/2006/relationships/slide" Target="slides/slide9.xml"/><Relationship Id="rId36" Type="http://schemas.openxmlformats.org/officeDocument/2006/relationships/font" Target="fonts/OpenSans-regular.fntdata"/><Relationship Id="rId17" Type="http://schemas.openxmlformats.org/officeDocument/2006/relationships/slide" Target="slides/slide12.xml"/><Relationship Id="rId39" Type="http://schemas.openxmlformats.org/officeDocument/2006/relationships/font" Target="fonts/OpenSans-boldItalic.fntdata"/><Relationship Id="rId16" Type="http://schemas.openxmlformats.org/officeDocument/2006/relationships/slide" Target="slides/slide11.xml"/><Relationship Id="rId38" Type="http://schemas.openxmlformats.org/officeDocument/2006/relationships/font" Target="fonts/OpenSans-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e260b3e03c_1_2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e260b3e03c_1_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e260b3e03c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e260b3e03c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e260b3e03c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e260b3e03c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e260b3e03c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e260b3e03c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e260b3e03c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e260b3e03c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e260b3e03c_1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e260b3e03c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e260b3e03c_1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e260b3e03c_1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e260b3e03c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e260b3e03c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e260b3e03c_1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e260b3e03c_1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e260b3e03c_1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e260b3e03c_1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e260b3e03c_1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e260b3e03c_1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e260b3e03c_1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e260b3e03c_1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e260b3e03c_1_3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e260b3e03c_1_3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e260b3e03c_1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e260b3e03c_1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e260b3e03c_1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e260b3e03c_1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e260b3e03c_1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e260b3e03c_1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e260b3e03c_1_2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e260b3e03c_1_2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e260b3e03c_1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e260b3e03c_1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e260b3e03c_1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e260b3e03c_1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e260b3e03c_1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e260b3e03c_1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e260b3e03c_1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e260b3e03c_1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e260b3e03c_1_2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e260b3e03c_1_2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e260b3e03c_1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e260b3e03c_1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e260b3e03c_1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e260b3e03c_1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e260b3e03c_1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e260b3e03c_1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e260b3e03c_1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e260b3e03c_1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e260b3e03c_1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e260b3e03c_1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2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image" Target="../media/image1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 Id="rId3" Type="http://schemas.openxmlformats.org/officeDocument/2006/relationships/image" Target="../media/image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 Id="rId3" Type="http://schemas.openxmlformats.org/officeDocument/2006/relationships/image" Target="../media/image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 Id="rId3" Type="http://schemas.openxmlformats.org/officeDocument/2006/relationships/image" Target="../media/image1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1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10.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More with kinematics</a:t>
            </a:r>
            <a:endParaRPr/>
          </a:p>
        </p:txBody>
      </p:sp>
      <p:sp>
        <p:nvSpPr>
          <p:cNvPr id="67" name="Google Shape;67;p13"/>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Piecewise functions</a:t>
            </a:r>
            <a:endParaRPr/>
          </a:p>
        </p:txBody>
      </p:sp>
      <p:sp>
        <p:nvSpPr>
          <p:cNvPr id="145" name="Google Shape;145;p22"/>
          <p:cNvSpPr txBox="1"/>
          <p:nvPr>
            <p:ph idx="1" type="body"/>
          </p:nvPr>
        </p:nvSpPr>
        <p:spPr>
          <a:xfrm>
            <a:off x="311700" y="1266175"/>
            <a:ext cx="3999900" cy="756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We may have the velocity change at different rates at different times. </a:t>
            </a:r>
            <a:endParaRPr sz="1600"/>
          </a:p>
        </p:txBody>
      </p:sp>
      <p:sp>
        <p:nvSpPr>
          <p:cNvPr id="146" name="Google Shape;146;p22"/>
          <p:cNvSpPr txBox="1"/>
          <p:nvPr>
            <p:ph idx="1" type="body"/>
          </p:nvPr>
        </p:nvSpPr>
        <p:spPr>
          <a:xfrm>
            <a:off x="311700" y="2023075"/>
            <a:ext cx="3999900" cy="1097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From A to B, velocity increases. From B to C, velocity does not change. From C to D, velocity decreases. </a:t>
            </a:r>
            <a:endParaRPr sz="1600"/>
          </a:p>
        </p:txBody>
      </p:sp>
      <p:sp>
        <p:nvSpPr>
          <p:cNvPr id="147" name="Google Shape;147;p22"/>
          <p:cNvSpPr txBox="1"/>
          <p:nvPr/>
        </p:nvSpPr>
        <p:spPr>
          <a:xfrm>
            <a:off x="311700" y="3120475"/>
            <a:ext cx="3999900" cy="997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600">
                <a:solidFill>
                  <a:schemeClr val="dk2"/>
                </a:solidFill>
                <a:latin typeface="Open Sans"/>
                <a:ea typeface="Open Sans"/>
                <a:cs typeface="Open Sans"/>
                <a:sym typeface="Open Sans"/>
              </a:rPr>
              <a:t>The area under the curve tells you by exactly how much velocity increases or decreases.</a:t>
            </a:r>
            <a:endParaRPr sz="1600">
              <a:solidFill>
                <a:schemeClr val="dk2"/>
              </a:solidFill>
              <a:latin typeface="Open Sans"/>
              <a:ea typeface="Open Sans"/>
              <a:cs typeface="Open Sans"/>
              <a:sym typeface="Open Sans"/>
            </a:endParaRPr>
          </a:p>
        </p:txBody>
      </p:sp>
      <p:pic>
        <p:nvPicPr>
          <p:cNvPr id="148" name="Google Shape;148;p22"/>
          <p:cNvPicPr preferRelativeResize="0"/>
          <p:nvPr/>
        </p:nvPicPr>
        <p:blipFill>
          <a:blip r:embed="rId3">
            <a:alphaModFix/>
          </a:blip>
          <a:stretch>
            <a:fillRect/>
          </a:stretch>
        </p:blipFill>
        <p:spPr>
          <a:xfrm>
            <a:off x="4464000" y="1304825"/>
            <a:ext cx="4527601" cy="331198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5"/>
                                        </p:tgtEl>
                                        <p:attrNameLst>
                                          <p:attrName>style.visibility</p:attrName>
                                        </p:attrNameLst>
                                      </p:cBhvr>
                                      <p:to>
                                        <p:strVal val="visible"/>
                                      </p:to>
                                    </p:set>
                                    <p:animEffect filter="fade" transition="in">
                                      <p:cBhvr>
                                        <p:cTn dur="1000"/>
                                        <p:tgtEl>
                                          <p:spTgt spid="14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8"/>
                                        </p:tgtEl>
                                        <p:attrNameLst>
                                          <p:attrName>style.visibility</p:attrName>
                                        </p:attrNameLst>
                                      </p:cBhvr>
                                      <p:to>
                                        <p:strVal val="visible"/>
                                      </p:to>
                                    </p:set>
                                    <p:animEffect filter="fade" transition="in">
                                      <p:cBhvr>
                                        <p:cTn dur="1000"/>
                                        <p:tgtEl>
                                          <p:spTgt spid="14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6"/>
                                        </p:tgtEl>
                                        <p:attrNameLst>
                                          <p:attrName>style.visibility</p:attrName>
                                        </p:attrNameLst>
                                      </p:cBhvr>
                                      <p:to>
                                        <p:strVal val="visible"/>
                                      </p:to>
                                    </p:set>
                                    <p:animEffect filter="fade" transition="in">
                                      <p:cBhvr>
                                        <p:cTn dur="1000"/>
                                        <p:tgtEl>
                                          <p:spTgt spid="14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
                                        </p:tgtEl>
                                        <p:attrNameLst>
                                          <p:attrName>style.visibility</p:attrName>
                                        </p:attrNameLst>
                                      </p:cBhvr>
                                      <p:to>
                                        <p:strVal val="visible"/>
                                      </p:to>
                                    </p:set>
                                    <p:animEffect filter="fade" transition="in">
                                      <p:cBhvr>
                                        <p:cTn dur="1000"/>
                                        <p:tgtEl>
                                          <p:spTgt spid="14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Kinematic equations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Key assumptions and ideas</a:t>
            </a:r>
            <a:endParaRPr/>
          </a:p>
        </p:txBody>
      </p:sp>
      <p:sp>
        <p:nvSpPr>
          <p:cNvPr id="159" name="Google Shape;159;p24"/>
          <p:cNvSpPr txBox="1"/>
          <p:nvPr>
            <p:ph idx="1" type="body"/>
          </p:nvPr>
        </p:nvSpPr>
        <p:spPr>
          <a:xfrm>
            <a:off x="311700" y="1266175"/>
            <a:ext cx="7912800" cy="465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Acceleration must be a constant value for the kinematic equations to apply</a:t>
            </a:r>
            <a:endParaRPr sz="1600"/>
          </a:p>
        </p:txBody>
      </p:sp>
      <p:sp>
        <p:nvSpPr>
          <p:cNvPr id="160" name="Google Shape;160;p24"/>
          <p:cNvSpPr txBox="1"/>
          <p:nvPr>
            <p:ph idx="1" type="body"/>
          </p:nvPr>
        </p:nvSpPr>
        <p:spPr>
          <a:xfrm>
            <a:off x="311700" y="1731775"/>
            <a:ext cx="8129100" cy="465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The kinematic equations can be derived with calculus with a constant acceleration</a:t>
            </a:r>
            <a:endParaRPr sz="1600"/>
          </a:p>
        </p:txBody>
      </p:sp>
      <p:sp>
        <p:nvSpPr>
          <p:cNvPr id="161" name="Google Shape;161;p24"/>
          <p:cNvSpPr txBox="1"/>
          <p:nvPr>
            <p:ph idx="1" type="body"/>
          </p:nvPr>
        </p:nvSpPr>
        <p:spPr>
          <a:xfrm>
            <a:off x="311700" y="2197375"/>
            <a:ext cx="7912800" cy="1211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t>Δ represents change:</a:t>
            </a:r>
            <a:endParaRPr sz="1600"/>
          </a:p>
          <a:p>
            <a:pPr indent="0" lvl="0" marL="0" rtl="0" algn="l">
              <a:spcBef>
                <a:spcPts val="1200"/>
              </a:spcBef>
              <a:spcAft>
                <a:spcPts val="1200"/>
              </a:spcAft>
              <a:buNone/>
            </a:pPr>
            <a:r>
              <a:rPr lang="en" sz="1600"/>
              <a:t>Δx = x</a:t>
            </a:r>
            <a:r>
              <a:rPr baseline="-25000" lang="en" sz="1600"/>
              <a:t>f</a:t>
            </a:r>
            <a:r>
              <a:rPr lang="en" sz="1600"/>
              <a:t> - </a:t>
            </a:r>
            <a:r>
              <a:rPr lang="en" sz="1600"/>
              <a:t>x</a:t>
            </a:r>
            <a:r>
              <a:rPr baseline="-25000" lang="en" sz="1600"/>
              <a:t>0</a:t>
            </a:r>
            <a:r>
              <a:rPr lang="en" sz="1600"/>
              <a:t> (aka, the final displacement minus the initial displacement, giving the change in displacement) -- the 0 stands for initial or at time equals zero.</a:t>
            </a:r>
            <a:endParaRPr sz="16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9"/>
                                        </p:tgtEl>
                                        <p:attrNameLst>
                                          <p:attrName>style.visibility</p:attrName>
                                        </p:attrNameLst>
                                      </p:cBhvr>
                                      <p:to>
                                        <p:strVal val="visible"/>
                                      </p:to>
                                    </p:set>
                                    <p:animEffect filter="fade" transition="in">
                                      <p:cBhvr>
                                        <p:cTn dur="1000"/>
                                        <p:tgtEl>
                                          <p:spTgt spid="15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0"/>
                                        </p:tgtEl>
                                        <p:attrNameLst>
                                          <p:attrName>style.visibility</p:attrName>
                                        </p:attrNameLst>
                                      </p:cBhvr>
                                      <p:to>
                                        <p:strVal val="visible"/>
                                      </p:to>
                                    </p:set>
                                    <p:animEffect filter="fade" transition="in">
                                      <p:cBhvr>
                                        <p:cTn dur="1000"/>
                                        <p:tgtEl>
                                          <p:spTgt spid="16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1"/>
                                        </p:tgtEl>
                                        <p:attrNameLst>
                                          <p:attrName>style.visibility</p:attrName>
                                        </p:attrNameLst>
                                      </p:cBhvr>
                                      <p:to>
                                        <p:strVal val="visible"/>
                                      </p:to>
                                    </p:set>
                                    <p:animEffect filter="fade" transition="in">
                                      <p:cBhvr>
                                        <p:cTn dur="1000"/>
                                        <p:tgtEl>
                                          <p:spTgt spid="16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Position-velocity</a:t>
            </a:r>
            <a:endParaRPr/>
          </a:p>
        </p:txBody>
      </p:sp>
      <p:sp>
        <p:nvSpPr>
          <p:cNvPr id="167" name="Google Shape;167;p25"/>
          <p:cNvSpPr txBox="1"/>
          <p:nvPr>
            <p:ph idx="1" type="body"/>
          </p:nvPr>
        </p:nvSpPr>
        <p:spPr>
          <a:xfrm>
            <a:off x="311700" y="1266175"/>
            <a:ext cx="3999900" cy="707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If acceleration is </a:t>
            </a:r>
            <a:r>
              <a:rPr lang="en" sz="1600"/>
              <a:t>constant</a:t>
            </a:r>
            <a:r>
              <a:rPr lang="en" sz="1600"/>
              <a:t>, the graph of velocity is a line.</a:t>
            </a:r>
            <a:endParaRPr sz="1600"/>
          </a:p>
        </p:txBody>
      </p:sp>
      <p:sp>
        <p:nvSpPr>
          <p:cNvPr id="168" name="Google Shape;168;p25"/>
          <p:cNvSpPr txBox="1"/>
          <p:nvPr>
            <p:ph idx="1" type="body"/>
          </p:nvPr>
        </p:nvSpPr>
        <p:spPr>
          <a:xfrm>
            <a:off x="311700" y="2022813"/>
            <a:ext cx="3999900" cy="1095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The average velocity in a given period of time is thus the average of the initial and final velocities.</a:t>
            </a:r>
            <a:endParaRPr sz="1600"/>
          </a:p>
        </p:txBody>
      </p:sp>
      <p:sp>
        <p:nvSpPr>
          <p:cNvPr id="169" name="Google Shape;169;p25"/>
          <p:cNvSpPr txBox="1"/>
          <p:nvPr>
            <p:ph idx="1" type="body"/>
          </p:nvPr>
        </p:nvSpPr>
        <p:spPr>
          <a:xfrm>
            <a:off x="311700" y="3017400"/>
            <a:ext cx="3999900" cy="9717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1200"/>
              </a:spcAft>
              <a:buNone/>
            </a:pPr>
            <a:r>
              <a:rPr lang="en" sz="1600"/>
              <a:t>Multiplying the average velocity by time gives the distance traveled in that amount of time.</a:t>
            </a:r>
            <a:endParaRPr sz="1600"/>
          </a:p>
        </p:txBody>
      </p:sp>
      <p:sp>
        <p:nvSpPr>
          <p:cNvPr id="170" name="Google Shape;170;p25"/>
          <p:cNvSpPr txBox="1"/>
          <p:nvPr>
            <p:ph idx="1" type="body"/>
          </p:nvPr>
        </p:nvSpPr>
        <p:spPr>
          <a:xfrm>
            <a:off x="311700" y="3989100"/>
            <a:ext cx="1962900" cy="514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Δx = [(v</a:t>
            </a:r>
            <a:r>
              <a:rPr baseline="-25000" lang="en" sz="1600"/>
              <a:t>f </a:t>
            </a:r>
            <a:r>
              <a:rPr lang="en" sz="1600"/>
              <a:t>+ v</a:t>
            </a:r>
            <a:r>
              <a:rPr baseline="-25000" lang="en" sz="1600"/>
              <a:t>0</a:t>
            </a:r>
            <a:r>
              <a:rPr lang="en" sz="1600"/>
              <a:t>)/2] * t</a:t>
            </a:r>
            <a:endParaRPr sz="1600"/>
          </a:p>
        </p:txBody>
      </p:sp>
      <p:pic>
        <p:nvPicPr>
          <p:cNvPr id="171" name="Google Shape;171;p25"/>
          <p:cNvPicPr preferRelativeResize="0"/>
          <p:nvPr/>
        </p:nvPicPr>
        <p:blipFill>
          <a:blip r:embed="rId3">
            <a:alphaModFix/>
          </a:blip>
          <a:stretch>
            <a:fillRect/>
          </a:stretch>
        </p:blipFill>
        <p:spPr>
          <a:xfrm>
            <a:off x="4464000" y="1304825"/>
            <a:ext cx="4527602" cy="2804858"/>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
                                        </p:tgtEl>
                                        <p:attrNameLst>
                                          <p:attrName>style.visibility</p:attrName>
                                        </p:attrNameLst>
                                      </p:cBhvr>
                                      <p:to>
                                        <p:strVal val="visible"/>
                                      </p:to>
                                    </p:set>
                                    <p:animEffect filter="fade" transition="in">
                                      <p:cBhvr>
                                        <p:cTn dur="1000"/>
                                        <p:tgtEl>
                                          <p:spTgt spid="17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7"/>
                                        </p:tgtEl>
                                        <p:attrNameLst>
                                          <p:attrName>style.visibility</p:attrName>
                                        </p:attrNameLst>
                                      </p:cBhvr>
                                      <p:to>
                                        <p:strVal val="visible"/>
                                      </p:to>
                                    </p:set>
                                    <p:animEffect filter="fade" transition="in">
                                      <p:cBhvr>
                                        <p:cTn dur="1000"/>
                                        <p:tgtEl>
                                          <p:spTgt spid="16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8"/>
                                        </p:tgtEl>
                                        <p:attrNameLst>
                                          <p:attrName>style.visibility</p:attrName>
                                        </p:attrNameLst>
                                      </p:cBhvr>
                                      <p:to>
                                        <p:strVal val="visible"/>
                                      </p:to>
                                    </p:set>
                                    <p:animEffect filter="fade" transition="in">
                                      <p:cBhvr>
                                        <p:cTn dur="1000"/>
                                        <p:tgtEl>
                                          <p:spTgt spid="16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9"/>
                                        </p:tgtEl>
                                        <p:attrNameLst>
                                          <p:attrName>style.visibility</p:attrName>
                                        </p:attrNameLst>
                                      </p:cBhvr>
                                      <p:to>
                                        <p:strVal val="visible"/>
                                      </p:to>
                                    </p:set>
                                    <p:animEffect filter="fade" transition="in">
                                      <p:cBhvr>
                                        <p:cTn dur="1000"/>
                                        <p:tgtEl>
                                          <p:spTgt spid="16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0"/>
                                        </p:tgtEl>
                                        <p:attrNameLst>
                                          <p:attrName>style.visibility</p:attrName>
                                        </p:attrNameLst>
                                      </p:cBhvr>
                                      <p:to>
                                        <p:strVal val="visible"/>
                                      </p:to>
                                    </p:set>
                                    <p:animEffect filter="fade" transition="in">
                                      <p:cBhvr>
                                        <p:cTn dur="1000"/>
                                        <p:tgtEl>
                                          <p:spTgt spid="17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Velocity-acceleration</a:t>
            </a:r>
            <a:endParaRPr/>
          </a:p>
        </p:txBody>
      </p:sp>
      <p:sp>
        <p:nvSpPr>
          <p:cNvPr id="177" name="Google Shape;177;p26"/>
          <p:cNvSpPr txBox="1"/>
          <p:nvPr>
            <p:ph idx="1" type="body"/>
          </p:nvPr>
        </p:nvSpPr>
        <p:spPr>
          <a:xfrm>
            <a:off x="311700" y="1266175"/>
            <a:ext cx="8020800" cy="707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Acceleration is constant, and multiplying it by time gives the change in velocity.</a:t>
            </a:r>
            <a:endParaRPr sz="1600"/>
          </a:p>
        </p:txBody>
      </p:sp>
      <p:sp>
        <p:nvSpPr>
          <p:cNvPr id="178" name="Google Shape;178;p26"/>
          <p:cNvSpPr txBox="1"/>
          <p:nvPr>
            <p:ph idx="1" type="body"/>
          </p:nvPr>
        </p:nvSpPr>
        <p:spPr>
          <a:xfrm>
            <a:off x="311700" y="1730100"/>
            <a:ext cx="3999900" cy="707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Δv = at is the second equation.</a:t>
            </a:r>
            <a:endParaRPr sz="1600"/>
          </a:p>
        </p:txBody>
      </p:sp>
      <p:pic>
        <p:nvPicPr>
          <p:cNvPr id="179" name="Google Shape;179;p26"/>
          <p:cNvPicPr preferRelativeResize="0"/>
          <p:nvPr/>
        </p:nvPicPr>
        <p:blipFill>
          <a:blip r:embed="rId3">
            <a:alphaModFix/>
          </a:blip>
          <a:stretch>
            <a:fillRect/>
          </a:stretch>
        </p:blipFill>
        <p:spPr>
          <a:xfrm>
            <a:off x="2529700" y="2087325"/>
            <a:ext cx="3849927" cy="286512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7"/>
                                        </p:tgtEl>
                                        <p:attrNameLst>
                                          <p:attrName>style.visibility</p:attrName>
                                        </p:attrNameLst>
                                      </p:cBhvr>
                                      <p:to>
                                        <p:strVal val="visible"/>
                                      </p:to>
                                    </p:set>
                                    <p:animEffect filter="fade" transition="in">
                                      <p:cBhvr>
                                        <p:cTn dur="1000"/>
                                        <p:tgtEl>
                                          <p:spTgt spid="17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8"/>
                                        </p:tgtEl>
                                        <p:attrNameLst>
                                          <p:attrName>style.visibility</p:attrName>
                                        </p:attrNameLst>
                                      </p:cBhvr>
                                      <p:to>
                                        <p:strVal val="visible"/>
                                      </p:to>
                                    </p:set>
                                    <p:animEffect filter="fade" transition="in">
                                      <p:cBhvr>
                                        <p:cTn dur="1000"/>
                                        <p:tgtEl>
                                          <p:spTgt spid="17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9"/>
                                        </p:tgtEl>
                                        <p:attrNameLst>
                                          <p:attrName>style.visibility</p:attrName>
                                        </p:attrNameLst>
                                      </p:cBhvr>
                                      <p:to>
                                        <p:strVal val="visible"/>
                                      </p:to>
                                    </p:set>
                                    <p:animEffect filter="fade" transition="in">
                                      <p:cBhvr>
                                        <p:cTn dur="1000"/>
                                        <p:tgtEl>
                                          <p:spTgt spid="17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Position-acceleration</a:t>
            </a:r>
            <a:endParaRPr/>
          </a:p>
        </p:txBody>
      </p:sp>
      <p:sp>
        <p:nvSpPr>
          <p:cNvPr id="185" name="Google Shape;185;p27"/>
          <p:cNvSpPr txBox="1"/>
          <p:nvPr>
            <p:ph idx="1" type="body"/>
          </p:nvPr>
        </p:nvSpPr>
        <p:spPr>
          <a:xfrm>
            <a:off x="311700" y="1266175"/>
            <a:ext cx="8196600" cy="707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Integrating the constant acceleration function </a:t>
            </a:r>
            <a:r>
              <a:rPr b="1" lang="en" sz="1600"/>
              <a:t>a</a:t>
            </a:r>
            <a:r>
              <a:rPr lang="en" sz="1600"/>
              <a:t>(t) = a gives </a:t>
            </a:r>
            <a:r>
              <a:rPr b="1" lang="en" sz="1600"/>
              <a:t>v</a:t>
            </a:r>
            <a:r>
              <a:rPr lang="en" sz="1600"/>
              <a:t>(t) = v</a:t>
            </a:r>
            <a:r>
              <a:rPr baseline="-25000" lang="en" sz="1600"/>
              <a:t>0</a:t>
            </a:r>
            <a:r>
              <a:rPr lang="en" sz="1600"/>
              <a:t> + at, for a constant v</a:t>
            </a:r>
            <a:r>
              <a:rPr baseline="-25000" lang="en" sz="1600"/>
              <a:t>0 </a:t>
            </a:r>
            <a:r>
              <a:rPr lang="en" sz="1600"/>
              <a:t>and integrating again gives the function </a:t>
            </a:r>
            <a:r>
              <a:rPr b="1" lang="en" sz="1600"/>
              <a:t>x</a:t>
            </a:r>
            <a:r>
              <a:rPr lang="en" sz="1600"/>
              <a:t>(t) = x</a:t>
            </a:r>
            <a:r>
              <a:rPr baseline="-25000" lang="en" sz="1600"/>
              <a:t>0</a:t>
            </a:r>
            <a:r>
              <a:rPr lang="en" sz="1600"/>
              <a:t> + v</a:t>
            </a:r>
            <a:r>
              <a:rPr baseline="-25000" lang="en" sz="1600"/>
              <a:t>0</a:t>
            </a:r>
            <a:r>
              <a:rPr lang="en" sz="1600"/>
              <a:t>t + ½ at</a:t>
            </a:r>
            <a:r>
              <a:rPr baseline="30000" lang="en" sz="1600"/>
              <a:t>2</a:t>
            </a:r>
            <a:r>
              <a:rPr lang="en" sz="1600"/>
              <a:t>.</a:t>
            </a:r>
            <a:endParaRPr sz="1600"/>
          </a:p>
        </p:txBody>
      </p:sp>
      <p:sp>
        <p:nvSpPr>
          <p:cNvPr id="186" name="Google Shape;186;p27"/>
          <p:cNvSpPr txBox="1"/>
          <p:nvPr>
            <p:ph idx="1" type="body"/>
          </p:nvPr>
        </p:nvSpPr>
        <p:spPr>
          <a:xfrm>
            <a:off x="311700" y="1973575"/>
            <a:ext cx="8196600" cy="707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This is the position-acceleration kinematic equation, which is often rearranged to give x</a:t>
            </a:r>
            <a:r>
              <a:rPr baseline="-25000" lang="en" sz="1600"/>
              <a:t>f</a:t>
            </a:r>
            <a:r>
              <a:rPr lang="en" sz="1600"/>
              <a:t> = x</a:t>
            </a:r>
            <a:r>
              <a:rPr baseline="-25000" lang="en" sz="1600"/>
              <a:t>0</a:t>
            </a:r>
            <a:r>
              <a:rPr lang="en"/>
              <a:t> + v</a:t>
            </a:r>
            <a:r>
              <a:rPr baseline="-25000" lang="en"/>
              <a:t>0</a:t>
            </a:r>
            <a:r>
              <a:rPr lang="en"/>
              <a:t>t + ½ at</a:t>
            </a:r>
            <a:r>
              <a:rPr baseline="30000" lang="en"/>
              <a:t>2</a:t>
            </a:r>
            <a:r>
              <a:rPr lang="en"/>
              <a:t>, so Δx = v</a:t>
            </a:r>
            <a:r>
              <a:rPr baseline="-25000" lang="en"/>
              <a:t>0</a:t>
            </a:r>
            <a:r>
              <a:rPr lang="en"/>
              <a:t>t + ½ at</a:t>
            </a:r>
            <a:r>
              <a:rPr baseline="30000" lang="en"/>
              <a:t>2</a:t>
            </a:r>
            <a:r>
              <a:rPr lang="en"/>
              <a:t>.</a:t>
            </a:r>
            <a:endParaRPr/>
          </a:p>
        </p:txBody>
      </p:sp>
      <p:pic>
        <p:nvPicPr>
          <p:cNvPr id="187" name="Google Shape;187;p27"/>
          <p:cNvPicPr preferRelativeResize="0"/>
          <p:nvPr/>
        </p:nvPicPr>
        <p:blipFill>
          <a:blip r:embed="rId3">
            <a:alphaModFix/>
          </a:blip>
          <a:stretch>
            <a:fillRect/>
          </a:stretch>
        </p:blipFill>
        <p:spPr>
          <a:xfrm>
            <a:off x="3385250" y="2792800"/>
            <a:ext cx="2769265" cy="215772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5"/>
                                        </p:tgtEl>
                                        <p:attrNameLst>
                                          <p:attrName>style.visibility</p:attrName>
                                        </p:attrNameLst>
                                      </p:cBhvr>
                                      <p:to>
                                        <p:strVal val="visible"/>
                                      </p:to>
                                    </p:set>
                                    <p:animEffect filter="fade" transition="in">
                                      <p:cBhvr>
                                        <p:cTn dur="1000"/>
                                        <p:tgtEl>
                                          <p:spTgt spid="18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6"/>
                                        </p:tgtEl>
                                        <p:attrNameLst>
                                          <p:attrName>style.visibility</p:attrName>
                                        </p:attrNameLst>
                                      </p:cBhvr>
                                      <p:to>
                                        <p:strVal val="visible"/>
                                      </p:to>
                                    </p:set>
                                    <p:animEffect filter="fade" transition="in">
                                      <p:cBhvr>
                                        <p:cTn dur="1000"/>
                                        <p:tgtEl>
                                          <p:spTgt spid="18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7"/>
                                        </p:tgtEl>
                                        <p:attrNameLst>
                                          <p:attrName>style.visibility</p:attrName>
                                        </p:attrNameLst>
                                      </p:cBhvr>
                                      <p:to>
                                        <p:strVal val="visible"/>
                                      </p:to>
                                    </p:set>
                                    <p:animEffect filter="fade" transition="in">
                                      <p:cBhvr>
                                        <p:cTn dur="1000"/>
                                        <p:tgtEl>
                                          <p:spTgt spid="18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Time-</a:t>
            </a:r>
            <a:r>
              <a:rPr lang="en"/>
              <a:t>n</a:t>
            </a:r>
            <a:r>
              <a:rPr lang="en"/>
              <a:t>ot-</a:t>
            </a:r>
            <a:r>
              <a:rPr lang="en"/>
              <a:t>f</a:t>
            </a:r>
            <a:r>
              <a:rPr lang="en"/>
              <a:t>ound</a:t>
            </a:r>
            <a:endParaRPr/>
          </a:p>
        </p:txBody>
      </p:sp>
      <p:sp>
        <p:nvSpPr>
          <p:cNvPr id="193" name="Google Shape;193;p28"/>
          <p:cNvSpPr txBox="1"/>
          <p:nvPr>
            <p:ph idx="1" type="body"/>
          </p:nvPr>
        </p:nvSpPr>
        <p:spPr>
          <a:xfrm>
            <a:off x="311700" y="1266175"/>
            <a:ext cx="8520600" cy="479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We know Δx = [(v</a:t>
            </a:r>
            <a:r>
              <a:rPr baseline="-25000" lang="en" sz="1600"/>
              <a:t>f</a:t>
            </a:r>
            <a:r>
              <a:rPr lang="en" sz="1600"/>
              <a:t> + v</a:t>
            </a:r>
            <a:r>
              <a:rPr baseline="-25000" lang="en" sz="1600"/>
              <a:t>0</a:t>
            </a:r>
            <a:r>
              <a:rPr lang="en" sz="1600"/>
              <a:t>)/2] * t, so that means 2Δx = t(v</a:t>
            </a:r>
            <a:r>
              <a:rPr baseline="-25000" lang="en" sz="1600"/>
              <a:t>f</a:t>
            </a:r>
            <a:r>
              <a:rPr lang="en" sz="1600"/>
              <a:t> + v</a:t>
            </a:r>
            <a:r>
              <a:rPr baseline="-25000" lang="en" sz="1600"/>
              <a:t>0</a:t>
            </a:r>
            <a:r>
              <a:rPr lang="en" sz="1600"/>
              <a:t>).</a:t>
            </a:r>
            <a:endParaRPr sz="1600"/>
          </a:p>
        </p:txBody>
      </p:sp>
      <p:sp>
        <p:nvSpPr>
          <p:cNvPr id="194" name="Google Shape;194;p28"/>
          <p:cNvSpPr txBox="1"/>
          <p:nvPr>
            <p:ph idx="1" type="body"/>
          </p:nvPr>
        </p:nvSpPr>
        <p:spPr>
          <a:xfrm>
            <a:off x="311700" y="1745275"/>
            <a:ext cx="8520600" cy="479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Now multiply both sides by a to give 2aΔx = at(v</a:t>
            </a:r>
            <a:r>
              <a:rPr baseline="-25000" lang="en" sz="1600"/>
              <a:t>f</a:t>
            </a:r>
            <a:r>
              <a:rPr lang="en" sz="1600"/>
              <a:t> + v</a:t>
            </a:r>
            <a:r>
              <a:rPr baseline="-25000" lang="en" sz="1600"/>
              <a:t>0</a:t>
            </a:r>
            <a:r>
              <a:rPr lang="en" sz="1600"/>
              <a:t>).</a:t>
            </a:r>
            <a:endParaRPr sz="1600"/>
          </a:p>
        </p:txBody>
      </p:sp>
      <p:sp>
        <p:nvSpPr>
          <p:cNvPr id="195" name="Google Shape;195;p28"/>
          <p:cNvSpPr txBox="1"/>
          <p:nvPr>
            <p:ph idx="1" type="body"/>
          </p:nvPr>
        </p:nvSpPr>
        <p:spPr>
          <a:xfrm>
            <a:off x="311700" y="2224375"/>
            <a:ext cx="8520600" cy="479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We also know that at = Δv = v</a:t>
            </a:r>
            <a:r>
              <a:rPr baseline="-25000" lang="en" sz="1600"/>
              <a:t>f</a:t>
            </a:r>
            <a:r>
              <a:rPr lang="en" sz="1600"/>
              <a:t> - v</a:t>
            </a:r>
            <a:r>
              <a:rPr baseline="-25000" lang="en" sz="1600"/>
              <a:t>0</a:t>
            </a:r>
            <a:r>
              <a:rPr lang="en" sz="1600"/>
              <a:t>.</a:t>
            </a:r>
            <a:endParaRPr sz="1600"/>
          </a:p>
        </p:txBody>
      </p:sp>
      <p:sp>
        <p:nvSpPr>
          <p:cNvPr id="196" name="Google Shape;196;p28"/>
          <p:cNvSpPr txBox="1"/>
          <p:nvPr>
            <p:ph idx="1" type="body"/>
          </p:nvPr>
        </p:nvSpPr>
        <p:spPr>
          <a:xfrm>
            <a:off x="311700" y="2703475"/>
            <a:ext cx="8520600" cy="479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That means 2aΔx = (v</a:t>
            </a:r>
            <a:r>
              <a:rPr baseline="-25000" lang="en" sz="1600"/>
              <a:t>f</a:t>
            </a:r>
            <a:r>
              <a:rPr lang="en" sz="1600"/>
              <a:t> - v</a:t>
            </a:r>
            <a:r>
              <a:rPr baseline="-25000" lang="en" sz="1600"/>
              <a:t>0</a:t>
            </a:r>
            <a:r>
              <a:rPr lang="en" sz="1600"/>
              <a:t>)(v</a:t>
            </a:r>
            <a:r>
              <a:rPr baseline="-25000" lang="en" sz="1600"/>
              <a:t>f</a:t>
            </a:r>
            <a:r>
              <a:rPr lang="en" sz="1600"/>
              <a:t> + v</a:t>
            </a:r>
            <a:r>
              <a:rPr baseline="-25000" lang="en" sz="1600"/>
              <a:t>0</a:t>
            </a:r>
            <a:r>
              <a:rPr lang="en" sz="1600"/>
              <a:t>), so 2aΔx = v</a:t>
            </a:r>
            <a:r>
              <a:rPr baseline="-25000" lang="en" sz="1600"/>
              <a:t>f</a:t>
            </a:r>
            <a:r>
              <a:rPr baseline="30000" lang="en" sz="1600"/>
              <a:t>2</a:t>
            </a:r>
            <a:r>
              <a:rPr baseline="-25000" lang="en" sz="1600"/>
              <a:t> </a:t>
            </a:r>
            <a:r>
              <a:rPr lang="en" sz="1600"/>
              <a:t>- v</a:t>
            </a:r>
            <a:r>
              <a:rPr baseline="-25000" lang="en" sz="1600"/>
              <a:t>0</a:t>
            </a:r>
            <a:r>
              <a:rPr baseline="30000" lang="en" sz="1600"/>
              <a:t>2</a:t>
            </a:r>
            <a:r>
              <a:rPr lang="en" sz="1600"/>
              <a:t>, and v</a:t>
            </a:r>
            <a:r>
              <a:rPr baseline="-25000" lang="en" sz="1600"/>
              <a:t>f</a:t>
            </a:r>
            <a:r>
              <a:rPr baseline="30000" lang="en" sz="1600"/>
              <a:t>2</a:t>
            </a:r>
            <a:r>
              <a:rPr lang="en" sz="1600"/>
              <a:t> = v</a:t>
            </a:r>
            <a:r>
              <a:rPr baseline="-25000" lang="en" sz="1600"/>
              <a:t>0</a:t>
            </a:r>
            <a:r>
              <a:rPr baseline="30000" lang="en" sz="1600"/>
              <a:t>2</a:t>
            </a:r>
            <a:r>
              <a:rPr lang="en" sz="1600"/>
              <a:t> + 2aΔx.</a:t>
            </a:r>
            <a:endParaRPr sz="1600"/>
          </a:p>
        </p:txBody>
      </p:sp>
      <p:sp>
        <p:nvSpPr>
          <p:cNvPr id="197" name="Google Shape;197;p28"/>
          <p:cNvSpPr txBox="1"/>
          <p:nvPr>
            <p:ph idx="1" type="body"/>
          </p:nvPr>
        </p:nvSpPr>
        <p:spPr>
          <a:xfrm>
            <a:off x="311700" y="3182575"/>
            <a:ext cx="8520600" cy="479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As this equation doesn’t involve time, this is called the time not found equation.</a:t>
            </a:r>
            <a:endParaRPr sz="16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3"/>
                                        </p:tgtEl>
                                        <p:attrNameLst>
                                          <p:attrName>style.visibility</p:attrName>
                                        </p:attrNameLst>
                                      </p:cBhvr>
                                      <p:to>
                                        <p:strVal val="visible"/>
                                      </p:to>
                                    </p:set>
                                    <p:animEffect filter="fade" transition="in">
                                      <p:cBhvr>
                                        <p:cTn dur="1000"/>
                                        <p:tgtEl>
                                          <p:spTgt spid="19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4"/>
                                        </p:tgtEl>
                                        <p:attrNameLst>
                                          <p:attrName>style.visibility</p:attrName>
                                        </p:attrNameLst>
                                      </p:cBhvr>
                                      <p:to>
                                        <p:strVal val="visible"/>
                                      </p:to>
                                    </p:set>
                                    <p:animEffect filter="fade" transition="in">
                                      <p:cBhvr>
                                        <p:cTn dur="1000"/>
                                        <p:tgtEl>
                                          <p:spTgt spid="19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5"/>
                                        </p:tgtEl>
                                        <p:attrNameLst>
                                          <p:attrName>style.visibility</p:attrName>
                                        </p:attrNameLst>
                                      </p:cBhvr>
                                      <p:to>
                                        <p:strVal val="visible"/>
                                      </p:to>
                                    </p:set>
                                    <p:animEffect filter="fade" transition="in">
                                      <p:cBhvr>
                                        <p:cTn dur="1000"/>
                                        <p:tgtEl>
                                          <p:spTgt spid="19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6"/>
                                        </p:tgtEl>
                                        <p:attrNameLst>
                                          <p:attrName>style.visibility</p:attrName>
                                        </p:attrNameLst>
                                      </p:cBhvr>
                                      <p:to>
                                        <p:strVal val="visible"/>
                                      </p:to>
                                    </p:set>
                                    <p:animEffect filter="fade" transition="in">
                                      <p:cBhvr>
                                        <p:cTn dur="1000"/>
                                        <p:tgtEl>
                                          <p:spTgt spid="19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7"/>
                                        </p:tgtEl>
                                        <p:attrNameLst>
                                          <p:attrName>style.visibility</p:attrName>
                                        </p:attrNameLst>
                                      </p:cBhvr>
                                      <p:to>
                                        <p:strVal val="visible"/>
                                      </p:to>
                                    </p:set>
                                    <p:animEffect filter="fade" transition="in">
                                      <p:cBhvr>
                                        <p:cTn dur="1000"/>
                                        <p:tgtEl>
                                          <p:spTgt spid="19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9"/>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Force</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Equation</a:t>
            </a:r>
            <a:r>
              <a:rPr lang="en"/>
              <a:t> for force</a:t>
            </a:r>
            <a:endParaRPr/>
          </a:p>
        </p:txBody>
      </p:sp>
      <p:sp>
        <p:nvSpPr>
          <p:cNvPr id="208" name="Google Shape;208;p30"/>
          <p:cNvSpPr txBox="1"/>
          <p:nvPr>
            <p:ph idx="1" type="body"/>
          </p:nvPr>
        </p:nvSpPr>
        <p:spPr>
          <a:xfrm>
            <a:off x="311700" y="1266175"/>
            <a:ext cx="3999900" cy="707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Force is described as how difficult it is to accelerate something.</a:t>
            </a:r>
            <a:endParaRPr sz="1600"/>
          </a:p>
        </p:txBody>
      </p:sp>
      <p:sp>
        <p:nvSpPr>
          <p:cNvPr id="209" name="Google Shape;209;p30"/>
          <p:cNvSpPr txBox="1"/>
          <p:nvPr>
            <p:ph idx="1" type="body"/>
          </p:nvPr>
        </p:nvSpPr>
        <p:spPr>
          <a:xfrm>
            <a:off x="311700" y="1973575"/>
            <a:ext cx="3999900" cy="813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The more mass an item has, the more force it requires to accelerate.</a:t>
            </a:r>
            <a:endParaRPr sz="1600"/>
          </a:p>
        </p:txBody>
      </p:sp>
      <p:sp>
        <p:nvSpPr>
          <p:cNvPr id="210" name="Google Shape;210;p30"/>
          <p:cNvSpPr txBox="1"/>
          <p:nvPr>
            <p:ph idx="1" type="body"/>
          </p:nvPr>
        </p:nvSpPr>
        <p:spPr>
          <a:xfrm>
            <a:off x="311700" y="2786875"/>
            <a:ext cx="3999900" cy="813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The more acceleration you apply to an object, the more force it requires too.</a:t>
            </a:r>
            <a:endParaRPr sz="1600"/>
          </a:p>
        </p:txBody>
      </p:sp>
      <p:sp>
        <p:nvSpPr>
          <p:cNvPr id="211" name="Google Shape;211;p30"/>
          <p:cNvSpPr txBox="1"/>
          <p:nvPr>
            <p:ph idx="1" type="body"/>
          </p:nvPr>
        </p:nvSpPr>
        <p:spPr>
          <a:xfrm>
            <a:off x="311700" y="3608025"/>
            <a:ext cx="4520700" cy="1113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Thus, F = m*a, or force = mass * acceleration. Increasing either mass or acceleration in this equation increases force.</a:t>
            </a:r>
            <a:endParaRPr sz="1600"/>
          </a:p>
        </p:txBody>
      </p:sp>
      <p:pic>
        <p:nvPicPr>
          <p:cNvPr id="212" name="Google Shape;212;p30"/>
          <p:cNvPicPr preferRelativeResize="0"/>
          <p:nvPr/>
        </p:nvPicPr>
        <p:blipFill>
          <a:blip r:embed="rId3">
            <a:alphaModFix/>
          </a:blip>
          <a:stretch>
            <a:fillRect/>
          </a:stretch>
        </p:blipFill>
        <p:spPr>
          <a:xfrm>
            <a:off x="4450475" y="1556988"/>
            <a:ext cx="4527601" cy="20295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8"/>
                                        </p:tgtEl>
                                        <p:attrNameLst>
                                          <p:attrName>style.visibility</p:attrName>
                                        </p:attrNameLst>
                                      </p:cBhvr>
                                      <p:to>
                                        <p:strVal val="visible"/>
                                      </p:to>
                                    </p:set>
                                    <p:animEffect filter="fade" transition="in">
                                      <p:cBhvr>
                                        <p:cTn dur="1000"/>
                                        <p:tgtEl>
                                          <p:spTgt spid="20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gtEl>
                                        <p:attrNameLst>
                                          <p:attrName>style.visibility</p:attrName>
                                        </p:attrNameLst>
                                      </p:cBhvr>
                                      <p:to>
                                        <p:strVal val="visible"/>
                                      </p:to>
                                    </p:set>
                                    <p:animEffect filter="fade" transition="in">
                                      <p:cBhvr>
                                        <p:cTn dur="1000"/>
                                        <p:tgtEl>
                                          <p:spTgt spid="20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0"/>
                                        </p:tgtEl>
                                        <p:attrNameLst>
                                          <p:attrName>style.visibility</p:attrName>
                                        </p:attrNameLst>
                                      </p:cBhvr>
                                      <p:to>
                                        <p:strVal val="visible"/>
                                      </p:to>
                                    </p:set>
                                    <p:animEffect filter="fade" transition="in">
                                      <p:cBhvr>
                                        <p:cTn dur="1000"/>
                                        <p:tgtEl>
                                          <p:spTgt spid="21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2"/>
                                        </p:tgtEl>
                                        <p:attrNameLst>
                                          <p:attrName>style.visibility</p:attrName>
                                        </p:attrNameLst>
                                      </p:cBhvr>
                                      <p:to>
                                        <p:strVal val="visible"/>
                                      </p:to>
                                    </p:set>
                                    <p:animEffect filter="fade" transition="in">
                                      <p:cBhvr>
                                        <p:cTn dur="1000"/>
                                        <p:tgtEl>
                                          <p:spTgt spid="21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1"/>
                                        </p:tgtEl>
                                        <p:attrNameLst>
                                          <p:attrName>style.visibility</p:attrName>
                                        </p:attrNameLst>
                                      </p:cBhvr>
                                      <p:to>
                                        <p:strVal val="visible"/>
                                      </p:to>
                                    </p:set>
                                    <p:animEffect filter="fade" transition="in">
                                      <p:cBhvr>
                                        <p:cTn dur="1000"/>
                                        <p:tgtEl>
                                          <p:spTgt spid="21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role of mass</a:t>
            </a:r>
            <a:endParaRPr/>
          </a:p>
        </p:txBody>
      </p:sp>
      <p:sp>
        <p:nvSpPr>
          <p:cNvPr id="218" name="Google Shape;218;p31"/>
          <p:cNvSpPr txBox="1"/>
          <p:nvPr>
            <p:ph idx="1" type="body"/>
          </p:nvPr>
        </p:nvSpPr>
        <p:spPr>
          <a:xfrm>
            <a:off x="311700" y="1266175"/>
            <a:ext cx="3999900" cy="776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The mass of an object tells you how resistant something is to moving.</a:t>
            </a:r>
            <a:endParaRPr sz="1600"/>
          </a:p>
        </p:txBody>
      </p:sp>
      <p:sp>
        <p:nvSpPr>
          <p:cNvPr id="219" name="Google Shape;219;p31"/>
          <p:cNvSpPr txBox="1"/>
          <p:nvPr>
            <p:ph idx="1" type="body"/>
          </p:nvPr>
        </p:nvSpPr>
        <p:spPr>
          <a:xfrm>
            <a:off x="311700" y="2183400"/>
            <a:ext cx="3999900" cy="1374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However, the mass of an object is unlikely to change. . . unless it’s the mass of fuel in a rocket, but that’s rocket science (which we will cover).</a:t>
            </a:r>
            <a:endParaRPr sz="1600"/>
          </a:p>
        </p:txBody>
      </p:sp>
      <p:pic>
        <p:nvPicPr>
          <p:cNvPr id="220" name="Google Shape;220;p31"/>
          <p:cNvPicPr preferRelativeResize="0"/>
          <p:nvPr/>
        </p:nvPicPr>
        <p:blipFill>
          <a:blip r:embed="rId3">
            <a:alphaModFix/>
          </a:blip>
          <a:stretch>
            <a:fillRect/>
          </a:stretch>
        </p:blipFill>
        <p:spPr>
          <a:xfrm>
            <a:off x="4464000" y="1304825"/>
            <a:ext cx="4527599" cy="2284547"/>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8"/>
                                        </p:tgtEl>
                                        <p:attrNameLst>
                                          <p:attrName>style.visibility</p:attrName>
                                        </p:attrNameLst>
                                      </p:cBhvr>
                                      <p:to>
                                        <p:strVal val="visible"/>
                                      </p:to>
                                    </p:set>
                                    <p:animEffect filter="fade" transition="in">
                                      <p:cBhvr>
                                        <p:cTn dur="1000"/>
                                        <p:tgtEl>
                                          <p:spTgt spid="21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9"/>
                                        </p:tgtEl>
                                        <p:attrNameLst>
                                          <p:attrName>style.visibility</p:attrName>
                                        </p:attrNameLst>
                                      </p:cBhvr>
                                      <p:to>
                                        <p:strVal val="visible"/>
                                      </p:to>
                                    </p:set>
                                    <p:animEffect filter="fade" transition="in">
                                      <p:cBhvr>
                                        <p:cTn dur="1000"/>
                                        <p:tgtEl>
                                          <p:spTgt spid="21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0"/>
                                        </p:tgtEl>
                                        <p:attrNameLst>
                                          <p:attrName>style.visibility</p:attrName>
                                        </p:attrNameLst>
                                      </p:cBhvr>
                                      <p:to>
                                        <p:strVal val="visible"/>
                                      </p:to>
                                    </p:set>
                                    <p:animEffect filter="fade" transition="in">
                                      <p:cBhvr>
                                        <p:cTn dur="1000"/>
                                        <p:tgtEl>
                                          <p:spTgt spid="22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Using graphs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Using force</a:t>
            </a:r>
            <a:endParaRPr/>
          </a:p>
        </p:txBody>
      </p:sp>
      <p:sp>
        <p:nvSpPr>
          <p:cNvPr id="226" name="Google Shape;226;p32"/>
          <p:cNvSpPr txBox="1"/>
          <p:nvPr>
            <p:ph idx="1" type="body"/>
          </p:nvPr>
        </p:nvSpPr>
        <p:spPr>
          <a:xfrm>
            <a:off x="311700" y="1266175"/>
            <a:ext cx="3999900" cy="162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Thus, what is important about force is that, if we know the mass of an object, we can determine the acceleration applied to that object by dividing force by the mass!</a:t>
            </a:r>
            <a:endParaRPr sz="1600"/>
          </a:p>
        </p:txBody>
      </p:sp>
      <p:sp>
        <p:nvSpPr>
          <p:cNvPr id="227" name="Google Shape;227;p32"/>
          <p:cNvSpPr txBox="1"/>
          <p:nvPr>
            <p:ph idx="1" type="body"/>
          </p:nvPr>
        </p:nvSpPr>
        <p:spPr>
          <a:xfrm>
            <a:off x="311700" y="2895175"/>
            <a:ext cx="3999900" cy="162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In problems involving force, the mass is generally given so you can use the acceleration to determine things like </a:t>
            </a:r>
            <a:r>
              <a:rPr lang="en" sz="1600"/>
              <a:t>velocity</a:t>
            </a:r>
            <a:r>
              <a:rPr lang="en" sz="1600"/>
              <a:t> and </a:t>
            </a:r>
            <a:r>
              <a:rPr lang="en" sz="1600"/>
              <a:t>displacement</a:t>
            </a:r>
            <a:r>
              <a:rPr lang="en" sz="1600"/>
              <a:t>.</a:t>
            </a:r>
            <a:endParaRPr sz="1600"/>
          </a:p>
        </p:txBody>
      </p:sp>
      <p:pic>
        <p:nvPicPr>
          <p:cNvPr id="228" name="Google Shape;228;p32"/>
          <p:cNvPicPr preferRelativeResize="0"/>
          <p:nvPr/>
        </p:nvPicPr>
        <p:blipFill>
          <a:blip r:embed="rId3">
            <a:alphaModFix/>
          </a:blip>
          <a:stretch>
            <a:fillRect/>
          </a:stretch>
        </p:blipFill>
        <p:spPr>
          <a:xfrm>
            <a:off x="4409900" y="882975"/>
            <a:ext cx="4527599" cy="3641198"/>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6"/>
                                        </p:tgtEl>
                                        <p:attrNameLst>
                                          <p:attrName>style.visibility</p:attrName>
                                        </p:attrNameLst>
                                      </p:cBhvr>
                                      <p:to>
                                        <p:strVal val="visible"/>
                                      </p:to>
                                    </p:set>
                                    <p:animEffect filter="fade" transition="in">
                                      <p:cBhvr>
                                        <p:cTn dur="1000"/>
                                        <p:tgtEl>
                                          <p:spTgt spid="22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8"/>
                                        </p:tgtEl>
                                        <p:attrNameLst>
                                          <p:attrName>style.visibility</p:attrName>
                                        </p:attrNameLst>
                                      </p:cBhvr>
                                      <p:to>
                                        <p:strVal val="visible"/>
                                      </p:to>
                                    </p:set>
                                    <p:animEffect filter="fade" transition="in">
                                      <p:cBhvr>
                                        <p:cTn dur="1000"/>
                                        <p:tgtEl>
                                          <p:spTgt spid="22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7"/>
                                        </p:tgtEl>
                                        <p:attrNameLst>
                                          <p:attrName>style.visibility</p:attrName>
                                        </p:attrNameLst>
                                      </p:cBhvr>
                                      <p:to>
                                        <p:strVal val="visible"/>
                                      </p:to>
                                    </p:set>
                                    <p:animEffect filter="fade" transition="in">
                                      <p:cBhvr>
                                        <p:cTn dur="1000"/>
                                        <p:tgtEl>
                                          <p:spTgt spid="22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Units</a:t>
            </a:r>
            <a:endParaRPr/>
          </a:p>
        </p:txBody>
      </p:sp>
      <p:sp>
        <p:nvSpPr>
          <p:cNvPr id="234" name="Google Shape;234;p33"/>
          <p:cNvSpPr txBox="1"/>
          <p:nvPr>
            <p:ph idx="1" type="body"/>
          </p:nvPr>
        </p:nvSpPr>
        <p:spPr>
          <a:xfrm>
            <a:off x="311700" y="1266175"/>
            <a:ext cx="8426700" cy="707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Mass for physics is measured in kilograms (kg), but in chemistry grams (g) may be more common as you deal with </a:t>
            </a:r>
            <a:r>
              <a:rPr lang="en" sz="1600"/>
              <a:t>smaller</a:t>
            </a:r>
            <a:r>
              <a:rPr lang="en" sz="1600"/>
              <a:t> objects.</a:t>
            </a:r>
            <a:endParaRPr sz="1600"/>
          </a:p>
        </p:txBody>
      </p:sp>
      <p:sp>
        <p:nvSpPr>
          <p:cNvPr id="235" name="Google Shape;235;p33"/>
          <p:cNvSpPr txBox="1"/>
          <p:nvPr>
            <p:ph idx="1" type="body"/>
          </p:nvPr>
        </p:nvSpPr>
        <p:spPr>
          <a:xfrm>
            <a:off x="358650" y="1973575"/>
            <a:ext cx="8426700" cy="1110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Force = mass * acceleration, so it has units kg * m/s</a:t>
            </a:r>
            <a:r>
              <a:rPr baseline="30000" lang="en" sz="1600"/>
              <a:t>2</a:t>
            </a:r>
            <a:r>
              <a:rPr lang="en" sz="1600"/>
              <a:t>. This is also called a Newton (N), and is our first derived unit. These units are derived from combining “base” units (of which we’ve covered kg, m, and s).</a:t>
            </a:r>
            <a:endParaRPr sz="16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4"/>
                                        </p:tgtEl>
                                        <p:attrNameLst>
                                          <p:attrName>style.visibility</p:attrName>
                                        </p:attrNameLst>
                                      </p:cBhvr>
                                      <p:to>
                                        <p:strVal val="visible"/>
                                      </p:to>
                                    </p:set>
                                    <p:animEffect filter="fade" transition="in">
                                      <p:cBhvr>
                                        <p:cTn dur="1000"/>
                                        <p:tgtEl>
                                          <p:spTgt spid="23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5"/>
                                        </p:tgtEl>
                                        <p:attrNameLst>
                                          <p:attrName>style.visibility</p:attrName>
                                        </p:attrNameLst>
                                      </p:cBhvr>
                                      <p:to>
                                        <p:strVal val="visible"/>
                                      </p:to>
                                    </p:set>
                                    <p:animEffect filter="fade" transition="in">
                                      <p:cBhvr>
                                        <p:cTn dur="1000"/>
                                        <p:tgtEl>
                                          <p:spTgt spid="23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4"/>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Free fall</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Gravity</a:t>
            </a:r>
            <a:endParaRPr/>
          </a:p>
        </p:txBody>
      </p:sp>
      <p:sp>
        <p:nvSpPr>
          <p:cNvPr id="246" name="Google Shape;246;p35"/>
          <p:cNvSpPr txBox="1"/>
          <p:nvPr>
            <p:ph idx="1" type="body"/>
          </p:nvPr>
        </p:nvSpPr>
        <p:spPr>
          <a:xfrm>
            <a:off x="311700" y="1266175"/>
            <a:ext cx="3999900" cy="803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Gravity applies a force on every object in a certain direction.</a:t>
            </a:r>
            <a:endParaRPr sz="1600"/>
          </a:p>
        </p:txBody>
      </p:sp>
      <p:sp>
        <p:nvSpPr>
          <p:cNvPr id="247" name="Google Shape;247;p35"/>
          <p:cNvSpPr txBox="1"/>
          <p:nvPr>
            <p:ph idx="1" type="body"/>
          </p:nvPr>
        </p:nvSpPr>
        <p:spPr>
          <a:xfrm>
            <a:off x="311700" y="1975175"/>
            <a:ext cx="3999900" cy="987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We generally describe that direction as negative (downward), so the force of </a:t>
            </a:r>
            <a:r>
              <a:rPr lang="en" sz="1600"/>
              <a:t>gravity</a:t>
            </a:r>
            <a:r>
              <a:rPr lang="en" sz="1600"/>
              <a:t> is a negative force.</a:t>
            </a:r>
            <a:endParaRPr sz="1600"/>
          </a:p>
        </p:txBody>
      </p:sp>
      <p:sp>
        <p:nvSpPr>
          <p:cNvPr id="248" name="Google Shape;248;p35"/>
          <p:cNvSpPr txBox="1"/>
          <p:nvPr>
            <p:ph idx="1" type="body"/>
          </p:nvPr>
        </p:nvSpPr>
        <p:spPr>
          <a:xfrm>
            <a:off x="311700" y="2962775"/>
            <a:ext cx="3999900" cy="1055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Gravity provides a different force on all objects, but it accelerates them all equally at -9.801 m/s</a:t>
            </a:r>
            <a:r>
              <a:rPr baseline="30000" lang="en" sz="1600"/>
              <a:t>2</a:t>
            </a:r>
            <a:r>
              <a:rPr lang="en" sz="1600"/>
              <a:t>.</a:t>
            </a:r>
            <a:endParaRPr sz="1600"/>
          </a:p>
        </p:txBody>
      </p:sp>
      <p:pic>
        <p:nvPicPr>
          <p:cNvPr id="249" name="Google Shape;249;p35"/>
          <p:cNvPicPr preferRelativeResize="0"/>
          <p:nvPr/>
        </p:nvPicPr>
        <p:blipFill>
          <a:blip r:embed="rId3">
            <a:alphaModFix/>
          </a:blip>
          <a:stretch>
            <a:fillRect/>
          </a:stretch>
        </p:blipFill>
        <p:spPr>
          <a:xfrm>
            <a:off x="4464000" y="1304825"/>
            <a:ext cx="3933424" cy="368627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6"/>
                                        </p:tgtEl>
                                        <p:attrNameLst>
                                          <p:attrName>style.visibility</p:attrName>
                                        </p:attrNameLst>
                                      </p:cBhvr>
                                      <p:to>
                                        <p:strVal val="visible"/>
                                      </p:to>
                                    </p:set>
                                    <p:animEffect filter="fade" transition="in">
                                      <p:cBhvr>
                                        <p:cTn dur="1000"/>
                                        <p:tgtEl>
                                          <p:spTgt spid="24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7"/>
                                        </p:tgtEl>
                                        <p:attrNameLst>
                                          <p:attrName>style.visibility</p:attrName>
                                        </p:attrNameLst>
                                      </p:cBhvr>
                                      <p:to>
                                        <p:strVal val="visible"/>
                                      </p:to>
                                    </p:set>
                                    <p:animEffect filter="fade" transition="in">
                                      <p:cBhvr>
                                        <p:cTn dur="1000"/>
                                        <p:tgtEl>
                                          <p:spTgt spid="24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8"/>
                                        </p:tgtEl>
                                        <p:attrNameLst>
                                          <p:attrName>style.visibility</p:attrName>
                                        </p:attrNameLst>
                                      </p:cBhvr>
                                      <p:to>
                                        <p:strVal val="visible"/>
                                      </p:to>
                                    </p:set>
                                    <p:animEffect filter="fade" transition="in">
                                      <p:cBhvr>
                                        <p:cTn dur="1000"/>
                                        <p:tgtEl>
                                          <p:spTgt spid="24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9"/>
                                        </p:tgtEl>
                                        <p:attrNameLst>
                                          <p:attrName>style.visibility</p:attrName>
                                        </p:attrNameLst>
                                      </p:cBhvr>
                                      <p:to>
                                        <p:strVal val="visible"/>
                                      </p:to>
                                    </p:set>
                                    <p:animEffect filter="fade" transition="in">
                                      <p:cBhvr>
                                        <p:cTn dur="1000"/>
                                        <p:tgtEl>
                                          <p:spTgt spid="24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Force of gravity</a:t>
            </a:r>
            <a:endParaRPr/>
          </a:p>
        </p:txBody>
      </p:sp>
      <p:sp>
        <p:nvSpPr>
          <p:cNvPr id="255" name="Google Shape;255;p36"/>
          <p:cNvSpPr txBox="1"/>
          <p:nvPr>
            <p:ph idx="1" type="body"/>
          </p:nvPr>
        </p:nvSpPr>
        <p:spPr>
          <a:xfrm>
            <a:off x="311700" y="1266175"/>
            <a:ext cx="3999900" cy="1305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Multiplying the acceleration due to gravity by the mass of an object tells you the force of gravity applied on an object. </a:t>
            </a:r>
            <a:endParaRPr sz="1600"/>
          </a:p>
        </p:txBody>
      </p:sp>
      <p:sp>
        <p:nvSpPr>
          <p:cNvPr id="256" name="Google Shape;256;p36"/>
          <p:cNvSpPr txBox="1"/>
          <p:nvPr>
            <p:ph idx="1" type="body"/>
          </p:nvPr>
        </p:nvSpPr>
        <p:spPr>
          <a:xfrm>
            <a:off x="311700" y="2571750"/>
            <a:ext cx="3999900" cy="1013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This force is called weight. Notice how mass is used to calculate weight, but they are not the same thing.</a:t>
            </a:r>
            <a:endParaRPr sz="1600"/>
          </a:p>
        </p:txBody>
      </p:sp>
      <p:sp>
        <p:nvSpPr>
          <p:cNvPr id="257" name="Google Shape;257;p36"/>
          <p:cNvSpPr txBox="1"/>
          <p:nvPr>
            <p:ph idx="1" type="body"/>
          </p:nvPr>
        </p:nvSpPr>
        <p:spPr>
          <a:xfrm>
            <a:off x="311700" y="3584850"/>
            <a:ext cx="3999900" cy="1013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Moving a mass to a planet with weaker gravity would result in a weight of smaller magnitude.</a:t>
            </a:r>
            <a:endParaRPr sz="1600"/>
          </a:p>
        </p:txBody>
      </p:sp>
      <p:pic>
        <p:nvPicPr>
          <p:cNvPr id="258" name="Google Shape;258;p36"/>
          <p:cNvPicPr preferRelativeResize="0"/>
          <p:nvPr/>
        </p:nvPicPr>
        <p:blipFill>
          <a:blip r:embed="rId3">
            <a:alphaModFix/>
          </a:blip>
          <a:stretch>
            <a:fillRect/>
          </a:stretch>
        </p:blipFill>
        <p:spPr>
          <a:xfrm>
            <a:off x="4464000" y="1304825"/>
            <a:ext cx="4527600" cy="2604418"/>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5"/>
                                        </p:tgtEl>
                                        <p:attrNameLst>
                                          <p:attrName>style.visibility</p:attrName>
                                        </p:attrNameLst>
                                      </p:cBhvr>
                                      <p:to>
                                        <p:strVal val="visible"/>
                                      </p:to>
                                    </p:set>
                                    <p:animEffect filter="fade" transition="in">
                                      <p:cBhvr>
                                        <p:cTn dur="1000"/>
                                        <p:tgtEl>
                                          <p:spTgt spid="25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6"/>
                                        </p:tgtEl>
                                        <p:attrNameLst>
                                          <p:attrName>style.visibility</p:attrName>
                                        </p:attrNameLst>
                                      </p:cBhvr>
                                      <p:to>
                                        <p:strVal val="visible"/>
                                      </p:to>
                                    </p:set>
                                    <p:animEffect filter="fade" transition="in">
                                      <p:cBhvr>
                                        <p:cTn dur="1000"/>
                                        <p:tgtEl>
                                          <p:spTgt spid="25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7"/>
                                        </p:tgtEl>
                                        <p:attrNameLst>
                                          <p:attrName>style.visibility</p:attrName>
                                        </p:attrNameLst>
                                      </p:cBhvr>
                                      <p:to>
                                        <p:strVal val="visible"/>
                                      </p:to>
                                    </p:set>
                                    <p:animEffect filter="fade" transition="in">
                                      <p:cBhvr>
                                        <p:cTn dur="1000"/>
                                        <p:tgtEl>
                                          <p:spTgt spid="25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8"/>
                                        </p:tgtEl>
                                        <p:attrNameLst>
                                          <p:attrName>style.visibility</p:attrName>
                                        </p:attrNameLst>
                                      </p:cBhvr>
                                      <p:to>
                                        <p:strVal val="visible"/>
                                      </p:to>
                                    </p:set>
                                    <p:animEffect filter="fade" transition="in">
                                      <p:cBhvr>
                                        <p:cTn dur="1000"/>
                                        <p:tgtEl>
                                          <p:spTgt spid="25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3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Free fall</a:t>
            </a:r>
            <a:endParaRPr/>
          </a:p>
        </p:txBody>
      </p:sp>
      <p:sp>
        <p:nvSpPr>
          <p:cNvPr id="264" name="Google Shape;264;p37"/>
          <p:cNvSpPr txBox="1"/>
          <p:nvPr>
            <p:ph idx="1" type="body"/>
          </p:nvPr>
        </p:nvSpPr>
        <p:spPr>
          <a:xfrm>
            <a:off x="311700" y="1266175"/>
            <a:ext cx="8372700" cy="707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If acceleration is -9.8 m/s</a:t>
            </a:r>
            <a:r>
              <a:rPr baseline="30000" lang="en" sz="1600"/>
              <a:t>2</a:t>
            </a:r>
            <a:r>
              <a:rPr lang="en" sz="1600"/>
              <a:t>, determine the position function with relation to time ignoring any initial </a:t>
            </a:r>
            <a:r>
              <a:rPr lang="en" sz="1600"/>
              <a:t>velocity</a:t>
            </a:r>
            <a:r>
              <a:rPr lang="en" sz="1600"/>
              <a:t> and position. </a:t>
            </a:r>
            <a:endParaRPr sz="1600"/>
          </a:p>
        </p:txBody>
      </p:sp>
      <p:sp>
        <p:nvSpPr>
          <p:cNvPr id="265" name="Google Shape;265;p37"/>
          <p:cNvSpPr txBox="1"/>
          <p:nvPr>
            <p:ph idx="1" type="body"/>
          </p:nvPr>
        </p:nvSpPr>
        <p:spPr>
          <a:xfrm>
            <a:off x="311700" y="1973575"/>
            <a:ext cx="8372700" cy="707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Hint: take the antiderivative twice but set the constants that arise from the antiderivative to zero.</a:t>
            </a:r>
            <a:endParaRPr sz="1600"/>
          </a:p>
        </p:txBody>
      </p:sp>
      <p:sp>
        <p:nvSpPr>
          <p:cNvPr id="266" name="Google Shape;266;p37"/>
          <p:cNvSpPr txBox="1"/>
          <p:nvPr>
            <p:ph idx="1" type="body"/>
          </p:nvPr>
        </p:nvSpPr>
        <p:spPr>
          <a:xfrm>
            <a:off x="311700" y="2680975"/>
            <a:ext cx="8372700" cy="707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This function should look like:</a:t>
            </a:r>
            <a:br>
              <a:rPr lang="en" sz="1600"/>
            </a:br>
            <a:r>
              <a:rPr b="1" lang="en" sz="1600"/>
              <a:t>x</a:t>
            </a:r>
            <a:r>
              <a:rPr lang="en" sz="1600"/>
              <a:t>(t) = -(4.9 m/s</a:t>
            </a:r>
            <a:r>
              <a:rPr baseline="30000" lang="en" sz="1600"/>
              <a:t>2</a:t>
            </a:r>
            <a:r>
              <a:rPr lang="en" sz="1600"/>
              <a:t>) t</a:t>
            </a:r>
            <a:r>
              <a:rPr baseline="30000" lang="en" sz="1600"/>
              <a:t>2</a:t>
            </a:r>
            <a:r>
              <a:rPr lang="en" sz="1600"/>
              <a:t>. In general, this is written as Δx = ½ at</a:t>
            </a:r>
            <a:r>
              <a:rPr baseline="30000" lang="en" sz="1600"/>
              <a:t>2</a:t>
            </a:r>
            <a:r>
              <a:rPr lang="en" sz="1600"/>
              <a:t> (a itself should be negative).</a:t>
            </a:r>
            <a:endParaRPr sz="16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4"/>
                                        </p:tgtEl>
                                        <p:attrNameLst>
                                          <p:attrName>style.visibility</p:attrName>
                                        </p:attrNameLst>
                                      </p:cBhvr>
                                      <p:to>
                                        <p:strVal val="visible"/>
                                      </p:to>
                                    </p:set>
                                    <p:animEffect filter="fade" transition="in">
                                      <p:cBhvr>
                                        <p:cTn dur="1000"/>
                                        <p:tgtEl>
                                          <p:spTgt spid="26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5"/>
                                        </p:tgtEl>
                                        <p:attrNameLst>
                                          <p:attrName>style.visibility</p:attrName>
                                        </p:attrNameLst>
                                      </p:cBhvr>
                                      <p:to>
                                        <p:strVal val="visible"/>
                                      </p:to>
                                    </p:set>
                                    <p:animEffect filter="fade" transition="in">
                                      <p:cBhvr>
                                        <p:cTn dur="1000"/>
                                        <p:tgtEl>
                                          <p:spTgt spid="26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6"/>
                                        </p:tgtEl>
                                        <p:attrNameLst>
                                          <p:attrName>style.visibility</p:attrName>
                                        </p:attrNameLst>
                                      </p:cBhvr>
                                      <p:to>
                                        <p:strVal val="visible"/>
                                      </p:to>
                                    </p:set>
                                    <p:animEffect filter="fade" transition="in">
                                      <p:cBhvr>
                                        <p:cTn dur="1000"/>
                                        <p:tgtEl>
                                          <p:spTgt spid="26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3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Free fall with horizontal motion</a:t>
            </a:r>
            <a:endParaRPr/>
          </a:p>
        </p:txBody>
      </p:sp>
      <p:sp>
        <p:nvSpPr>
          <p:cNvPr id="272" name="Google Shape;272;p38"/>
          <p:cNvSpPr txBox="1"/>
          <p:nvPr>
            <p:ph idx="1" type="body"/>
          </p:nvPr>
        </p:nvSpPr>
        <p:spPr>
          <a:xfrm>
            <a:off x="311700" y="1266175"/>
            <a:ext cx="3999900" cy="993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A common problem </a:t>
            </a:r>
            <a:r>
              <a:rPr lang="en" sz="1600"/>
              <a:t>involves an object that is subjected to free fall that is also pushed parallel to the ground.</a:t>
            </a:r>
            <a:endParaRPr sz="1600"/>
          </a:p>
        </p:txBody>
      </p:sp>
      <p:sp>
        <p:nvSpPr>
          <p:cNvPr id="273" name="Google Shape;273;p38"/>
          <p:cNvSpPr txBox="1"/>
          <p:nvPr>
            <p:ph idx="1" type="body"/>
          </p:nvPr>
        </p:nvSpPr>
        <p:spPr>
          <a:xfrm>
            <a:off x="311700" y="2259475"/>
            <a:ext cx="3999900" cy="1366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No part of the pushing is upward or downward, so the vertical position should still follow the free fall equation assuming still that v</a:t>
            </a:r>
            <a:r>
              <a:rPr baseline="-25000" lang="en" sz="1600"/>
              <a:t>0</a:t>
            </a:r>
            <a:r>
              <a:rPr lang="en" sz="1600"/>
              <a:t> is zero.</a:t>
            </a:r>
            <a:endParaRPr sz="1600"/>
          </a:p>
        </p:txBody>
      </p:sp>
      <p:pic>
        <p:nvPicPr>
          <p:cNvPr id="274" name="Google Shape;274;p38"/>
          <p:cNvPicPr preferRelativeResize="0"/>
          <p:nvPr/>
        </p:nvPicPr>
        <p:blipFill>
          <a:blip r:embed="rId3">
            <a:alphaModFix/>
          </a:blip>
          <a:stretch>
            <a:fillRect/>
          </a:stretch>
        </p:blipFill>
        <p:spPr>
          <a:xfrm>
            <a:off x="4464000" y="1304825"/>
            <a:ext cx="4527602" cy="277159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2"/>
                                        </p:tgtEl>
                                        <p:attrNameLst>
                                          <p:attrName>style.visibility</p:attrName>
                                        </p:attrNameLst>
                                      </p:cBhvr>
                                      <p:to>
                                        <p:strVal val="visible"/>
                                      </p:to>
                                    </p:set>
                                    <p:animEffect filter="fade" transition="in">
                                      <p:cBhvr>
                                        <p:cTn dur="1000"/>
                                        <p:tgtEl>
                                          <p:spTgt spid="27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3"/>
                                        </p:tgtEl>
                                        <p:attrNameLst>
                                          <p:attrName>style.visibility</p:attrName>
                                        </p:attrNameLst>
                                      </p:cBhvr>
                                      <p:to>
                                        <p:strVal val="visible"/>
                                      </p:to>
                                    </p:set>
                                    <p:animEffect filter="fade" transition="in">
                                      <p:cBhvr>
                                        <p:cTn dur="1000"/>
                                        <p:tgtEl>
                                          <p:spTgt spid="27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4"/>
                                        </p:tgtEl>
                                        <p:attrNameLst>
                                          <p:attrName>style.visibility</p:attrName>
                                        </p:attrNameLst>
                                      </p:cBhvr>
                                      <p:to>
                                        <p:strVal val="visible"/>
                                      </p:to>
                                    </p:set>
                                    <p:animEffect filter="fade" transition="in">
                                      <p:cBhvr>
                                        <p:cTn dur="1000"/>
                                        <p:tgtEl>
                                          <p:spTgt spid="27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3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Separating vectors</a:t>
            </a:r>
            <a:endParaRPr/>
          </a:p>
        </p:txBody>
      </p:sp>
      <p:sp>
        <p:nvSpPr>
          <p:cNvPr id="280" name="Google Shape;280;p39"/>
          <p:cNvSpPr txBox="1"/>
          <p:nvPr>
            <p:ph idx="1" type="body"/>
          </p:nvPr>
        </p:nvSpPr>
        <p:spPr>
          <a:xfrm>
            <a:off x="311700" y="1266175"/>
            <a:ext cx="3999900" cy="1060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You can look at “components” of the </a:t>
            </a:r>
            <a:r>
              <a:rPr lang="en" sz="1600"/>
              <a:t>velocity</a:t>
            </a:r>
            <a:r>
              <a:rPr lang="en" sz="1600"/>
              <a:t> vectors of a ball falling with horizontal velocity.</a:t>
            </a:r>
            <a:endParaRPr sz="1600"/>
          </a:p>
        </p:txBody>
      </p:sp>
      <p:sp>
        <p:nvSpPr>
          <p:cNvPr id="281" name="Google Shape;281;p39"/>
          <p:cNvSpPr txBox="1"/>
          <p:nvPr>
            <p:ph idx="1" type="body"/>
          </p:nvPr>
        </p:nvSpPr>
        <p:spPr>
          <a:xfrm>
            <a:off x="311700" y="2326975"/>
            <a:ext cx="3999900" cy="1060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The horizontal velocity component is constant, but the vertical velocity component increases in magnitude.</a:t>
            </a:r>
            <a:endParaRPr sz="1600"/>
          </a:p>
        </p:txBody>
      </p:sp>
      <p:pic>
        <p:nvPicPr>
          <p:cNvPr id="282" name="Google Shape;282;p39"/>
          <p:cNvPicPr preferRelativeResize="0"/>
          <p:nvPr/>
        </p:nvPicPr>
        <p:blipFill>
          <a:blip r:embed="rId3">
            <a:alphaModFix/>
          </a:blip>
          <a:stretch>
            <a:fillRect/>
          </a:stretch>
        </p:blipFill>
        <p:spPr>
          <a:xfrm>
            <a:off x="4464000" y="1304825"/>
            <a:ext cx="4527601" cy="321862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0"/>
                                        </p:tgtEl>
                                        <p:attrNameLst>
                                          <p:attrName>style.visibility</p:attrName>
                                        </p:attrNameLst>
                                      </p:cBhvr>
                                      <p:to>
                                        <p:strVal val="visible"/>
                                      </p:to>
                                    </p:set>
                                    <p:animEffect filter="fade" transition="in">
                                      <p:cBhvr>
                                        <p:cTn dur="1000"/>
                                        <p:tgtEl>
                                          <p:spTgt spid="28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1"/>
                                        </p:tgtEl>
                                        <p:attrNameLst>
                                          <p:attrName>style.visibility</p:attrName>
                                        </p:attrNameLst>
                                      </p:cBhvr>
                                      <p:to>
                                        <p:strVal val="visible"/>
                                      </p:to>
                                    </p:set>
                                    <p:animEffect filter="fade" transition="in">
                                      <p:cBhvr>
                                        <p:cTn dur="1000"/>
                                        <p:tgtEl>
                                          <p:spTgt spid="28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2"/>
                                        </p:tgtEl>
                                        <p:attrNameLst>
                                          <p:attrName>style.visibility</p:attrName>
                                        </p:attrNameLst>
                                      </p:cBhvr>
                                      <p:to>
                                        <p:strVal val="visible"/>
                                      </p:to>
                                    </p:set>
                                    <p:animEffect filter="fade" transition="in">
                                      <p:cBhvr>
                                        <p:cTn dur="1000"/>
                                        <p:tgtEl>
                                          <p:spTgt spid="28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4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Determining horizontal displacement</a:t>
            </a:r>
            <a:endParaRPr/>
          </a:p>
        </p:txBody>
      </p:sp>
      <p:sp>
        <p:nvSpPr>
          <p:cNvPr id="288" name="Google Shape;288;p40"/>
          <p:cNvSpPr txBox="1"/>
          <p:nvPr>
            <p:ph idx="1" type="body"/>
          </p:nvPr>
        </p:nvSpPr>
        <p:spPr>
          <a:xfrm>
            <a:off x="311700" y="1266175"/>
            <a:ext cx="3999900" cy="1602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As the horizontal component does not change. One can determine how far it travels by multiplying the time it takes for the object to fall to the ground by the horizontal component of </a:t>
            </a:r>
            <a:r>
              <a:rPr lang="en" sz="1600"/>
              <a:t>velocity</a:t>
            </a:r>
            <a:r>
              <a:rPr lang="en" sz="1600"/>
              <a:t>. </a:t>
            </a:r>
            <a:endParaRPr sz="1600"/>
          </a:p>
        </p:txBody>
      </p:sp>
      <p:sp>
        <p:nvSpPr>
          <p:cNvPr id="289" name="Google Shape;289;p40"/>
          <p:cNvSpPr txBox="1"/>
          <p:nvPr>
            <p:ph idx="1" type="body"/>
          </p:nvPr>
        </p:nvSpPr>
        <p:spPr>
          <a:xfrm>
            <a:off x="311700" y="2868175"/>
            <a:ext cx="3999900" cy="1602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The time can be determined if you know the height fallen (Δx) and the gravitational acceleration (probably 9.8 m/s</a:t>
            </a:r>
            <a:r>
              <a:rPr baseline="30000" lang="en" sz="1600"/>
              <a:t>2</a:t>
            </a:r>
            <a:r>
              <a:rPr lang="en" sz="1600"/>
              <a:t>) using the Δx = ½ at</a:t>
            </a:r>
            <a:r>
              <a:rPr baseline="30000" lang="en" sz="1700"/>
              <a:t>2</a:t>
            </a:r>
            <a:r>
              <a:rPr lang="en" sz="1700"/>
              <a:t> equation.</a:t>
            </a:r>
            <a:endParaRPr sz="1700"/>
          </a:p>
        </p:txBody>
      </p:sp>
      <p:pic>
        <p:nvPicPr>
          <p:cNvPr id="290" name="Google Shape;290;p40"/>
          <p:cNvPicPr preferRelativeResize="0"/>
          <p:nvPr/>
        </p:nvPicPr>
        <p:blipFill>
          <a:blip r:embed="rId3">
            <a:alphaModFix/>
          </a:blip>
          <a:stretch>
            <a:fillRect/>
          </a:stretch>
        </p:blipFill>
        <p:spPr>
          <a:xfrm>
            <a:off x="4464000" y="1304825"/>
            <a:ext cx="4527599" cy="3063227"/>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8"/>
                                        </p:tgtEl>
                                        <p:attrNameLst>
                                          <p:attrName>style.visibility</p:attrName>
                                        </p:attrNameLst>
                                      </p:cBhvr>
                                      <p:to>
                                        <p:strVal val="visible"/>
                                      </p:to>
                                    </p:set>
                                    <p:animEffect filter="fade" transition="in">
                                      <p:cBhvr>
                                        <p:cTn dur="1000"/>
                                        <p:tgtEl>
                                          <p:spTgt spid="28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9"/>
                                        </p:tgtEl>
                                        <p:attrNameLst>
                                          <p:attrName>style.visibility</p:attrName>
                                        </p:attrNameLst>
                                      </p:cBhvr>
                                      <p:to>
                                        <p:strVal val="visible"/>
                                      </p:to>
                                    </p:set>
                                    <p:animEffect filter="fade" transition="in">
                                      <p:cBhvr>
                                        <p:cTn dur="1000"/>
                                        <p:tgtEl>
                                          <p:spTgt spid="28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0"/>
                                        </p:tgtEl>
                                        <p:attrNameLst>
                                          <p:attrName>style.visibility</p:attrName>
                                        </p:attrNameLst>
                                      </p:cBhvr>
                                      <p:to>
                                        <p:strVal val="visible"/>
                                      </p:to>
                                    </p:set>
                                    <p:animEffect filter="fade" transition="in">
                                      <p:cBhvr>
                                        <p:cTn dur="1000"/>
                                        <p:tgtEl>
                                          <p:spTgt spid="29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to interpret position graphs</a:t>
            </a:r>
            <a:endParaRPr/>
          </a:p>
        </p:txBody>
      </p:sp>
      <p:sp>
        <p:nvSpPr>
          <p:cNvPr id="78" name="Google Shape;78;p15"/>
          <p:cNvSpPr txBox="1"/>
          <p:nvPr>
            <p:ph idx="1" type="body"/>
          </p:nvPr>
        </p:nvSpPr>
        <p:spPr>
          <a:xfrm>
            <a:off x="311700" y="1266175"/>
            <a:ext cx="3999900" cy="9591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600"/>
              <a:t>When position is increasing (A to B), do </a:t>
            </a:r>
            <a:r>
              <a:rPr lang="en" sz="1600"/>
              <a:t>you think velocity is positive or negative?</a:t>
            </a:r>
            <a:endParaRPr sz="1600"/>
          </a:p>
        </p:txBody>
      </p:sp>
      <p:sp>
        <p:nvSpPr>
          <p:cNvPr id="79" name="Google Shape;79;p15"/>
          <p:cNvSpPr txBox="1"/>
          <p:nvPr>
            <p:ph idx="1" type="body"/>
          </p:nvPr>
        </p:nvSpPr>
        <p:spPr>
          <a:xfrm>
            <a:off x="311700" y="2218050"/>
            <a:ext cx="3999900" cy="707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What about when position stays the same (B to C)?</a:t>
            </a:r>
            <a:endParaRPr sz="1600"/>
          </a:p>
        </p:txBody>
      </p:sp>
      <p:sp>
        <p:nvSpPr>
          <p:cNvPr id="80" name="Google Shape;80;p15"/>
          <p:cNvSpPr txBox="1"/>
          <p:nvPr>
            <p:ph idx="1" type="body"/>
          </p:nvPr>
        </p:nvSpPr>
        <p:spPr>
          <a:xfrm>
            <a:off x="311700" y="2925450"/>
            <a:ext cx="3999900" cy="451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When position decreases (C to D)?</a:t>
            </a:r>
            <a:endParaRPr sz="1600"/>
          </a:p>
        </p:txBody>
      </p:sp>
      <p:sp>
        <p:nvSpPr>
          <p:cNvPr id="81" name="Google Shape;81;p15"/>
          <p:cNvSpPr txBox="1"/>
          <p:nvPr>
            <p:ph idx="1" type="body"/>
          </p:nvPr>
        </p:nvSpPr>
        <p:spPr>
          <a:xfrm>
            <a:off x="311700" y="3376950"/>
            <a:ext cx="3999900" cy="1317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Velocity is positive when position is increasing, but negative when it is decreasing. It is zero when position is not changing.</a:t>
            </a:r>
            <a:endParaRPr sz="1600"/>
          </a:p>
        </p:txBody>
      </p:sp>
      <p:pic>
        <p:nvPicPr>
          <p:cNvPr id="82" name="Google Shape;82;p15"/>
          <p:cNvPicPr preferRelativeResize="0"/>
          <p:nvPr/>
        </p:nvPicPr>
        <p:blipFill>
          <a:blip r:embed="rId3">
            <a:alphaModFix/>
          </a:blip>
          <a:stretch>
            <a:fillRect/>
          </a:stretch>
        </p:blipFill>
        <p:spPr>
          <a:xfrm>
            <a:off x="4464000" y="1304825"/>
            <a:ext cx="4527598" cy="345397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2"/>
                                        </p:tgtEl>
                                        <p:attrNameLst>
                                          <p:attrName>style.visibility</p:attrName>
                                        </p:attrNameLst>
                                      </p:cBhvr>
                                      <p:to>
                                        <p:strVal val="visible"/>
                                      </p:to>
                                    </p:set>
                                    <p:animEffect filter="fade" transition="in">
                                      <p:cBhvr>
                                        <p:cTn dur="1000"/>
                                        <p:tgtEl>
                                          <p:spTgt spid="8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8"/>
                                        </p:tgtEl>
                                        <p:attrNameLst>
                                          <p:attrName>style.visibility</p:attrName>
                                        </p:attrNameLst>
                                      </p:cBhvr>
                                      <p:to>
                                        <p:strVal val="visible"/>
                                      </p:to>
                                    </p:set>
                                    <p:animEffect filter="fade" transition="in">
                                      <p:cBhvr>
                                        <p:cTn dur="1000"/>
                                        <p:tgtEl>
                                          <p:spTgt spid="7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9"/>
                                        </p:tgtEl>
                                        <p:attrNameLst>
                                          <p:attrName>style.visibility</p:attrName>
                                        </p:attrNameLst>
                                      </p:cBhvr>
                                      <p:to>
                                        <p:strVal val="visible"/>
                                      </p:to>
                                    </p:set>
                                    <p:animEffect filter="fade" transition="in">
                                      <p:cBhvr>
                                        <p:cTn dur="1000"/>
                                        <p:tgtEl>
                                          <p:spTgt spid="7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0"/>
                                        </p:tgtEl>
                                        <p:attrNameLst>
                                          <p:attrName>style.visibility</p:attrName>
                                        </p:attrNameLst>
                                      </p:cBhvr>
                                      <p:to>
                                        <p:strVal val="visible"/>
                                      </p:to>
                                    </p:set>
                                    <p:animEffect filter="fade" transition="in">
                                      <p:cBhvr>
                                        <p:cTn dur="1000"/>
                                        <p:tgtEl>
                                          <p:spTgt spid="8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1"/>
                                        </p:tgtEl>
                                        <p:attrNameLst>
                                          <p:attrName>style.visibility</p:attrName>
                                        </p:attrNameLst>
                                      </p:cBhvr>
                                      <p:to>
                                        <p:strVal val="visible"/>
                                      </p:to>
                                    </p:set>
                                    <p:animEffect filter="fade" transition="in">
                                      <p:cBhvr>
                                        <p:cTn dur="1000"/>
                                        <p:tgtEl>
                                          <p:spTgt spid="8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Slope</a:t>
            </a:r>
            <a:endParaRPr/>
          </a:p>
        </p:txBody>
      </p:sp>
      <p:sp>
        <p:nvSpPr>
          <p:cNvPr id="88" name="Google Shape;88;p16"/>
          <p:cNvSpPr txBox="1"/>
          <p:nvPr>
            <p:ph idx="1" type="body"/>
          </p:nvPr>
        </p:nvSpPr>
        <p:spPr>
          <a:xfrm>
            <a:off x="311700" y="1266175"/>
            <a:ext cx="3999900" cy="1019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To find the exact value of the velocity at a certain point of time, all you have to do is take the derivative at that point.</a:t>
            </a:r>
            <a:endParaRPr sz="1600"/>
          </a:p>
        </p:txBody>
      </p:sp>
      <p:sp>
        <p:nvSpPr>
          <p:cNvPr id="89" name="Google Shape;89;p16"/>
          <p:cNvSpPr txBox="1"/>
          <p:nvPr>
            <p:ph idx="1" type="body"/>
          </p:nvPr>
        </p:nvSpPr>
        <p:spPr>
          <a:xfrm>
            <a:off x="311700" y="2344400"/>
            <a:ext cx="3999900" cy="821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Graphically, this is equivalent to finding the slope of the graph at the point.</a:t>
            </a:r>
            <a:endParaRPr sz="1600"/>
          </a:p>
        </p:txBody>
      </p:sp>
      <p:pic>
        <p:nvPicPr>
          <p:cNvPr id="90" name="Google Shape;90;p16"/>
          <p:cNvPicPr preferRelativeResize="0"/>
          <p:nvPr/>
        </p:nvPicPr>
        <p:blipFill>
          <a:blip r:embed="rId3">
            <a:alphaModFix/>
          </a:blip>
          <a:stretch>
            <a:fillRect/>
          </a:stretch>
        </p:blipFill>
        <p:spPr>
          <a:xfrm>
            <a:off x="4464000" y="1304825"/>
            <a:ext cx="4424860" cy="368627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
                                        </p:tgtEl>
                                        <p:attrNameLst>
                                          <p:attrName>style.visibility</p:attrName>
                                        </p:attrNameLst>
                                      </p:cBhvr>
                                      <p:to>
                                        <p:strVal val="visible"/>
                                      </p:to>
                                    </p:set>
                                    <p:animEffect filter="fade" transition="in">
                                      <p:cBhvr>
                                        <p:cTn dur="1000"/>
                                        <p:tgtEl>
                                          <p:spTgt spid="9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8"/>
                                        </p:tgtEl>
                                        <p:attrNameLst>
                                          <p:attrName>style.visibility</p:attrName>
                                        </p:attrNameLst>
                                      </p:cBhvr>
                                      <p:to>
                                        <p:strVal val="visible"/>
                                      </p:to>
                                    </p:set>
                                    <p:animEffect filter="fade" transition="in">
                                      <p:cBhvr>
                                        <p:cTn dur="1000"/>
                                        <p:tgtEl>
                                          <p:spTgt spid="8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9"/>
                                        </p:tgtEl>
                                        <p:attrNameLst>
                                          <p:attrName>style.visibility</p:attrName>
                                        </p:attrNameLst>
                                      </p:cBhvr>
                                      <p:to>
                                        <p:strVal val="visible"/>
                                      </p:to>
                                    </p:set>
                                    <p:animEffect filter="fade" transition="in">
                                      <p:cBhvr>
                                        <p:cTn dur="1000"/>
                                        <p:tgtEl>
                                          <p:spTgt spid="8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Concavity</a:t>
            </a:r>
            <a:endParaRPr/>
          </a:p>
        </p:txBody>
      </p:sp>
      <p:sp>
        <p:nvSpPr>
          <p:cNvPr id="96" name="Google Shape;96;p17"/>
          <p:cNvSpPr txBox="1"/>
          <p:nvPr>
            <p:ph idx="1" type="body"/>
          </p:nvPr>
        </p:nvSpPr>
        <p:spPr>
          <a:xfrm>
            <a:off x="311700" y="1266175"/>
            <a:ext cx="3999900" cy="1008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What about when position graphs are curved? If they look like part of a smiley face, they are “concave up.”</a:t>
            </a:r>
            <a:endParaRPr sz="1600"/>
          </a:p>
        </p:txBody>
      </p:sp>
      <p:sp>
        <p:nvSpPr>
          <p:cNvPr id="97" name="Google Shape;97;p17"/>
          <p:cNvSpPr txBox="1"/>
          <p:nvPr>
            <p:ph idx="2" type="body"/>
          </p:nvPr>
        </p:nvSpPr>
        <p:spPr>
          <a:xfrm>
            <a:off x="4832400" y="1266175"/>
            <a:ext cx="3999900" cy="1142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Straight lines have 0 concavity, meaning acceleration is zero for that position </a:t>
            </a:r>
            <a:r>
              <a:rPr lang="en" sz="1600"/>
              <a:t>graph</a:t>
            </a:r>
            <a:r>
              <a:rPr lang="en" sz="1600"/>
              <a:t>.</a:t>
            </a:r>
            <a:endParaRPr sz="1600"/>
          </a:p>
        </p:txBody>
      </p:sp>
      <p:sp>
        <p:nvSpPr>
          <p:cNvPr id="98" name="Google Shape;98;p17"/>
          <p:cNvSpPr txBox="1"/>
          <p:nvPr>
            <p:ph idx="1" type="body"/>
          </p:nvPr>
        </p:nvSpPr>
        <p:spPr>
          <a:xfrm>
            <a:off x="311700" y="2274475"/>
            <a:ext cx="3999900" cy="777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If they look like part of a frowny face, </a:t>
            </a:r>
            <a:r>
              <a:rPr lang="en" sz="1600"/>
              <a:t>they are “concave down.”</a:t>
            </a:r>
            <a:endParaRPr sz="1600"/>
          </a:p>
        </p:txBody>
      </p:sp>
      <p:sp>
        <p:nvSpPr>
          <p:cNvPr id="99" name="Google Shape;99;p17"/>
          <p:cNvSpPr txBox="1"/>
          <p:nvPr>
            <p:ph idx="1" type="body"/>
          </p:nvPr>
        </p:nvSpPr>
        <p:spPr>
          <a:xfrm>
            <a:off x="311700" y="2960700"/>
            <a:ext cx="4134600" cy="434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Concave up like a cup, down like a </a:t>
            </a:r>
            <a:r>
              <a:rPr lang="en" sz="1600"/>
              <a:t>frown</a:t>
            </a:r>
            <a:r>
              <a:rPr lang="en" sz="1600"/>
              <a:t>!</a:t>
            </a:r>
            <a:endParaRPr sz="1600"/>
          </a:p>
        </p:txBody>
      </p:sp>
      <p:sp>
        <p:nvSpPr>
          <p:cNvPr id="100" name="Google Shape;100;p17"/>
          <p:cNvSpPr txBox="1"/>
          <p:nvPr>
            <p:ph idx="1" type="body"/>
          </p:nvPr>
        </p:nvSpPr>
        <p:spPr>
          <a:xfrm>
            <a:off x="311700" y="3394800"/>
            <a:ext cx="3999900" cy="1291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Concave up means velocity is slowly increasing, so acceleration is positive. Concave down means acceleration is negative.</a:t>
            </a:r>
            <a:endParaRPr sz="1600"/>
          </a:p>
        </p:txBody>
      </p:sp>
      <p:pic>
        <p:nvPicPr>
          <p:cNvPr id="101" name="Google Shape;101;p17"/>
          <p:cNvPicPr preferRelativeResize="0"/>
          <p:nvPr/>
        </p:nvPicPr>
        <p:blipFill>
          <a:blip r:embed="rId3">
            <a:alphaModFix/>
          </a:blip>
          <a:stretch>
            <a:fillRect/>
          </a:stretch>
        </p:blipFill>
        <p:spPr>
          <a:xfrm>
            <a:off x="5251525" y="2408275"/>
            <a:ext cx="3580777" cy="24304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
                                        </p:tgtEl>
                                        <p:attrNameLst>
                                          <p:attrName>style.visibility</p:attrName>
                                        </p:attrNameLst>
                                      </p:cBhvr>
                                      <p:to>
                                        <p:strVal val="visible"/>
                                      </p:to>
                                    </p:set>
                                    <p:animEffect filter="fade" transition="in">
                                      <p:cBhvr>
                                        <p:cTn dur="1000"/>
                                        <p:tgtEl>
                                          <p:spTgt spid="10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6"/>
                                        </p:tgtEl>
                                        <p:attrNameLst>
                                          <p:attrName>style.visibility</p:attrName>
                                        </p:attrNameLst>
                                      </p:cBhvr>
                                      <p:to>
                                        <p:strVal val="visible"/>
                                      </p:to>
                                    </p:set>
                                    <p:animEffect filter="fade" transition="in">
                                      <p:cBhvr>
                                        <p:cTn dur="1000"/>
                                        <p:tgtEl>
                                          <p:spTgt spid="9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8"/>
                                        </p:tgtEl>
                                        <p:attrNameLst>
                                          <p:attrName>style.visibility</p:attrName>
                                        </p:attrNameLst>
                                      </p:cBhvr>
                                      <p:to>
                                        <p:strVal val="visible"/>
                                      </p:to>
                                    </p:set>
                                    <p:animEffect filter="fade" transition="in">
                                      <p:cBhvr>
                                        <p:cTn dur="1000"/>
                                        <p:tgtEl>
                                          <p:spTgt spid="9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9"/>
                                        </p:tgtEl>
                                        <p:attrNameLst>
                                          <p:attrName>style.visibility</p:attrName>
                                        </p:attrNameLst>
                                      </p:cBhvr>
                                      <p:to>
                                        <p:strVal val="visible"/>
                                      </p:to>
                                    </p:set>
                                    <p:animEffect filter="fade" transition="in">
                                      <p:cBhvr>
                                        <p:cTn dur="1000"/>
                                        <p:tgtEl>
                                          <p:spTgt spid="9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
                                        </p:tgtEl>
                                        <p:attrNameLst>
                                          <p:attrName>style.visibility</p:attrName>
                                        </p:attrNameLst>
                                      </p:cBhvr>
                                      <p:to>
                                        <p:strVal val="visible"/>
                                      </p:to>
                                    </p:set>
                                    <p:animEffect filter="fade" transition="in">
                                      <p:cBhvr>
                                        <p:cTn dur="1000"/>
                                        <p:tgtEl>
                                          <p:spTgt spid="10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
                                        </p:tgtEl>
                                        <p:attrNameLst>
                                          <p:attrName>style.visibility</p:attrName>
                                        </p:attrNameLst>
                                      </p:cBhvr>
                                      <p:to>
                                        <p:strVal val="visible"/>
                                      </p:to>
                                    </p:set>
                                    <p:animEffect filter="fade" transition="in">
                                      <p:cBhvr>
                                        <p:cTn dur="1000"/>
                                        <p:tgtEl>
                                          <p:spTgt spid="9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to interpret velocity graphs</a:t>
            </a:r>
            <a:endParaRPr/>
          </a:p>
        </p:txBody>
      </p:sp>
      <p:sp>
        <p:nvSpPr>
          <p:cNvPr id="107" name="Google Shape;107;p18"/>
          <p:cNvSpPr txBox="1"/>
          <p:nvPr>
            <p:ph idx="1" type="body"/>
          </p:nvPr>
        </p:nvSpPr>
        <p:spPr>
          <a:xfrm>
            <a:off x="311700" y="1266175"/>
            <a:ext cx="3999900" cy="707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Like position graphs, if velocity is increasing, acceleration is positive. </a:t>
            </a:r>
            <a:endParaRPr sz="1600"/>
          </a:p>
        </p:txBody>
      </p:sp>
      <p:sp>
        <p:nvSpPr>
          <p:cNvPr id="108" name="Google Shape;108;p18"/>
          <p:cNvSpPr txBox="1"/>
          <p:nvPr/>
        </p:nvSpPr>
        <p:spPr>
          <a:xfrm>
            <a:off x="311700" y="1973575"/>
            <a:ext cx="3700200" cy="714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600">
                <a:solidFill>
                  <a:schemeClr val="dk2"/>
                </a:solidFill>
                <a:latin typeface="Open Sans"/>
                <a:ea typeface="Open Sans"/>
                <a:cs typeface="Open Sans"/>
                <a:sym typeface="Open Sans"/>
              </a:rPr>
              <a:t>If velocity is decreasing, acceleration is negative. </a:t>
            </a:r>
            <a:endParaRPr/>
          </a:p>
        </p:txBody>
      </p:sp>
      <p:sp>
        <p:nvSpPr>
          <p:cNvPr id="109" name="Google Shape;109;p18"/>
          <p:cNvSpPr txBox="1"/>
          <p:nvPr/>
        </p:nvSpPr>
        <p:spPr>
          <a:xfrm>
            <a:off x="311700" y="2687875"/>
            <a:ext cx="3574500" cy="714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600">
                <a:solidFill>
                  <a:schemeClr val="dk2"/>
                </a:solidFill>
                <a:latin typeface="Open Sans"/>
                <a:ea typeface="Open Sans"/>
                <a:cs typeface="Open Sans"/>
                <a:sym typeface="Open Sans"/>
              </a:rPr>
              <a:t>If velocity is not changing, there is no acceleration.</a:t>
            </a:r>
            <a:endParaRPr/>
          </a:p>
        </p:txBody>
      </p:sp>
      <p:pic>
        <p:nvPicPr>
          <p:cNvPr id="110" name="Google Shape;110;p18"/>
          <p:cNvPicPr preferRelativeResize="0"/>
          <p:nvPr/>
        </p:nvPicPr>
        <p:blipFill>
          <a:blip r:embed="rId3">
            <a:alphaModFix/>
          </a:blip>
          <a:stretch>
            <a:fillRect/>
          </a:stretch>
        </p:blipFill>
        <p:spPr>
          <a:xfrm>
            <a:off x="4464000" y="1304825"/>
            <a:ext cx="4527602" cy="3024343"/>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
                                        </p:tgtEl>
                                        <p:attrNameLst>
                                          <p:attrName>style.visibility</p:attrName>
                                        </p:attrNameLst>
                                      </p:cBhvr>
                                      <p:to>
                                        <p:strVal val="visible"/>
                                      </p:to>
                                    </p:set>
                                    <p:animEffect filter="fade" transition="in">
                                      <p:cBhvr>
                                        <p:cTn dur="1000"/>
                                        <p:tgtEl>
                                          <p:spTgt spid="11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7"/>
                                        </p:tgtEl>
                                        <p:attrNameLst>
                                          <p:attrName>style.visibility</p:attrName>
                                        </p:attrNameLst>
                                      </p:cBhvr>
                                      <p:to>
                                        <p:strVal val="visible"/>
                                      </p:to>
                                    </p:set>
                                    <p:animEffect filter="fade" transition="in">
                                      <p:cBhvr>
                                        <p:cTn dur="1000"/>
                                        <p:tgtEl>
                                          <p:spTgt spid="10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
                                        </p:tgtEl>
                                        <p:attrNameLst>
                                          <p:attrName>style.visibility</p:attrName>
                                        </p:attrNameLst>
                                      </p:cBhvr>
                                      <p:to>
                                        <p:strVal val="visible"/>
                                      </p:to>
                                    </p:set>
                                    <p:animEffect filter="fade" transition="in">
                                      <p:cBhvr>
                                        <p:cTn dur="1000"/>
                                        <p:tgtEl>
                                          <p:spTgt spid="10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
                                        </p:tgtEl>
                                        <p:attrNameLst>
                                          <p:attrName>style.visibility</p:attrName>
                                        </p:attrNameLst>
                                      </p:cBhvr>
                                      <p:to>
                                        <p:strVal val="visible"/>
                                      </p:to>
                                    </p:set>
                                    <p:animEffect filter="fade" transition="in">
                                      <p:cBhvr>
                                        <p:cTn dur="1000"/>
                                        <p:tgtEl>
                                          <p:spTgt spid="10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Area under a curve</a:t>
            </a:r>
            <a:endParaRPr/>
          </a:p>
        </p:txBody>
      </p:sp>
      <p:sp>
        <p:nvSpPr>
          <p:cNvPr id="116" name="Google Shape;116;p19"/>
          <p:cNvSpPr txBox="1"/>
          <p:nvPr>
            <p:ph idx="1" type="body"/>
          </p:nvPr>
        </p:nvSpPr>
        <p:spPr>
          <a:xfrm>
            <a:off x="311700" y="1266175"/>
            <a:ext cx="3999900" cy="802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We can also determine the distance by multiplying velocity by time.</a:t>
            </a:r>
            <a:endParaRPr sz="1600"/>
          </a:p>
        </p:txBody>
      </p:sp>
      <p:sp>
        <p:nvSpPr>
          <p:cNvPr id="117" name="Google Shape;117;p19"/>
          <p:cNvSpPr txBox="1"/>
          <p:nvPr>
            <p:ph idx="1" type="body"/>
          </p:nvPr>
        </p:nvSpPr>
        <p:spPr>
          <a:xfrm>
            <a:off x="311700" y="1967225"/>
            <a:ext cx="3999900" cy="707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Graphically, the way to do this is to find the area under the velocity-time graph.</a:t>
            </a:r>
            <a:endParaRPr sz="1600"/>
          </a:p>
        </p:txBody>
      </p:sp>
      <p:sp>
        <p:nvSpPr>
          <p:cNvPr id="118" name="Google Shape;118;p19"/>
          <p:cNvSpPr txBox="1"/>
          <p:nvPr>
            <p:ph idx="1" type="body"/>
          </p:nvPr>
        </p:nvSpPr>
        <p:spPr>
          <a:xfrm>
            <a:off x="311700" y="2674625"/>
            <a:ext cx="4191600" cy="45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The area can be negative like from B to E.</a:t>
            </a:r>
            <a:endParaRPr sz="1600"/>
          </a:p>
        </p:txBody>
      </p:sp>
      <p:sp>
        <p:nvSpPr>
          <p:cNvPr id="119" name="Google Shape;119;p19"/>
          <p:cNvSpPr txBox="1"/>
          <p:nvPr>
            <p:ph idx="1" type="body"/>
          </p:nvPr>
        </p:nvSpPr>
        <p:spPr>
          <a:xfrm>
            <a:off x="311700" y="3131825"/>
            <a:ext cx="4191600" cy="1337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We can also find the distance traveled in a certain time frame, such as from E to F specifically by finding the area under that section specifically.</a:t>
            </a:r>
            <a:endParaRPr sz="1600"/>
          </a:p>
        </p:txBody>
      </p:sp>
      <p:pic>
        <p:nvPicPr>
          <p:cNvPr id="120" name="Google Shape;120;p19"/>
          <p:cNvPicPr preferRelativeResize="0"/>
          <p:nvPr/>
        </p:nvPicPr>
        <p:blipFill>
          <a:blip r:embed="rId3">
            <a:alphaModFix/>
          </a:blip>
          <a:stretch>
            <a:fillRect/>
          </a:stretch>
        </p:blipFill>
        <p:spPr>
          <a:xfrm>
            <a:off x="4503300" y="1372450"/>
            <a:ext cx="4488299" cy="2555627"/>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
                                        </p:tgtEl>
                                        <p:attrNameLst>
                                          <p:attrName>style.visibility</p:attrName>
                                        </p:attrNameLst>
                                      </p:cBhvr>
                                      <p:to>
                                        <p:strVal val="visible"/>
                                      </p:to>
                                    </p:set>
                                    <p:animEffect filter="fade" transition="in">
                                      <p:cBhvr>
                                        <p:cTn dur="1000"/>
                                        <p:tgtEl>
                                          <p:spTgt spid="11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
                                        </p:tgtEl>
                                        <p:attrNameLst>
                                          <p:attrName>style.visibility</p:attrName>
                                        </p:attrNameLst>
                                      </p:cBhvr>
                                      <p:to>
                                        <p:strVal val="visible"/>
                                      </p:to>
                                    </p:set>
                                    <p:animEffect filter="fade" transition="in">
                                      <p:cBhvr>
                                        <p:cTn dur="1000"/>
                                        <p:tgtEl>
                                          <p:spTgt spid="11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8"/>
                                        </p:tgtEl>
                                        <p:attrNameLst>
                                          <p:attrName>style.visibility</p:attrName>
                                        </p:attrNameLst>
                                      </p:cBhvr>
                                      <p:to>
                                        <p:strVal val="visible"/>
                                      </p:to>
                                    </p:set>
                                    <p:animEffect filter="fade" transition="in">
                                      <p:cBhvr>
                                        <p:cTn dur="1000"/>
                                        <p:tgtEl>
                                          <p:spTgt spid="11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9"/>
                                        </p:tgtEl>
                                        <p:attrNameLst>
                                          <p:attrName>style.visibility</p:attrName>
                                        </p:attrNameLst>
                                      </p:cBhvr>
                                      <p:to>
                                        <p:strVal val="visible"/>
                                      </p:to>
                                    </p:set>
                                    <p:animEffect filter="fade" transition="in">
                                      <p:cBhvr>
                                        <p:cTn dur="1000"/>
                                        <p:tgtEl>
                                          <p:spTgt spid="11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Derivative vs antiderivative</a:t>
            </a:r>
            <a:endParaRPr/>
          </a:p>
        </p:txBody>
      </p:sp>
      <p:sp>
        <p:nvSpPr>
          <p:cNvPr id="126" name="Google Shape;126;p20"/>
          <p:cNvSpPr txBox="1"/>
          <p:nvPr>
            <p:ph idx="1" type="body"/>
          </p:nvPr>
        </p:nvSpPr>
        <p:spPr>
          <a:xfrm>
            <a:off x="311700" y="1266175"/>
            <a:ext cx="3999900" cy="996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The derivative was finding rise over run. The opposite of dividing rise by run would be multiplying rise by run.</a:t>
            </a:r>
            <a:endParaRPr sz="1600"/>
          </a:p>
        </p:txBody>
      </p:sp>
      <p:sp>
        <p:nvSpPr>
          <p:cNvPr id="127" name="Google Shape;127;p20"/>
          <p:cNvSpPr txBox="1"/>
          <p:nvPr>
            <p:ph idx="1" type="body"/>
          </p:nvPr>
        </p:nvSpPr>
        <p:spPr>
          <a:xfrm>
            <a:off x="311700" y="2263075"/>
            <a:ext cx="3999900" cy="113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Finding the area under the curve involved us “multiplying” rise and run, so we can call this the “antiderivative.”</a:t>
            </a:r>
            <a:endParaRPr sz="1600"/>
          </a:p>
        </p:txBody>
      </p:sp>
      <p:sp>
        <p:nvSpPr>
          <p:cNvPr id="128" name="Google Shape;128;p20"/>
          <p:cNvSpPr txBox="1"/>
          <p:nvPr>
            <p:ph idx="1" type="body"/>
          </p:nvPr>
        </p:nvSpPr>
        <p:spPr>
          <a:xfrm>
            <a:off x="311700" y="3348950"/>
            <a:ext cx="3999900" cy="707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So a derivative is finding a slope but an antiderivative is finding an area.</a:t>
            </a:r>
            <a:endParaRPr sz="1600"/>
          </a:p>
        </p:txBody>
      </p:sp>
      <p:sp>
        <p:nvSpPr>
          <p:cNvPr id="129" name="Google Shape;129;p20"/>
          <p:cNvSpPr txBox="1"/>
          <p:nvPr>
            <p:ph idx="1" type="body"/>
          </p:nvPr>
        </p:nvSpPr>
        <p:spPr>
          <a:xfrm>
            <a:off x="311700" y="4056350"/>
            <a:ext cx="4100400" cy="7074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600"/>
              <a:t>You can take the derivative of a point, but the antiderivative must be of a range.</a:t>
            </a:r>
            <a:endParaRPr sz="1600"/>
          </a:p>
        </p:txBody>
      </p:sp>
      <p:pic>
        <p:nvPicPr>
          <p:cNvPr id="130" name="Google Shape;130;p20"/>
          <p:cNvPicPr preferRelativeResize="0"/>
          <p:nvPr/>
        </p:nvPicPr>
        <p:blipFill>
          <a:blip r:embed="rId3">
            <a:alphaModFix/>
          </a:blip>
          <a:stretch>
            <a:fillRect/>
          </a:stretch>
        </p:blipFill>
        <p:spPr>
          <a:xfrm>
            <a:off x="4564500" y="1304825"/>
            <a:ext cx="4427099" cy="3498087"/>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
                                        </p:tgtEl>
                                        <p:attrNameLst>
                                          <p:attrName>style.visibility</p:attrName>
                                        </p:attrNameLst>
                                      </p:cBhvr>
                                      <p:to>
                                        <p:strVal val="visible"/>
                                      </p:to>
                                    </p:set>
                                    <p:animEffect filter="fade" transition="in">
                                      <p:cBhvr>
                                        <p:cTn dur="1000"/>
                                        <p:tgtEl>
                                          <p:spTgt spid="12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7"/>
                                        </p:tgtEl>
                                        <p:attrNameLst>
                                          <p:attrName>style.visibility</p:attrName>
                                        </p:attrNameLst>
                                      </p:cBhvr>
                                      <p:to>
                                        <p:strVal val="visible"/>
                                      </p:to>
                                    </p:set>
                                    <p:animEffect filter="fade" transition="in">
                                      <p:cBhvr>
                                        <p:cTn dur="1000"/>
                                        <p:tgtEl>
                                          <p:spTgt spid="12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8"/>
                                        </p:tgtEl>
                                        <p:attrNameLst>
                                          <p:attrName>style.visibility</p:attrName>
                                        </p:attrNameLst>
                                      </p:cBhvr>
                                      <p:to>
                                        <p:strVal val="visible"/>
                                      </p:to>
                                    </p:set>
                                    <p:animEffect filter="fade" transition="in">
                                      <p:cBhvr>
                                        <p:cTn dur="1000"/>
                                        <p:tgtEl>
                                          <p:spTgt spid="12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
                                        </p:tgtEl>
                                        <p:attrNameLst>
                                          <p:attrName>style.visibility</p:attrName>
                                        </p:attrNameLst>
                                      </p:cBhvr>
                                      <p:to>
                                        <p:strVal val="visible"/>
                                      </p:to>
                                    </p:set>
                                    <p:animEffect filter="fade" transition="in">
                                      <p:cBhvr>
                                        <p:cTn dur="1000"/>
                                        <p:tgtEl>
                                          <p:spTgt spid="12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to interpret acceleration graphs</a:t>
            </a:r>
            <a:endParaRPr/>
          </a:p>
        </p:txBody>
      </p:sp>
      <p:sp>
        <p:nvSpPr>
          <p:cNvPr id="136" name="Google Shape;136;p21"/>
          <p:cNvSpPr txBox="1"/>
          <p:nvPr>
            <p:ph idx="1" type="body"/>
          </p:nvPr>
        </p:nvSpPr>
        <p:spPr>
          <a:xfrm>
            <a:off x="311700" y="1266175"/>
            <a:ext cx="8426700" cy="465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Acceleration graphs are usually constant. They tell you the slope of the velocity graphs.</a:t>
            </a:r>
            <a:endParaRPr sz="1600"/>
          </a:p>
        </p:txBody>
      </p:sp>
      <p:sp>
        <p:nvSpPr>
          <p:cNvPr id="137" name="Google Shape;137;p21"/>
          <p:cNvSpPr txBox="1"/>
          <p:nvPr>
            <p:ph idx="1" type="body"/>
          </p:nvPr>
        </p:nvSpPr>
        <p:spPr>
          <a:xfrm>
            <a:off x="311700" y="1731775"/>
            <a:ext cx="8426700" cy="1068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However, you do not know the exact velocity of a point unless you know the initial velocity (think back to how there are multiple antiderivatives graphs for each curve, so there are multiple velocity graphs for a single acceleration).</a:t>
            </a:r>
            <a:endParaRPr sz="1600"/>
          </a:p>
        </p:txBody>
      </p:sp>
      <p:pic>
        <p:nvPicPr>
          <p:cNvPr id="138" name="Google Shape;138;p21"/>
          <p:cNvPicPr preferRelativeResize="0"/>
          <p:nvPr/>
        </p:nvPicPr>
        <p:blipFill>
          <a:blip r:embed="rId3">
            <a:alphaModFix/>
          </a:blip>
          <a:stretch>
            <a:fillRect/>
          </a:stretch>
        </p:blipFill>
        <p:spPr>
          <a:xfrm>
            <a:off x="750750" y="2800375"/>
            <a:ext cx="3091001" cy="2139425"/>
          </a:xfrm>
          <a:prstGeom prst="rect">
            <a:avLst/>
          </a:prstGeom>
          <a:noFill/>
          <a:ln>
            <a:noFill/>
          </a:ln>
        </p:spPr>
      </p:pic>
      <p:pic>
        <p:nvPicPr>
          <p:cNvPr id="139" name="Google Shape;139;p21"/>
          <p:cNvPicPr preferRelativeResize="0"/>
          <p:nvPr/>
        </p:nvPicPr>
        <p:blipFill>
          <a:blip r:embed="rId4">
            <a:alphaModFix/>
          </a:blip>
          <a:stretch>
            <a:fillRect/>
          </a:stretch>
        </p:blipFill>
        <p:spPr>
          <a:xfrm>
            <a:off x="4572000" y="2790996"/>
            <a:ext cx="3091000" cy="2158193"/>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6"/>
                                        </p:tgtEl>
                                        <p:attrNameLst>
                                          <p:attrName>style.visibility</p:attrName>
                                        </p:attrNameLst>
                                      </p:cBhvr>
                                      <p:to>
                                        <p:strVal val="visible"/>
                                      </p:to>
                                    </p:set>
                                    <p:animEffect filter="fade" transition="in">
                                      <p:cBhvr>
                                        <p:cTn dur="1000"/>
                                        <p:tgtEl>
                                          <p:spTgt spid="13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8"/>
                                        </p:tgtEl>
                                        <p:attrNameLst>
                                          <p:attrName>style.visibility</p:attrName>
                                        </p:attrNameLst>
                                      </p:cBhvr>
                                      <p:to>
                                        <p:strVal val="visible"/>
                                      </p:to>
                                    </p:set>
                                    <p:animEffect filter="fade" transition="in">
                                      <p:cBhvr>
                                        <p:cTn dur="1000"/>
                                        <p:tgtEl>
                                          <p:spTgt spid="13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7"/>
                                        </p:tgtEl>
                                        <p:attrNameLst>
                                          <p:attrName>style.visibility</p:attrName>
                                        </p:attrNameLst>
                                      </p:cBhvr>
                                      <p:to>
                                        <p:strVal val="visible"/>
                                      </p:to>
                                    </p:set>
                                    <p:animEffect filter="fade" transition="in">
                                      <p:cBhvr>
                                        <p:cTn dur="1000"/>
                                        <p:tgtEl>
                                          <p:spTgt spid="13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
                                        </p:tgtEl>
                                        <p:attrNameLst>
                                          <p:attrName>style.visibility</p:attrName>
                                        </p:attrNameLst>
                                      </p:cBhvr>
                                      <p:to>
                                        <p:strVal val="visible"/>
                                      </p:to>
                                    </p:set>
                                    <p:animEffect filter="fade" transition="in">
                                      <p:cBhvr>
                                        <p:cTn dur="1000"/>
                                        <p:tgtEl>
                                          <p:spTgt spid="13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