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Playfair Display"/>
      <p:regular r:id="rId34"/>
      <p:bold r:id="rId35"/>
      <p:italic r:id="rId36"/>
      <p:boldItalic r:id="rId37"/>
    </p:embeddedFont>
    <p:embeddedFont>
      <p:font typeface="Lat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italic.fntdata"/><Relationship Id="rId20" Type="http://schemas.openxmlformats.org/officeDocument/2006/relationships/slide" Target="slides/slide15.xml"/><Relationship Id="rId41" Type="http://schemas.openxmlformats.org/officeDocument/2006/relationships/font" Target="fonts/Lat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PlayfairDisplay-bold.fntdata"/><Relationship Id="rId12" Type="http://schemas.openxmlformats.org/officeDocument/2006/relationships/slide" Target="slides/slide7.xml"/><Relationship Id="rId34" Type="http://schemas.openxmlformats.org/officeDocument/2006/relationships/font" Target="fonts/PlayfairDisplay-regular.fntdata"/><Relationship Id="rId15" Type="http://schemas.openxmlformats.org/officeDocument/2006/relationships/slide" Target="slides/slide10.xml"/><Relationship Id="rId37" Type="http://schemas.openxmlformats.org/officeDocument/2006/relationships/font" Target="fonts/PlayfairDisplay-boldItalic.fntdata"/><Relationship Id="rId14" Type="http://schemas.openxmlformats.org/officeDocument/2006/relationships/slide" Target="slides/slide9.xml"/><Relationship Id="rId36" Type="http://schemas.openxmlformats.org/officeDocument/2006/relationships/font" Target="fonts/PlayfairDisplay-italic.fntdata"/><Relationship Id="rId17" Type="http://schemas.openxmlformats.org/officeDocument/2006/relationships/slide" Target="slides/slide12.xml"/><Relationship Id="rId39" Type="http://schemas.openxmlformats.org/officeDocument/2006/relationships/font" Target="fonts/Lato-bold.fntdata"/><Relationship Id="rId16" Type="http://schemas.openxmlformats.org/officeDocument/2006/relationships/slide" Target="slides/slide11.xml"/><Relationship Id="rId38" Type="http://schemas.openxmlformats.org/officeDocument/2006/relationships/font" Target="fonts/Lat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5f328d17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e5f328d17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5f328d17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5f328d17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5f328d17a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e5f328d17a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e51de774a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e51de774a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5f328d17a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e5f328d17a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5f328d17a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e5f328d17a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5f328d17a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5f328d17a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5f328d17a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e5f328d17a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5f328d17a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e5f328d17a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e5f328d17a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e5f328d17a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5f328d17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5f328d17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e5f328d17a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e5f328d17a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e51de774a9_2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e51de774a9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e5f328d17a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e5f328d17a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e5f328d17a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e5f328d17a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e5f328d17a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e5f328d17a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e5f328d17a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e5f328d17a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e5f328d17a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e5f328d17a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e5f328d17a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e5f328d17a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e5f328d17a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e5f328d17a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5f328d17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e5f328d17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5f328d17a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e5f328d17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5f328d17a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5f328d17a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5f328d17a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5f328d17a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5f328d17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5f328d17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5f328d17a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e5f328d17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5f328d17a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e5f328d17a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Rotational motion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Angular kinematics</a:t>
            </a:r>
            <a:endParaRPr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311700" y="1152475"/>
            <a:ext cx="3999900" cy="9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These kinematic equations are the same as the linear kinematic equations, except angular quantities are involved.</a:t>
            </a:r>
            <a:endParaRPr sz="1600"/>
          </a:p>
        </p:txBody>
      </p:sp>
      <p:sp>
        <p:nvSpPr>
          <p:cNvPr id="140" name="Google Shape;140;p2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311700" y="2098950"/>
            <a:ext cx="3999900" cy="9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Time, however, does not have an angular component and is preserved between the linear and angular equations.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Rotational second law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mass</a:t>
            </a:r>
            <a:endParaRPr/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311700" y="1152475"/>
            <a:ext cx="3999900" cy="9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What’s harder to spin? A tennis ball by itself or a 10 meter long rope with a tennis ball attached to the end?</a:t>
            </a:r>
            <a:endParaRPr sz="1600"/>
          </a:p>
        </p:txBody>
      </p:sp>
      <p:sp>
        <p:nvSpPr>
          <p:cNvPr id="153" name="Google Shape;153;p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311700" y="2094900"/>
            <a:ext cx="39999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The further away mass is distributed, the harder it is to spin.</a:t>
            </a:r>
            <a:endParaRPr sz="1600"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311700" y="2802900"/>
            <a:ext cx="3999900" cy="12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Inertia was how resistant something is to moving linearly, so rotational inertia -- or moment of inertia, represented as “I”, -- is how resistant something is to spinning.</a:t>
            </a:r>
            <a:endParaRPr sz="1600"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311700" y="4083900"/>
            <a:ext cx="39999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Thus, masses further away have more moment of inertia.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product</a:t>
            </a:r>
            <a:endParaRPr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311700" y="1152475"/>
            <a:ext cx="3999900" cy="9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There are two ways to multiply vectors: cross products are one of them that return a vector result.</a:t>
            </a:r>
            <a:endParaRPr sz="1600"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311700" y="2060575"/>
            <a:ext cx="4345500" cy="9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It’s represented as </a:t>
            </a:r>
            <a:r>
              <a:rPr b="1" lang="en" sz="1600"/>
              <a:t>a</a:t>
            </a:r>
            <a:r>
              <a:rPr lang="en" sz="1600"/>
              <a:t> x </a:t>
            </a:r>
            <a:r>
              <a:rPr b="1" lang="en" sz="1600"/>
              <a:t>b</a:t>
            </a:r>
            <a:r>
              <a:rPr lang="en" sz="1600"/>
              <a:t> for vectors </a:t>
            </a:r>
            <a:r>
              <a:rPr b="1" lang="en" sz="1600"/>
              <a:t>a</a:t>
            </a:r>
            <a:r>
              <a:rPr lang="en" sz="1600"/>
              <a:t>, </a:t>
            </a:r>
            <a:r>
              <a:rPr b="1" lang="en" sz="1600"/>
              <a:t>b</a:t>
            </a:r>
            <a:r>
              <a:rPr lang="en" sz="1600"/>
              <a:t>, and can only be done for 2, 3, and 7 </a:t>
            </a:r>
            <a:r>
              <a:rPr lang="en" sz="1600"/>
              <a:t>dimensional</a:t>
            </a:r>
            <a:r>
              <a:rPr lang="en" sz="1600"/>
              <a:t> vectors with the same dimensions.</a:t>
            </a:r>
            <a:endParaRPr sz="1600"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311700" y="2968675"/>
            <a:ext cx="3999900" cy="9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The cross product has magnitude |</a:t>
            </a:r>
            <a:r>
              <a:rPr b="1" lang="en" sz="1600"/>
              <a:t>a</a:t>
            </a:r>
            <a:r>
              <a:rPr lang="en" sz="1600"/>
              <a:t>||</a:t>
            </a:r>
            <a:r>
              <a:rPr b="1" lang="en" sz="1600"/>
              <a:t>b</a:t>
            </a:r>
            <a:r>
              <a:rPr lang="en" sz="1600"/>
              <a:t>|sin(θ) where θ is the angle between the vectors.</a:t>
            </a:r>
            <a:endParaRPr/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7150" y="1017450"/>
            <a:ext cx="4222374" cy="3821248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311700" y="3876775"/>
            <a:ext cx="3999900" cy="9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The direction of the vector follows the right hand rule shown on right; however, note that </a:t>
            </a:r>
            <a:r>
              <a:rPr b="1" lang="en" sz="1600"/>
              <a:t>a</a:t>
            </a:r>
            <a:r>
              <a:rPr lang="en" sz="1600"/>
              <a:t> x </a:t>
            </a:r>
            <a:r>
              <a:rPr b="1" lang="en" sz="1600"/>
              <a:t>b</a:t>
            </a:r>
            <a:r>
              <a:rPr lang="en" sz="1600"/>
              <a:t> = -(</a:t>
            </a:r>
            <a:r>
              <a:rPr b="1" lang="en" sz="1600"/>
              <a:t>b</a:t>
            </a:r>
            <a:r>
              <a:rPr lang="en" sz="1600"/>
              <a:t> x </a:t>
            </a:r>
            <a:r>
              <a:rPr b="1" lang="en" sz="1600"/>
              <a:t>a</a:t>
            </a:r>
            <a:r>
              <a:rPr lang="en" sz="1600"/>
              <a:t>).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Torque</a:t>
            </a:r>
            <a:endParaRPr/>
          </a:p>
        </p:txBody>
      </p:sp>
      <p:sp>
        <p:nvSpPr>
          <p:cNvPr id="172" name="Google Shape;172;p26"/>
          <p:cNvSpPr txBox="1"/>
          <p:nvPr>
            <p:ph idx="1" type="body"/>
          </p:nvPr>
        </p:nvSpPr>
        <p:spPr>
          <a:xfrm>
            <a:off x="311700" y="1152475"/>
            <a:ext cx="3483600" cy="18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Torque, symbol “Τ,” represents how forces translate into angular motion and is a cross product between </a:t>
            </a:r>
            <a:r>
              <a:rPr b="1" lang="en" sz="1600"/>
              <a:t>r</a:t>
            </a:r>
            <a:r>
              <a:rPr lang="en" sz="1600"/>
              <a:t> and </a:t>
            </a:r>
            <a:r>
              <a:rPr b="1" lang="en" sz="1600"/>
              <a:t>F</a:t>
            </a:r>
            <a:r>
              <a:rPr lang="en" sz="1600"/>
              <a:t> where </a:t>
            </a:r>
            <a:r>
              <a:rPr b="1" lang="en" sz="1600"/>
              <a:t>r</a:t>
            </a:r>
            <a:r>
              <a:rPr lang="en" sz="1600"/>
              <a:t> is the direction from the pivot to the lever arm and </a:t>
            </a:r>
            <a:r>
              <a:rPr b="1" lang="en" sz="1600"/>
              <a:t>F</a:t>
            </a:r>
            <a:r>
              <a:rPr lang="en" sz="1600"/>
              <a:t> is the force applied to that pivot. </a:t>
            </a:r>
            <a:endParaRPr/>
          </a:p>
        </p:txBody>
      </p:sp>
      <p:pic>
        <p:nvPicPr>
          <p:cNvPr id="173" name="Google Shape;1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5300" y="1152475"/>
            <a:ext cx="4876800" cy="17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6"/>
          <p:cNvSpPr txBox="1"/>
          <p:nvPr/>
        </p:nvSpPr>
        <p:spPr>
          <a:xfrm>
            <a:off x="311700" y="2930875"/>
            <a:ext cx="3483600" cy="15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Note that </a:t>
            </a:r>
            <a:r>
              <a:rPr b="1"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x </a:t>
            </a:r>
            <a:r>
              <a:rPr b="1"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has magnitude |</a:t>
            </a:r>
            <a:r>
              <a:rPr b="1"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||</a:t>
            </a:r>
            <a:r>
              <a:rPr b="1"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|sin(θ), which really translates to multiplying the component perpendicular to </a:t>
            </a:r>
            <a:r>
              <a:rPr b="1"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of </a:t>
            </a:r>
            <a:r>
              <a:rPr b="1"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by the magnitude of </a:t>
            </a:r>
            <a:r>
              <a:rPr b="1"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Rotational Newton’s second law</a:t>
            </a:r>
            <a:endParaRPr/>
          </a:p>
        </p:txBody>
      </p:sp>
      <p:sp>
        <p:nvSpPr>
          <p:cNvPr id="180" name="Google Shape;180;p27"/>
          <p:cNvSpPr txBox="1"/>
          <p:nvPr>
            <p:ph idx="1" type="body"/>
          </p:nvPr>
        </p:nvSpPr>
        <p:spPr>
          <a:xfrm>
            <a:off x="311700" y="1152475"/>
            <a:ext cx="3999900" cy="9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We know F = ma as Newton’s second law, but we can change this to capture the idea of rotational </a:t>
            </a:r>
            <a:r>
              <a:rPr lang="en" sz="1600"/>
              <a:t>kinematics</a:t>
            </a:r>
            <a:r>
              <a:rPr lang="en" sz="1600"/>
              <a:t>.</a:t>
            </a:r>
            <a:endParaRPr sz="1600"/>
          </a:p>
        </p:txBody>
      </p:sp>
      <p:sp>
        <p:nvSpPr>
          <p:cNvPr id="181" name="Google Shape;181;p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7"/>
          <p:cNvSpPr txBox="1"/>
          <p:nvPr>
            <p:ph idx="1" type="body"/>
          </p:nvPr>
        </p:nvSpPr>
        <p:spPr>
          <a:xfrm>
            <a:off x="311700" y="2138275"/>
            <a:ext cx="3999900" cy="9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We can </a:t>
            </a:r>
            <a:r>
              <a:rPr lang="en" sz="1600"/>
              <a:t>substitute</a:t>
            </a:r>
            <a:r>
              <a:rPr lang="en" sz="1600"/>
              <a:t> angular quantities for force, mass, and acceleration for the equation Τ = Iα.</a:t>
            </a:r>
            <a:endParaRPr sz="1600"/>
          </a:p>
        </p:txBody>
      </p:sp>
      <p:sp>
        <p:nvSpPr>
          <p:cNvPr id="183" name="Google Shape;183;p27"/>
          <p:cNvSpPr txBox="1"/>
          <p:nvPr>
            <p:ph idx="1" type="body"/>
          </p:nvPr>
        </p:nvSpPr>
        <p:spPr>
          <a:xfrm>
            <a:off x="311700" y="3124075"/>
            <a:ext cx="3999900" cy="9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In other words, torque is moment of inertia times angular </a:t>
            </a:r>
            <a:r>
              <a:rPr lang="en" sz="1600"/>
              <a:t>acceleration</a:t>
            </a:r>
            <a:r>
              <a:rPr lang="en" sz="1600"/>
              <a:t>. </a:t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Moment of inertia for a point mass</a:t>
            </a:r>
            <a:endParaRPr/>
          </a:p>
        </p:txBody>
      </p:sp>
      <p:sp>
        <p:nvSpPr>
          <p:cNvPr id="189" name="Google Shape;189;p28"/>
          <p:cNvSpPr txBox="1"/>
          <p:nvPr>
            <p:ph idx="1" type="body"/>
          </p:nvPr>
        </p:nvSpPr>
        <p:spPr>
          <a:xfrm>
            <a:off x="311700" y="1152475"/>
            <a:ext cx="3999900" cy="16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We know for a point a distance r away from the pivot, the torque applied by a force F would be Τ = rF, and as the path this point would make would be circular around the pivot, the angular acceleration would be α = a/r.</a:t>
            </a:r>
            <a:endParaRPr sz="1600"/>
          </a:p>
        </p:txBody>
      </p:sp>
      <p:sp>
        <p:nvSpPr>
          <p:cNvPr id="190" name="Google Shape;190;p2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8"/>
          <p:cNvSpPr txBox="1"/>
          <p:nvPr>
            <p:ph idx="1" type="body"/>
          </p:nvPr>
        </p:nvSpPr>
        <p:spPr>
          <a:xfrm>
            <a:off x="311700" y="2810750"/>
            <a:ext cx="3999900" cy="6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As F = ma, Τ = rma, and as Τ = Iα, I = Τ/α, which gives I = rma/(a/r) = r</a:t>
            </a:r>
            <a:r>
              <a:rPr baseline="30000" lang="en" sz="1600"/>
              <a:t>2</a:t>
            </a:r>
            <a:r>
              <a:rPr lang="en" sz="1600"/>
              <a:t>ma/a = r</a:t>
            </a:r>
            <a:r>
              <a:rPr baseline="30000" lang="en" sz="1600"/>
              <a:t>2</a:t>
            </a:r>
            <a:r>
              <a:rPr lang="en" sz="1600"/>
              <a:t>m.</a:t>
            </a:r>
            <a:endParaRPr sz="1600"/>
          </a:p>
        </p:txBody>
      </p:sp>
      <p:sp>
        <p:nvSpPr>
          <p:cNvPr id="192" name="Google Shape;192;p28"/>
          <p:cNvSpPr txBox="1"/>
          <p:nvPr>
            <p:ph idx="1" type="body"/>
          </p:nvPr>
        </p:nvSpPr>
        <p:spPr>
          <a:xfrm>
            <a:off x="311700" y="3475250"/>
            <a:ext cx="3999900" cy="12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Thus, for a point of mass m a distance r away, I = mr</a:t>
            </a:r>
            <a:r>
              <a:rPr baseline="30000" lang="en" sz="1600"/>
              <a:t>2</a:t>
            </a:r>
            <a:r>
              <a:rPr lang="en" sz="1600"/>
              <a:t>, which also means I has units of kg * m</a:t>
            </a:r>
            <a:r>
              <a:rPr baseline="30000" lang="en" sz="1600"/>
              <a:t>2</a:t>
            </a:r>
            <a:r>
              <a:rPr lang="en" sz="1600"/>
              <a:t> as mass is measured in kg and the distance r is measured in m.</a:t>
            </a: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Derivations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moments of inertia</a:t>
            </a:r>
            <a:endParaRPr/>
          </a:p>
        </p:txBody>
      </p:sp>
      <p:sp>
        <p:nvSpPr>
          <p:cNvPr id="203" name="Google Shape;203;p30"/>
          <p:cNvSpPr txBox="1"/>
          <p:nvPr>
            <p:ph idx="1" type="body"/>
          </p:nvPr>
        </p:nvSpPr>
        <p:spPr>
          <a:xfrm>
            <a:off x="311700" y="1152475"/>
            <a:ext cx="3999900" cy="10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There are a few objects it’s good to know moments of inertia for, including the ones on the right.</a:t>
            </a:r>
            <a:endParaRPr sz="1600"/>
          </a:p>
        </p:txBody>
      </p:sp>
      <p:sp>
        <p:nvSpPr>
          <p:cNvPr id="204" name="Google Shape;204;p30"/>
          <p:cNvSpPr txBox="1"/>
          <p:nvPr>
            <p:ph idx="1" type="body"/>
          </p:nvPr>
        </p:nvSpPr>
        <p:spPr>
          <a:xfrm>
            <a:off x="311700" y="2162275"/>
            <a:ext cx="3999900" cy="14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However, you should also know how the moments of inertia were derived for the three circled diagrams from the I = mr</a:t>
            </a:r>
            <a:r>
              <a:rPr baseline="30000" lang="en" sz="1600"/>
              <a:t>2</a:t>
            </a:r>
            <a:r>
              <a:rPr lang="en" sz="1600"/>
              <a:t> equation for each point mass.</a:t>
            </a:r>
            <a:endParaRPr sz="1600"/>
          </a:p>
        </p:txBody>
      </p:sp>
      <p:pic>
        <p:nvPicPr>
          <p:cNvPr id="205" name="Google Shape;20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2175" y="661125"/>
            <a:ext cx="3923150" cy="3821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0"/>
          <p:cNvSpPr txBox="1"/>
          <p:nvPr>
            <p:ph idx="1" type="body"/>
          </p:nvPr>
        </p:nvSpPr>
        <p:spPr>
          <a:xfrm>
            <a:off x="311700" y="3587575"/>
            <a:ext cx="3999900" cy="14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Image is not from Giancoli, Physics: Principles with Application, but it’s a pretty good introductory physics textbook to read </a:t>
            </a:r>
            <a:r>
              <a:rPr lang="en" sz="1600"/>
              <a:t>which</a:t>
            </a:r>
            <a:r>
              <a:rPr lang="en" sz="1600"/>
              <a:t> has a moment of inertia table.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Derivation for a rod</a:t>
            </a:r>
            <a:endParaRPr/>
          </a:p>
        </p:txBody>
      </p:sp>
      <p:pic>
        <p:nvPicPr>
          <p:cNvPr id="212" name="Google Shape;21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6125" y="1105550"/>
            <a:ext cx="3941579" cy="38212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1"/>
          <p:cNvSpPr txBox="1"/>
          <p:nvPr>
            <p:ph idx="1" type="body"/>
          </p:nvPr>
        </p:nvSpPr>
        <p:spPr>
          <a:xfrm>
            <a:off x="311700" y="1152475"/>
            <a:ext cx="3999900" cy="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We want to add ρr</a:t>
            </a:r>
            <a:r>
              <a:rPr baseline="30000" lang="en" sz="1600"/>
              <a:t>2</a:t>
            </a:r>
            <a:r>
              <a:rPr lang="en" sz="1600"/>
              <a:t> where ρ is the mass of each point.</a:t>
            </a:r>
            <a:endParaRPr sz="1600"/>
          </a:p>
        </p:txBody>
      </p:sp>
      <p:sp>
        <p:nvSpPr>
          <p:cNvPr id="214" name="Google Shape;214;p31"/>
          <p:cNvSpPr txBox="1"/>
          <p:nvPr>
            <p:ph idx="1" type="body"/>
          </p:nvPr>
        </p:nvSpPr>
        <p:spPr>
          <a:xfrm>
            <a:off x="311700" y="1906075"/>
            <a:ext cx="3999900" cy="11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If the total mass of the rod of length L is M, then ρ = M/L as we distribute the mass over the entire length of the rod to find the mass of a point.</a:t>
            </a:r>
            <a:endParaRPr sz="1600"/>
          </a:p>
        </p:txBody>
      </p:sp>
      <p:sp>
        <p:nvSpPr>
          <p:cNvPr id="215" name="Google Shape;215;p31"/>
          <p:cNvSpPr txBox="1"/>
          <p:nvPr>
            <p:ph idx="1" type="body"/>
          </p:nvPr>
        </p:nvSpPr>
        <p:spPr>
          <a:xfrm>
            <a:off x="311700" y="3019075"/>
            <a:ext cx="3999900" cy="15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Then, we integrate ∫</a:t>
            </a:r>
            <a:r>
              <a:rPr lang="en" sz="1600"/>
              <a:t>ρr</a:t>
            </a:r>
            <a:r>
              <a:rPr baseline="30000" lang="en" sz="1600"/>
              <a:t>2</a:t>
            </a:r>
            <a:r>
              <a:rPr lang="en" sz="1600"/>
              <a:t>dr on both sides of the center of mass (thus from L/2 to the left, or -L/2, and L/2 to the right, or +L/2, which gives us I</a:t>
            </a:r>
            <a:r>
              <a:rPr baseline="-25000" lang="en" sz="1600"/>
              <a:t>cm</a:t>
            </a:r>
            <a:r>
              <a:rPr lang="en" sz="1600"/>
              <a:t> = ML</a:t>
            </a:r>
            <a:r>
              <a:rPr baseline="30000" lang="en" sz="1600"/>
              <a:t>2</a:t>
            </a:r>
            <a:r>
              <a:rPr lang="en" sz="1600"/>
              <a:t>/12.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Kinematics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Derivation for a cylinder</a:t>
            </a:r>
            <a:endParaRPr/>
          </a:p>
        </p:txBody>
      </p:sp>
      <p:pic>
        <p:nvPicPr>
          <p:cNvPr id="221" name="Google Shape;22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89775"/>
            <a:ext cx="3746200" cy="3821249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2"/>
          <p:cNvSpPr txBox="1"/>
          <p:nvPr>
            <p:ph idx="1" type="body"/>
          </p:nvPr>
        </p:nvSpPr>
        <p:spPr>
          <a:xfrm>
            <a:off x="311700" y="1152475"/>
            <a:ext cx="4164300" cy="9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We know ρ for each point is M/V as this is a 3d object, so ρ = M/(base*height of cylinder) or ρ = M/(πR</a:t>
            </a:r>
            <a:r>
              <a:rPr baseline="30000" lang="en" sz="1600"/>
              <a:t>2</a:t>
            </a:r>
            <a:r>
              <a:rPr lang="en" sz="1600"/>
              <a:t>/L).</a:t>
            </a:r>
            <a:endParaRPr sz="1600"/>
          </a:p>
        </p:txBody>
      </p:sp>
      <p:sp>
        <p:nvSpPr>
          <p:cNvPr id="223" name="Google Shape;223;p32"/>
          <p:cNvSpPr txBox="1"/>
          <p:nvPr>
            <p:ph idx="1" type="body"/>
          </p:nvPr>
        </p:nvSpPr>
        <p:spPr>
          <a:xfrm>
            <a:off x="311700" y="2146075"/>
            <a:ext cx="4164300" cy="12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The volume of a cylindrical shell is (πa</a:t>
            </a:r>
            <a:r>
              <a:rPr baseline="30000" lang="en" sz="1600"/>
              <a:t>2</a:t>
            </a:r>
            <a:r>
              <a:rPr lang="en" sz="1600"/>
              <a:t>-πb</a:t>
            </a:r>
            <a:r>
              <a:rPr baseline="30000" lang="en" sz="1600"/>
              <a:t>2</a:t>
            </a:r>
            <a:r>
              <a:rPr lang="en" sz="1600"/>
              <a:t>)h for a height L, inner radius b, and outer radius a. This can be rearranged into πL(a</a:t>
            </a:r>
            <a:r>
              <a:rPr baseline="30000" lang="en" sz="1600"/>
              <a:t>2</a:t>
            </a:r>
            <a:r>
              <a:rPr lang="en" sz="1600"/>
              <a:t>-b</a:t>
            </a:r>
            <a:r>
              <a:rPr baseline="30000" lang="en" sz="1600"/>
              <a:t>2</a:t>
            </a:r>
            <a:r>
              <a:rPr lang="en" sz="1600"/>
              <a:t>), or πL(a+b)(a-b).</a:t>
            </a:r>
            <a:endParaRPr sz="1600"/>
          </a:p>
        </p:txBody>
      </p:sp>
      <p:sp>
        <p:nvSpPr>
          <p:cNvPr id="224" name="Google Shape;224;p32"/>
          <p:cNvSpPr txBox="1"/>
          <p:nvPr>
            <p:ph idx="1" type="body"/>
          </p:nvPr>
        </p:nvSpPr>
        <p:spPr>
          <a:xfrm>
            <a:off x="311700" y="3427375"/>
            <a:ext cx="4164300" cy="14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For a shell of inner radius r and outer radius r+dr for </a:t>
            </a:r>
            <a:r>
              <a:rPr lang="en" sz="1600"/>
              <a:t>infinitesimally</a:t>
            </a:r>
            <a:r>
              <a:rPr lang="en" sz="1600"/>
              <a:t> small dr, </a:t>
            </a:r>
            <a:r>
              <a:rPr lang="en" sz="1600"/>
              <a:t>πL[r+(r+dr)][r-(r+dr)] = πh(2r+dr)(dr) which is close enough to πh(2r)(dr) as dr is infinitesimally small.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Derivation for a cylinder cont.</a:t>
            </a:r>
            <a:endParaRPr/>
          </a:p>
        </p:txBody>
      </p:sp>
      <p:pic>
        <p:nvPicPr>
          <p:cNvPr id="230" name="Google Shape;23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89775"/>
            <a:ext cx="3746200" cy="3821249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3"/>
          <p:cNvSpPr txBox="1"/>
          <p:nvPr>
            <p:ph idx="1" type="body"/>
          </p:nvPr>
        </p:nvSpPr>
        <p:spPr>
          <a:xfrm>
            <a:off x="311700" y="1152475"/>
            <a:ext cx="4164300" cy="12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The moment of inertia from each point on the </a:t>
            </a:r>
            <a:r>
              <a:rPr lang="en" sz="1600"/>
              <a:t>cylindrical</a:t>
            </a:r>
            <a:r>
              <a:rPr lang="en" sz="1600"/>
              <a:t> shell will be the same, so the total moment of inertia from all masses on that shell is</a:t>
            </a:r>
            <a:r>
              <a:rPr lang="en" sz="1600"/>
              <a:t> ∫[ρL(2π)r]r</a:t>
            </a:r>
            <a:r>
              <a:rPr baseline="30000" lang="en" sz="1600"/>
              <a:t>2</a:t>
            </a:r>
            <a:r>
              <a:rPr lang="en" sz="1600"/>
              <a:t>dr from 0 to R.</a:t>
            </a:r>
            <a:endParaRPr sz="1600"/>
          </a:p>
        </p:txBody>
      </p:sp>
      <p:sp>
        <p:nvSpPr>
          <p:cNvPr id="232" name="Google Shape;232;p33"/>
          <p:cNvSpPr txBox="1"/>
          <p:nvPr>
            <p:ph idx="1" type="body"/>
          </p:nvPr>
        </p:nvSpPr>
        <p:spPr>
          <a:xfrm>
            <a:off x="311700" y="2433775"/>
            <a:ext cx="4164300" cy="9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Now we substitute in ρ = M/(πR</a:t>
            </a:r>
            <a:r>
              <a:rPr baseline="30000" lang="en" sz="1600"/>
              <a:t>2</a:t>
            </a:r>
            <a:r>
              <a:rPr lang="en" sz="1600"/>
              <a:t>L) to get the equation I = ∫[M/(πR</a:t>
            </a:r>
            <a:r>
              <a:rPr baseline="30000" lang="en" sz="1600"/>
              <a:t>2</a:t>
            </a:r>
            <a:r>
              <a:rPr lang="en" sz="1600"/>
              <a:t>L)]L(2π)r</a:t>
            </a:r>
            <a:r>
              <a:rPr baseline="30000" lang="en" sz="1600"/>
              <a:t>3</a:t>
            </a:r>
            <a:r>
              <a:rPr lang="en" sz="1600"/>
              <a:t>dr, and taking non-r terms out gives I = (2M/R</a:t>
            </a:r>
            <a:r>
              <a:rPr baseline="30000" lang="en" sz="1600"/>
              <a:t>2</a:t>
            </a:r>
            <a:r>
              <a:rPr lang="en" sz="1600"/>
              <a:t>)</a:t>
            </a:r>
            <a:r>
              <a:rPr lang="en" sz="1600"/>
              <a:t>∫r</a:t>
            </a:r>
            <a:r>
              <a:rPr baseline="30000" lang="en" sz="1600"/>
              <a:t>3</a:t>
            </a:r>
            <a:r>
              <a:rPr lang="en" sz="1600"/>
              <a:t>dr.</a:t>
            </a:r>
            <a:endParaRPr sz="1600"/>
          </a:p>
        </p:txBody>
      </p:sp>
      <p:sp>
        <p:nvSpPr>
          <p:cNvPr id="233" name="Google Shape;233;p33"/>
          <p:cNvSpPr txBox="1"/>
          <p:nvPr>
            <p:ph idx="1" type="body"/>
          </p:nvPr>
        </p:nvSpPr>
        <p:spPr>
          <a:xfrm>
            <a:off x="311700" y="3394675"/>
            <a:ext cx="4164300" cy="9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Integrating from 0 to R, aka adding the moments of inertias of each shell, gives the eventual formula I = MR</a:t>
            </a:r>
            <a:r>
              <a:rPr baseline="30000" lang="en" sz="1600"/>
              <a:t>2</a:t>
            </a:r>
            <a:r>
              <a:rPr lang="en" sz="1600"/>
              <a:t>/2.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Derivation for a cylindrical shell</a:t>
            </a:r>
            <a:endParaRPr/>
          </a:p>
        </p:txBody>
      </p:sp>
      <p:pic>
        <p:nvPicPr>
          <p:cNvPr id="239" name="Google Shape;23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3800" y="1121550"/>
            <a:ext cx="4601022" cy="382125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4"/>
          <p:cNvSpPr txBox="1"/>
          <p:nvPr>
            <p:ph idx="1" type="body"/>
          </p:nvPr>
        </p:nvSpPr>
        <p:spPr>
          <a:xfrm>
            <a:off x="311700" y="1152475"/>
            <a:ext cx="3643200" cy="7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Here, we have a cylindrical shell of inner radius a, and outer radius b.</a:t>
            </a:r>
            <a:endParaRPr sz="1600"/>
          </a:p>
        </p:txBody>
      </p:sp>
      <p:sp>
        <p:nvSpPr>
          <p:cNvPr id="241" name="Google Shape;241;p34"/>
          <p:cNvSpPr txBox="1"/>
          <p:nvPr>
            <p:ph idx="1" type="body"/>
          </p:nvPr>
        </p:nvSpPr>
        <p:spPr>
          <a:xfrm>
            <a:off x="311700" y="1897375"/>
            <a:ext cx="3643200" cy="13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We set up the same integral as the solid cylinder, but instead integrate from a to b instead of from 0 to R to get I = M(a</a:t>
            </a:r>
            <a:r>
              <a:rPr baseline="30000" lang="en" sz="1600"/>
              <a:t>2</a:t>
            </a:r>
            <a:r>
              <a:rPr lang="en" sz="1600"/>
              <a:t>+b</a:t>
            </a:r>
            <a:r>
              <a:rPr baseline="30000" lang="en" sz="1600"/>
              <a:t>2</a:t>
            </a:r>
            <a:r>
              <a:rPr lang="en" sz="1600"/>
              <a:t>)/2.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 axis theorem</a:t>
            </a:r>
            <a:endParaRPr/>
          </a:p>
        </p:txBody>
      </p:sp>
      <p:sp>
        <p:nvSpPr>
          <p:cNvPr id="247" name="Google Shape;247;p35"/>
          <p:cNvSpPr txBox="1"/>
          <p:nvPr>
            <p:ph idx="1" type="body"/>
          </p:nvPr>
        </p:nvSpPr>
        <p:spPr>
          <a:xfrm>
            <a:off x="311700" y="1152475"/>
            <a:ext cx="3999900" cy="18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If we know the moment of inertia about an axis touching the center of mass of an object to be I</a:t>
            </a:r>
            <a:r>
              <a:rPr baseline="-25000" lang="en" sz="1600"/>
              <a:t>cm</a:t>
            </a:r>
            <a:r>
              <a:rPr lang="en" sz="1600"/>
              <a:t>, the moment of inertia a distance d away from the center of mass, which we’ll call I, is given by I = I</a:t>
            </a:r>
            <a:r>
              <a:rPr baseline="-25000" lang="en" sz="1600"/>
              <a:t>cm</a:t>
            </a:r>
            <a:r>
              <a:rPr lang="en" sz="1600"/>
              <a:t> + md</a:t>
            </a:r>
            <a:r>
              <a:rPr baseline="30000" lang="en" sz="1600"/>
              <a:t>2</a:t>
            </a:r>
            <a:r>
              <a:rPr lang="en" sz="1600"/>
              <a:t>, where m is the mass of the object.</a:t>
            </a:r>
            <a:endParaRPr sz="1600"/>
          </a:p>
        </p:txBody>
      </p:sp>
      <p:sp>
        <p:nvSpPr>
          <p:cNvPr id="248" name="Google Shape;248;p3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5"/>
          <p:cNvSpPr txBox="1"/>
          <p:nvPr>
            <p:ph idx="1" type="body"/>
          </p:nvPr>
        </p:nvSpPr>
        <p:spPr>
          <a:xfrm>
            <a:off x="311700" y="2954875"/>
            <a:ext cx="3999900" cy="10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This allows us to easily calculate rotational inertia from axes that do not intersect the center of mass if we know I</a:t>
            </a:r>
            <a:r>
              <a:rPr baseline="-25000" lang="en" sz="1600"/>
              <a:t>cm</a:t>
            </a:r>
            <a:r>
              <a:rPr lang="en" sz="1600"/>
              <a:t>.</a:t>
            </a:r>
            <a:endParaRPr sz="1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6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Angular momentum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Equations</a:t>
            </a:r>
            <a:endParaRPr/>
          </a:p>
        </p:txBody>
      </p:sp>
      <p:sp>
        <p:nvSpPr>
          <p:cNvPr id="260" name="Google Shape;260;p37"/>
          <p:cNvSpPr txBox="1"/>
          <p:nvPr>
            <p:ph idx="1" type="body"/>
          </p:nvPr>
        </p:nvSpPr>
        <p:spPr>
          <a:xfrm>
            <a:off x="311700" y="1152475"/>
            <a:ext cx="3999900" cy="9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Like how Τ = r x F, angular momentum, represented by L, is given by L = r x p, where p is linear momentum.</a:t>
            </a:r>
            <a:endParaRPr sz="1600"/>
          </a:p>
        </p:txBody>
      </p:sp>
      <p:sp>
        <p:nvSpPr>
          <p:cNvPr id="261" name="Google Shape;261;p3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7"/>
          <p:cNvSpPr txBox="1"/>
          <p:nvPr>
            <p:ph idx="1" type="body"/>
          </p:nvPr>
        </p:nvSpPr>
        <p:spPr>
          <a:xfrm>
            <a:off x="311700" y="2146075"/>
            <a:ext cx="3999900" cy="7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However, we also know p = ∫Fdt, so that means L = ∫Τdt.</a:t>
            </a:r>
            <a:endParaRPr sz="1600"/>
          </a:p>
        </p:txBody>
      </p:sp>
      <p:sp>
        <p:nvSpPr>
          <p:cNvPr id="263" name="Google Shape;263;p37"/>
          <p:cNvSpPr txBox="1"/>
          <p:nvPr>
            <p:ph idx="1" type="body"/>
          </p:nvPr>
        </p:nvSpPr>
        <p:spPr>
          <a:xfrm>
            <a:off x="311700" y="2874775"/>
            <a:ext cx="3999900" cy="4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We also know p = mv, so L = Iω.</a:t>
            </a:r>
            <a:endParaRPr sz="1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Symbols and units</a:t>
            </a:r>
            <a:endParaRPr/>
          </a:p>
        </p:txBody>
      </p:sp>
      <p:sp>
        <p:nvSpPr>
          <p:cNvPr id="269" name="Google Shape;269;p38"/>
          <p:cNvSpPr txBox="1"/>
          <p:nvPr>
            <p:ph idx="1" type="body"/>
          </p:nvPr>
        </p:nvSpPr>
        <p:spPr>
          <a:xfrm>
            <a:off x="311700" y="1152475"/>
            <a:ext cx="3999900" cy="9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Angular momentum is described with a letter L and angular impulse is represented simply as ΔL.</a:t>
            </a:r>
            <a:endParaRPr sz="1600"/>
          </a:p>
        </p:txBody>
      </p:sp>
      <p:sp>
        <p:nvSpPr>
          <p:cNvPr id="270" name="Google Shape;270;p3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8"/>
          <p:cNvSpPr txBox="1"/>
          <p:nvPr>
            <p:ph idx="1" type="body"/>
          </p:nvPr>
        </p:nvSpPr>
        <p:spPr>
          <a:xfrm>
            <a:off x="311700" y="2078850"/>
            <a:ext cx="3999900" cy="9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The units for torque are m*N, so the units of angular momentum are N*m*s, or kg*m</a:t>
            </a:r>
            <a:r>
              <a:rPr baseline="30000" lang="en" sz="1600"/>
              <a:t>2</a:t>
            </a:r>
            <a:r>
              <a:rPr lang="en" sz="1600"/>
              <a:t>/s.</a:t>
            </a:r>
            <a:endParaRPr sz="1600"/>
          </a:p>
        </p:txBody>
      </p:sp>
      <p:sp>
        <p:nvSpPr>
          <p:cNvPr id="272" name="Google Shape;272;p38"/>
          <p:cNvSpPr txBox="1"/>
          <p:nvPr>
            <p:ph idx="1" type="body"/>
          </p:nvPr>
        </p:nvSpPr>
        <p:spPr>
          <a:xfrm>
            <a:off x="311700" y="3064650"/>
            <a:ext cx="4148400" cy="13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There are many other ways to derive this as moment of inertia is kg*m</a:t>
            </a:r>
            <a:r>
              <a:rPr baseline="30000" lang="en" sz="1600"/>
              <a:t>2</a:t>
            </a:r>
            <a:r>
              <a:rPr lang="en" sz="1600"/>
              <a:t>, and angular velocity is 1/s, so the product of the two gives angular momentum </a:t>
            </a:r>
            <a:r>
              <a:rPr lang="en" sz="1600"/>
              <a:t>with</a:t>
            </a:r>
            <a:r>
              <a:rPr lang="en" sz="1600"/>
              <a:t> units kg * m</a:t>
            </a:r>
            <a:r>
              <a:rPr baseline="30000" lang="en" sz="1600"/>
              <a:t>2</a:t>
            </a:r>
            <a:r>
              <a:rPr lang="en" sz="1600"/>
              <a:t>/s as well.</a:t>
            </a:r>
            <a:endParaRPr sz="16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Angular momentum with linear motion</a:t>
            </a:r>
            <a:endParaRPr/>
          </a:p>
        </p:txBody>
      </p:sp>
      <p:sp>
        <p:nvSpPr>
          <p:cNvPr id="278" name="Google Shape;278;p39"/>
          <p:cNvSpPr txBox="1"/>
          <p:nvPr>
            <p:ph idx="1" type="body"/>
          </p:nvPr>
        </p:nvSpPr>
        <p:spPr>
          <a:xfrm>
            <a:off x="311700" y="1152475"/>
            <a:ext cx="3999900" cy="15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If we are watching a race car speed in a </a:t>
            </a:r>
            <a:r>
              <a:rPr lang="en" sz="1600"/>
              <a:t>straight</a:t>
            </a:r>
            <a:r>
              <a:rPr lang="en" sz="1600"/>
              <a:t> line from a point not on its path, we will be turning our head to watch it, thus meaning it is rotating and has angular momentum.</a:t>
            </a:r>
            <a:endParaRPr sz="1600"/>
          </a:p>
        </p:txBody>
      </p:sp>
      <p:sp>
        <p:nvSpPr>
          <p:cNvPr id="279" name="Google Shape;279;p3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9"/>
          <p:cNvSpPr txBox="1"/>
          <p:nvPr>
            <p:ph idx="1" type="body"/>
          </p:nvPr>
        </p:nvSpPr>
        <p:spPr>
          <a:xfrm>
            <a:off x="311700" y="2571750"/>
            <a:ext cx="3999900" cy="9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If the linear momentum of that race car travelling at a constant velocity is p, then we know L = </a:t>
            </a:r>
            <a:r>
              <a:rPr b="1" lang="en" sz="1600"/>
              <a:t>r</a:t>
            </a:r>
            <a:r>
              <a:rPr lang="en" sz="1600"/>
              <a:t> x </a:t>
            </a:r>
            <a:r>
              <a:rPr b="1" lang="en" sz="1600"/>
              <a:t>p</a:t>
            </a:r>
            <a:r>
              <a:rPr lang="en" sz="1600"/>
              <a:t>.</a:t>
            </a:r>
            <a:endParaRPr sz="1600"/>
          </a:p>
        </p:txBody>
      </p:sp>
      <p:sp>
        <p:nvSpPr>
          <p:cNvPr id="281" name="Google Shape;281;p39"/>
          <p:cNvSpPr txBox="1"/>
          <p:nvPr>
            <p:ph idx="1" type="body"/>
          </p:nvPr>
        </p:nvSpPr>
        <p:spPr>
          <a:xfrm>
            <a:off x="311700" y="3563550"/>
            <a:ext cx="3999900" cy="9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As </a:t>
            </a:r>
            <a:r>
              <a:rPr b="1" lang="en" sz="1600"/>
              <a:t>r</a:t>
            </a:r>
            <a:r>
              <a:rPr lang="en" sz="1600"/>
              <a:t> x </a:t>
            </a:r>
            <a:r>
              <a:rPr b="1" lang="en" sz="1600"/>
              <a:t>p</a:t>
            </a:r>
            <a:r>
              <a:rPr lang="en" sz="1600"/>
              <a:t> has magnitude |</a:t>
            </a:r>
            <a:r>
              <a:rPr b="1" lang="en" sz="1600"/>
              <a:t>r</a:t>
            </a:r>
            <a:r>
              <a:rPr lang="en" sz="1600"/>
              <a:t>||</a:t>
            </a:r>
            <a:r>
              <a:rPr b="1" lang="en" sz="1600"/>
              <a:t>p</a:t>
            </a:r>
            <a:r>
              <a:rPr lang="en" sz="1600"/>
              <a:t>|sin(θ) where θ is the angle between them, L has that magnitude as well.</a:t>
            </a:r>
            <a:endParaRPr sz="16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Conservation</a:t>
            </a:r>
            <a:endParaRPr/>
          </a:p>
        </p:txBody>
      </p:sp>
      <p:sp>
        <p:nvSpPr>
          <p:cNvPr id="287" name="Google Shape;287;p40"/>
          <p:cNvSpPr txBox="1"/>
          <p:nvPr>
            <p:ph idx="1" type="body"/>
          </p:nvPr>
        </p:nvSpPr>
        <p:spPr>
          <a:xfrm>
            <a:off x="311700" y="1152475"/>
            <a:ext cx="3999900" cy="9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Angular momentum is also conserved just like linear momentum when no torque is applied. </a:t>
            </a:r>
            <a:endParaRPr sz="1600"/>
          </a:p>
        </p:txBody>
      </p:sp>
      <p:sp>
        <p:nvSpPr>
          <p:cNvPr id="288" name="Google Shape;288;p4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40"/>
          <p:cNvSpPr txBox="1"/>
          <p:nvPr>
            <p:ph idx="1" type="body"/>
          </p:nvPr>
        </p:nvSpPr>
        <p:spPr>
          <a:xfrm>
            <a:off x="311700" y="2086950"/>
            <a:ext cx="3999900" cy="9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However, just as if you apply a force, linear momentum can change, the same applies to a system with rotational momentum.</a:t>
            </a:r>
            <a:endParaRPr sz="1600"/>
          </a:p>
        </p:txBody>
      </p:sp>
      <p:sp>
        <p:nvSpPr>
          <p:cNvPr id="290" name="Google Shape;290;p40"/>
          <p:cNvSpPr txBox="1"/>
          <p:nvPr>
            <p:ph idx="1" type="body"/>
          </p:nvPr>
        </p:nvSpPr>
        <p:spPr>
          <a:xfrm>
            <a:off x="311700" y="3056550"/>
            <a:ext cx="3999900" cy="14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A common example of conservation is a figure skater closing their arms in to reduce their moment of inertia I as mass is closer to the center, thus causing ω to increase to preserve L = Iω, letting them spin faster.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Radians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3999900" cy="6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The circumference of a circle is π*diameter, but another way to write this is 2π*radius.</a:t>
            </a:r>
            <a:endParaRPr sz="1600"/>
          </a:p>
        </p:txBody>
      </p:sp>
      <p:sp>
        <p:nvSpPr>
          <p:cNvPr id="72" name="Google Shape;72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825975"/>
            <a:ext cx="3999900" cy="6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An arc ⅔ of the way around the circle would be ⅔ * 2πr long.</a:t>
            </a:r>
            <a:endParaRPr sz="1600"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2571750"/>
            <a:ext cx="39999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We say that this arc is ⅔ * 2π radians.</a:t>
            </a:r>
            <a:endParaRPr sz="1600"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3002850"/>
            <a:ext cx="3999900" cy="6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An arc that is x radians has an arc length of x*r.</a:t>
            </a:r>
            <a:endParaRPr sz="1600"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3676350"/>
            <a:ext cx="3999900" cy="9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So instead of just saying y degrees out of a total 360 degrees in a circle, we can also say x radians out of a total 2π.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Angular distance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3999900" cy="7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We measure the amount of degrees we’ve turned in terms of radians.</a:t>
            </a:r>
            <a:endParaRPr sz="1600"/>
          </a:p>
        </p:txBody>
      </p:sp>
      <p:sp>
        <p:nvSpPr>
          <p:cNvPr id="83" name="Google Shape;83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882075"/>
            <a:ext cx="3999900" cy="7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Turning ⅔ of the circle is </a:t>
            </a:r>
            <a:r>
              <a:rPr lang="en" sz="1600"/>
              <a:t>turning</a:t>
            </a:r>
            <a:r>
              <a:rPr lang="en" sz="1600"/>
              <a:t> 240 degrees, but it’s also 4π/3 radians.</a:t>
            </a:r>
            <a:endParaRPr sz="1600"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2611675"/>
            <a:ext cx="3999900" cy="10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Why radians? Well if you go ⅔ of the way around an arc of a circle, what’s the distance you’ve walked?</a:t>
            </a:r>
            <a:endParaRPr sz="1600"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3659575"/>
            <a:ext cx="3999900" cy="12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That would be 4π/3 * r where r is the radius of the circle. If we measure this angular distance to be 4π/3, we can easily find the non-angular distance by multiplying radius.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Units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152475"/>
            <a:ext cx="3999900" cy="7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Angular distance is represented as θ, or the greek letter theta.</a:t>
            </a:r>
            <a:endParaRPr sz="1600"/>
          </a:p>
        </p:txBody>
      </p:sp>
      <p:sp>
        <p:nvSpPr>
          <p:cNvPr id="93" name="Google Shape;93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883250"/>
            <a:ext cx="3999900" cy="13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We actually call the distance we walk around the circle linear distance -- even though it’s not a line -- because it’s not measured as an angle, but in meters, a unit of length that we can measure with a ruler.</a:t>
            </a:r>
            <a:endParaRPr sz="1600"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3260250"/>
            <a:ext cx="3999900" cy="9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Since θ (angular distance) * r (radius) = x (linear distance), and x and r both have units of meters, θ must be unitless.</a:t>
            </a:r>
            <a:endParaRPr sz="1600"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4219950"/>
            <a:ext cx="3999900" cy="7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However, we measured θ in radians, so which is it?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Radians as a unit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152475"/>
            <a:ext cx="3999900" cy="9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If you said you moved an angle of x around a circle, would you know how much you moved around the circle?</a:t>
            </a:r>
            <a:endParaRPr sz="1600"/>
          </a:p>
        </p:txBody>
      </p:sp>
      <p:sp>
        <p:nvSpPr>
          <p:cNvPr id="103" name="Google Shape;103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11700" y="2075250"/>
            <a:ext cx="3999900" cy="4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Is it x degrees?</a:t>
            </a:r>
            <a:endParaRPr sz="1600"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11700" y="2483675"/>
            <a:ext cx="3999900" cy="4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Is it x radians?</a:t>
            </a:r>
            <a:endParaRPr sz="1600"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311700" y="2892075"/>
            <a:ext cx="3999900" cy="10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We wouldn’t know, though the default convention if you don’t include a unit is radians since ° is used to represent degree.</a:t>
            </a:r>
            <a:endParaRPr sz="1600"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311700" y="3827600"/>
            <a:ext cx="3999900" cy="10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To reduce confusion, we can use the units rad. By definition rad = m/m, which reduces to no units at all since they cancel.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Angular velocity</a:t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11700" y="1152475"/>
            <a:ext cx="3999900" cy="7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We can also ask the question of how fast we are changing our angular distance.</a:t>
            </a:r>
            <a:endParaRPr sz="1600"/>
          </a:p>
        </p:txBody>
      </p:sp>
      <p:sp>
        <p:nvSpPr>
          <p:cNvPr id="114" name="Google Shape;114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311700" y="1873975"/>
            <a:ext cx="3999900" cy="7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The amount of radians we move per second is our angular velocity.</a:t>
            </a:r>
            <a:endParaRPr sz="1600"/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311700" y="2571750"/>
            <a:ext cx="3999900" cy="9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Since this is asking the amount of radians we move per second, the units are rad/s, or sometimes represented as just 1/s.</a:t>
            </a:r>
            <a:endParaRPr sz="1600"/>
          </a:p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311700" y="3515550"/>
            <a:ext cx="3999900" cy="9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It’s represented with ω, a lowercase omega, and ωr = v just like how θr = x.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Angular acceleration</a:t>
            </a:r>
            <a:endParaRPr/>
          </a:p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311700" y="1152475"/>
            <a:ext cx="3999900" cy="6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Change in angular velocity over time is angular acceleration.</a:t>
            </a:r>
            <a:endParaRPr sz="1600"/>
          </a:p>
        </p:txBody>
      </p:sp>
      <p:sp>
        <p:nvSpPr>
          <p:cNvPr id="124" name="Google Shape;124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311700" y="1825975"/>
            <a:ext cx="3999900" cy="6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It’s represented as α, has units rad/s</a:t>
            </a:r>
            <a:r>
              <a:rPr baseline="30000" lang="en" sz="1600"/>
              <a:t>2</a:t>
            </a:r>
            <a:r>
              <a:rPr lang="en" sz="1600"/>
              <a:t>, or 1/s</a:t>
            </a:r>
            <a:r>
              <a:rPr baseline="30000" lang="en" sz="1600"/>
              <a:t>2</a:t>
            </a:r>
            <a:r>
              <a:rPr lang="en" sz="1600"/>
              <a:t>, and αr = a.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Direction of angular quantities</a:t>
            </a:r>
            <a:endParaRPr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311700" y="1152475"/>
            <a:ext cx="3999900" cy="15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We use the right-hand rule where you do a thumbs up, curl your hand in the direction of rotation, and represent the angular quantity in the direction that your thumb points.</a:t>
            </a:r>
            <a:endParaRPr sz="1600"/>
          </a:p>
        </p:txBody>
      </p:sp>
      <p:sp>
        <p:nvSpPr>
          <p:cNvPr id="132" name="Google Shape;132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311700" y="2666575"/>
            <a:ext cx="3999900" cy="15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The angular quantity is perpendicular to the plane of rotation, and is also perpendicular to all linear vectors of motion at that instant.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