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Nuni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7.xml"/><Relationship Id="rId44" Type="http://schemas.openxmlformats.org/officeDocument/2006/relationships/font" Target="fonts/Nunito-boldItalic.fntdata"/><Relationship Id="rId21" Type="http://schemas.openxmlformats.org/officeDocument/2006/relationships/slide" Target="slides/slide16.xml"/><Relationship Id="rId43" Type="http://schemas.openxmlformats.org/officeDocument/2006/relationships/font" Target="fonts/Nuni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33d4d429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33d4d429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3459eb54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3459eb54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459eb54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3459eb54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3459eb54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3459eb54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3459eb54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3459eb54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33d4d4292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33d4d429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33d4d429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33d4d429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3459eb54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3459eb5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3459eb54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3459eb54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33d4d429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33d4d429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33d4d429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33d4d429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33d4d429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33d4d429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33d4d429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33d4d429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3459eb54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3459eb54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33d4d429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33d4d429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33d4d429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33d4d429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e33d4d429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e33d4d429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e33d4d429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e33d4d429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e33d4d429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e33d4d429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33d4d429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33d4d429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e33d4d429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e33d4d429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33d4d429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33d4d429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33d4d429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33d4d429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33d4d4292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33d4d4292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33d4d429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33d4d429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33d4d4292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33d4d4292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33d4d4292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33d4d4292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33d4d4292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33d4d4292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3459eb54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3459eb54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33d4d4292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33d4d4292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33d4d429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33d4d429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459eb54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3459eb54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3459eb54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e3459eb54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e3459eb54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e3459eb54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Applications of force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Defining an integral</a:t>
            </a:r>
            <a:endParaRPr/>
          </a:p>
        </p:txBody>
      </p:sp>
      <p:sp>
        <p:nvSpPr>
          <p:cNvPr id="200" name="Google Shape;200;p22"/>
          <p:cNvSpPr txBox="1"/>
          <p:nvPr>
            <p:ph idx="1" type="body"/>
          </p:nvPr>
        </p:nvSpPr>
        <p:spPr>
          <a:xfrm>
            <a:off x="819150" y="1990725"/>
            <a:ext cx="7505700" cy="95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If we want to write an expression for the area under the curve f(x) = x, we would simply integrate ∫f(x)dx, where the dx simply represents that we are integrating with variable x. If we were dealing with time, we would write ∫f(t)dt.</a:t>
            </a:r>
            <a:endParaRPr sz="1600"/>
          </a:p>
        </p:txBody>
      </p:sp>
      <p:sp>
        <p:nvSpPr>
          <p:cNvPr id="201" name="Google Shape;201;p22"/>
          <p:cNvSpPr txBox="1"/>
          <p:nvPr>
            <p:ph idx="1" type="body"/>
          </p:nvPr>
        </p:nvSpPr>
        <p:spPr>
          <a:xfrm>
            <a:off x="819150" y="3016825"/>
            <a:ext cx="7505700" cy="101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This ∫f(x)dx thing just tells us to take the antiderivative as the integral and antiderivative are the same concept.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new integral</a:t>
            </a:r>
            <a:endParaRPr/>
          </a:p>
        </p:txBody>
      </p:sp>
      <p:sp>
        <p:nvSpPr>
          <p:cNvPr id="207" name="Google Shape;207;p23"/>
          <p:cNvSpPr txBox="1"/>
          <p:nvPr>
            <p:ph idx="1" type="body"/>
          </p:nvPr>
        </p:nvSpPr>
        <p:spPr>
          <a:xfrm>
            <a:off x="819150" y="1990725"/>
            <a:ext cx="3686100" cy="124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We know the power rule for derivatives reduces the power of the polynomial by 1, but for Cx</a:t>
            </a:r>
            <a:r>
              <a:rPr baseline="30000" lang="en" sz="1600"/>
              <a:t>0</a:t>
            </a:r>
            <a:r>
              <a:rPr lang="en" sz="1600"/>
              <a:t>, the derivative is 0 rather than sometime times x</a:t>
            </a:r>
            <a:r>
              <a:rPr baseline="30000" lang="en" sz="1600"/>
              <a:t>-1</a:t>
            </a:r>
            <a:r>
              <a:rPr lang="en" sz="1600"/>
              <a:t>.</a:t>
            </a:r>
            <a:endParaRPr sz="1600"/>
          </a:p>
        </p:txBody>
      </p:sp>
      <p:sp>
        <p:nvSpPr>
          <p:cNvPr id="208" name="Google Shape;208;p23"/>
          <p:cNvSpPr txBox="1"/>
          <p:nvPr>
            <p:ph idx="1" type="body"/>
          </p:nvPr>
        </p:nvSpPr>
        <p:spPr>
          <a:xfrm>
            <a:off x="819150" y="3233325"/>
            <a:ext cx="3686100" cy="649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Thus, the antiderivative of x</a:t>
            </a:r>
            <a:r>
              <a:rPr baseline="30000" lang="en" sz="1600"/>
              <a:t>-1</a:t>
            </a:r>
            <a:r>
              <a:rPr lang="en" sz="1600"/>
              <a:t> isn’t just x</a:t>
            </a:r>
            <a:r>
              <a:rPr baseline="30000" lang="en" sz="1600"/>
              <a:t>0</a:t>
            </a:r>
            <a:r>
              <a:rPr lang="en" sz="1600"/>
              <a:t>/0, as that would be ill-defined.</a:t>
            </a:r>
            <a:endParaRPr sz="1600"/>
          </a:p>
        </p:txBody>
      </p:sp>
      <p:sp>
        <p:nvSpPr>
          <p:cNvPr id="209" name="Google Shape;209;p23"/>
          <p:cNvSpPr txBox="1"/>
          <p:nvPr>
            <p:ph idx="1" type="body"/>
          </p:nvPr>
        </p:nvSpPr>
        <p:spPr>
          <a:xfrm>
            <a:off x="819150" y="3882525"/>
            <a:ext cx="3686100" cy="48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Instead, ∫x</a:t>
            </a:r>
            <a:r>
              <a:rPr baseline="30000" lang="en" sz="1600"/>
              <a:t>-1</a:t>
            </a:r>
            <a:r>
              <a:rPr lang="en" sz="1600"/>
              <a:t>dx = ln|x| + C.</a:t>
            </a:r>
            <a:endParaRPr sz="1600"/>
          </a:p>
        </p:txBody>
      </p:sp>
      <p:pic>
        <p:nvPicPr>
          <p:cNvPr id="210" name="Google Shape;210;p23"/>
          <p:cNvPicPr preferRelativeResize="0"/>
          <p:nvPr/>
        </p:nvPicPr>
        <p:blipFill>
          <a:blip r:embed="rId3">
            <a:alphaModFix/>
          </a:blip>
          <a:stretch>
            <a:fillRect/>
          </a:stretch>
        </p:blipFill>
        <p:spPr>
          <a:xfrm>
            <a:off x="4572000" y="1800200"/>
            <a:ext cx="3781789" cy="30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Chain rule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Derivative of the function of a function</a:t>
            </a:r>
            <a:endParaRPr/>
          </a:p>
        </p:txBody>
      </p:sp>
      <p:sp>
        <p:nvSpPr>
          <p:cNvPr id="221" name="Google Shape;221;p25"/>
          <p:cNvSpPr txBox="1"/>
          <p:nvPr>
            <p:ph idx="1" type="body"/>
          </p:nvPr>
        </p:nvSpPr>
        <p:spPr>
          <a:xfrm>
            <a:off x="819150" y="1990725"/>
            <a:ext cx="7505700" cy="95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d/dx f(g(x)) = f’(g(x))g’(x). For example, if g(x) = x - 1, and f(x) = x^2, f(g(x)) = x^2 - 2x + 1, which has derivative 2x - 2. Or, we know f’(x) = 2x and g’(x) = 1, so we know that the derivative d/dx f(g(x)) = f’(g(x)) * g’(x), which is 2(x - 1) * 1 = 2x - 2 as well.</a:t>
            </a:r>
            <a:endParaRPr sz="1600"/>
          </a:p>
        </p:txBody>
      </p:sp>
      <p:sp>
        <p:nvSpPr>
          <p:cNvPr id="222" name="Google Shape;222;p25"/>
          <p:cNvSpPr txBox="1"/>
          <p:nvPr>
            <p:ph idx="1" type="body"/>
          </p:nvPr>
        </p:nvSpPr>
        <p:spPr>
          <a:xfrm>
            <a:off x="819150" y="2945325"/>
            <a:ext cx="7505700" cy="72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Sometimes when we integrate we think about the chain rule as well, which is called u-substitution.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U-substitution</a:t>
            </a:r>
            <a:endParaRPr/>
          </a:p>
        </p:txBody>
      </p:sp>
      <p:sp>
        <p:nvSpPr>
          <p:cNvPr id="228" name="Google Shape;228;p26"/>
          <p:cNvSpPr txBox="1"/>
          <p:nvPr>
            <p:ph idx="1" type="body"/>
          </p:nvPr>
        </p:nvSpPr>
        <p:spPr>
          <a:xfrm>
            <a:off x="819150" y="1990725"/>
            <a:ext cx="7505700" cy="125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Let’s say we want to integrate ∫1/(a - bx) dx. Let’s let u = a - bx, so du = -bdx, or in other words dx = du/-b. That means ∫1/(a - bx) dx = ∫1/u * du/-b = -1/b * ∫1/u du. We can factor the -1/b out of the integral as it’s a constant times our function, which does not get changed when we integrate. </a:t>
            </a:r>
            <a:endParaRPr sz="1600"/>
          </a:p>
        </p:txBody>
      </p:sp>
      <p:sp>
        <p:nvSpPr>
          <p:cNvPr id="229" name="Google Shape;229;p26"/>
          <p:cNvSpPr txBox="1"/>
          <p:nvPr>
            <p:ph idx="1" type="body"/>
          </p:nvPr>
        </p:nvSpPr>
        <p:spPr>
          <a:xfrm>
            <a:off x="819150" y="3246825"/>
            <a:ext cx="7505700" cy="70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Integrating this would give -1/b (ln|u|+ C) = -1/b (ln|a - bx| + C), so bam, we’ve taken an integral of a function that would be hard to integrate without this trick.</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Projectile motion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angle is the best?</a:t>
            </a:r>
            <a:endParaRPr/>
          </a:p>
        </p:txBody>
      </p:sp>
      <p:sp>
        <p:nvSpPr>
          <p:cNvPr id="240" name="Google Shape;240;p28"/>
          <p:cNvSpPr txBox="1"/>
          <p:nvPr>
            <p:ph idx="1" type="body"/>
          </p:nvPr>
        </p:nvSpPr>
        <p:spPr>
          <a:xfrm>
            <a:off x="819150" y="1990725"/>
            <a:ext cx="3686100" cy="78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How do we know which angle is the best to launch a projectile at?</a:t>
            </a:r>
            <a:endParaRPr sz="1600"/>
          </a:p>
        </p:txBody>
      </p:sp>
      <p:sp>
        <p:nvSpPr>
          <p:cNvPr id="241" name="Google Shape;241;p28"/>
          <p:cNvSpPr txBox="1"/>
          <p:nvPr>
            <p:ph idx="1" type="body"/>
          </p:nvPr>
        </p:nvSpPr>
        <p:spPr>
          <a:xfrm>
            <a:off x="819150" y="2780325"/>
            <a:ext cx="3686100" cy="105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Theoretically this should be pi/4 radians, but let’s try to prove why this angle launches an object the furthest.</a:t>
            </a:r>
            <a:endParaRPr sz="1600"/>
          </a:p>
        </p:txBody>
      </p:sp>
      <p:pic>
        <p:nvPicPr>
          <p:cNvPr id="242" name="Google Shape;242;p28"/>
          <p:cNvPicPr preferRelativeResize="0"/>
          <p:nvPr/>
        </p:nvPicPr>
        <p:blipFill>
          <a:blip r:embed="rId3">
            <a:alphaModFix/>
          </a:blip>
          <a:stretch>
            <a:fillRect/>
          </a:stretch>
        </p:blipFill>
        <p:spPr>
          <a:xfrm>
            <a:off x="4572000" y="1990725"/>
            <a:ext cx="4333948" cy="22247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 vertical velocity</a:t>
            </a:r>
            <a:endParaRPr/>
          </a:p>
        </p:txBody>
      </p:sp>
      <p:sp>
        <p:nvSpPr>
          <p:cNvPr id="248" name="Google Shape;248;p29"/>
          <p:cNvSpPr txBox="1"/>
          <p:nvPr>
            <p:ph idx="1" type="body"/>
          </p:nvPr>
        </p:nvSpPr>
        <p:spPr>
          <a:xfrm>
            <a:off x="819150" y="1990725"/>
            <a:ext cx="3686100" cy="95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The vertical velocity can be found by multiplying the sine of the angle of launch to the overall velocity.</a:t>
            </a:r>
            <a:endParaRPr sz="1600"/>
          </a:p>
        </p:txBody>
      </p:sp>
      <p:sp>
        <p:nvSpPr>
          <p:cNvPr id="249" name="Google Shape;249;p29"/>
          <p:cNvSpPr txBox="1"/>
          <p:nvPr>
            <p:ph idx="1" type="body"/>
          </p:nvPr>
        </p:nvSpPr>
        <p:spPr>
          <a:xfrm>
            <a:off x="819150" y="2945325"/>
            <a:ext cx="3686100" cy="95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Similarly, the horizontal velocity can be found by found by multiplying the overall velocity by cosine of the angle of launch.</a:t>
            </a:r>
            <a:endParaRPr sz="1600"/>
          </a:p>
        </p:txBody>
      </p:sp>
      <p:pic>
        <p:nvPicPr>
          <p:cNvPr id="250" name="Google Shape;250;p29"/>
          <p:cNvPicPr preferRelativeResize="0"/>
          <p:nvPr/>
        </p:nvPicPr>
        <p:blipFill>
          <a:blip r:embed="rId3">
            <a:alphaModFix/>
          </a:blip>
          <a:stretch>
            <a:fillRect/>
          </a:stretch>
        </p:blipFill>
        <p:spPr>
          <a:xfrm>
            <a:off x="4639800" y="1800201"/>
            <a:ext cx="3932477" cy="22556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Vertical motion graphs</a:t>
            </a:r>
            <a:endParaRPr/>
          </a:p>
        </p:txBody>
      </p:sp>
      <p:sp>
        <p:nvSpPr>
          <p:cNvPr id="256" name="Google Shape;256;p30"/>
          <p:cNvSpPr txBox="1"/>
          <p:nvPr>
            <p:ph idx="1" type="body"/>
          </p:nvPr>
        </p:nvSpPr>
        <p:spPr>
          <a:xfrm>
            <a:off x="819150" y="1990725"/>
            <a:ext cx="3686100" cy="101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can draw the height vs time, vertical </a:t>
            </a:r>
            <a:r>
              <a:rPr lang="en" sz="1600"/>
              <a:t>velocity</a:t>
            </a:r>
            <a:r>
              <a:rPr lang="en" sz="1600"/>
              <a:t> vs time, and acceleration vs time graphs.</a:t>
            </a:r>
            <a:endParaRPr sz="1600"/>
          </a:p>
        </p:txBody>
      </p:sp>
      <p:sp>
        <p:nvSpPr>
          <p:cNvPr id="257" name="Google Shape;257;p30"/>
          <p:cNvSpPr txBox="1"/>
          <p:nvPr>
            <p:ph idx="1" type="body"/>
          </p:nvPr>
        </p:nvSpPr>
        <p:spPr>
          <a:xfrm>
            <a:off x="819150" y="3003225"/>
            <a:ext cx="3686100" cy="128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Notice how the path is parabolic and it takes the same time for the object to reach the peak as it takes to fall back down from the peak.</a:t>
            </a:r>
            <a:endParaRPr sz="1600"/>
          </a:p>
        </p:txBody>
      </p:sp>
      <p:pic>
        <p:nvPicPr>
          <p:cNvPr id="258" name="Google Shape;258;p30"/>
          <p:cNvPicPr preferRelativeResize="0"/>
          <p:nvPr/>
        </p:nvPicPr>
        <p:blipFill>
          <a:blip r:embed="rId3">
            <a:alphaModFix/>
          </a:blip>
          <a:stretch>
            <a:fillRect/>
          </a:stretch>
        </p:blipFill>
        <p:spPr>
          <a:xfrm>
            <a:off x="4505250" y="1990725"/>
            <a:ext cx="4333949" cy="26250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Calculating time spent in air</a:t>
            </a:r>
            <a:endParaRPr/>
          </a:p>
        </p:txBody>
      </p:sp>
      <p:sp>
        <p:nvSpPr>
          <p:cNvPr id="264" name="Google Shape;264;p31"/>
          <p:cNvSpPr txBox="1"/>
          <p:nvPr>
            <p:ph idx="1" type="body"/>
          </p:nvPr>
        </p:nvSpPr>
        <p:spPr>
          <a:xfrm>
            <a:off x="819150" y="1990725"/>
            <a:ext cx="7505700" cy="70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We can calculate the time it takes for the object to reach its peak as it’s the same as calculating the amount of time it takes for the object’s vertical velocity to reach zero.</a:t>
            </a:r>
            <a:endParaRPr sz="1600"/>
          </a:p>
        </p:txBody>
      </p:sp>
      <p:sp>
        <p:nvSpPr>
          <p:cNvPr id="265" name="Google Shape;265;p31"/>
          <p:cNvSpPr txBox="1"/>
          <p:nvPr>
            <p:ph idx="1" type="body"/>
          </p:nvPr>
        </p:nvSpPr>
        <p:spPr>
          <a:xfrm>
            <a:off x="819150" y="2692125"/>
            <a:ext cx="7505700" cy="112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 other words, we can use the kinematic equation Δv = v</a:t>
            </a:r>
            <a:r>
              <a:rPr baseline="-25000" lang="en" sz="1600"/>
              <a:t>f</a:t>
            </a:r>
            <a:r>
              <a:rPr lang="en" sz="1600"/>
              <a:t> - v</a:t>
            </a:r>
            <a:r>
              <a:rPr baseline="-25000" lang="en" sz="1600"/>
              <a:t>0</a:t>
            </a:r>
            <a:r>
              <a:rPr lang="en" sz="1600"/>
              <a:t> = 0 - v</a:t>
            </a:r>
            <a:r>
              <a:rPr baseline="-25000" lang="en" sz="1600"/>
              <a:t>0</a:t>
            </a:r>
            <a:r>
              <a:rPr lang="en" sz="1600"/>
              <a:t> = -v</a:t>
            </a:r>
            <a:r>
              <a:rPr baseline="-25000" lang="en" sz="1600"/>
              <a:t>0</a:t>
            </a:r>
            <a:r>
              <a:rPr lang="en" sz="1600"/>
              <a:t> = at to get t</a:t>
            </a:r>
            <a:r>
              <a:rPr baseline="-25000" lang="en" sz="1600"/>
              <a:t>peak</a:t>
            </a:r>
            <a:r>
              <a:rPr lang="en" sz="1600"/>
              <a:t> = v</a:t>
            </a:r>
            <a:r>
              <a:rPr baseline="-25000" lang="en" sz="1600"/>
              <a:t>y</a:t>
            </a:r>
            <a:r>
              <a:rPr lang="en" sz="1600"/>
              <a:t> / a. However, the total time traveled is twice t</a:t>
            </a:r>
            <a:r>
              <a:rPr baseline="-25000" lang="en" sz="1600"/>
              <a:t>peak</a:t>
            </a:r>
            <a:r>
              <a:rPr lang="en" sz="1600"/>
              <a:t> as the object has to fall back down. Thus, t = 2v</a:t>
            </a:r>
            <a:r>
              <a:rPr baseline="-25000" lang="en" sz="1600"/>
              <a:t>y</a:t>
            </a:r>
            <a:r>
              <a:rPr lang="en" sz="1600"/>
              <a:t>/g. Here g = +9.801 m/s</a:t>
            </a:r>
            <a:r>
              <a:rPr baseline="30000" lang="en" sz="1600"/>
              <a:t>2</a:t>
            </a:r>
            <a:r>
              <a:rPr lang="en" sz="1600"/>
              <a: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Integrals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Calculating maximum height</a:t>
            </a:r>
            <a:endParaRPr/>
          </a:p>
        </p:txBody>
      </p:sp>
      <p:sp>
        <p:nvSpPr>
          <p:cNvPr id="271" name="Google Shape;271;p32"/>
          <p:cNvSpPr txBox="1"/>
          <p:nvPr>
            <p:ph idx="1" type="body"/>
          </p:nvPr>
        </p:nvSpPr>
        <p:spPr>
          <a:xfrm>
            <a:off x="819150" y="1990725"/>
            <a:ext cx="3686100" cy="68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We can use kinematic equations again to find the maximum height. </a:t>
            </a:r>
            <a:endParaRPr sz="1600"/>
          </a:p>
        </p:txBody>
      </p:sp>
      <p:sp>
        <p:nvSpPr>
          <p:cNvPr id="272" name="Google Shape;272;p32"/>
          <p:cNvSpPr txBox="1"/>
          <p:nvPr>
            <p:ph idx="1" type="body"/>
          </p:nvPr>
        </p:nvSpPr>
        <p:spPr>
          <a:xfrm>
            <a:off x="819150" y="2678625"/>
            <a:ext cx="3686100" cy="198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know in half the total time travelling, the object was falling from its peak (vertical velocity = 0) to the </a:t>
            </a:r>
            <a:r>
              <a:rPr lang="en" sz="1600"/>
              <a:t>ground. Thus, Δy = v</a:t>
            </a:r>
            <a:r>
              <a:rPr baseline="-25000" lang="en" sz="1600"/>
              <a:t>0</a:t>
            </a:r>
            <a:r>
              <a:rPr lang="en" sz="1600"/>
              <a:t>t - 4.9 m/s</a:t>
            </a:r>
            <a:r>
              <a:rPr baseline="30000" lang="en" sz="1600"/>
              <a:t>2</a:t>
            </a:r>
            <a:r>
              <a:rPr lang="en" sz="1600"/>
              <a:t> t</a:t>
            </a:r>
            <a:r>
              <a:rPr baseline="30000" lang="en" sz="1600"/>
              <a:t>2 </a:t>
            </a:r>
            <a:r>
              <a:rPr lang="en" sz="1600"/>
              <a:t>= 4.9 m/s</a:t>
            </a:r>
            <a:r>
              <a:rPr baseline="30000" lang="en" sz="1600"/>
              <a:t>2</a:t>
            </a:r>
            <a:r>
              <a:rPr lang="en" sz="1600"/>
              <a:t> t</a:t>
            </a:r>
            <a:r>
              <a:rPr baseline="30000" lang="en" sz="1600"/>
              <a:t>2</a:t>
            </a:r>
            <a:r>
              <a:rPr lang="en" sz="1600"/>
              <a:t>, and we know how to find t from before. Thus, we can find the maximum height.</a:t>
            </a:r>
            <a:endParaRPr sz="1600"/>
          </a:p>
        </p:txBody>
      </p:sp>
      <p:pic>
        <p:nvPicPr>
          <p:cNvPr id="273" name="Google Shape;273;p32"/>
          <p:cNvPicPr preferRelativeResize="0"/>
          <p:nvPr/>
        </p:nvPicPr>
        <p:blipFill>
          <a:blip r:embed="rId3">
            <a:alphaModFix/>
          </a:blip>
          <a:stretch>
            <a:fillRect/>
          </a:stretch>
        </p:blipFill>
        <p:spPr>
          <a:xfrm>
            <a:off x="4657650" y="1952600"/>
            <a:ext cx="4333949" cy="28128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Calculate range traveled</a:t>
            </a:r>
            <a:endParaRPr/>
          </a:p>
        </p:txBody>
      </p:sp>
      <p:sp>
        <p:nvSpPr>
          <p:cNvPr id="279" name="Google Shape;279;p33"/>
          <p:cNvSpPr txBox="1"/>
          <p:nvPr>
            <p:ph idx="1" type="body"/>
          </p:nvPr>
        </p:nvSpPr>
        <p:spPr>
          <a:xfrm>
            <a:off x="819150" y="1990725"/>
            <a:ext cx="3686100" cy="95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This one is much easier. We can find the horizontal velocity by taking v * cos(θ) where θ is the angle of launch.</a:t>
            </a:r>
            <a:endParaRPr sz="1600"/>
          </a:p>
        </p:txBody>
      </p:sp>
      <p:sp>
        <p:nvSpPr>
          <p:cNvPr id="280" name="Google Shape;280;p33"/>
          <p:cNvSpPr txBox="1"/>
          <p:nvPr>
            <p:ph idx="1" type="body"/>
          </p:nvPr>
        </p:nvSpPr>
        <p:spPr>
          <a:xfrm>
            <a:off x="819150" y="2945325"/>
            <a:ext cx="3686100" cy="95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We simply </a:t>
            </a:r>
            <a:r>
              <a:rPr lang="en" sz="1600"/>
              <a:t>multiply</a:t>
            </a:r>
            <a:r>
              <a:rPr lang="en" sz="1600"/>
              <a:t> this horizontal velocity by time to find distance traveled </a:t>
            </a:r>
            <a:r>
              <a:rPr lang="en" sz="1600"/>
              <a:t>horizontally.</a:t>
            </a:r>
            <a:endParaRPr sz="1600"/>
          </a:p>
        </p:txBody>
      </p:sp>
      <p:pic>
        <p:nvPicPr>
          <p:cNvPr id="281" name="Google Shape;281;p33"/>
          <p:cNvPicPr preferRelativeResize="0"/>
          <p:nvPr/>
        </p:nvPicPr>
        <p:blipFill>
          <a:blip r:embed="rId3">
            <a:alphaModFix/>
          </a:blip>
          <a:stretch>
            <a:fillRect/>
          </a:stretch>
        </p:blipFill>
        <p:spPr>
          <a:xfrm>
            <a:off x="4505250" y="1736175"/>
            <a:ext cx="4117920" cy="3038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General equations</a:t>
            </a:r>
            <a:endParaRPr/>
          </a:p>
        </p:txBody>
      </p:sp>
      <p:sp>
        <p:nvSpPr>
          <p:cNvPr id="287" name="Google Shape;287;p34"/>
          <p:cNvSpPr txBox="1"/>
          <p:nvPr>
            <p:ph idx="1" type="body"/>
          </p:nvPr>
        </p:nvSpPr>
        <p:spPr>
          <a:xfrm>
            <a:off x="819150" y="1990725"/>
            <a:ext cx="7505700" cy="51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know t</a:t>
            </a:r>
            <a:r>
              <a:rPr baseline="-25000" lang="en" sz="1600"/>
              <a:t>peak</a:t>
            </a:r>
            <a:r>
              <a:rPr lang="en" sz="1600"/>
              <a:t> = v</a:t>
            </a:r>
            <a:r>
              <a:rPr baseline="-25000" lang="en" sz="1600"/>
              <a:t>y</a:t>
            </a:r>
            <a:r>
              <a:rPr lang="en" sz="1600"/>
              <a:t>/g = vsin(θ)/g. We thus know Δy = ½ at</a:t>
            </a:r>
            <a:r>
              <a:rPr baseline="30000" lang="en" sz="1600"/>
              <a:t>2</a:t>
            </a:r>
            <a:r>
              <a:rPr lang="en" sz="1600"/>
              <a:t> = v</a:t>
            </a:r>
            <a:r>
              <a:rPr baseline="30000" lang="en" sz="1600"/>
              <a:t>2</a:t>
            </a:r>
            <a:r>
              <a:rPr lang="en" sz="1600"/>
              <a:t>sin</a:t>
            </a:r>
            <a:r>
              <a:rPr baseline="30000" lang="en" sz="1600"/>
              <a:t>2</a:t>
            </a:r>
            <a:r>
              <a:rPr lang="en" sz="1600"/>
              <a:t>(θ)/(2g).</a:t>
            </a:r>
            <a:endParaRPr sz="1600"/>
          </a:p>
        </p:txBody>
      </p:sp>
      <p:sp>
        <p:nvSpPr>
          <p:cNvPr id="288" name="Google Shape;288;p34"/>
          <p:cNvSpPr txBox="1"/>
          <p:nvPr>
            <p:ph idx="1" type="body"/>
          </p:nvPr>
        </p:nvSpPr>
        <p:spPr>
          <a:xfrm>
            <a:off x="819150" y="2502825"/>
            <a:ext cx="7505700" cy="58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know t = 2vsin(θ)/a, and v</a:t>
            </a:r>
            <a:r>
              <a:rPr baseline="-25000" lang="en" sz="1600"/>
              <a:t>x</a:t>
            </a:r>
            <a:r>
              <a:rPr lang="en" sz="1600"/>
              <a:t> = vcos(θ), so Δx = v</a:t>
            </a:r>
            <a:r>
              <a:rPr baseline="-25000" lang="en" sz="1600"/>
              <a:t>x</a:t>
            </a:r>
            <a:r>
              <a:rPr lang="en" sz="1600"/>
              <a:t>t = 2v</a:t>
            </a:r>
            <a:r>
              <a:rPr baseline="30000" lang="en" sz="1600"/>
              <a:t>2</a:t>
            </a:r>
            <a:r>
              <a:rPr lang="en" sz="1600"/>
              <a:t>sin(θ)cos(θ)/(g) = v</a:t>
            </a:r>
            <a:r>
              <a:rPr baseline="30000" lang="en" sz="1600"/>
              <a:t>2</a:t>
            </a:r>
            <a:r>
              <a:rPr lang="en" sz="1600"/>
              <a:t>sin(2θ)/g.</a:t>
            </a:r>
            <a:endParaRPr sz="1600"/>
          </a:p>
        </p:txBody>
      </p:sp>
      <p:pic>
        <p:nvPicPr>
          <p:cNvPr id="289" name="Google Shape;289;p34"/>
          <p:cNvPicPr preferRelativeResize="0"/>
          <p:nvPr/>
        </p:nvPicPr>
        <p:blipFill>
          <a:blip r:embed="rId3">
            <a:alphaModFix/>
          </a:blip>
          <a:stretch>
            <a:fillRect/>
          </a:stretch>
        </p:blipFill>
        <p:spPr>
          <a:xfrm>
            <a:off x="2707037" y="2946300"/>
            <a:ext cx="3729926" cy="1974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Projectile motion from a height</a:t>
            </a:r>
            <a:endParaRPr/>
          </a:p>
        </p:txBody>
      </p:sp>
      <p:sp>
        <p:nvSpPr>
          <p:cNvPr id="295" name="Google Shape;295;p35"/>
          <p:cNvSpPr txBox="1"/>
          <p:nvPr>
            <p:ph idx="1" type="body"/>
          </p:nvPr>
        </p:nvSpPr>
        <p:spPr>
          <a:xfrm>
            <a:off x="819150" y="1990725"/>
            <a:ext cx="3753000" cy="70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We first find the maximum height like before, pretending that the ground is flat.</a:t>
            </a:r>
            <a:endParaRPr sz="1600"/>
          </a:p>
        </p:txBody>
      </p:sp>
      <p:sp>
        <p:nvSpPr>
          <p:cNvPr id="296" name="Google Shape;296;p35"/>
          <p:cNvSpPr txBox="1"/>
          <p:nvPr>
            <p:ph idx="1" type="body"/>
          </p:nvPr>
        </p:nvSpPr>
        <p:spPr>
          <a:xfrm>
            <a:off x="819150" y="2692125"/>
            <a:ext cx="4050600" cy="70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Then, we add the maximum height of launch to the height of the cannon, which we’ll call y.</a:t>
            </a:r>
            <a:endParaRPr sz="1600"/>
          </a:p>
        </p:txBody>
      </p:sp>
      <p:sp>
        <p:nvSpPr>
          <p:cNvPr id="297" name="Google Shape;297;p35"/>
          <p:cNvSpPr txBox="1"/>
          <p:nvPr>
            <p:ph idx="1" type="body"/>
          </p:nvPr>
        </p:nvSpPr>
        <p:spPr>
          <a:xfrm>
            <a:off x="819150" y="3393525"/>
            <a:ext cx="3686100" cy="70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We can find the time it takes to fall from this height y using y = ½ gt</a:t>
            </a:r>
            <a:r>
              <a:rPr baseline="30000" lang="en" sz="1600"/>
              <a:t>2</a:t>
            </a:r>
            <a:r>
              <a:rPr lang="en" sz="1600"/>
              <a:t>.</a:t>
            </a:r>
            <a:endParaRPr sz="1600"/>
          </a:p>
        </p:txBody>
      </p:sp>
      <p:sp>
        <p:nvSpPr>
          <p:cNvPr id="298" name="Google Shape;298;p35"/>
          <p:cNvSpPr txBox="1"/>
          <p:nvPr>
            <p:ph idx="1" type="body"/>
          </p:nvPr>
        </p:nvSpPr>
        <p:spPr>
          <a:xfrm>
            <a:off x="819150" y="4094925"/>
            <a:ext cx="3686100" cy="70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Range is horizontal velocity multiplied by time.</a:t>
            </a:r>
            <a:endParaRPr sz="1600"/>
          </a:p>
        </p:txBody>
      </p:sp>
      <p:pic>
        <p:nvPicPr>
          <p:cNvPr id="299" name="Google Shape;299;p35"/>
          <p:cNvPicPr preferRelativeResize="0"/>
          <p:nvPr/>
        </p:nvPicPr>
        <p:blipFill>
          <a:blip r:embed="rId3">
            <a:alphaModFix/>
          </a:blip>
          <a:stretch>
            <a:fillRect/>
          </a:stretch>
        </p:blipFill>
        <p:spPr>
          <a:xfrm>
            <a:off x="4859850" y="1937533"/>
            <a:ext cx="4050599" cy="26550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Air resistance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 in free fall with air resistance</a:t>
            </a:r>
            <a:endParaRPr/>
          </a:p>
        </p:txBody>
      </p:sp>
      <p:sp>
        <p:nvSpPr>
          <p:cNvPr id="310" name="Google Shape;310;p37"/>
          <p:cNvSpPr txBox="1"/>
          <p:nvPr>
            <p:ph idx="1" type="body"/>
          </p:nvPr>
        </p:nvSpPr>
        <p:spPr>
          <a:xfrm>
            <a:off x="819150" y="1990725"/>
            <a:ext cx="3819600" cy="151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An object falling down has the force of gravity, F</a:t>
            </a:r>
            <a:r>
              <a:rPr baseline="-25000" lang="en" sz="1600"/>
              <a:t>g</a:t>
            </a:r>
            <a:r>
              <a:rPr lang="en" sz="1600"/>
              <a:t> = mg (where g = +9.801 m/s</a:t>
            </a:r>
            <a:r>
              <a:rPr baseline="30000" lang="en" sz="1600"/>
              <a:t>2</a:t>
            </a:r>
            <a:r>
              <a:rPr lang="en" sz="1600"/>
              <a:t>), acting downward upon it, but also air pushing up on it with resistive force R. Note we consider down to be POSITIVE here.</a:t>
            </a:r>
            <a:endParaRPr sz="1600"/>
          </a:p>
        </p:txBody>
      </p:sp>
      <p:sp>
        <p:nvSpPr>
          <p:cNvPr id="311" name="Google Shape;311;p37"/>
          <p:cNvSpPr txBox="1"/>
          <p:nvPr>
            <p:ph idx="2" type="body"/>
          </p:nvPr>
        </p:nvSpPr>
        <p:spPr>
          <a:xfrm>
            <a:off x="4638675" y="1990725"/>
            <a:ext cx="3686100" cy="79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net force F</a:t>
            </a:r>
            <a:r>
              <a:rPr baseline="-25000" lang="en" sz="1600"/>
              <a:t>Net</a:t>
            </a:r>
            <a:r>
              <a:rPr lang="en" sz="1600"/>
              <a:t> on the object is calculated with F</a:t>
            </a:r>
            <a:r>
              <a:rPr baseline="-25000" lang="en" sz="1600"/>
              <a:t>Net</a:t>
            </a:r>
            <a:r>
              <a:rPr lang="en" sz="1600"/>
              <a:t> = F</a:t>
            </a:r>
            <a:r>
              <a:rPr baseline="-25000" lang="en" sz="1600"/>
              <a:t>g</a:t>
            </a:r>
            <a:r>
              <a:rPr lang="en" sz="1600"/>
              <a:t> + R = mg - bv.</a:t>
            </a:r>
            <a:endParaRPr sz="1600"/>
          </a:p>
        </p:txBody>
      </p:sp>
      <p:sp>
        <p:nvSpPr>
          <p:cNvPr id="312" name="Google Shape;312;p37"/>
          <p:cNvSpPr txBox="1"/>
          <p:nvPr>
            <p:ph idx="1" type="body"/>
          </p:nvPr>
        </p:nvSpPr>
        <p:spPr>
          <a:xfrm>
            <a:off x="819150" y="3442275"/>
            <a:ext cx="3928800" cy="123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For small objects, we can (linearly) approximate R as R = -bv</a:t>
            </a:r>
            <a:r>
              <a:rPr lang="en" sz="1600"/>
              <a:t>, </a:t>
            </a:r>
            <a:r>
              <a:rPr lang="en" sz="1600"/>
              <a:t>where b is a constant and v is the vertical velocity of the object.</a:t>
            </a:r>
            <a:endParaRPr sz="1600"/>
          </a:p>
        </p:txBody>
      </p:sp>
      <p:pic>
        <p:nvPicPr>
          <p:cNvPr id="313" name="Google Shape;313;p37"/>
          <p:cNvPicPr preferRelativeResize="0"/>
          <p:nvPr/>
        </p:nvPicPr>
        <p:blipFill>
          <a:blip r:embed="rId3">
            <a:alphaModFix/>
          </a:blip>
          <a:stretch>
            <a:fillRect/>
          </a:stretch>
        </p:blipFill>
        <p:spPr>
          <a:xfrm>
            <a:off x="4915913" y="2695850"/>
            <a:ext cx="2671720" cy="2051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Differential equation for net force</a:t>
            </a:r>
            <a:endParaRPr/>
          </a:p>
        </p:txBody>
      </p:sp>
      <p:sp>
        <p:nvSpPr>
          <p:cNvPr id="319" name="Google Shape;319;p38"/>
          <p:cNvSpPr txBox="1"/>
          <p:nvPr>
            <p:ph idx="1" type="body"/>
          </p:nvPr>
        </p:nvSpPr>
        <p:spPr>
          <a:xfrm>
            <a:off x="819150" y="1990725"/>
            <a:ext cx="3686100" cy="45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a:t>
            </a:r>
            <a:r>
              <a:rPr baseline="-25000" lang="en" sz="1600"/>
              <a:t>Net</a:t>
            </a:r>
            <a:r>
              <a:rPr lang="en" sz="1600"/>
              <a:t> = ma = m(dv/dt) = mg - bv.</a:t>
            </a:r>
            <a:endParaRPr sz="1600"/>
          </a:p>
        </p:txBody>
      </p:sp>
      <p:sp>
        <p:nvSpPr>
          <p:cNvPr id="320" name="Google Shape;320;p38"/>
          <p:cNvSpPr txBox="1"/>
          <p:nvPr>
            <p:ph idx="1" type="body"/>
          </p:nvPr>
        </p:nvSpPr>
        <p:spPr>
          <a:xfrm>
            <a:off x="819150" y="2448825"/>
            <a:ext cx="7621800" cy="45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mdv = (mg - bv)dt, so m/(mg - bv)dv = dt.</a:t>
            </a:r>
            <a:endParaRPr sz="1600"/>
          </a:p>
        </p:txBody>
      </p:sp>
      <p:sp>
        <p:nvSpPr>
          <p:cNvPr id="321" name="Google Shape;321;p38"/>
          <p:cNvSpPr txBox="1"/>
          <p:nvPr>
            <p:ph idx="1" type="body"/>
          </p:nvPr>
        </p:nvSpPr>
        <p:spPr>
          <a:xfrm>
            <a:off x="819150" y="2906925"/>
            <a:ext cx="7621800" cy="158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Integrate both sides ∫m/(mg - bv)dv = ∫dt to get -m/b ln(mg - bv) + C</a:t>
            </a:r>
            <a:r>
              <a:rPr baseline="-25000" lang="en" sz="1600"/>
              <a:t>0</a:t>
            </a:r>
            <a:r>
              <a:rPr lang="en" sz="1600"/>
              <a:t> = t + C</a:t>
            </a:r>
            <a:r>
              <a:rPr baseline="-25000" lang="en" sz="1600"/>
              <a:t>1</a:t>
            </a:r>
            <a:r>
              <a:rPr lang="en" sz="1600"/>
              <a:t>. Note that we can get rid of the absolute values because mg &gt; bv always or we would have air resistance accelerating an object upward. We can also combine the two constants of integration into a single one by calling this -m/b ln(mg - bv) = t + C.</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Solving the differential equation</a:t>
            </a:r>
            <a:endParaRPr/>
          </a:p>
        </p:txBody>
      </p:sp>
      <p:sp>
        <p:nvSpPr>
          <p:cNvPr id="327" name="Google Shape;327;p39"/>
          <p:cNvSpPr txBox="1"/>
          <p:nvPr>
            <p:ph idx="1" type="body"/>
          </p:nvPr>
        </p:nvSpPr>
        <p:spPr>
          <a:xfrm>
            <a:off x="819150" y="1990725"/>
            <a:ext cx="3955800" cy="126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know when t = 0, v = 0 as the object </a:t>
            </a:r>
            <a:r>
              <a:rPr lang="en" sz="1600"/>
              <a:t>would</a:t>
            </a:r>
            <a:r>
              <a:rPr lang="en" sz="1600"/>
              <a:t> just be dropped at t = 0, and thus not have accelerated. Thus, -m/b ln(mg) = C.</a:t>
            </a:r>
            <a:endParaRPr/>
          </a:p>
        </p:txBody>
      </p:sp>
      <p:sp>
        <p:nvSpPr>
          <p:cNvPr id="328" name="Google Shape;328;p39"/>
          <p:cNvSpPr txBox="1"/>
          <p:nvPr>
            <p:ph idx="1" type="body"/>
          </p:nvPr>
        </p:nvSpPr>
        <p:spPr>
          <a:xfrm>
            <a:off x="819150" y="3165625"/>
            <a:ext cx="3753000" cy="1542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Simplifying </a:t>
            </a:r>
            <a:r>
              <a:rPr lang="en" sz="1600"/>
              <a:t>-m/b ln(mg - bv) = t + C = t - m/b ln(mg) gives ln(mg - bv) = -bt/m + ln(mg), and we can thus write mg - bv = e</a:t>
            </a:r>
            <a:r>
              <a:rPr baseline="30000" lang="en" sz="1600"/>
              <a:t>-bt/m</a:t>
            </a:r>
            <a:r>
              <a:rPr lang="en" sz="1600"/>
              <a:t>mg. Thus, bv = mg(1 - e</a:t>
            </a:r>
            <a:r>
              <a:rPr baseline="30000" lang="en" sz="1600"/>
              <a:t>-bt/m</a:t>
            </a:r>
            <a:r>
              <a:rPr lang="en" sz="1600"/>
              <a:t>), so v = mg/b(1-e</a:t>
            </a:r>
            <a:r>
              <a:rPr baseline="30000" lang="en" sz="1600"/>
              <a:t>-bt/m</a:t>
            </a:r>
            <a:r>
              <a:rPr lang="en" sz="1600"/>
              <a:t>).</a:t>
            </a:r>
            <a:endParaRPr/>
          </a:p>
        </p:txBody>
      </p:sp>
      <p:pic>
        <p:nvPicPr>
          <p:cNvPr id="329" name="Google Shape;329;p39"/>
          <p:cNvPicPr preferRelativeResize="0"/>
          <p:nvPr/>
        </p:nvPicPr>
        <p:blipFill>
          <a:blip r:embed="rId3">
            <a:alphaModFix/>
          </a:blip>
          <a:stretch>
            <a:fillRect/>
          </a:stretch>
        </p:blipFill>
        <p:spPr>
          <a:xfrm>
            <a:off x="4774950" y="1950175"/>
            <a:ext cx="4064251" cy="27574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Terminal velocity</a:t>
            </a:r>
            <a:endParaRPr/>
          </a:p>
        </p:txBody>
      </p:sp>
      <p:sp>
        <p:nvSpPr>
          <p:cNvPr id="335" name="Google Shape;335;p40"/>
          <p:cNvSpPr txBox="1"/>
          <p:nvPr>
            <p:ph idx="1" type="body"/>
          </p:nvPr>
        </p:nvSpPr>
        <p:spPr>
          <a:xfrm>
            <a:off x="819150" y="1990725"/>
            <a:ext cx="3753000" cy="1553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After a long enough time, R will be approximately equal to F</a:t>
            </a:r>
            <a:r>
              <a:rPr baseline="-25000" lang="en" sz="1600"/>
              <a:t>g</a:t>
            </a:r>
            <a:r>
              <a:rPr lang="en" sz="1600"/>
              <a:t>, so the net force is 0. This also means there is no net acceleration, and velocity will stay the same.</a:t>
            </a:r>
            <a:endParaRPr sz="1600"/>
          </a:p>
        </p:txBody>
      </p:sp>
      <p:sp>
        <p:nvSpPr>
          <p:cNvPr id="336" name="Google Shape;336;p40"/>
          <p:cNvSpPr txBox="1"/>
          <p:nvPr>
            <p:ph idx="1" type="body"/>
          </p:nvPr>
        </p:nvSpPr>
        <p:spPr>
          <a:xfrm>
            <a:off x="819150" y="3544425"/>
            <a:ext cx="3753000" cy="128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As t gets very large, </a:t>
            </a:r>
            <a:r>
              <a:rPr lang="en" sz="1600"/>
              <a:t>v = mg/b(1-e</a:t>
            </a:r>
            <a:r>
              <a:rPr baseline="30000" lang="en" sz="1600"/>
              <a:t>-bt/m</a:t>
            </a:r>
            <a:r>
              <a:rPr lang="en" sz="1600"/>
              <a:t>) turns into v = mg/b(1 - 0) = mg/b, which is our terminal velocity, the fastest the object can be falling with air resistance.</a:t>
            </a:r>
            <a:endParaRPr sz="1600"/>
          </a:p>
        </p:txBody>
      </p:sp>
      <p:pic>
        <p:nvPicPr>
          <p:cNvPr id="337" name="Google Shape;337;p40"/>
          <p:cNvPicPr preferRelativeResize="0"/>
          <p:nvPr/>
        </p:nvPicPr>
        <p:blipFill>
          <a:blip r:embed="rId3">
            <a:alphaModFix/>
          </a:blip>
          <a:stretch>
            <a:fillRect/>
          </a:stretch>
        </p:blipFill>
        <p:spPr>
          <a:xfrm>
            <a:off x="4572000" y="1857900"/>
            <a:ext cx="4267052" cy="26394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Newton’s laws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Estimating area</a:t>
            </a:r>
            <a:endParaRPr/>
          </a:p>
        </p:txBody>
      </p:sp>
      <p:sp>
        <p:nvSpPr>
          <p:cNvPr id="140" name="Google Shape;140;p15"/>
          <p:cNvSpPr txBox="1"/>
          <p:nvPr>
            <p:ph idx="1" type="body"/>
          </p:nvPr>
        </p:nvSpPr>
        <p:spPr>
          <a:xfrm>
            <a:off x="819150" y="1990725"/>
            <a:ext cx="3686100" cy="64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The area of rectangles is easy to find: base times height.</a:t>
            </a:r>
            <a:endParaRPr sz="1600"/>
          </a:p>
        </p:txBody>
      </p:sp>
      <p:sp>
        <p:nvSpPr>
          <p:cNvPr id="141" name="Google Shape;141;p15"/>
          <p:cNvSpPr txBox="1"/>
          <p:nvPr>
            <p:ph idx="1" type="body"/>
          </p:nvPr>
        </p:nvSpPr>
        <p:spPr>
          <a:xfrm>
            <a:off x="819150" y="2638125"/>
            <a:ext cx="3686100" cy="95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You can estimate the area under a curve by fitting little rectangles under them, and summing the area of the rectangles.</a:t>
            </a:r>
            <a:endParaRPr sz="1600"/>
          </a:p>
        </p:txBody>
      </p:sp>
      <p:sp>
        <p:nvSpPr>
          <p:cNvPr id="142" name="Google Shape;142;p15"/>
          <p:cNvSpPr txBox="1"/>
          <p:nvPr>
            <p:ph idx="1" type="body"/>
          </p:nvPr>
        </p:nvSpPr>
        <p:spPr>
          <a:xfrm>
            <a:off x="819150" y="3526350"/>
            <a:ext cx="3686100" cy="95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The question is determining where to put the rectangles to estimate the area of the curves.</a:t>
            </a:r>
            <a:endParaRPr sz="1600"/>
          </a:p>
        </p:txBody>
      </p:sp>
      <p:pic>
        <p:nvPicPr>
          <p:cNvPr id="143" name="Google Shape;143;p15"/>
          <p:cNvPicPr preferRelativeResize="0"/>
          <p:nvPr/>
        </p:nvPicPr>
        <p:blipFill>
          <a:blip r:embed="rId3">
            <a:alphaModFix/>
          </a:blip>
          <a:stretch>
            <a:fillRect/>
          </a:stretch>
        </p:blipFill>
        <p:spPr>
          <a:xfrm>
            <a:off x="4626275" y="1726700"/>
            <a:ext cx="4148901" cy="25167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Newton’s first law</a:t>
            </a:r>
            <a:endParaRPr/>
          </a:p>
        </p:txBody>
      </p:sp>
      <p:sp>
        <p:nvSpPr>
          <p:cNvPr id="348" name="Google Shape;348;p42"/>
          <p:cNvSpPr txBox="1"/>
          <p:nvPr>
            <p:ph idx="1" type="body"/>
          </p:nvPr>
        </p:nvSpPr>
        <p:spPr>
          <a:xfrm>
            <a:off x="819150" y="1990725"/>
            <a:ext cx="3686100" cy="125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An object in motion wishes to stay in motion, and an object at rest wishes to stay at rest unless acted upon by an outside force.</a:t>
            </a:r>
            <a:endParaRPr sz="1600"/>
          </a:p>
        </p:txBody>
      </p:sp>
      <p:sp>
        <p:nvSpPr>
          <p:cNvPr id="349" name="Google Shape;349;p42"/>
          <p:cNvSpPr txBox="1"/>
          <p:nvPr>
            <p:ph idx="1" type="body"/>
          </p:nvPr>
        </p:nvSpPr>
        <p:spPr>
          <a:xfrm>
            <a:off x="819150" y="3125075"/>
            <a:ext cx="3686100" cy="66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The tendency to resist a change in motion is called inertia and depends on the mass. </a:t>
            </a:r>
            <a:endParaRPr sz="1600"/>
          </a:p>
        </p:txBody>
      </p:sp>
      <p:sp>
        <p:nvSpPr>
          <p:cNvPr id="350" name="Google Shape;350;p42"/>
          <p:cNvSpPr txBox="1"/>
          <p:nvPr>
            <p:ph idx="1" type="body"/>
          </p:nvPr>
        </p:nvSpPr>
        <p:spPr>
          <a:xfrm>
            <a:off x="819150" y="3787775"/>
            <a:ext cx="3686100" cy="1014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In other words, the higher the mass, the harder it is for a force to change an object’s acceleration.</a:t>
            </a:r>
            <a:endParaRPr sz="1600"/>
          </a:p>
        </p:txBody>
      </p:sp>
      <p:pic>
        <p:nvPicPr>
          <p:cNvPr id="351" name="Google Shape;351;p42"/>
          <p:cNvPicPr preferRelativeResize="0"/>
          <p:nvPr/>
        </p:nvPicPr>
        <p:blipFill>
          <a:blip r:embed="rId3">
            <a:alphaModFix/>
          </a:blip>
          <a:stretch>
            <a:fillRect/>
          </a:stretch>
        </p:blipFill>
        <p:spPr>
          <a:xfrm>
            <a:off x="4505250" y="1990725"/>
            <a:ext cx="4333948" cy="24408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Newton’s second law</a:t>
            </a:r>
            <a:endParaRPr/>
          </a:p>
        </p:txBody>
      </p:sp>
      <p:sp>
        <p:nvSpPr>
          <p:cNvPr id="357" name="Google Shape;357;p43"/>
          <p:cNvSpPr txBox="1"/>
          <p:nvPr>
            <p:ph idx="1" type="body"/>
          </p:nvPr>
        </p:nvSpPr>
        <p:spPr>
          <a:xfrm>
            <a:off x="819150" y="1990725"/>
            <a:ext cx="3686100" cy="47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 = ma, but you knew this one already.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Newton’s third law</a:t>
            </a:r>
            <a:endParaRPr/>
          </a:p>
        </p:txBody>
      </p:sp>
      <p:sp>
        <p:nvSpPr>
          <p:cNvPr id="363" name="Google Shape;363;p44"/>
          <p:cNvSpPr txBox="1"/>
          <p:nvPr>
            <p:ph idx="1" type="body"/>
          </p:nvPr>
        </p:nvSpPr>
        <p:spPr>
          <a:xfrm>
            <a:off x="819150" y="1990725"/>
            <a:ext cx="3686100" cy="674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For every action, there is an equal and opposite reaction. </a:t>
            </a:r>
            <a:endParaRPr sz="1600"/>
          </a:p>
        </p:txBody>
      </p:sp>
      <p:sp>
        <p:nvSpPr>
          <p:cNvPr id="364" name="Google Shape;364;p44"/>
          <p:cNvSpPr txBox="1"/>
          <p:nvPr>
            <p:ph idx="1" type="body"/>
          </p:nvPr>
        </p:nvSpPr>
        <p:spPr>
          <a:xfrm>
            <a:off x="819150" y="2665125"/>
            <a:ext cx="3686100" cy="120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Thus, if object A applies force F on object B. Object B applies force F back on object A in the opposite direction.</a:t>
            </a:r>
            <a:endParaRPr sz="1600"/>
          </a:p>
        </p:txBody>
      </p:sp>
      <p:pic>
        <p:nvPicPr>
          <p:cNvPr id="365" name="Google Shape;365;p44"/>
          <p:cNvPicPr preferRelativeResize="0"/>
          <p:nvPr/>
        </p:nvPicPr>
        <p:blipFill>
          <a:blip r:embed="rId3">
            <a:alphaModFix/>
          </a:blip>
          <a:stretch>
            <a:fillRect/>
          </a:stretch>
        </p:blipFill>
        <p:spPr>
          <a:xfrm>
            <a:off x="4572000" y="1990725"/>
            <a:ext cx="4333951" cy="22958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5"/>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Free body diagrams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Forces on objects</a:t>
            </a:r>
            <a:endParaRPr/>
          </a:p>
        </p:txBody>
      </p:sp>
      <p:sp>
        <p:nvSpPr>
          <p:cNvPr id="376" name="Google Shape;376;p46"/>
          <p:cNvSpPr txBox="1"/>
          <p:nvPr>
            <p:ph idx="1" type="body"/>
          </p:nvPr>
        </p:nvSpPr>
        <p:spPr>
          <a:xfrm>
            <a:off x="819150" y="1990725"/>
            <a:ext cx="3686100" cy="95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For any object experiencing a series of forces, we can pretend all of them act on its center of mass.</a:t>
            </a:r>
            <a:endParaRPr sz="1600"/>
          </a:p>
        </p:txBody>
      </p:sp>
      <p:sp>
        <p:nvSpPr>
          <p:cNvPr id="377" name="Google Shape;377;p46"/>
          <p:cNvSpPr txBox="1"/>
          <p:nvPr>
            <p:ph idx="1" type="body"/>
          </p:nvPr>
        </p:nvSpPr>
        <p:spPr>
          <a:xfrm>
            <a:off x="819150" y="2945325"/>
            <a:ext cx="3686100" cy="95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Thus, we can draw the object as a single dot with arrows representing the forces on it.</a:t>
            </a:r>
            <a:endParaRPr sz="1600"/>
          </a:p>
        </p:txBody>
      </p:sp>
      <p:pic>
        <p:nvPicPr>
          <p:cNvPr id="378" name="Google Shape;378;p46"/>
          <p:cNvPicPr preferRelativeResize="0"/>
          <p:nvPr/>
        </p:nvPicPr>
        <p:blipFill>
          <a:blip r:embed="rId3">
            <a:alphaModFix/>
          </a:blip>
          <a:stretch>
            <a:fillRect/>
          </a:stretch>
        </p:blipFill>
        <p:spPr>
          <a:xfrm>
            <a:off x="4505250" y="1800200"/>
            <a:ext cx="4333951" cy="23231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Applying Newton’s third</a:t>
            </a:r>
            <a:endParaRPr/>
          </a:p>
        </p:txBody>
      </p:sp>
      <p:sp>
        <p:nvSpPr>
          <p:cNvPr id="384" name="Google Shape;384;p47"/>
          <p:cNvSpPr txBox="1"/>
          <p:nvPr>
            <p:ph idx="1" type="body"/>
          </p:nvPr>
        </p:nvSpPr>
        <p:spPr>
          <a:xfrm>
            <a:off x="819150" y="1990725"/>
            <a:ext cx="3686100" cy="128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If we have two objects, and one applies a force on the other. The other must also apply the same force back on the original object.</a:t>
            </a:r>
            <a:endParaRPr sz="1600"/>
          </a:p>
        </p:txBody>
      </p:sp>
      <p:sp>
        <p:nvSpPr>
          <p:cNvPr id="385" name="Google Shape;385;p47"/>
          <p:cNvSpPr txBox="1"/>
          <p:nvPr>
            <p:ph idx="1" type="body"/>
          </p:nvPr>
        </p:nvSpPr>
        <p:spPr>
          <a:xfrm>
            <a:off x="819150" y="3273825"/>
            <a:ext cx="3686100" cy="128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Thus we should have a “pair” of arrows for each pair of objects that push on each other.</a:t>
            </a:r>
            <a:endParaRPr sz="1600"/>
          </a:p>
        </p:txBody>
      </p:sp>
      <p:pic>
        <p:nvPicPr>
          <p:cNvPr id="386" name="Google Shape;386;p47"/>
          <p:cNvPicPr preferRelativeResize="0"/>
          <p:nvPr/>
        </p:nvPicPr>
        <p:blipFill>
          <a:blip r:embed="rId3">
            <a:alphaModFix/>
          </a:blip>
          <a:stretch>
            <a:fillRect/>
          </a:stretch>
        </p:blipFill>
        <p:spPr>
          <a:xfrm>
            <a:off x="4572000" y="1990725"/>
            <a:ext cx="4333952" cy="22893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1000"/>
                                        <p:tgtEl>
                                          <p:spTgt spid="3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Left, right, middle approximations</a:t>
            </a:r>
            <a:endParaRPr/>
          </a:p>
        </p:txBody>
      </p:sp>
      <p:sp>
        <p:nvSpPr>
          <p:cNvPr id="149" name="Google Shape;149;p16"/>
          <p:cNvSpPr txBox="1"/>
          <p:nvPr>
            <p:ph idx="1" type="body"/>
          </p:nvPr>
        </p:nvSpPr>
        <p:spPr>
          <a:xfrm>
            <a:off x="819150" y="2598825"/>
            <a:ext cx="3686100" cy="72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You can put the left or right corners of the rectangles on the curve.</a:t>
            </a:r>
            <a:endParaRPr sz="1600"/>
          </a:p>
        </p:txBody>
      </p:sp>
      <p:sp>
        <p:nvSpPr>
          <p:cNvPr id="150" name="Google Shape;150;p16"/>
          <p:cNvSpPr txBox="1"/>
          <p:nvPr>
            <p:ph idx="1" type="body"/>
          </p:nvPr>
        </p:nvSpPr>
        <p:spPr>
          <a:xfrm>
            <a:off x="819150" y="3397425"/>
            <a:ext cx="3686100" cy="104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Sometimes you can put it in the middle, but these methods are all bad if you do not use enough rectangles.</a:t>
            </a:r>
            <a:endParaRPr sz="1600"/>
          </a:p>
        </p:txBody>
      </p:sp>
      <p:sp>
        <p:nvSpPr>
          <p:cNvPr id="151" name="Google Shape;151;p16"/>
          <p:cNvSpPr txBox="1"/>
          <p:nvPr>
            <p:ph idx="1" type="body"/>
          </p:nvPr>
        </p:nvSpPr>
        <p:spPr>
          <a:xfrm>
            <a:off x="819150" y="1870113"/>
            <a:ext cx="3686100" cy="728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Let’s fit rectangles of equal widths under the curve.</a:t>
            </a:r>
            <a:endParaRPr sz="1600"/>
          </a:p>
        </p:txBody>
      </p:sp>
      <p:pic>
        <p:nvPicPr>
          <p:cNvPr id="152" name="Google Shape;152;p16"/>
          <p:cNvPicPr preferRelativeResize="0"/>
          <p:nvPr/>
        </p:nvPicPr>
        <p:blipFill>
          <a:blip r:embed="rId3">
            <a:alphaModFix/>
          </a:blip>
          <a:stretch>
            <a:fillRect/>
          </a:stretch>
        </p:blipFill>
        <p:spPr>
          <a:xfrm>
            <a:off x="4698225" y="1682050"/>
            <a:ext cx="3693540" cy="3038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Riemann</a:t>
            </a:r>
            <a:r>
              <a:rPr lang="en"/>
              <a:t> sums</a:t>
            </a:r>
            <a:endParaRPr/>
          </a:p>
        </p:txBody>
      </p:sp>
      <p:sp>
        <p:nvSpPr>
          <p:cNvPr id="158" name="Google Shape;158;p17"/>
          <p:cNvSpPr txBox="1"/>
          <p:nvPr>
            <p:ph idx="1" type="body"/>
          </p:nvPr>
        </p:nvSpPr>
        <p:spPr>
          <a:xfrm>
            <a:off x="819150" y="1990725"/>
            <a:ext cx="3686100" cy="128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As you increase the number of rectangles fit under the curve to infinity, the sum of the area of these </a:t>
            </a:r>
            <a:r>
              <a:rPr lang="en" sz="1600"/>
              <a:t>rectangles</a:t>
            </a:r>
            <a:r>
              <a:rPr lang="en" sz="1600"/>
              <a:t> becomes much better.</a:t>
            </a:r>
            <a:endParaRPr sz="1600"/>
          </a:p>
        </p:txBody>
      </p:sp>
      <p:sp>
        <p:nvSpPr>
          <p:cNvPr id="159" name="Google Shape;159;p17"/>
          <p:cNvSpPr txBox="1"/>
          <p:nvPr>
            <p:ph idx="1" type="body"/>
          </p:nvPr>
        </p:nvSpPr>
        <p:spPr>
          <a:xfrm>
            <a:off x="819150" y="3273825"/>
            <a:ext cx="3686100" cy="128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Estimations with rectangles like we did is called a Riemann sum. As we Riemann sum toward infinite rectangles, we get closer to the true area under the curve.</a:t>
            </a:r>
            <a:endParaRPr sz="1600"/>
          </a:p>
        </p:txBody>
      </p:sp>
      <p:pic>
        <p:nvPicPr>
          <p:cNvPr id="160" name="Google Shape;160;p17"/>
          <p:cNvPicPr preferRelativeResize="0"/>
          <p:nvPr/>
        </p:nvPicPr>
        <p:blipFill>
          <a:blip r:embed="rId3">
            <a:alphaModFix/>
          </a:blip>
          <a:stretch>
            <a:fillRect/>
          </a:stretch>
        </p:blipFill>
        <p:spPr>
          <a:xfrm>
            <a:off x="4657650" y="1722650"/>
            <a:ext cx="3967607" cy="3038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Estimating the area</a:t>
            </a:r>
            <a:endParaRPr/>
          </a:p>
        </p:txBody>
      </p:sp>
      <p:sp>
        <p:nvSpPr>
          <p:cNvPr id="166" name="Google Shape;166;p18"/>
          <p:cNvSpPr txBox="1"/>
          <p:nvPr>
            <p:ph idx="1" type="body"/>
          </p:nvPr>
        </p:nvSpPr>
        <p:spPr>
          <a:xfrm>
            <a:off x="819150" y="1990725"/>
            <a:ext cx="3686100" cy="95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Let us try to estimate the area under the curve from 0 to x</a:t>
            </a:r>
            <a:r>
              <a:rPr baseline="-25000" lang="en" sz="1600"/>
              <a:t>0</a:t>
            </a:r>
            <a:r>
              <a:rPr lang="en" sz="1600"/>
              <a:t> for some x</a:t>
            </a:r>
            <a:r>
              <a:rPr baseline="-25000" lang="en" sz="1600"/>
              <a:t>0</a:t>
            </a:r>
            <a:r>
              <a:rPr lang="en" sz="1600"/>
              <a:t> using N rectangles approximated to the right. </a:t>
            </a:r>
            <a:endParaRPr sz="1600"/>
          </a:p>
        </p:txBody>
      </p:sp>
      <p:sp>
        <p:nvSpPr>
          <p:cNvPr id="167" name="Google Shape;167;p18"/>
          <p:cNvSpPr txBox="1"/>
          <p:nvPr>
            <p:ph idx="1" type="body"/>
          </p:nvPr>
        </p:nvSpPr>
        <p:spPr>
          <a:xfrm>
            <a:off x="819150" y="2945325"/>
            <a:ext cx="3686100" cy="165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width of each rectangle is x</a:t>
            </a:r>
            <a:r>
              <a:rPr baseline="-25000" lang="en" sz="1600"/>
              <a:t>0</a:t>
            </a:r>
            <a:r>
              <a:rPr lang="en" sz="1600"/>
              <a:t>/N. For the i-th rectangle, the x coordinate of the right corner is x</a:t>
            </a:r>
            <a:r>
              <a:rPr baseline="-25000" lang="en" sz="1600"/>
              <a:t>0</a:t>
            </a:r>
            <a:r>
              <a:rPr lang="en" sz="1600"/>
              <a:t> * (i/N) or ix</a:t>
            </a:r>
            <a:r>
              <a:rPr baseline="-25000" lang="en" sz="1600"/>
              <a:t>0</a:t>
            </a:r>
            <a:r>
              <a:rPr lang="en" sz="1600"/>
              <a:t>/N. The y coordinate, and thus height of the rectangle is f(ix</a:t>
            </a:r>
            <a:r>
              <a:rPr baseline="-25000" lang="en" sz="1600"/>
              <a:t>0</a:t>
            </a:r>
            <a:r>
              <a:rPr lang="en" sz="1600"/>
              <a:t>/N).</a:t>
            </a:r>
            <a:endParaRPr sz="1600"/>
          </a:p>
        </p:txBody>
      </p:sp>
      <p:pic>
        <p:nvPicPr>
          <p:cNvPr id="168" name="Google Shape;168;p18"/>
          <p:cNvPicPr preferRelativeResize="0"/>
          <p:nvPr/>
        </p:nvPicPr>
        <p:blipFill>
          <a:blip r:embed="rId3">
            <a:alphaModFix/>
          </a:blip>
          <a:stretch>
            <a:fillRect/>
          </a:stretch>
        </p:blipFill>
        <p:spPr>
          <a:xfrm>
            <a:off x="4505250" y="1800200"/>
            <a:ext cx="4333951" cy="25939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 the area</a:t>
            </a:r>
            <a:endParaRPr/>
          </a:p>
        </p:txBody>
      </p:sp>
      <p:sp>
        <p:nvSpPr>
          <p:cNvPr id="174" name="Google Shape;174;p19"/>
          <p:cNvSpPr txBox="1"/>
          <p:nvPr>
            <p:ph idx="1" type="body"/>
          </p:nvPr>
        </p:nvSpPr>
        <p:spPr>
          <a:xfrm>
            <a:off x="819150" y="1990725"/>
            <a:ext cx="3686100" cy="125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Thus, we want to sum the base times height of each rectangle, which would look like summing x</a:t>
            </a:r>
            <a:r>
              <a:rPr baseline="-25000" lang="en" sz="1600"/>
              <a:t>0</a:t>
            </a:r>
            <a:r>
              <a:rPr lang="en" sz="1600"/>
              <a:t>/N * f(ix</a:t>
            </a:r>
            <a:r>
              <a:rPr baseline="-25000" lang="en" sz="1600"/>
              <a:t>0</a:t>
            </a:r>
            <a:r>
              <a:rPr lang="en" sz="1600"/>
              <a:t>/N) from i = 0 to i = N.</a:t>
            </a:r>
            <a:endParaRPr sz="1600"/>
          </a:p>
        </p:txBody>
      </p:sp>
      <p:sp>
        <p:nvSpPr>
          <p:cNvPr id="175" name="Google Shape;175;p19"/>
          <p:cNvSpPr txBox="1"/>
          <p:nvPr>
            <p:ph idx="1" type="body"/>
          </p:nvPr>
        </p:nvSpPr>
        <p:spPr>
          <a:xfrm>
            <a:off x="819150" y="3246825"/>
            <a:ext cx="3686100" cy="1256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Then to actually find the area under the curve, we see what the sum approaches as N, the number of rectangles, approaches infinity.</a:t>
            </a:r>
            <a:endParaRPr sz="1600"/>
          </a:p>
        </p:txBody>
      </p:sp>
      <p:pic>
        <p:nvPicPr>
          <p:cNvPr id="176" name="Google Shape;176;p19"/>
          <p:cNvPicPr preferRelativeResize="0"/>
          <p:nvPr/>
        </p:nvPicPr>
        <p:blipFill>
          <a:blip r:embed="rId3">
            <a:alphaModFix/>
          </a:blip>
          <a:stretch>
            <a:fillRect/>
          </a:stretch>
        </p:blipFill>
        <p:spPr>
          <a:xfrm>
            <a:off x="4572000" y="1800200"/>
            <a:ext cx="4333950" cy="25011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integral</a:t>
            </a:r>
            <a:endParaRPr/>
          </a:p>
        </p:txBody>
      </p:sp>
      <p:sp>
        <p:nvSpPr>
          <p:cNvPr id="182" name="Google Shape;182;p20"/>
          <p:cNvSpPr txBox="1"/>
          <p:nvPr>
            <p:ph idx="1" type="body"/>
          </p:nvPr>
        </p:nvSpPr>
        <p:spPr>
          <a:xfrm>
            <a:off x="819150" y="1990725"/>
            <a:ext cx="3969600" cy="43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Let’s find the area under f(x)=x from 0 to x</a:t>
            </a:r>
            <a:r>
              <a:rPr baseline="-25000" lang="en" sz="1500"/>
              <a:t>0</a:t>
            </a:r>
            <a:r>
              <a:rPr lang="en" sz="1500"/>
              <a:t>.</a:t>
            </a:r>
            <a:endParaRPr sz="1500"/>
          </a:p>
        </p:txBody>
      </p:sp>
      <p:sp>
        <p:nvSpPr>
          <p:cNvPr id="183" name="Google Shape;183;p20"/>
          <p:cNvSpPr txBox="1"/>
          <p:nvPr>
            <p:ph idx="1" type="body"/>
          </p:nvPr>
        </p:nvSpPr>
        <p:spPr>
          <a:xfrm>
            <a:off x="819150" y="2421825"/>
            <a:ext cx="3686100" cy="954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600"/>
              <a:t>Plugging in the formula gives the sum from i = 1 to i = N of x</a:t>
            </a:r>
            <a:r>
              <a:rPr baseline="-25000" lang="en" sz="1600"/>
              <a:t>0</a:t>
            </a:r>
            <a:r>
              <a:rPr lang="en" sz="1600"/>
              <a:t>/N * f(x</a:t>
            </a:r>
            <a:r>
              <a:rPr baseline="-25000" lang="en" sz="1600"/>
              <a:t>0</a:t>
            </a:r>
            <a:r>
              <a:rPr lang="en" sz="1600"/>
              <a:t>i/N) = i * x</a:t>
            </a:r>
            <a:r>
              <a:rPr baseline="-25000" lang="en" sz="1600"/>
              <a:t>0</a:t>
            </a:r>
            <a:r>
              <a:rPr baseline="30000" lang="en" sz="1600"/>
              <a:t>2</a:t>
            </a:r>
            <a:r>
              <a:rPr lang="en" sz="1600"/>
              <a:t>/N</a:t>
            </a:r>
            <a:r>
              <a:rPr baseline="30000" lang="en" sz="1600"/>
              <a:t>2</a:t>
            </a:r>
            <a:r>
              <a:rPr lang="en" sz="1600"/>
              <a:t>.</a:t>
            </a:r>
            <a:endParaRPr sz="1500"/>
          </a:p>
        </p:txBody>
      </p:sp>
      <p:sp>
        <p:nvSpPr>
          <p:cNvPr id="184" name="Google Shape;184;p20"/>
          <p:cNvSpPr txBox="1"/>
          <p:nvPr>
            <p:ph idx="1" type="body"/>
          </p:nvPr>
        </p:nvSpPr>
        <p:spPr>
          <a:xfrm>
            <a:off x="819150" y="3376425"/>
            <a:ext cx="3686100" cy="142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The equation for the sum from i = 1 to i = N is N(N+1)/2 = (N^2+N)/2, giving us the result (N^2+N)x</a:t>
            </a:r>
            <a:r>
              <a:rPr baseline="-25000" lang="en" sz="1600"/>
              <a:t>0</a:t>
            </a:r>
            <a:r>
              <a:rPr baseline="30000" lang="en" sz="1600"/>
              <a:t>2</a:t>
            </a:r>
            <a:r>
              <a:rPr lang="en" sz="1600"/>
              <a:t>/(2N</a:t>
            </a:r>
            <a:r>
              <a:rPr baseline="30000" lang="en" sz="1600"/>
              <a:t>2</a:t>
            </a:r>
            <a:r>
              <a:rPr lang="en" sz="1600"/>
              <a:t>) = ½ x</a:t>
            </a:r>
            <a:r>
              <a:rPr baseline="-25000" lang="en" sz="1600"/>
              <a:t>0</a:t>
            </a:r>
            <a:r>
              <a:rPr baseline="30000" lang="en" sz="1600"/>
              <a:t>2</a:t>
            </a:r>
            <a:r>
              <a:rPr lang="en" sz="1600"/>
              <a:t>(1 + 1/N). As N approaches infinity, 1/N approaches 0, giving ½ x</a:t>
            </a:r>
            <a:r>
              <a:rPr baseline="-25000" lang="en" sz="1600"/>
              <a:t>0</a:t>
            </a:r>
            <a:r>
              <a:rPr baseline="30000" lang="en" sz="1600"/>
              <a:t>2</a:t>
            </a:r>
            <a:r>
              <a:rPr lang="en" sz="1600"/>
              <a:t>(1 + 0) = ½ x</a:t>
            </a:r>
            <a:r>
              <a:rPr baseline="-25000" lang="en" sz="1600"/>
              <a:t>0</a:t>
            </a:r>
            <a:r>
              <a:rPr baseline="30000" lang="en" sz="1600"/>
              <a:t>2</a:t>
            </a:r>
            <a:r>
              <a:rPr lang="en" sz="1600"/>
              <a:t> as the integral.</a:t>
            </a:r>
            <a:endParaRPr sz="1500"/>
          </a:p>
        </p:txBody>
      </p:sp>
      <p:pic>
        <p:nvPicPr>
          <p:cNvPr id="185" name="Google Shape;185;p20"/>
          <p:cNvPicPr preferRelativeResize="0"/>
          <p:nvPr/>
        </p:nvPicPr>
        <p:blipFill>
          <a:blip r:embed="rId3">
            <a:alphaModFix/>
          </a:blip>
          <a:stretch>
            <a:fillRect/>
          </a:stretch>
        </p:blipFill>
        <p:spPr>
          <a:xfrm>
            <a:off x="4670625" y="1800200"/>
            <a:ext cx="3943222" cy="303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Verifying the result</a:t>
            </a:r>
            <a:endParaRPr/>
          </a:p>
        </p:txBody>
      </p:sp>
      <p:sp>
        <p:nvSpPr>
          <p:cNvPr id="191" name="Google Shape;191;p21"/>
          <p:cNvSpPr txBox="1"/>
          <p:nvPr>
            <p:ph idx="1" type="body"/>
          </p:nvPr>
        </p:nvSpPr>
        <p:spPr>
          <a:xfrm>
            <a:off x="819150" y="1990725"/>
            <a:ext cx="3686100" cy="674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sz="1600"/>
              <a:t>We can verify our integral ½ x</a:t>
            </a:r>
            <a:r>
              <a:rPr baseline="30000" lang="en" sz="1600"/>
              <a:t>2</a:t>
            </a:r>
            <a:r>
              <a:rPr lang="en" sz="1600"/>
              <a:t> for f(x) = x is correct in two ways. </a:t>
            </a:r>
            <a:endParaRPr sz="1600"/>
          </a:p>
        </p:txBody>
      </p:sp>
      <p:sp>
        <p:nvSpPr>
          <p:cNvPr id="192" name="Google Shape;192;p21"/>
          <p:cNvSpPr txBox="1"/>
          <p:nvPr>
            <p:ph idx="1" type="body"/>
          </p:nvPr>
        </p:nvSpPr>
        <p:spPr>
          <a:xfrm>
            <a:off x="819150" y="2571750"/>
            <a:ext cx="3686100" cy="1107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a section of the curve with base x, the height is f(x) = x, so the area of the triangle is ½ x</a:t>
            </a:r>
            <a:r>
              <a:rPr baseline="30000" lang="en" sz="1600"/>
              <a:t>2</a:t>
            </a:r>
            <a:r>
              <a:rPr lang="en" sz="1600"/>
              <a:t>.</a:t>
            </a:r>
            <a:endParaRPr sz="1600"/>
          </a:p>
        </p:txBody>
      </p:sp>
      <p:sp>
        <p:nvSpPr>
          <p:cNvPr id="193" name="Google Shape;193;p21"/>
          <p:cNvSpPr txBox="1"/>
          <p:nvPr>
            <p:ph idx="1" type="body"/>
          </p:nvPr>
        </p:nvSpPr>
        <p:spPr>
          <a:xfrm>
            <a:off x="819150" y="3679650"/>
            <a:ext cx="3686100" cy="75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We can also take the antiderivative of x to get x</a:t>
            </a:r>
            <a:r>
              <a:rPr baseline="30000" lang="en" sz="1600"/>
              <a:t>2</a:t>
            </a:r>
            <a:r>
              <a:rPr lang="en" sz="1600"/>
              <a:t>/2.</a:t>
            </a:r>
            <a:endParaRPr sz="1600"/>
          </a:p>
        </p:txBody>
      </p:sp>
      <p:pic>
        <p:nvPicPr>
          <p:cNvPr id="194" name="Google Shape;194;p21"/>
          <p:cNvPicPr preferRelativeResize="0"/>
          <p:nvPr/>
        </p:nvPicPr>
        <p:blipFill>
          <a:blip r:embed="rId3">
            <a:alphaModFix/>
          </a:blip>
          <a:stretch>
            <a:fillRect/>
          </a:stretch>
        </p:blipFill>
        <p:spPr>
          <a:xfrm>
            <a:off x="4644125" y="1736175"/>
            <a:ext cx="4094904" cy="3038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