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90411d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90411d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90411d9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90411d9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90411d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90411d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90411d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90411d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0411d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90411d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390411d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390411d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90411d9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90411d9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90411d9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390411d9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90411d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90411d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90411d9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390411d9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90411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90411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90411d9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390411d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90411d9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90411d9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390411d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390411d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90411d9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390411d9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90411d9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390411d9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90411d9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390411d9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390411d9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390411d9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90411d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90411d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90411d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90411d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90411d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90411d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90411d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90411d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90411d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390411d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90411d9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90411d9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90411d9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90411d9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gif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Centripetal forces and energy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and opposite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505700"/>
            <a:ext cx="3999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force one object applies to the other equals the force the other object applies to the original. </a:t>
            </a:r>
            <a:endParaRPr sz="16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510700"/>
            <a:ext cx="3999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</a:t>
            </a:r>
            <a:r>
              <a:rPr lang="en" sz="1600"/>
              <a:t>only</a:t>
            </a:r>
            <a:r>
              <a:rPr lang="en" sz="1600"/>
              <a:t> difference is the direction in which the forces act on each object.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325" y="1872175"/>
            <a:ext cx="4527600" cy="199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05700"/>
            <a:ext cx="3999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large object, though it has the same force applied to it, will barely move because of its large mass.</a:t>
            </a:r>
            <a:endParaRPr sz="160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2571750"/>
            <a:ext cx="3999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we can assume it remains stationary as the smaller mass accelerates inwards toward it.</a:t>
            </a:r>
            <a:endParaRPr sz="16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300" y="1436450"/>
            <a:ext cx="3571000" cy="36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of gravitational force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25" y="1618938"/>
            <a:ext cx="3999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think of one object as the center of motion and the other as the object rotating in a “circle” around the other object.</a:t>
            </a:r>
            <a:endParaRPr sz="16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25" y="2868438"/>
            <a:ext cx="39999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if we give one of the planets a little “push,” we can change their orbits into an elliptical one, or even parabolic if it leaves orbit.</a:t>
            </a:r>
            <a:endParaRPr sz="16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51452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law of universal gravitation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505700"/>
            <a:ext cx="85206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Newton wrote a law that </a:t>
            </a:r>
            <a:r>
              <a:rPr lang="en" sz="1600"/>
              <a:t>follows</a:t>
            </a:r>
            <a:r>
              <a:rPr lang="en" sz="1600"/>
              <a:t> large enough objects:</a:t>
            </a:r>
            <a:br>
              <a:rPr lang="en" sz="1600"/>
            </a:br>
            <a:r>
              <a:rPr lang="en" sz="1600"/>
              <a:t>F</a:t>
            </a:r>
            <a:r>
              <a:rPr baseline="-25000" lang="en" sz="1600"/>
              <a:t>g</a:t>
            </a:r>
            <a:r>
              <a:rPr lang="en" sz="1600"/>
              <a:t> = Gm</a:t>
            </a:r>
            <a:r>
              <a:rPr baseline="-25000" lang="en" sz="1600"/>
              <a:t>1</a:t>
            </a:r>
            <a:r>
              <a:rPr lang="en" sz="1600"/>
              <a:t>m</a:t>
            </a:r>
            <a:r>
              <a:rPr baseline="-25000" lang="en" sz="1600"/>
              <a:t>2</a:t>
            </a:r>
            <a:r>
              <a:rPr lang="en" sz="1600"/>
              <a:t>/R</a:t>
            </a:r>
            <a:r>
              <a:rPr baseline="30000" lang="en" sz="1600"/>
              <a:t>2</a:t>
            </a:r>
            <a:r>
              <a:rPr lang="en" sz="1600"/>
              <a:t>, where F</a:t>
            </a:r>
            <a:r>
              <a:rPr baseline="-25000" lang="en" sz="1600"/>
              <a:t>g</a:t>
            </a:r>
            <a:r>
              <a:rPr lang="en" sz="1600"/>
              <a:t> is the gravitational force, G is a constant, m</a:t>
            </a:r>
            <a:r>
              <a:rPr baseline="-25000" lang="en" sz="1600"/>
              <a:t>1</a:t>
            </a:r>
            <a:r>
              <a:rPr lang="en" sz="1600"/>
              <a:t> , m</a:t>
            </a:r>
            <a:r>
              <a:rPr baseline="-25000" lang="en" sz="1600"/>
              <a:t>2 </a:t>
            </a:r>
            <a:r>
              <a:rPr lang="en" sz="1600"/>
              <a:t>are the mass of objects 1 and 2 that are gravitationally attracted, and R is the distance between planets (or radius of orbit).</a:t>
            </a:r>
            <a:endParaRPr sz="160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25" y="2571750"/>
            <a:ext cx="8520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Sometimes this is written F = GmM/R</a:t>
            </a:r>
            <a:r>
              <a:rPr baseline="30000" lang="en" sz="1600"/>
              <a:t>2</a:t>
            </a:r>
            <a:r>
              <a:rPr lang="en" sz="1600"/>
              <a:t> where m is the mass of the smaller object (a planet) and M is the mass of the larger object (the sun). </a:t>
            </a:r>
            <a:endParaRPr sz="16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025" y="3016100"/>
            <a:ext cx="3303300" cy="21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for big G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505700"/>
            <a:ext cx="8520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 x represent the units for G.</a:t>
            </a:r>
            <a:endParaRPr sz="1600"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936200"/>
            <a:ext cx="852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F = GmM/R</a:t>
            </a:r>
            <a:r>
              <a:rPr baseline="30000" lang="en" sz="1600"/>
              <a:t>2</a:t>
            </a:r>
            <a:r>
              <a:rPr lang="en" sz="1600"/>
              <a:t>: N = x(kg)</a:t>
            </a:r>
            <a:r>
              <a:rPr baseline="30000" lang="en" sz="1600"/>
              <a:t>2</a:t>
            </a:r>
            <a:r>
              <a:rPr lang="en" sz="1600"/>
              <a:t>/m</a:t>
            </a:r>
            <a:r>
              <a:rPr baseline="30000" lang="en" sz="1600"/>
              <a:t>2</a:t>
            </a:r>
            <a:r>
              <a:rPr lang="en" sz="1600"/>
              <a:t>, so x = Nm</a:t>
            </a:r>
            <a:r>
              <a:rPr baseline="30000" lang="en" sz="1600"/>
              <a:t>2</a:t>
            </a:r>
            <a:r>
              <a:rPr lang="en" sz="1600"/>
              <a:t>/(kg</a:t>
            </a:r>
            <a:r>
              <a:rPr baseline="30000" lang="en" sz="1600"/>
              <a:t>2</a:t>
            </a:r>
            <a:r>
              <a:rPr lang="en" sz="1600"/>
              <a:t>).</a:t>
            </a:r>
            <a:endParaRPr sz="16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2318850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N = kg*m/s</a:t>
            </a:r>
            <a:r>
              <a:rPr baseline="30000" lang="en" sz="1600"/>
              <a:t>2</a:t>
            </a:r>
            <a:r>
              <a:rPr lang="en" sz="1600"/>
              <a:t>, this gives: X = m</a:t>
            </a:r>
            <a:r>
              <a:rPr baseline="30000" lang="en" sz="1600"/>
              <a:t>3</a:t>
            </a:r>
            <a:r>
              <a:rPr lang="en" sz="1600"/>
              <a:t>/(kg*s</a:t>
            </a:r>
            <a:r>
              <a:rPr baseline="30000" lang="en" sz="1600"/>
              <a:t>2</a:t>
            </a:r>
            <a:r>
              <a:rPr lang="en" sz="1600"/>
              <a:t>).</a:t>
            </a:r>
            <a:endParaRPr sz="16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2701500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exact value of G is: 6.67430 * 10</a:t>
            </a:r>
            <a:r>
              <a:rPr baseline="30000" lang="en" sz="1600"/>
              <a:t>-11</a:t>
            </a:r>
            <a:r>
              <a:rPr lang="en" sz="1600"/>
              <a:t> </a:t>
            </a:r>
            <a:r>
              <a:rPr lang="en" sz="1600"/>
              <a:t>m</a:t>
            </a:r>
            <a:r>
              <a:rPr baseline="30000" lang="en" sz="1600"/>
              <a:t>3</a:t>
            </a:r>
            <a:r>
              <a:rPr lang="en" sz="1600"/>
              <a:t>/(kg*s</a:t>
            </a:r>
            <a:r>
              <a:rPr baseline="30000" lang="en" sz="1600"/>
              <a:t>2</a:t>
            </a:r>
            <a:r>
              <a:rPr lang="en" sz="1600"/>
              <a:t>).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big G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505700"/>
            <a:ext cx="39999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Big G stands for the gravitational constant and describes how much large objects in space are attracted to each other by gravity.</a:t>
            </a:r>
            <a:endParaRPr sz="16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2847900"/>
            <a:ext cx="39999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not small g, which is the gravitational acceleration which can be calculated by using big G and the mass and radius of a planet.</a:t>
            </a:r>
            <a:endParaRPr sz="16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2539105"/>
            <a:ext cx="4253202" cy="16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g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505700"/>
            <a:ext cx="3999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 = GmM/R</a:t>
            </a:r>
            <a:r>
              <a:rPr baseline="30000" lang="en" sz="1600"/>
              <a:t>2</a:t>
            </a:r>
            <a:r>
              <a:rPr lang="en" sz="1600"/>
              <a:t>, where M is the mass of the planet, R is the radius of the planet, and m is the mass of a falling object on the planet.</a:t>
            </a:r>
            <a:endParaRPr sz="16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571750"/>
            <a:ext cx="39999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 F represent the force on the falling object, so F = ma = GmM/R</a:t>
            </a:r>
            <a:r>
              <a:rPr baseline="30000" lang="en" sz="1600"/>
              <a:t>2</a:t>
            </a:r>
            <a:r>
              <a:rPr lang="en" sz="1600"/>
              <a:t>, so a = GM/R</a:t>
            </a:r>
            <a:r>
              <a:rPr baseline="30000" lang="en" sz="1600"/>
              <a:t>2</a:t>
            </a:r>
            <a:r>
              <a:rPr lang="en" sz="1600"/>
              <a:t>. As a represents gravitational acceleration, g for Earth can be calculated by plugging in M and R for Earth!</a:t>
            </a:r>
            <a:endParaRPr sz="16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300" y="1505700"/>
            <a:ext cx="4527600" cy="279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body system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505700"/>
            <a:ext cx="39999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have a large object and several smaller objects gravitationally attracted to each other, we often assume the smaller objects apply a negligible force on each other.</a:t>
            </a:r>
            <a:endParaRPr sz="16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3039300"/>
            <a:ext cx="39999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because three objects all applying force on each other is very complicated and chaotic to model, which is what many learn about in chaos theory.</a:t>
            </a:r>
            <a:endParaRPr sz="16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275" y="3297325"/>
            <a:ext cx="1838275" cy="18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90" y="1565775"/>
            <a:ext cx="2940734" cy="1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in a circle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505700"/>
            <a:ext cx="39999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Work is force applied over a certain distance. W = F * d = FΔx.</a:t>
            </a:r>
            <a:endParaRPr sz="1600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2232150"/>
            <a:ext cx="39999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only force done in the same direction as the distance traveled counts as work.</a:t>
            </a:r>
            <a:endParaRPr sz="16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3213450"/>
            <a:ext cx="39999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Lifting a book up takes work as you have a force going up to counteract gravity, but walking a constant velocity with a book requires no work as no force is applied!</a:t>
            </a:r>
            <a:endParaRPr sz="16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709875"/>
            <a:ext cx="4527600" cy="222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505700"/>
            <a:ext cx="3999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Energy</a:t>
            </a:r>
            <a:r>
              <a:rPr lang="en" sz="1600"/>
              <a:t> is the ability to do work. If you have energy, you can apply a force over a distance.</a:t>
            </a:r>
            <a:endParaRPr sz="1600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2571750"/>
            <a:ext cx="3999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unit for energy and work is a Newton meters, since you multiply force (Newton) by distance (meter).</a:t>
            </a:r>
            <a:endParaRPr sz="1600"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3637650"/>
            <a:ext cx="3999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more commonly </a:t>
            </a:r>
            <a:r>
              <a:rPr lang="en" sz="1600"/>
              <a:t>referred</a:t>
            </a:r>
            <a:r>
              <a:rPr lang="en" sz="1600"/>
              <a:t> to as a Joule (J = Nm).</a:t>
            </a:r>
            <a:endParaRPr sz="16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875" y="1628725"/>
            <a:ext cx="4527600" cy="27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energy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505700"/>
            <a:ext cx="39999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energy stored in position.</a:t>
            </a:r>
            <a:endParaRPr sz="1600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956300"/>
            <a:ext cx="39999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 gravity, this is the energy you need to apply a force to counteract gravity for a certain height. In other words, this is gravitational force times height, also written as U = m*g*h.</a:t>
            </a:r>
            <a:endParaRPr sz="1600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3639000"/>
            <a:ext cx="3999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Yep, U is the letter usually used to denote potential energy.</a:t>
            </a:r>
            <a:endParaRPr sz="1600"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850" y="1425825"/>
            <a:ext cx="4527599" cy="297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Kinetic energy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505700"/>
            <a:ext cx="39999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the energy of motion. All objects with velocity have this energy.</a:t>
            </a:r>
            <a:endParaRPr sz="16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2362800"/>
            <a:ext cx="3999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Imagine you want to accelerate an object to a velocity v from rest. We know by the time not found equation: v</a:t>
            </a:r>
            <a:r>
              <a:rPr baseline="30000" lang="en" sz="1600"/>
              <a:t>2</a:t>
            </a:r>
            <a:r>
              <a:rPr lang="en" sz="1600"/>
              <a:t> = v</a:t>
            </a:r>
            <a:r>
              <a:rPr baseline="-25000" lang="en" sz="1600"/>
              <a:t>0</a:t>
            </a:r>
            <a:r>
              <a:rPr baseline="30000" lang="en" sz="1600"/>
              <a:t>2</a:t>
            </a:r>
            <a:r>
              <a:rPr lang="en" sz="1600"/>
              <a:t> + 2aΔx, and initial velocity is 0, so v</a:t>
            </a:r>
            <a:r>
              <a:rPr baseline="30000" lang="en" sz="1600"/>
              <a:t>2</a:t>
            </a:r>
            <a:r>
              <a:rPr lang="en" sz="1600"/>
              <a:t> = 2aΔx, and ½ v</a:t>
            </a:r>
            <a:r>
              <a:rPr baseline="30000" lang="en" sz="1600"/>
              <a:t>2</a:t>
            </a:r>
            <a:r>
              <a:rPr lang="en" sz="1600"/>
              <a:t> = aΔx. Since W = F*Δx = maΔx, we multiply both sides by m to get W = ½ mv</a:t>
            </a:r>
            <a:r>
              <a:rPr baseline="30000" lang="en" sz="1600"/>
              <a:t>2</a:t>
            </a:r>
            <a:r>
              <a:rPr lang="en" sz="1600"/>
              <a:t>, or KE (kinetic energy) = ½ mv</a:t>
            </a:r>
            <a:r>
              <a:rPr baseline="30000" lang="en" sz="1600"/>
              <a:t>2</a:t>
            </a:r>
            <a:r>
              <a:rPr lang="en" sz="1600"/>
              <a:t>.</a:t>
            </a:r>
            <a:endParaRPr sz="16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050" y="1912775"/>
            <a:ext cx="4527602" cy="222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mechanical energy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505700"/>
            <a:ext cx="85206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just the sum of potential and kinetic energies!</a:t>
            </a:r>
            <a:endParaRPr sz="1600"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0600"/>
            <a:ext cx="8711507" cy="2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energy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505700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heat energy that might be released due to things like friction breaking objects or air resistance stealing energy from a falling object.</a:t>
            </a:r>
            <a:endParaRPr sz="1600"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625" y="2300100"/>
            <a:ext cx="6618777" cy="25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conservation of energy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505700"/>
            <a:ext cx="852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says that the sum of TME (total mechanical energy) and IE (internal energy, also known as Q, heat) must stay constant over time.</a:t>
            </a:r>
            <a:endParaRPr sz="1600"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2191800"/>
            <a:ext cx="39999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other words, total energy is conserved!</a:t>
            </a:r>
            <a:endParaRPr sz="16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25" y="2678700"/>
            <a:ext cx="5701150" cy="2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travelled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object will travel in a circle to form. . . circular motion.</a:t>
            </a:r>
            <a:endParaRPr sz="1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307600"/>
            <a:ext cx="39999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Generally there will be a center of motion from which the object will rotate from.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12764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of velocity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Velocity is always tangent to the path, so the direction of velocity will always be tangent to the circular path.</a:t>
            </a:r>
            <a:endParaRPr sz="1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541450"/>
            <a:ext cx="39999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the ball travels along the circular path, the velocity vector also rotates 2π radians, from </a:t>
            </a:r>
            <a:r>
              <a:rPr lang="en" sz="1600"/>
              <a:t>pointing</a:t>
            </a:r>
            <a:r>
              <a:rPr lang="en" sz="1600"/>
              <a:t> up to down to up again.</a:t>
            </a:r>
            <a:endParaRPr sz="16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5700"/>
            <a:ext cx="3900024" cy="3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of force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3999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Imagine a ball tied to a rope spinning in a circle. To keep the ball from flinging out, what </a:t>
            </a:r>
            <a:r>
              <a:rPr lang="en" sz="1600"/>
              <a:t>direction</a:t>
            </a:r>
            <a:r>
              <a:rPr lang="en" sz="1600"/>
              <a:t> would you spin the ball in?</a:t>
            </a:r>
            <a:endParaRPr sz="16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2510700"/>
            <a:ext cx="39999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inward force should keep the ball in a circular orbit!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50" y="1655775"/>
            <a:ext cx="4527602" cy="2937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removed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happens if we remove the force? Which direction would the ball travel?</a:t>
            </a:r>
            <a:endParaRPr sz="16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25" y="2204550"/>
            <a:ext cx="39999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ball would travel tangent to the original path, or in a line that touches the path at exactly one point, the point at which the ball was flung out.</a:t>
            </a:r>
            <a:endParaRPr sz="1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25" y="1277025"/>
            <a:ext cx="4237381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505700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write the strength of the force with respect to the mass of the object, the velocity, and the distance it is away from the center point.</a:t>
            </a:r>
            <a:endParaRPr sz="1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30525" y="2291025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 = mv</a:t>
            </a:r>
            <a:r>
              <a:rPr baseline="30000" lang="en" sz="1600"/>
              <a:t>2</a:t>
            </a:r>
            <a:r>
              <a:rPr lang="en" sz="1600"/>
              <a:t>/r. Since F = ma, this is also </a:t>
            </a:r>
            <a:r>
              <a:rPr lang="en" sz="1600"/>
              <a:t>a</a:t>
            </a:r>
            <a:r>
              <a:rPr lang="en" sz="1600"/>
              <a:t> = v</a:t>
            </a:r>
            <a:r>
              <a:rPr baseline="30000" lang="en" sz="1600"/>
              <a:t>2</a:t>
            </a:r>
            <a:r>
              <a:rPr lang="en" sz="1600"/>
              <a:t>/r.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39999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path has distance x = 2πR, and velocity v. Since velocity is distance over time, t = x/v = 2πR/v.</a:t>
            </a:r>
            <a:endParaRPr sz="16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2476500"/>
            <a:ext cx="39999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velocity vector also rotates a full 360 degrees in that same time t, and we know velocity over time is acceleration. Thus, rearrange a = v/t to t = v/a = 2πv/a.</a:t>
            </a:r>
            <a:endParaRPr sz="16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3770700"/>
            <a:ext cx="39999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these are both the same time, that means 2πR/v = 2πv/a, so a = v</a:t>
            </a:r>
            <a:r>
              <a:rPr baseline="30000" lang="en" sz="1600"/>
              <a:t>2</a:t>
            </a:r>
            <a:r>
              <a:rPr lang="en" sz="1600"/>
              <a:t>/R, and we can multiply m to both sides to make it the force equation.</a:t>
            </a:r>
            <a:endParaRPr sz="16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875" y="1820288"/>
            <a:ext cx="4527598" cy="260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derivation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613" y="1317600"/>
            <a:ext cx="4242817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