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3d5c17e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3d5c17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3d5c17ee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3d5c17ee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3d5c17ee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3d5c17ee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3d5c17ee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3d5c17ee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3d5c17ee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3d5c17ee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d5c17ee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3d5c17ee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d5c17eea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3d5c17eea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3d5c17ee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3d5c17ee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d5c17ee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3d5c17ee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d5c17eea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3d5c17eea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3d5c17e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3d5c17e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3d60a450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3d60a450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d5c17e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3d5c17e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3d5c17ee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3d5c17ee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3d5c17e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3d5c17e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3d5c17ee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3d5c17ee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3d5c17ee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3d5c17ee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3d5c17ee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3d5c17ee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3d5c17e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3d5c17e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3d5c17ee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3d5c17ee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d5c17e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3d5c17e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3d5c17ee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3d5c17ee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3d5c17e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3d5c17e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3d5c17eea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3d5c17eea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3d5c17eea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3d5c17eea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Force problems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Friction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Resisting motion</a:t>
            </a:r>
            <a:endParaRPr/>
          </a:p>
        </p:txBody>
      </p:sp>
      <p:sp>
        <p:nvSpPr>
          <p:cNvPr id="152" name="Google Shape;152;p23"/>
          <p:cNvSpPr txBox="1"/>
          <p:nvPr>
            <p:ph idx="1" type="body"/>
          </p:nvPr>
        </p:nvSpPr>
        <p:spPr>
          <a:xfrm>
            <a:off x="311700" y="1229975"/>
            <a:ext cx="3999900" cy="101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An object on a slope may not always fall downward though, even </a:t>
            </a:r>
            <a:r>
              <a:rPr lang="en" sz="1600"/>
              <a:t>though</a:t>
            </a:r>
            <a:r>
              <a:rPr lang="en" sz="1600"/>
              <a:t> there should be a mgsin(θ) force on it.</a:t>
            </a:r>
            <a:endParaRPr sz="1600"/>
          </a:p>
        </p:txBody>
      </p:sp>
      <p:sp>
        <p:nvSpPr>
          <p:cNvPr id="153" name="Google Shape;153;p23"/>
          <p:cNvSpPr txBox="1"/>
          <p:nvPr>
            <p:ph idx="1" type="body"/>
          </p:nvPr>
        </p:nvSpPr>
        <p:spPr>
          <a:xfrm>
            <a:off x="311700" y="2222850"/>
            <a:ext cx="3999900" cy="69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This is due to friction, which resists motion.</a:t>
            </a:r>
            <a:endParaRPr sz="1600"/>
          </a:p>
        </p:txBody>
      </p:sp>
      <p:sp>
        <p:nvSpPr>
          <p:cNvPr id="154" name="Google Shape;154;p23"/>
          <p:cNvSpPr txBox="1"/>
          <p:nvPr>
            <p:ph idx="1" type="body"/>
          </p:nvPr>
        </p:nvSpPr>
        <p:spPr>
          <a:xfrm>
            <a:off x="311700" y="2920650"/>
            <a:ext cx="3999900" cy="119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When an object is not moving, static friction acts on an object. When an object is moving, kinetic friction acts on it.</a:t>
            </a:r>
            <a:endParaRPr sz="1600"/>
          </a:p>
        </p:txBody>
      </p:sp>
      <p:pic>
        <p:nvPicPr>
          <p:cNvPr id="155" name="Google Shape;155;p23"/>
          <p:cNvPicPr preferRelativeResize="0"/>
          <p:nvPr/>
        </p:nvPicPr>
        <p:blipFill>
          <a:blip r:embed="rId3">
            <a:alphaModFix/>
          </a:blip>
          <a:stretch>
            <a:fillRect/>
          </a:stretch>
        </p:blipFill>
        <p:spPr>
          <a:xfrm>
            <a:off x="4464000" y="1170200"/>
            <a:ext cx="4527601" cy="20449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Overcoming friction</a:t>
            </a:r>
            <a:endParaRPr/>
          </a:p>
        </p:txBody>
      </p:sp>
      <p:sp>
        <p:nvSpPr>
          <p:cNvPr id="161" name="Google Shape;161;p24"/>
          <p:cNvSpPr txBox="1"/>
          <p:nvPr>
            <p:ph idx="1" type="body"/>
          </p:nvPr>
        </p:nvSpPr>
        <p:spPr>
          <a:xfrm>
            <a:off x="311700" y="1229975"/>
            <a:ext cx="3999900" cy="77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Imagine an object with high friction, like a rubber stapler on a desk.</a:t>
            </a:r>
            <a:endParaRPr sz="1600"/>
          </a:p>
        </p:txBody>
      </p:sp>
      <p:sp>
        <p:nvSpPr>
          <p:cNvPr id="162" name="Google Shape;162;p24"/>
          <p:cNvSpPr txBox="1"/>
          <p:nvPr>
            <p:ph idx="1" type="body"/>
          </p:nvPr>
        </p:nvSpPr>
        <p:spPr>
          <a:xfrm>
            <a:off x="311700" y="2003675"/>
            <a:ext cx="3999900" cy="99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Pushing the object a tiny bit doesn’t move it because static friction increases with the force you apply to prevent motion. </a:t>
            </a:r>
            <a:endParaRPr sz="1600"/>
          </a:p>
        </p:txBody>
      </p:sp>
      <p:sp>
        <p:nvSpPr>
          <p:cNvPr id="163" name="Google Shape;163;p24"/>
          <p:cNvSpPr txBox="1"/>
          <p:nvPr>
            <p:ph idx="1" type="body"/>
          </p:nvPr>
        </p:nvSpPr>
        <p:spPr>
          <a:xfrm>
            <a:off x="311700" y="2994275"/>
            <a:ext cx="3999900" cy="157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However, once you reach a threshold, the object will suddenly start </a:t>
            </a:r>
            <a:r>
              <a:rPr lang="en" sz="1600"/>
              <a:t>moving, and now the kinetic friction, weaker than the maximum static friction, will now take effect, acting against the object’s motion.</a:t>
            </a:r>
            <a:endParaRPr sz="1600"/>
          </a:p>
        </p:txBody>
      </p:sp>
      <p:pic>
        <p:nvPicPr>
          <p:cNvPr id="164" name="Google Shape;164;p24"/>
          <p:cNvPicPr preferRelativeResize="0"/>
          <p:nvPr/>
        </p:nvPicPr>
        <p:blipFill>
          <a:blip r:embed="rId3">
            <a:alphaModFix/>
          </a:blip>
          <a:stretch>
            <a:fillRect/>
          </a:stretch>
        </p:blipFill>
        <p:spPr>
          <a:xfrm>
            <a:off x="4464000" y="1170200"/>
            <a:ext cx="4527601" cy="26634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friction</a:t>
            </a:r>
            <a:endParaRPr/>
          </a:p>
        </p:txBody>
      </p:sp>
      <p:sp>
        <p:nvSpPr>
          <p:cNvPr id="170" name="Google Shape;170;p25"/>
          <p:cNvSpPr txBox="1"/>
          <p:nvPr>
            <p:ph idx="1" type="body"/>
          </p:nvPr>
        </p:nvSpPr>
        <p:spPr>
          <a:xfrm>
            <a:off x="311700" y="1229975"/>
            <a:ext cx="3999900" cy="70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All friction is based on the normal force. The more normal force, the more friction.</a:t>
            </a:r>
            <a:endParaRPr sz="1600"/>
          </a:p>
        </p:txBody>
      </p:sp>
      <p:sp>
        <p:nvSpPr>
          <p:cNvPr id="171" name="Google Shape;171;p25"/>
          <p:cNvSpPr txBox="1"/>
          <p:nvPr>
            <p:ph idx="1" type="body"/>
          </p:nvPr>
        </p:nvSpPr>
        <p:spPr>
          <a:xfrm>
            <a:off x="261525" y="1936175"/>
            <a:ext cx="3999900" cy="156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expression for maximum static friction is μ</a:t>
            </a:r>
            <a:r>
              <a:rPr baseline="-25000" lang="en" sz="1600"/>
              <a:t>s</a:t>
            </a:r>
            <a:r>
              <a:rPr lang="en" sz="1600"/>
              <a:t>F</a:t>
            </a:r>
            <a:r>
              <a:rPr baseline="-25000" lang="en" sz="1600"/>
              <a:t>N</a:t>
            </a:r>
            <a:r>
              <a:rPr lang="en" sz="1600"/>
              <a:t> where F</a:t>
            </a:r>
            <a:r>
              <a:rPr baseline="-25000" lang="en" sz="1600"/>
              <a:t>N</a:t>
            </a:r>
            <a:r>
              <a:rPr lang="en" sz="1600"/>
              <a:t> is the normal force, and μ</a:t>
            </a:r>
            <a:r>
              <a:rPr baseline="-25000" lang="en" sz="1600"/>
              <a:t>s</a:t>
            </a:r>
            <a:r>
              <a:rPr lang="en" sz="1600"/>
              <a:t> is the “coefficient of static friction,” which is different </a:t>
            </a:r>
            <a:r>
              <a:rPr lang="en" sz="1600"/>
              <a:t>for every object-surface combination.</a:t>
            </a:r>
            <a:endParaRPr sz="1600"/>
          </a:p>
        </p:txBody>
      </p:sp>
      <p:sp>
        <p:nvSpPr>
          <p:cNvPr id="172" name="Google Shape;172;p25"/>
          <p:cNvSpPr txBox="1"/>
          <p:nvPr>
            <p:ph idx="1" type="body"/>
          </p:nvPr>
        </p:nvSpPr>
        <p:spPr>
          <a:xfrm>
            <a:off x="311700" y="3500675"/>
            <a:ext cx="3999900" cy="156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Static friction can however be smaller than the maximum as its magnitude matches the forces attempting to get the object to move.</a:t>
            </a:r>
            <a:endParaRPr sz="1600"/>
          </a:p>
        </p:txBody>
      </p:sp>
      <p:pic>
        <p:nvPicPr>
          <p:cNvPr id="173" name="Google Shape;173;p25"/>
          <p:cNvPicPr preferRelativeResize="0"/>
          <p:nvPr/>
        </p:nvPicPr>
        <p:blipFill>
          <a:blip r:embed="rId3">
            <a:alphaModFix/>
          </a:blip>
          <a:stretch>
            <a:fillRect/>
          </a:stretch>
        </p:blipFill>
        <p:spPr>
          <a:xfrm>
            <a:off x="4464000" y="1170200"/>
            <a:ext cx="3707297" cy="3820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Kinetic friction</a:t>
            </a:r>
            <a:endParaRPr/>
          </a:p>
        </p:txBody>
      </p:sp>
      <p:sp>
        <p:nvSpPr>
          <p:cNvPr id="179" name="Google Shape;179;p26"/>
          <p:cNvSpPr txBox="1"/>
          <p:nvPr>
            <p:ph idx="1" type="body"/>
          </p:nvPr>
        </p:nvSpPr>
        <p:spPr>
          <a:xfrm>
            <a:off x="311700" y="1229975"/>
            <a:ext cx="3999900" cy="103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Kinetic friction acts against motion, so its direction is opposite to the direction of the object’s velocity.</a:t>
            </a:r>
            <a:endParaRPr sz="1600"/>
          </a:p>
        </p:txBody>
      </p:sp>
      <p:sp>
        <p:nvSpPr>
          <p:cNvPr id="180" name="Google Shape;180;p26"/>
          <p:cNvSpPr txBox="1"/>
          <p:nvPr>
            <p:ph idx="1" type="body"/>
          </p:nvPr>
        </p:nvSpPr>
        <p:spPr>
          <a:xfrm>
            <a:off x="311700" y="2262575"/>
            <a:ext cx="3999900" cy="140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Each object-surface combo can only have a single kinetic friction which is μ</a:t>
            </a:r>
            <a:r>
              <a:rPr baseline="-25000" lang="en" sz="1600"/>
              <a:t>k</a:t>
            </a:r>
            <a:r>
              <a:rPr lang="en" sz="1600"/>
              <a:t>F</a:t>
            </a:r>
            <a:r>
              <a:rPr baseline="-25000" lang="en" sz="1600"/>
              <a:t>N</a:t>
            </a:r>
            <a:r>
              <a:rPr lang="en" sz="1600"/>
              <a:t>, or the coefficient of kinetic friction multiplied by the normal force.</a:t>
            </a:r>
            <a:endParaRPr sz="1600"/>
          </a:p>
        </p:txBody>
      </p:sp>
      <p:pic>
        <p:nvPicPr>
          <p:cNvPr id="181" name="Google Shape;181;p26"/>
          <p:cNvPicPr preferRelativeResize="0"/>
          <p:nvPr/>
        </p:nvPicPr>
        <p:blipFill>
          <a:blip r:embed="rId3">
            <a:alphaModFix/>
          </a:blip>
          <a:stretch>
            <a:fillRect/>
          </a:stretch>
        </p:blipFill>
        <p:spPr>
          <a:xfrm>
            <a:off x="4464000" y="1170200"/>
            <a:ext cx="3530748" cy="38208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Net force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Leftovers</a:t>
            </a:r>
            <a:endParaRPr/>
          </a:p>
        </p:txBody>
      </p:sp>
      <p:sp>
        <p:nvSpPr>
          <p:cNvPr id="192" name="Google Shape;192;p28"/>
          <p:cNvSpPr txBox="1"/>
          <p:nvPr>
            <p:ph idx="1" type="body"/>
          </p:nvPr>
        </p:nvSpPr>
        <p:spPr>
          <a:xfrm>
            <a:off x="311700" y="1229975"/>
            <a:ext cx="3999900" cy="54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Some forces cancel each other out. </a:t>
            </a:r>
            <a:endParaRPr sz="1600"/>
          </a:p>
        </p:txBody>
      </p:sp>
      <p:sp>
        <p:nvSpPr>
          <p:cNvPr id="193" name="Google Shape;193;p28"/>
          <p:cNvSpPr txBox="1"/>
          <p:nvPr>
            <p:ph idx="1" type="body"/>
          </p:nvPr>
        </p:nvSpPr>
        <p:spPr>
          <a:xfrm>
            <a:off x="311700" y="1772375"/>
            <a:ext cx="3999900" cy="19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net force is a single vector that represents the force left over on an object after cancelling out forces that oppose each other (like upward and downward forces or left and right forces).</a:t>
            </a:r>
            <a:endParaRPr sz="1600"/>
          </a:p>
        </p:txBody>
      </p:sp>
      <p:pic>
        <p:nvPicPr>
          <p:cNvPr id="194" name="Google Shape;194;p28"/>
          <p:cNvPicPr preferRelativeResize="0"/>
          <p:nvPr/>
        </p:nvPicPr>
        <p:blipFill>
          <a:blip r:embed="rId3">
            <a:alphaModFix/>
          </a:blip>
          <a:stretch>
            <a:fillRect/>
          </a:stretch>
        </p:blipFill>
        <p:spPr>
          <a:xfrm>
            <a:off x="4464000" y="1170200"/>
            <a:ext cx="4202664" cy="382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Tension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Ropes/strings</a:t>
            </a:r>
            <a:endParaRPr/>
          </a:p>
        </p:txBody>
      </p:sp>
      <p:sp>
        <p:nvSpPr>
          <p:cNvPr id="205" name="Google Shape;205;p30"/>
          <p:cNvSpPr txBox="1"/>
          <p:nvPr>
            <p:ph idx="1" type="body"/>
          </p:nvPr>
        </p:nvSpPr>
        <p:spPr>
          <a:xfrm>
            <a:off x="311700" y="1229975"/>
            <a:ext cx="3999900" cy="98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force a rope or string applies to an object is considered the tension on the string.</a:t>
            </a:r>
            <a:endParaRPr sz="1600"/>
          </a:p>
        </p:txBody>
      </p:sp>
      <p:sp>
        <p:nvSpPr>
          <p:cNvPr id="206" name="Google Shape;206;p30"/>
          <p:cNvSpPr txBox="1"/>
          <p:nvPr>
            <p:ph idx="1" type="body"/>
          </p:nvPr>
        </p:nvSpPr>
        <p:spPr>
          <a:xfrm>
            <a:off x="311700" y="2217575"/>
            <a:ext cx="3999900" cy="160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Tension always acts along the string and we generally </a:t>
            </a:r>
            <a:r>
              <a:rPr lang="en" sz="1600"/>
              <a:t>assume</a:t>
            </a:r>
            <a:r>
              <a:rPr lang="en" sz="1600"/>
              <a:t> it’s evenly distributed across the string. (Aka, there isn’t one spot with more tension than another on a string.)</a:t>
            </a:r>
            <a:endParaRPr sz="1600"/>
          </a:p>
        </p:txBody>
      </p:sp>
      <p:pic>
        <p:nvPicPr>
          <p:cNvPr id="207" name="Google Shape;207;p30"/>
          <p:cNvPicPr preferRelativeResize="0"/>
          <p:nvPr/>
        </p:nvPicPr>
        <p:blipFill>
          <a:blip r:embed="rId3">
            <a:alphaModFix/>
          </a:blip>
          <a:stretch>
            <a:fillRect/>
          </a:stretch>
        </p:blipFill>
        <p:spPr>
          <a:xfrm>
            <a:off x="4464000" y="1170200"/>
            <a:ext cx="4527600" cy="25091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Pulleys</a:t>
            </a:r>
            <a:endParaRPr/>
          </a:p>
        </p:txBody>
      </p:sp>
      <p:sp>
        <p:nvSpPr>
          <p:cNvPr id="213" name="Google Shape;213;p3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These change the direction of the tension on the string, but the magnitude does not change.</a:t>
            </a:r>
            <a:endParaRPr sz="1600"/>
          </a:p>
        </p:txBody>
      </p:sp>
      <p:pic>
        <p:nvPicPr>
          <p:cNvPr id="214" name="Google Shape;214;p31"/>
          <p:cNvPicPr preferRelativeResize="0"/>
          <p:nvPr/>
        </p:nvPicPr>
        <p:blipFill>
          <a:blip r:embed="rId3">
            <a:alphaModFix/>
          </a:blip>
          <a:stretch>
            <a:fillRect/>
          </a:stretch>
        </p:blipFill>
        <p:spPr>
          <a:xfrm>
            <a:off x="4464000" y="1170200"/>
            <a:ext cx="4527601" cy="30289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Weight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Force problems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Blocks on blocks</a:t>
            </a:r>
            <a:endParaRPr/>
          </a:p>
        </p:txBody>
      </p:sp>
      <p:sp>
        <p:nvSpPr>
          <p:cNvPr id="225" name="Google Shape;225;p33"/>
          <p:cNvSpPr txBox="1"/>
          <p:nvPr>
            <p:ph idx="1" type="body"/>
          </p:nvPr>
        </p:nvSpPr>
        <p:spPr>
          <a:xfrm>
            <a:off x="311700" y="1505700"/>
            <a:ext cx="3999900" cy="130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Forces on each block are the weights of the blocks above them pushing down and the normal forces of the surface right below each one pushing up.</a:t>
            </a:r>
            <a:endParaRPr sz="1600"/>
          </a:p>
        </p:txBody>
      </p:sp>
      <p:sp>
        <p:nvSpPr>
          <p:cNvPr id="226" name="Google Shape;226;p33"/>
          <p:cNvSpPr txBox="1"/>
          <p:nvPr>
            <p:ph idx="1" type="body"/>
          </p:nvPr>
        </p:nvSpPr>
        <p:spPr>
          <a:xfrm>
            <a:off x="311700" y="2814000"/>
            <a:ext cx="3999900" cy="130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the stack is moving, then static friction between boxes ensure none slide or fall off.</a:t>
            </a:r>
            <a:endParaRPr sz="1600"/>
          </a:p>
        </p:txBody>
      </p:sp>
      <p:pic>
        <p:nvPicPr>
          <p:cNvPr id="227" name="Google Shape;227;p33"/>
          <p:cNvPicPr preferRelativeResize="0"/>
          <p:nvPr/>
        </p:nvPicPr>
        <p:blipFill>
          <a:blip r:embed="rId3">
            <a:alphaModFix/>
          </a:blip>
          <a:stretch>
            <a:fillRect/>
          </a:stretch>
        </p:blipFill>
        <p:spPr>
          <a:xfrm>
            <a:off x="4464000" y="1170200"/>
            <a:ext cx="4527599" cy="31326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Blocks on inclines</a:t>
            </a:r>
            <a:endParaRPr/>
          </a:p>
        </p:txBody>
      </p:sp>
      <p:sp>
        <p:nvSpPr>
          <p:cNvPr id="233" name="Google Shape;233;p34"/>
          <p:cNvSpPr txBox="1"/>
          <p:nvPr>
            <p:ph idx="1" type="body"/>
          </p:nvPr>
        </p:nvSpPr>
        <p:spPr>
          <a:xfrm>
            <a:off x="311700" y="1229975"/>
            <a:ext cx="3999900" cy="68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Sometimes the block is stationary on the incline, so you can calculate static friction. </a:t>
            </a:r>
            <a:endParaRPr sz="1600"/>
          </a:p>
        </p:txBody>
      </p:sp>
      <p:sp>
        <p:nvSpPr>
          <p:cNvPr id="234" name="Google Shape;234;p34"/>
          <p:cNvSpPr txBox="1"/>
          <p:nvPr>
            <p:ph idx="1" type="body"/>
          </p:nvPr>
        </p:nvSpPr>
        <p:spPr>
          <a:xfrm>
            <a:off x="311700" y="1913675"/>
            <a:ext cx="3999900" cy="123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If you’re going to calculate maximum static friction, you’d find the maximum angle θ that doesn’t let the block slip and calculate static friction for that θ.</a:t>
            </a:r>
            <a:endParaRPr sz="1600"/>
          </a:p>
        </p:txBody>
      </p:sp>
      <p:sp>
        <p:nvSpPr>
          <p:cNvPr id="235" name="Google Shape;235;p34"/>
          <p:cNvSpPr txBox="1"/>
          <p:nvPr>
            <p:ph idx="1" type="body"/>
          </p:nvPr>
        </p:nvSpPr>
        <p:spPr>
          <a:xfrm>
            <a:off x="311700" y="3151775"/>
            <a:ext cx="3999900" cy="123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the block is slipping down the slope, then the friction you’re calculating for is kinetic friction instead.</a:t>
            </a:r>
            <a:endParaRPr sz="1600"/>
          </a:p>
        </p:txBody>
      </p:sp>
      <p:pic>
        <p:nvPicPr>
          <p:cNvPr id="236" name="Google Shape;236;p34"/>
          <p:cNvPicPr preferRelativeResize="0"/>
          <p:nvPr/>
        </p:nvPicPr>
        <p:blipFill>
          <a:blip r:embed="rId3">
            <a:alphaModFix/>
          </a:blip>
          <a:stretch>
            <a:fillRect/>
          </a:stretch>
        </p:blipFill>
        <p:spPr>
          <a:xfrm>
            <a:off x="4450475" y="1520200"/>
            <a:ext cx="4527601" cy="2025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Atwood machines</a:t>
            </a:r>
            <a:endParaRPr/>
          </a:p>
        </p:txBody>
      </p:sp>
      <p:sp>
        <p:nvSpPr>
          <p:cNvPr id="242" name="Google Shape;242;p35"/>
          <p:cNvSpPr txBox="1"/>
          <p:nvPr>
            <p:ph idx="1" type="body"/>
          </p:nvPr>
        </p:nvSpPr>
        <p:spPr>
          <a:xfrm>
            <a:off x="311700" y="1505700"/>
            <a:ext cx="3999900" cy="100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Forces are the tension of the string pulling each block up and gravity pulling each block down.</a:t>
            </a:r>
            <a:endParaRPr sz="1600"/>
          </a:p>
        </p:txBody>
      </p:sp>
      <p:sp>
        <p:nvSpPr>
          <p:cNvPr id="243" name="Google Shape;243;p35"/>
          <p:cNvSpPr txBox="1"/>
          <p:nvPr>
            <p:ph idx="1" type="body"/>
          </p:nvPr>
        </p:nvSpPr>
        <p:spPr>
          <a:xfrm>
            <a:off x="311700" y="2541450"/>
            <a:ext cx="3999900" cy="100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Sometimes these are put on inclines, which makes the ropes pull less on each block.</a:t>
            </a:r>
            <a:endParaRPr sz="1600"/>
          </a:p>
        </p:txBody>
      </p:sp>
      <p:sp>
        <p:nvSpPr>
          <p:cNvPr id="244" name="Google Shape;244;p35"/>
          <p:cNvSpPr txBox="1"/>
          <p:nvPr>
            <p:ph idx="1" type="body"/>
          </p:nvPr>
        </p:nvSpPr>
        <p:spPr>
          <a:xfrm>
            <a:off x="311700" y="3577200"/>
            <a:ext cx="3999900" cy="100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Friction further complicates these types of problems.</a:t>
            </a:r>
            <a:endParaRPr sz="1600"/>
          </a:p>
        </p:txBody>
      </p:sp>
      <p:pic>
        <p:nvPicPr>
          <p:cNvPr id="245" name="Google Shape;245;p35"/>
          <p:cNvPicPr preferRelativeResize="0"/>
          <p:nvPr/>
        </p:nvPicPr>
        <p:blipFill>
          <a:blip r:embed="rId3">
            <a:alphaModFix/>
          </a:blip>
          <a:stretch>
            <a:fillRect/>
          </a:stretch>
        </p:blipFill>
        <p:spPr>
          <a:xfrm>
            <a:off x="4464000" y="1170200"/>
            <a:ext cx="4527600" cy="28853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Cantilevers and suspended objects</a:t>
            </a:r>
            <a:endParaRPr/>
          </a:p>
        </p:txBody>
      </p:sp>
      <p:sp>
        <p:nvSpPr>
          <p:cNvPr id="251" name="Google Shape;251;p36"/>
          <p:cNvSpPr txBox="1"/>
          <p:nvPr>
            <p:ph idx="1" type="body"/>
          </p:nvPr>
        </p:nvSpPr>
        <p:spPr>
          <a:xfrm>
            <a:off x="311700" y="12299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Tension on a rope counteracts the forces of gravity here. Careful analysis of angles and directionality of forces is required.</a:t>
            </a:r>
            <a:endParaRPr sz="1600"/>
          </a:p>
        </p:txBody>
      </p:sp>
      <p:pic>
        <p:nvPicPr>
          <p:cNvPr id="252" name="Google Shape;252;p36"/>
          <p:cNvPicPr preferRelativeResize="0"/>
          <p:nvPr/>
        </p:nvPicPr>
        <p:blipFill>
          <a:blip r:embed="rId3">
            <a:alphaModFix/>
          </a:blip>
          <a:stretch>
            <a:fillRect/>
          </a:stretch>
        </p:blipFill>
        <p:spPr>
          <a:xfrm>
            <a:off x="1018187" y="1911900"/>
            <a:ext cx="7107625" cy="3099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Blocks pulling blocks</a:t>
            </a:r>
            <a:endParaRPr/>
          </a:p>
        </p:txBody>
      </p:sp>
      <p:sp>
        <p:nvSpPr>
          <p:cNvPr id="258" name="Google Shape;258;p37"/>
          <p:cNvSpPr txBox="1"/>
          <p:nvPr>
            <p:ph idx="1" type="body"/>
          </p:nvPr>
        </p:nvSpPr>
        <p:spPr>
          <a:xfrm>
            <a:off x="311700" y="1505700"/>
            <a:ext cx="3999900" cy="79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One block is manually accelerated. The others are pulled by the tension of a rope.</a:t>
            </a:r>
            <a:endParaRPr sz="1600"/>
          </a:p>
        </p:txBody>
      </p:sp>
      <p:sp>
        <p:nvSpPr>
          <p:cNvPr id="259" name="Google Shape;259;p37"/>
          <p:cNvSpPr txBox="1"/>
          <p:nvPr>
            <p:ph idx="1" type="body"/>
          </p:nvPr>
        </p:nvSpPr>
        <p:spPr>
          <a:xfrm>
            <a:off x="311700" y="2296500"/>
            <a:ext cx="3999900" cy="79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hard part is calculating the tension on each rope used to pull other blocks.</a:t>
            </a:r>
            <a:endParaRPr sz="1600"/>
          </a:p>
        </p:txBody>
      </p:sp>
      <p:sp>
        <p:nvSpPr>
          <p:cNvPr id="260" name="Google Shape;260;p37"/>
          <p:cNvSpPr txBox="1"/>
          <p:nvPr>
            <p:ph idx="1" type="body"/>
          </p:nvPr>
        </p:nvSpPr>
        <p:spPr>
          <a:xfrm>
            <a:off x="311700" y="3087300"/>
            <a:ext cx="3999900" cy="120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key idea is all the blocks are accelerated the same amount when a force is applied on the system.</a:t>
            </a:r>
            <a:endParaRPr sz="1600"/>
          </a:p>
        </p:txBody>
      </p:sp>
      <p:pic>
        <p:nvPicPr>
          <p:cNvPr id="261" name="Google Shape;261;p37"/>
          <p:cNvPicPr preferRelativeResize="0"/>
          <p:nvPr/>
        </p:nvPicPr>
        <p:blipFill>
          <a:blip r:embed="rId3">
            <a:alphaModFix/>
          </a:blip>
          <a:stretch>
            <a:fillRect/>
          </a:stretch>
        </p:blipFill>
        <p:spPr>
          <a:xfrm>
            <a:off x="4311600" y="1972950"/>
            <a:ext cx="4720624" cy="1834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Curves</a:t>
            </a:r>
            <a:endParaRPr/>
          </a:p>
        </p:txBody>
      </p:sp>
      <p:sp>
        <p:nvSpPr>
          <p:cNvPr id="267" name="Google Shape;267;p38"/>
          <p:cNvSpPr txBox="1"/>
          <p:nvPr>
            <p:ph idx="1" type="body"/>
          </p:nvPr>
        </p:nvSpPr>
        <p:spPr>
          <a:xfrm>
            <a:off x="311700" y="1229975"/>
            <a:ext cx="3999900" cy="18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a car is going in a circle during a turn, a centripetal force must be applied. If the curve is flat, that means that friction must be preventing the tires from slipping away. Thus, the friction applied on the tires is static.</a:t>
            </a:r>
            <a:endParaRPr sz="1600"/>
          </a:p>
        </p:txBody>
      </p:sp>
      <p:sp>
        <p:nvSpPr>
          <p:cNvPr id="268" name="Google Shape;268;p38"/>
          <p:cNvSpPr txBox="1"/>
          <p:nvPr>
            <p:ph idx="1" type="body"/>
          </p:nvPr>
        </p:nvSpPr>
        <p:spPr>
          <a:xfrm>
            <a:off x="311700" y="3061775"/>
            <a:ext cx="3999900" cy="18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the curve is banked (at an angle), the normal force contributes to the centripetal force. For a certain velocity, the normal force is exactly enough to sustain circular motion and no friction is needed.</a:t>
            </a:r>
            <a:endParaRPr sz="1600"/>
          </a:p>
        </p:txBody>
      </p:sp>
      <p:pic>
        <p:nvPicPr>
          <p:cNvPr id="269" name="Google Shape;269;p38"/>
          <p:cNvPicPr preferRelativeResize="0"/>
          <p:nvPr/>
        </p:nvPicPr>
        <p:blipFill>
          <a:blip r:embed="rId3">
            <a:alphaModFix/>
          </a:blip>
          <a:stretch>
            <a:fillRect/>
          </a:stretch>
        </p:blipFill>
        <p:spPr>
          <a:xfrm>
            <a:off x="4311600" y="1414375"/>
            <a:ext cx="4527598" cy="23147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Force of weight</a:t>
            </a:r>
            <a:endParaRPr/>
          </a:p>
        </p:txBody>
      </p:sp>
      <p:sp>
        <p:nvSpPr>
          <p:cNvPr id="97" name="Google Shape;97;p15"/>
          <p:cNvSpPr txBox="1"/>
          <p:nvPr>
            <p:ph idx="1" type="body"/>
          </p:nvPr>
        </p:nvSpPr>
        <p:spPr>
          <a:xfrm>
            <a:off x="311700" y="1229975"/>
            <a:ext cx="3999900" cy="90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Acts on the center of mass of the object toward the ground (center of mass of Earth).</a:t>
            </a:r>
            <a:endParaRPr sz="1600"/>
          </a:p>
        </p:txBody>
      </p:sp>
      <p:sp>
        <p:nvSpPr>
          <p:cNvPr id="98" name="Google Shape;98;p15"/>
          <p:cNvSpPr txBox="1"/>
          <p:nvPr>
            <p:ph idx="1" type="body"/>
          </p:nvPr>
        </p:nvSpPr>
        <p:spPr>
          <a:xfrm>
            <a:off x="311700" y="2040450"/>
            <a:ext cx="3999900" cy="106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Magnitude is mg where m is the mass of the object and g is gravitational acceleration.</a:t>
            </a:r>
            <a:endParaRPr sz="1600"/>
          </a:p>
        </p:txBody>
      </p:sp>
      <p:pic>
        <p:nvPicPr>
          <p:cNvPr id="99" name="Google Shape;99;p15"/>
          <p:cNvPicPr preferRelativeResize="0"/>
          <p:nvPr/>
        </p:nvPicPr>
        <p:blipFill>
          <a:blip r:embed="rId3">
            <a:alphaModFix/>
          </a:blip>
          <a:stretch>
            <a:fillRect/>
          </a:stretch>
        </p:blipFill>
        <p:spPr>
          <a:xfrm>
            <a:off x="4193475" y="410000"/>
            <a:ext cx="4527599" cy="1994962"/>
          </a:xfrm>
          <a:prstGeom prst="rect">
            <a:avLst/>
          </a:prstGeom>
          <a:noFill/>
          <a:ln>
            <a:noFill/>
          </a:ln>
        </p:spPr>
      </p:pic>
      <p:pic>
        <p:nvPicPr>
          <p:cNvPr id="100" name="Google Shape;100;p15"/>
          <p:cNvPicPr preferRelativeResize="0"/>
          <p:nvPr/>
        </p:nvPicPr>
        <p:blipFill>
          <a:blip r:embed="rId4">
            <a:alphaModFix/>
          </a:blip>
          <a:stretch>
            <a:fillRect/>
          </a:stretch>
        </p:blipFill>
        <p:spPr>
          <a:xfrm>
            <a:off x="4390800" y="2638125"/>
            <a:ext cx="4441499" cy="2352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Normal force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a:t>
            </a:r>
            <a:endParaRPr/>
          </a:p>
        </p:txBody>
      </p:sp>
      <p:sp>
        <p:nvSpPr>
          <p:cNvPr id="111" name="Google Shape;111;p17"/>
          <p:cNvSpPr txBox="1"/>
          <p:nvPr>
            <p:ph idx="1" type="body"/>
          </p:nvPr>
        </p:nvSpPr>
        <p:spPr>
          <a:xfrm>
            <a:off x="311700" y="1229975"/>
            <a:ext cx="3999900" cy="103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Normal means perpendicular. This is the force perpendicular to a surface that acts against weight.</a:t>
            </a:r>
            <a:endParaRPr sz="1600"/>
          </a:p>
        </p:txBody>
      </p:sp>
      <p:sp>
        <p:nvSpPr>
          <p:cNvPr id="112" name="Google Shape;112;p17"/>
          <p:cNvSpPr txBox="1"/>
          <p:nvPr>
            <p:ph idx="1" type="body"/>
          </p:nvPr>
        </p:nvSpPr>
        <p:spPr>
          <a:xfrm>
            <a:off x="311700" y="2262575"/>
            <a:ext cx="3999900" cy="14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There’s a reason we don’t fall through our chairs or the floor: the normal force of our chair acts against our weight.</a:t>
            </a:r>
            <a:endParaRPr sz="1600"/>
          </a:p>
        </p:txBody>
      </p:sp>
      <p:pic>
        <p:nvPicPr>
          <p:cNvPr id="113" name="Google Shape;113;p17"/>
          <p:cNvPicPr preferRelativeResize="0"/>
          <p:nvPr/>
        </p:nvPicPr>
        <p:blipFill>
          <a:blip r:embed="rId3">
            <a:alphaModFix/>
          </a:blip>
          <a:stretch>
            <a:fillRect/>
          </a:stretch>
        </p:blipFill>
        <p:spPr>
          <a:xfrm>
            <a:off x="4464000" y="1170200"/>
            <a:ext cx="4527601" cy="19410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 the magnitude</a:t>
            </a:r>
            <a:endParaRPr/>
          </a:p>
        </p:txBody>
      </p:sp>
      <p:sp>
        <p:nvSpPr>
          <p:cNvPr id="119" name="Google Shape;119;p18"/>
          <p:cNvSpPr txBox="1"/>
          <p:nvPr>
            <p:ph idx="1" type="body"/>
          </p:nvPr>
        </p:nvSpPr>
        <p:spPr>
          <a:xfrm>
            <a:off x="311700" y="1229975"/>
            <a:ext cx="3999900" cy="12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At different angles, the amount of normal force we have is different. The more tilted the surface, the less normal force there is to counteract gravity.</a:t>
            </a:r>
            <a:endParaRPr sz="1600"/>
          </a:p>
        </p:txBody>
      </p:sp>
      <p:sp>
        <p:nvSpPr>
          <p:cNvPr id="120" name="Google Shape;120;p18"/>
          <p:cNvSpPr txBox="1"/>
          <p:nvPr>
            <p:ph idx="1" type="body"/>
          </p:nvPr>
        </p:nvSpPr>
        <p:spPr>
          <a:xfrm>
            <a:off x="311700" y="2571750"/>
            <a:ext cx="3999900" cy="12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Normal force on a slope can be calculated as mgcos(θ) where θ is the angle of the slope.</a:t>
            </a:r>
            <a:endParaRPr sz="1600"/>
          </a:p>
        </p:txBody>
      </p:sp>
      <p:pic>
        <p:nvPicPr>
          <p:cNvPr id="121" name="Google Shape;121;p18"/>
          <p:cNvPicPr preferRelativeResize="0"/>
          <p:nvPr/>
        </p:nvPicPr>
        <p:blipFill>
          <a:blip r:embed="rId3">
            <a:alphaModFix/>
          </a:blip>
          <a:stretch>
            <a:fillRect/>
          </a:stretch>
        </p:blipFill>
        <p:spPr>
          <a:xfrm>
            <a:off x="4311600" y="1229975"/>
            <a:ext cx="4527601" cy="22702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Force on a slope</a:t>
            </a:r>
            <a:endParaRPr/>
          </a:p>
        </p:txBody>
      </p:sp>
      <p:sp>
        <p:nvSpPr>
          <p:cNvPr id="127" name="Google Shape;127;p19"/>
          <p:cNvSpPr txBox="1"/>
          <p:nvPr>
            <p:ph idx="1" type="body"/>
          </p:nvPr>
        </p:nvSpPr>
        <p:spPr>
          <a:xfrm>
            <a:off x="311700" y="1229975"/>
            <a:ext cx="3999900" cy="121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On a slope, if we draw the free body diagram with normal force and weight, we might notice that there is a net force downward.</a:t>
            </a:r>
            <a:endParaRPr sz="1600"/>
          </a:p>
        </p:txBody>
      </p:sp>
      <p:sp>
        <p:nvSpPr>
          <p:cNvPr id="128" name="Google Shape;128;p19"/>
          <p:cNvSpPr txBox="1"/>
          <p:nvPr>
            <p:ph idx="1" type="body"/>
          </p:nvPr>
        </p:nvSpPr>
        <p:spPr>
          <a:xfrm>
            <a:off x="311700" y="2442575"/>
            <a:ext cx="3999900" cy="121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force is mgsin(θ) since it’s the part of the weight that is not countered by the mgcos(θ) of the normal force.</a:t>
            </a:r>
            <a:endParaRPr sz="1600"/>
          </a:p>
        </p:txBody>
      </p:sp>
      <p:pic>
        <p:nvPicPr>
          <p:cNvPr id="129" name="Google Shape;129;p19"/>
          <p:cNvPicPr preferRelativeResize="0"/>
          <p:nvPr/>
        </p:nvPicPr>
        <p:blipFill>
          <a:blip r:embed="rId3">
            <a:alphaModFix/>
          </a:blip>
          <a:stretch>
            <a:fillRect/>
          </a:stretch>
        </p:blipFill>
        <p:spPr>
          <a:xfrm>
            <a:off x="4464000" y="1170200"/>
            <a:ext cx="4091246" cy="3820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Applied force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baseline="-25000" lang="en"/>
              <a:t>a</a:t>
            </a:r>
            <a:r>
              <a:rPr lang="en"/>
              <a:t> = applied force</a:t>
            </a:r>
            <a:endParaRPr/>
          </a:p>
        </p:txBody>
      </p:sp>
      <p:sp>
        <p:nvSpPr>
          <p:cNvPr id="140" name="Google Shape;140;p21"/>
          <p:cNvSpPr txBox="1"/>
          <p:nvPr>
            <p:ph idx="1" type="body"/>
          </p:nvPr>
        </p:nvSpPr>
        <p:spPr>
          <a:xfrm>
            <a:off x="311700" y="1229975"/>
            <a:ext cx="85206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is an external force someone or something can apply to an object.</a:t>
            </a:r>
            <a:endParaRPr sz="1600"/>
          </a:p>
        </p:txBody>
      </p:sp>
      <p:pic>
        <p:nvPicPr>
          <p:cNvPr id="141" name="Google Shape;141;p21"/>
          <p:cNvPicPr preferRelativeResize="0"/>
          <p:nvPr/>
        </p:nvPicPr>
        <p:blipFill>
          <a:blip r:embed="rId3">
            <a:alphaModFix/>
          </a:blip>
          <a:stretch>
            <a:fillRect/>
          </a:stretch>
        </p:blipFill>
        <p:spPr>
          <a:xfrm>
            <a:off x="1463213" y="1640900"/>
            <a:ext cx="6217582" cy="284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