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Source Code Pro"/>
      <p:regular r:id="rId30"/>
      <p:bold r:id="rId31"/>
      <p:italic r:id="rId32"/>
      <p:boldItalic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6.xml"/><Relationship Id="rId33" Type="http://schemas.openxmlformats.org/officeDocument/2006/relationships/font" Target="fonts/SourceCodePro-boldItalic.fntdata"/><Relationship Id="rId10" Type="http://schemas.openxmlformats.org/officeDocument/2006/relationships/slide" Target="slides/slide5.xml"/><Relationship Id="rId32" Type="http://schemas.openxmlformats.org/officeDocument/2006/relationships/font" Target="fonts/SourceCodePro-italic.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3119fc2a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3119fc2a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6a7f736929a1446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a7f736929a1446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6a7f736929a14464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a7f736929a14464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6a7f736929a1446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a7f736929a1446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a7f736929a14464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a7f736929a14464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6a7f736929a14464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a7f736929a14464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3119fc2a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3119fc2a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6a7f736929a14464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a7f736929a14464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3119fc2a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3119fc2a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6a7f736929a14464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a7f736929a14464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3119fc2a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3119fc2a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6a7f736929a14464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a7f736929a14464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3119fc2a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3119fc2a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5b21300d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5b21300d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5b21300d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5b21300d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5b21300d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5b21300d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3119fc2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3119fc2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3119fc2a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3119fc2a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3119fc2a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3119fc2a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3119fc2a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3119fc2a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3119fc2a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3119fc2a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3119fc2a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3119fc2a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6a7f736929a1446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a7f736929a1446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Getting ready for rotational motion</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Balancing torque</a:t>
            </a:r>
            <a:endParaRPr/>
          </a:p>
        </p:txBody>
      </p:sp>
      <p:sp>
        <p:nvSpPr>
          <p:cNvPr id="130" name="Google Shape;130;p22"/>
          <p:cNvSpPr txBox="1"/>
          <p:nvPr>
            <p:ph idx="1" type="body"/>
          </p:nvPr>
        </p:nvSpPr>
        <p:spPr>
          <a:xfrm>
            <a:off x="311700" y="1468825"/>
            <a:ext cx="3999900" cy="98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Let’s say we want to put a pivot under an object so the object is perfectly balanced.</a:t>
            </a:r>
            <a:endParaRPr sz="1600"/>
          </a:p>
        </p:txBody>
      </p:sp>
      <p:sp>
        <p:nvSpPr>
          <p:cNvPr id="131" name="Google Shape;131;p22"/>
          <p:cNvSpPr txBox="1"/>
          <p:nvPr>
            <p:ph idx="1" type="body"/>
          </p:nvPr>
        </p:nvSpPr>
        <p:spPr>
          <a:xfrm>
            <a:off x="311700" y="2454025"/>
            <a:ext cx="3999900" cy="123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Weight at each point on the object will provide the perpendicular forces for this lever arm.</a:t>
            </a:r>
            <a:endParaRPr sz="1600"/>
          </a:p>
        </p:txBody>
      </p:sp>
      <p:sp>
        <p:nvSpPr>
          <p:cNvPr id="132" name="Google Shape;132;p22"/>
          <p:cNvSpPr txBox="1"/>
          <p:nvPr>
            <p:ph idx="1" type="body"/>
          </p:nvPr>
        </p:nvSpPr>
        <p:spPr>
          <a:xfrm>
            <a:off x="311700" y="3722400"/>
            <a:ext cx="3999900" cy="123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If the torques on both sides cancel each other out, the object will be balanced.</a:t>
            </a:r>
            <a:endParaRPr sz="1600"/>
          </a:p>
        </p:txBody>
      </p:sp>
      <p:pic>
        <p:nvPicPr>
          <p:cNvPr id="133" name="Google Shape;133;p22"/>
          <p:cNvPicPr preferRelativeResize="0"/>
          <p:nvPr/>
        </p:nvPicPr>
        <p:blipFill>
          <a:blip r:embed="rId3">
            <a:alphaModFix/>
          </a:blip>
          <a:stretch>
            <a:fillRect/>
          </a:stretch>
        </p:blipFill>
        <p:spPr>
          <a:xfrm>
            <a:off x="4359925" y="1834900"/>
            <a:ext cx="4527600" cy="19410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center of mass (cm)</a:t>
            </a:r>
            <a:endParaRPr/>
          </a:p>
        </p:txBody>
      </p:sp>
      <p:sp>
        <p:nvSpPr>
          <p:cNvPr id="139" name="Google Shape;139;p23"/>
          <p:cNvSpPr txBox="1"/>
          <p:nvPr>
            <p:ph idx="1" type="body"/>
          </p:nvPr>
        </p:nvSpPr>
        <p:spPr>
          <a:xfrm>
            <a:off x="311700" y="1468825"/>
            <a:ext cx="3999900" cy="46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Where does </a:t>
            </a:r>
            <a:r>
              <a:rPr lang="en" sz="1600"/>
              <a:t>gravity</a:t>
            </a:r>
            <a:r>
              <a:rPr lang="en" sz="1600"/>
              <a:t> act?</a:t>
            </a:r>
            <a:endParaRPr sz="1600"/>
          </a:p>
        </p:txBody>
      </p:sp>
      <p:sp>
        <p:nvSpPr>
          <p:cNvPr id="140" name="Google Shape;140;p23"/>
          <p:cNvSpPr txBox="1"/>
          <p:nvPr>
            <p:ph idx="1" type="body"/>
          </p:nvPr>
        </p:nvSpPr>
        <p:spPr>
          <a:xfrm>
            <a:off x="311700" y="1931725"/>
            <a:ext cx="3999900" cy="128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If the pivot is balanced right below the center of mass, the weight acts on that center and pulls down on the pivot.</a:t>
            </a:r>
            <a:endParaRPr sz="1600"/>
          </a:p>
        </p:txBody>
      </p:sp>
      <p:sp>
        <p:nvSpPr>
          <p:cNvPr id="141" name="Google Shape;141;p23"/>
          <p:cNvSpPr txBox="1"/>
          <p:nvPr>
            <p:ph idx="1" type="body"/>
          </p:nvPr>
        </p:nvSpPr>
        <p:spPr>
          <a:xfrm>
            <a:off x="311700" y="3219625"/>
            <a:ext cx="3999900" cy="128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would expect the object not to rotate either, which is what happened when torques were balanced.</a:t>
            </a:r>
            <a:endParaRPr sz="1600"/>
          </a:p>
        </p:txBody>
      </p:sp>
      <p:pic>
        <p:nvPicPr>
          <p:cNvPr id="142" name="Google Shape;142;p23"/>
          <p:cNvPicPr preferRelativeResize="0"/>
          <p:nvPr/>
        </p:nvPicPr>
        <p:blipFill>
          <a:blip r:embed="rId3">
            <a:alphaModFix/>
          </a:blip>
          <a:stretch>
            <a:fillRect/>
          </a:stretch>
        </p:blipFill>
        <p:spPr>
          <a:xfrm>
            <a:off x="4488025" y="1722800"/>
            <a:ext cx="4527602" cy="22316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Point masses</a:t>
            </a:r>
            <a:endParaRPr/>
          </a:p>
        </p:txBody>
      </p:sp>
      <p:sp>
        <p:nvSpPr>
          <p:cNvPr id="148" name="Google Shape;148;p24"/>
          <p:cNvSpPr txBox="1"/>
          <p:nvPr>
            <p:ph idx="1" type="body"/>
          </p:nvPr>
        </p:nvSpPr>
        <p:spPr>
          <a:xfrm>
            <a:off x="311700" y="1468825"/>
            <a:ext cx="3999900" cy="122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These are discrete points of mass where you assume the rod connecting these masses is massless.</a:t>
            </a:r>
            <a:endParaRPr sz="1600"/>
          </a:p>
        </p:txBody>
      </p:sp>
      <p:sp>
        <p:nvSpPr>
          <p:cNvPr id="149" name="Google Shape;149;p24"/>
          <p:cNvSpPr txBox="1"/>
          <p:nvPr>
            <p:ph idx="1" type="body"/>
          </p:nvPr>
        </p:nvSpPr>
        <p:spPr>
          <a:xfrm>
            <a:off x="311700" y="2697325"/>
            <a:ext cx="3999900" cy="122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We can calculate the torque each point mass applies with respect to one side of the system as a pivot.</a:t>
            </a:r>
            <a:endParaRPr sz="1600"/>
          </a:p>
        </p:txBody>
      </p:sp>
      <p:pic>
        <p:nvPicPr>
          <p:cNvPr id="150" name="Google Shape;150;p24"/>
          <p:cNvPicPr preferRelativeResize="0"/>
          <p:nvPr/>
        </p:nvPicPr>
        <p:blipFill>
          <a:blip r:embed="rId3">
            <a:alphaModFix/>
          </a:blip>
          <a:stretch>
            <a:fillRect/>
          </a:stretch>
        </p:blipFill>
        <p:spPr>
          <a:xfrm>
            <a:off x="4464000" y="1258400"/>
            <a:ext cx="4527600" cy="257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 discrete center of mass</a:t>
            </a:r>
            <a:endParaRPr/>
          </a:p>
        </p:txBody>
      </p:sp>
      <p:sp>
        <p:nvSpPr>
          <p:cNvPr id="156" name="Google Shape;156;p2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know weight acts on the center of mass, so the torque provided from the total weight of the system times the distance a side is from the center of mass must equal the sum of the individual torques applied by the weight of each point mass.</a:t>
            </a:r>
            <a:endParaRPr sz="1600"/>
          </a:p>
        </p:txBody>
      </p:sp>
      <p:pic>
        <p:nvPicPr>
          <p:cNvPr id="157" name="Google Shape;157;p25"/>
          <p:cNvPicPr preferRelativeResize="0"/>
          <p:nvPr/>
        </p:nvPicPr>
        <p:blipFill>
          <a:blip r:embed="rId3">
            <a:alphaModFix/>
          </a:blip>
          <a:stretch>
            <a:fillRect/>
          </a:stretch>
        </p:blipFill>
        <p:spPr>
          <a:xfrm>
            <a:off x="4464000" y="1258400"/>
            <a:ext cx="3467173" cy="373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Rearranging to find center of mass</a:t>
            </a:r>
            <a:endParaRPr/>
          </a:p>
        </p:txBody>
      </p:sp>
      <p:sp>
        <p:nvSpPr>
          <p:cNvPr id="163" name="Google Shape;163;p26"/>
          <p:cNvSpPr txBox="1"/>
          <p:nvPr>
            <p:ph idx="1" type="body"/>
          </p:nvPr>
        </p:nvSpPr>
        <p:spPr>
          <a:xfrm>
            <a:off x="311700" y="1468825"/>
            <a:ext cx="8111700" cy="69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Let’s make the leftmost side of our object the pivot.</a:t>
            </a:r>
            <a:endParaRPr sz="1600"/>
          </a:p>
        </p:txBody>
      </p:sp>
      <p:sp>
        <p:nvSpPr>
          <p:cNvPr id="164" name="Google Shape;164;p26"/>
          <p:cNvSpPr txBox="1"/>
          <p:nvPr>
            <p:ph idx="1" type="body"/>
          </p:nvPr>
        </p:nvSpPr>
        <p:spPr>
          <a:xfrm>
            <a:off x="311700" y="1927600"/>
            <a:ext cx="8111700" cy="78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Let the distance to the center of mass be x and the total mass of the system be M.</a:t>
            </a:r>
            <a:endParaRPr sz="1600"/>
          </a:p>
        </p:txBody>
      </p:sp>
      <p:sp>
        <p:nvSpPr>
          <p:cNvPr id="165" name="Google Shape;165;p26"/>
          <p:cNvSpPr txBox="1"/>
          <p:nvPr>
            <p:ph idx="1" type="body"/>
          </p:nvPr>
        </p:nvSpPr>
        <p:spPr>
          <a:xfrm>
            <a:off x="311700" y="2714800"/>
            <a:ext cx="8111700" cy="78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Let the point masses be m</a:t>
            </a:r>
            <a:r>
              <a:rPr baseline="-25000" lang="en" sz="1600"/>
              <a:t>i</a:t>
            </a:r>
            <a:r>
              <a:rPr lang="en" sz="1600"/>
              <a:t> and distances from the left be x</a:t>
            </a:r>
            <a:r>
              <a:rPr baseline="-25000" lang="en" sz="1600"/>
              <a:t>i</a:t>
            </a:r>
            <a:r>
              <a:rPr lang="en" sz="1600"/>
              <a:t>. Then we know that xMg=Σx</a:t>
            </a:r>
            <a:r>
              <a:rPr baseline="-25000" lang="en" sz="1600"/>
              <a:t>i</a:t>
            </a:r>
            <a:r>
              <a:rPr lang="en" sz="1600"/>
              <a:t>m</a:t>
            </a:r>
            <a:r>
              <a:rPr baseline="-25000" lang="en" sz="1600"/>
              <a:t>i</a:t>
            </a:r>
            <a:r>
              <a:rPr lang="en" sz="1600"/>
              <a:t>g. Thus, x = (Σx</a:t>
            </a:r>
            <a:r>
              <a:rPr baseline="-25000" lang="en" sz="1600"/>
              <a:t>i</a:t>
            </a:r>
            <a:r>
              <a:rPr lang="en" sz="1600"/>
              <a:t>m</a:t>
            </a:r>
            <a:r>
              <a:rPr baseline="-25000" lang="en" sz="1600"/>
              <a:t>i</a:t>
            </a:r>
            <a:r>
              <a:rPr lang="en" sz="1600"/>
              <a:t>)/M.</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Two-</a:t>
            </a:r>
            <a:r>
              <a:rPr lang="en"/>
              <a:t>dimensional</a:t>
            </a:r>
            <a:r>
              <a:rPr lang="en"/>
              <a:t> center of mass</a:t>
            </a:r>
            <a:endParaRPr/>
          </a:p>
        </p:txBody>
      </p:sp>
      <p:sp>
        <p:nvSpPr>
          <p:cNvPr id="171" name="Google Shape;171;p27"/>
          <p:cNvSpPr txBox="1"/>
          <p:nvPr>
            <p:ph idx="1" type="body"/>
          </p:nvPr>
        </p:nvSpPr>
        <p:spPr>
          <a:xfrm>
            <a:off x="311700" y="1468825"/>
            <a:ext cx="3999900" cy="69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Instead of a point pivot, let’s find a line of pivot.</a:t>
            </a:r>
            <a:endParaRPr sz="1600"/>
          </a:p>
        </p:txBody>
      </p:sp>
      <p:sp>
        <p:nvSpPr>
          <p:cNvPr id="172" name="Google Shape;172;p27"/>
          <p:cNvSpPr txBox="1"/>
          <p:nvPr>
            <p:ph idx="1" type="body"/>
          </p:nvPr>
        </p:nvSpPr>
        <p:spPr>
          <a:xfrm>
            <a:off x="311700" y="2167825"/>
            <a:ext cx="3999900" cy="96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We do this by squeezing the system down into a line, and then finding the pivot point. </a:t>
            </a:r>
            <a:endParaRPr sz="1600"/>
          </a:p>
        </p:txBody>
      </p:sp>
      <p:sp>
        <p:nvSpPr>
          <p:cNvPr id="173" name="Google Shape;173;p27"/>
          <p:cNvSpPr txBox="1"/>
          <p:nvPr>
            <p:ph idx="1" type="body"/>
          </p:nvPr>
        </p:nvSpPr>
        <p:spPr>
          <a:xfrm>
            <a:off x="311700" y="3133825"/>
            <a:ext cx="3999900" cy="96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This pivot point translates to a line of pivot when we unsqueeze the system.</a:t>
            </a:r>
            <a:endParaRPr sz="1600"/>
          </a:p>
        </p:txBody>
      </p:sp>
      <p:sp>
        <p:nvSpPr>
          <p:cNvPr id="174" name="Google Shape;174;p27"/>
          <p:cNvSpPr txBox="1"/>
          <p:nvPr>
            <p:ph idx="1" type="body"/>
          </p:nvPr>
        </p:nvSpPr>
        <p:spPr>
          <a:xfrm>
            <a:off x="311700" y="4099825"/>
            <a:ext cx="3999900" cy="96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Where two distinct lines of pivot intersect is the center of mass.</a:t>
            </a:r>
            <a:endParaRPr sz="1600"/>
          </a:p>
        </p:txBody>
      </p:sp>
      <p:pic>
        <p:nvPicPr>
          <p:cNvPr id="175" name="Google Shape;175;p27"/>
          <p:cNvPicPr preferRelativeResize="0"/>
          <p:nvPr/>
        </p:nvPicPr>
        <p:blipFill>
          <a:blip r:embed="rId3">
            <a:alphaModFix/>
          </a:blip>
          <a:stretch>
            <a:fillRect/>
          </a:stretch>
        </p:blipFill>
        <p:spPr>
          <a:xfrm>
            <a:off x="4464000" y="1258400"/>
            <a:ext cx="4527602" cy="32789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Multi-dimensional center of mass</a:t>
            </a:r>
            <a:endParaRPr/>
          </a:p>
        </p:txBody>
      </p:sp>
      <p:sp>
        <p:nvSpPr>
          <p:cNvPr id="181" name="Google Shape;181;p28"/>
          <p:cNvSpPr txBox="1"/>
          <p:nvPr>
            <p:ph idx="1" type="body"/>
          </p:nvPr>
        </p:nvSpPr>
        <p:spPr>
          <a:xfrm>
            <a:off x="311700" y="1468825"/>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If we compress each axis into a line, we can find a pivot line, plane, etc. which varies by dimension.</a:t>
            </a:r>
            <a:endParaRPr sz="1600"/>
          </a:p>
        </p:txBody>
      </p:sp>
      <p:sp>
        <p:nvSpPr>
          <p:cNvPr id="182" name="Google Shape;182;p28"/>
          <p:cNvSpPr txBox="1"/>
          <p:nvPr>
            <p:ph idx="1" type="body"/>
          </p:nvPr>
        </p:nvSpPr>
        <p:spPr>
          <a:xfrm>
            <a:off x="311700" y="2202325"/>
            <a:ext cx="8520600" cy="108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If we find where a distinct number n of these pivot objects intersect where n is the number of dimensions we’re working with, we find the center of mass.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a:t>
            </a:r>
            <a:r>
              <a:rPr lang="en"/>
              <a:t>near density</a:t>
            </a:r>
            <a:endParaRPr/>
          </a:p>
        </p:txBody>
      </p:sp>
      <p:sp>
        <p:nvSpPr>
          <p:cNvPr id="188" name="Google Shape;188;p29"/>
          <p:cNvSpPr txBox="1"/>
          <p:nvPr>
            <p:ph idx="1" type="body"/>
          </p:nvPr>
        </p:nvSpPr>
        <p:spPr>
          <a:xfrm>
            <a:off x="311700" y="1468825"/>
            <a:ext cx="3999900" cy="103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However, most masses are continuous, so the mass on an object may follow a formula.</a:t>
            </a:r>
            <a:endParaRPr sz="1600"/>
          </a:p>
        </p:txBody>
      </p:sp>
      <p:sp>
        <p:nvSpPr>
          <p:cNvPr id="189" name="Google Shape;189;p29"/>
          <p:cNvSpPr txBox="1"/>
          <p:nvPr>
            <p:ph idx="1" type="body"/>
          </p:nvPr>
        </p:nvSpPr>
        <p:spPr>
          <a:xfrm>
            <a:off x="311700" y="2501125"/>
            <a:ext cx="3999900" cy="43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Let’s consider a 1d rod.</a:t>
            </a:r>
            <a:endParaRPr sz="1600"/>
          </a:p>
        </p:txBody>
      </p:sp>
      <p:sp>
        <p:nvSpPr>
          <p:cNvPr id="190" name="Google Shape;190;p29"/>
          <p:cNvSpPr txBox="1"/>
          <p:nvPr>
            <p:ph idx="1" type="body"/>
          </p:nvPr>
        </p:nvSpPr>
        <p:spPr>
          <a:xfrm>
            <a:off x="311700" y="2940625"/>
            <a:ext cx="3999900" cy="1587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The rod may get heavier as you go, so the linear density on the rod may follow the function λ=x where x is the </a:t>
            </a:r>
            <a:r>
              <a:rPr lang="en" sz="1600"/>
              <a:t>distance</a:t>
            </a:r>
            <a:r>
              <a:rPr lang="en" sz="1600"/>
              <a:t> away from the left side of the rod.</a:t>
            </a:r>
            <a:endParaRPr sz="1600"/>
          </a:p>
        </p:txBody>
      </p:sp>
      <p:pic>
        <p:nvPicPr>
          <p:cNvPr id="191" name="Google Shape;191;p29"/>
          <p:cNvPicPr preferRelativeResize="0"/>
          <p:nvPr/>
        </p:nvPicPr>
        <p:blipFill>
          <a:blip r:embed="rId3">
            <a:alphaModFix/>
          </a:blip>
          <a:stretch>
            <a:fillRect/>
          </a:stretch>
        </p:blipFill>
        <p:spPr>
          <a:xfrm>
            <a:off x="4247800" y="1570675"/>
            <a:ext cx="4527601" cy="18835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Setting up our equation</a:t>
            </a:r>
            <a:endParaRPr/>
          </a:p>
        </p:txBody>
      </p:sp>
      <p:sp>
        <p:nvSpPr>
          <p:cNvPr id="197" name="Google Shape;197;p30"/>
          <p:cNvSpPr txBox="1"/>
          <p:nvPr>
            <p:ph idx="1" type="body"/>
          </p:nvPr>
        </p:nvSpPr>
        <p:spPr>
          <a:xfrm>
            <a:off x="311700" y="1468825"/>
            <a:ext cx="39999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know that x</a:t>
            </a:r>
            <a:r>
              <a:rPr baseline="-25000" lang="en" sz="1600"/>
              <a:t>cm</a:t>
            </a:r>
            <a:r>
              <a:rPr lang="en" sz="1600"/>
              <a:t> = sum of torques / total mass of system.</a:t>
            </a:r>
            <a:endParaRPr sz="1600"/>
          </a:p>
        </p:txBody>
      </p:sp>
      <p:sp>
        <p:nvSpPr>
          <p:cNvPr id="198" name="Google Shape;198;p30"/>
          <p:cNvSpPr txBox="1"/>
          <p:nvPr>
            <p:ph idx="1" type="body"/>
          </p:nvPr>
        </p:nvSpPr>
        <p:spPr>
          <a:xfrm>
            <a:off x="311700" y="2205000"/>
            <a:ext cx="39999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As an integral this can be written as x</a:t>
            </a:r>
            <a:r>
              <a:rPr baseline="-25000" lang="en" sz="1600"/>
              <a:t>cm</a:t>
            </a:r>
            <a:r>
              <a:rPr lang="en"/>
              <a:t>= ∫xdm/∫dm = ∫xdm/m.</a:t>
            </a:r>
            <a:endParaRPr/>
          </a:p>
        </p:txBody>
      </p:sp>
      <p:sp>
        <p:nvSpPr>
          <p:cNvPr id="199" name="Google Shape;199;p30"/>
          <p:cNvSpPr txBox="1"/>
          <p:nvPr>
            <p:ph idx="1" type="body"/>
          </p:nvPr>
        </p:nvSpPr>
        <p:spPr>
          <a:xfrm>
            <a:off x="311700" y="2938500"/>
            <a:ext cx="3999900" cy="206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Each integral is a definite integral from 0 to L where L is the length of the </a:t>
            </a:r>
            <a:r>
              <a:rPr lang="en" sz="1600"/>
              <a:t>system</a:t>
            </a:r>
            <a:r>
              <a:rPr lang="en" sz="1600"/>
              <a:t>, so if F(x) is the function representing the indefinite integral, the definite integral is F(L) - F(0).</a:t>
            </a:r>
            <a:endParaRPr/>
          </a:p>
        </p:txBody>
      </p:sp>
      <p:pic>
        <p:nvPicPr>
          <p:cNvPr id="200" name="Google Shape;200;p30"/>
          <p:cNvPicPr preferRelativeResize="0"/>
          <p:nvPr/>
        </p:nvPicPr>
        <p:blipFill>
          <a:blip r:embed="rId3">
            <a:alphaModFix/>
          </a:blip>
          <a:stretch>
            <a:fillRect/>
          </a:stretch>
        </p:blipFill>
        <p:spPr>
          <a:xfrm>
            <a:off x="4840325" y="1275200"/>
            <a:ext cx="3166097" cy="37326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 m</a:t>
            </a:r>
            <a:endParaRPr/>
          </a:p>
        </p:txBody>
      </p:sp>
      <p:sp>
        <p:nvSpPr>
          <p:cNvPr id="206" name="Google Shape;206;p31"/>
          <p:cNvSpPr txBox="1"/>
          <p:nvPr>
            <p:ph idx="1" type="body"/>
          </p:nvPr>
        </p:nvSpPr>
        <p:spPr>
          <a:xfrm>
            <a:off x="311700" y="1468825"/>
            <a:ext cx="3999900" cy="1235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To find the mass, you just integrate linear density across the distance of the rod (from 0 to L) with respect to distance.</a:t>
            </a:r>
            <a:endParaRPr sz="1600"/>
          </a:p>
        </p:txBody>
      </p:sp>
      <p:sp>
        <p:nvSpPr>
          <p:cNvPr id="207" name="Google Shape;207;p31"/>
          <p:cNvSpPr txBox="1"/>
          <p:nvPr>
            <p:ph idx="1" type="body"/>
          </p:nvPr>
        </p:nvSpPr>
        <p:spPr>
          <a:xfrm>
            <a:off x="311700" y="2704525"/>
            <a:ext cx="3999900" cy="1235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In other words, dm = λdx, so integrating </a:t>
            </a:r>
            <a:r>
              <a:rPr lang="en" sz="1600"/>
              <a:t>both sides will give m = ∫λdx where you integrate from 0 to L.</a:t>
            </a:r>
            <a:endParaRPr sz="1600"/>
          </a:p>
        </p:txBody>
      </p:sp>
      <p:sp>
        <p:nvSpPr>
          <p:cNvPr id="208" name="Google Shape;208;p31"/>
          <p:cNvSpPr txBox="1"/>
          <p:nvPr>
            <p:ph idx="1" type="body"/>
          </p:nvPr>
        </p:nvSpPr>
        <p:spPr>
          <a:xfrm>
            <a:off x="311700" y="3940225"/>
            <a:ext cx="39663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 our case, m = L</a:t>
            </a:r>
            <a:r>
              <a:rPr baseline="30000" lang="en" sz="1600"/>
              <a:t>2</a:t>
            </a:r>
            <a:r>
              <a:rPr lang="en" sz="1600"/>
              <a:t>/2-0</a:t>
            </a:r>
            <a:r>
              <a:rPr baseline="30000" lang="en" sz="1600"/>
              <a:t>2</a:t>
            </a:r>
            <a:r>
              <a:rPr lang="en" sz="1600"/>
              <a:t>/2 = L</a:t>
            </a:r>
            <a:r>
              <a:rPr baseline="30000" lang="en" sz="1600"/>
              <a:t>2</a:t>
            </a:r>
            <a:r>
              <a:rPr lang="en" sz="1600"/>
              <a:t>/2.</a:t>
            </a:r>
            <a:endParaRPr sz="1600"/>
          </a:p>
        </p:txBody>
      </p:sp>
      <p:pic>
        <p:nvPicPr>
          <p:cNvPr id="209" name="Google Shape;209;p31"/>
          <p:cNvPicPr preferRelativeResize="0"/>
          <p:nvPr/>
        </p:nvPicPr>
        <p:blipFill>
          <a:blip r:embed="rId3">
            <a:alphaModFix/>
          </a:blip>
          <a:stretch>
            <a:fillRect/>
          </a:stretch>
        </p:blipFill>
        <p:spPr>
          <a:xfrm>
            <a:off x="4464000" y="1258400"/>
            <a:ext cx="3798648" cy="37326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torque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 ∫xdm</a:t>
            </a:r>
            <a:endParaRPr/>
          </a:p>
        </p:txBody>
      </p:sp>
      <p:sp>
        <p:nvSpPr>
          <p:cNvPr id="215" name="Google Shape;215;p32"/>
          <p:cNvSpPr txBox="1"/>
          <p:nvPr>
            <p:ph idx="1" type="body"/>
          </p:nvPr>
        </p:nvSpPr>
        <p:spPr>
          <a:xfrm>
            <a:off x="311700" y="1468825"/>
            <a:ext cx="39999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want to find ∫xdm, knowing dm = λdx.</a:t>
            </a:r>
            <a:endParaRPr sz="1600"/>
          </a:p>
        </p:txBody>
      </p:sp>
      <p:sp>
        <p:nvSpPr>
          <p:cNvPr id="216" name="Google Shape;216;p32"/>
          <p:cNvSpPr txBox="1"/>
          <p:nvPr>
            <p:ph idx="1" type="body"/>
          </p:nvPr>
        </p:nvSpPr>
        <p:spPr>
          <a:xfrm>
            <a:off x="311700" y="2205000"/>
            <a:ext cx="39999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Thus, = ∫xdm = ∫x</a:t>
            </a:r>
            <a:r>
              <a:rPr lang="en" sz="1600"/>
              <a:t>λdx.</a:t>
            </a:r>
            <a:endParaRPr sz="1600"/>
          </a:p>
        </p:txBody>
      </p:sp>
      <p:sp>
        <p:nvSpPr>
          <p:cNvPr id="217" name="Google Shape;217;p32"/>
          <p:cNvSpPr txBox="1"/>
          <p:nvPr>
            <p:ph idx="1" type="body"/>
          </p:nvPr>
        </p:nvSpPr>
        <p:spPr>
          <a:xfrm>
            <a:off x="311700" y="2714300"/>
            <a:ext cx="3999900" cy="113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 our case, this is an integral from 0 to L of ∫x</a:t>
            </a:r>
            <a:r>
              <a:rPr baseline="30000" lang="en" sz="1600"/>
              <a:t>2</a:t>
            </a:r>
            <a:r>
              <a:rPr lang="en" sz="1600"/>
              <a:t>dx = L</a:t>
            </a:r>
            <a:r>
              <a:rPr baseline="30000" lang="en" sz="1600"/>
              <a:t>3</a:t>
            </a:r>
            <a:r>
              <a:rPr lang="en" sz="1600"/>
              <a:t>/3-0</a:t>
            </a:r>
            <a:r>
              <a:rPr baseline="30000" lang="en" sz="1600"/>
              <a:t>3</a:t>
            </a:r>
            <a:r>
              <a:rPr lang="en" sz="1600"/>
              <a:t>/3 = L</a:t>
            </a:r>
            <a:r>
              <a:rPr baseline="30000" lang="en" sz="1600"/>
              <a:t>3</a:t>
            </a:r>
            <a:r>
              <a:rPr lang="en" sz="1600"/>
              <a:t>/3.</a:t>
            </a:r>
            <a:endParaRPr sz="1600"/>
          </a:p>
        </p:txBody>
      </p:sp>
      <p:pic>
        <p:nvPicPr>
          <p:cNvPr id="218" name="Google Shape;218;p32"/>
          <p:cNvPicPr preferRelativeResize="0"/>
          <p:nvPr/>
        </p:nvPicPr>
        <p:blipFill>
          <a:blip r:embed="rId3">
            <a:alphaModFix/>
          </a:blip>
          <a:stretch>
            <a:fillRect/>
          </a:stretch>
        </p:blipFill>
        <p:spPr>
          <a:xfrm>
            <a:off x="4464000" y="1258400"/>
            <a:ext cx="4527601" cy="33996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Putting it together</a:t>
            </a:r>
            <a:endParaRPr/>
          </a:p>
        </p:txBody>
      </p:sp>
      <p:sp>
        <p:nvSpPr>
          <p:cNvPr id="224" name="Google Shape;224;p33"/>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our problem, we now plug in each thing we found to the equation to find that the distance the center of mass is away from the left side of the rod is L</a:t>
            </a:r>
            <a:r>
              <a:rPr baseline="30000" lang="en" sz="1600"/>
              <a:t>3</a:t>
            </a:r>
            <a:r>
              <a:rPr lang="en" sz="1600"/>
              <a:t>/3 / (L</a:t>
            </a:r>
            <a:r>
              <a:rPr baseline="30000" lang="en" sz="1600"/>
              <a:t>2</a:t>
            </a:r>
            <a:r>
              <a:rPr lang="en" sz="1600"/>
              <a:t>/2) = </a:t>
            </a:r>
            <a:r>
              <a:rPr lang="en" sz="1600"/>
              <a:t>2L/3, or ⅔ of the way from the left side of the rod.</a:t>
            </a:r>
            <a:r>
              <a:rPr lang="en" sz="1600"/>
              <a:t> </a:t>
            </a:r>
            <a:endParaRPr sz="1600"/>
          </a:p>
        </p:txBody>
      </p:sp>
      <p:pic>
        <p:nvPicPr>
          <p:cNvPr id="225" name="Google Shape;225;p33"/>
          <p:cNvPicPr preferRelativeResize="0"/>
          <p:nvPr/>
        </p:nvPicPr>
        <p:blipFill>
          <a:blip r:embed="rId3">
            <a:alphaModFix/>
          </a:blip>
          <a:stretch>
            <a:fillRect/>
          </a:stretch>
        </p:blipFill>
        <p:spPr>
          <a:xfrm>
            <a:off x="4464000" y="1258400"/>
            <a:ext cx="4527600" cy="32226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Power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Concept</a:t>
            </a:r>
            <a:endParaRPr/>
          </a:p>
        </p:txBody>
      </p:sp>
      <p:sp>
        <p:nvSpPr>
          <p:cNvPr id="236" name="Google Shape;236;p35"/>
          <p:cNvSpPr txBox="1"/>
          <p:nvPr>
            <p:ph idx="1" type="body"/>
          </p:nvPr>
        </p:nvSpPr>
        <p:spPr>
          <a:xfrm>
            <a:off x="311700" y="1468825"/>
            <a:ext cx="3999900" cy="46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Power is energy over time.</a:t>
            </a:r>
            <a:endParaRPr sz="1600"/>
          </a:p>
        </p:txBody>
      </p:sp>
      <p:sp>
        <p:nvSpPr>
          <p:cNvPr id="237" name="Google Shape;237;p35"/>
          <p:cNvSpPr txBox="1"/>
          <p:nvPr>
            <p:ph idx="1" type="body"/>
          </p:nvPr>
        </p:nvSpPr>
        <p:spPr>
          <a:xfrm>
            <a:off x="311700" y="1931725"/>
            <a:ext cx="3999900" cy="100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As a derivative, this is the derivative of energy with respect to time.</a:t>
            </a:r>
            <a:endParaRPr sz="1600"/>
          </a:p>
        </p:txBody>
      </p:sp>
      <p:sp>
        <p:nvSpPr>
          <p:cNvPr id="238" name="Google Shape;238;p35"/>
          <p:cNvSpPr txBox="1"/>
          <p:nvPr>
            <p:ph idx="1" type="body"/>
          </p:nvPr>
        </p:nvSpPr>
        <p:spPr>
          <a:xfrm>
            <a:off x="311700" y="2940625"/>
            <a:ext cx="3999900" cy="100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If energy was represented as a function E = ½ t</a:t>
            </a:r>
            <a:r>
              <a:rPr baseline="30000" lang="en" sz="1600"/>
              <a:t>2</a:t>
            </a:r>
            <a:r>
              <a:rPr lang="en" sz="1600"/>
              <a:t>, then power would be t at any instant.</a:t>
            </a:r>
            <a:endParaRPr sz="1600"/>
          </a:p>
        </p:txBody>
      </p:sp>
      <p:pic>
        <p:nvPicPr>
          <p:cNvPr id="239" name="Google Shape;239;p35"/>
          <p:cNvPicPr preferRelativeResize="0"/>
          <p:nvPr/>
        </p:nvPicPr>
        <p:blipFill>
          <a:blip r:embed="rId3">
            <a:alphaModFix/>
          </a:blip>
          <a:stretch>
            <a:fillRect/>
          </a:stretch>
        </p:blipFill>
        <p:spPr>
          <a:xfrm>
            <a:off x="4464000" y="1258400"/>
            <a:ext cx="3593639" cy="373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Equations</a:t>
            </a:r>
            <a:endParaRPr/>
          </a:p>
        </p:txBody>
      </p:sp>
      <p:sp>
        <p:nvSpPr>
          <p:cNvPr id="245" name="Google Shape;245;p36"/>
          <p:cNvSpPr txBox="1"/>
          <p:nvPr>
            <p:ph idx="1" type="body"/>
          </p:nvPr>
        </p:nvSpPr>
        <p:spPr>
          <a:xfrm>
            <a:off x="311700" y="1468825"/>
            <a:ext cx="6166200" cy="48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P (power) is measured in Watts, or Joules/second.</a:t>
            </a:r>
            <a:endParaRPr sz="1600"/>
          </a:p>
        </p:txBody>
      </p:sp>
      <p:sp>
        <p:nvSpPr>
          <p:cNvPr id="246" name="Google Shape;246;p36"/>
          <p:cNvSpPr txBox="1"/>
          <p:nvPr>
            <p:ph idx="1" type="body"/>
          </p:nvPr>
        </p:nvSpPr>
        <p:spPr>
          <a:xfrm>
            <a:off x="311700" y="1953925"/>
            <a:ext cx="3999900" cy="44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P = E/t = Fd/t = Fv.</a:t>
            </a:r>
            <a:endParaRPr sz="1600"/>
          </a:p>
        </p:txBody>
      </p:sp>
      <p:sp>
        <p:nvSpPr>
          <p:cNvPr id="247" name="Google Shape;247;p36"/>
          <p:cNvSpPr txBox="1"/>
          <p:nvPr>
            <p:ph idx="1" type="body"/>
          </p:nvPr>
        </p:nvSpPr>
        <p:spPr>
          <a:xfrm>
            <a:off x="311700" y="2403325"/>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Thus, another way to calculate power is to integrate the force function with respect to velocity.</a:t>
            </a:r>
            <a:endParaRPr sz="1600"/>
          </a:p>
        </p:txBody>
      </p:sp>
      <p:sp>
        <p:nvSpPr>
          <p:cNvPr id="248" name="Google Shape;248;p36"/>
          <p:cNvSpPr txBox="1"/>
          <p:nvPr>
            <p:ph idx="1" type="body"/>
          </p:nvPr>
        </p:nvSpPr>
        <p:spPr>
          <a:xfrm>
            <a:off x="311700" y="3136825"/>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a constant force this is </a:t>
            </a:r>
            <a:r>
              <a:rPr lang="en" sz="1600"/>
              <a:t>equivalent</a:t>
            </a:r>
            <a:r>
              <a:rPr lang="en" sz="1600"/>
              <a:t> to multiplying force and velocity.</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Torque</a:t>
            </a:r>
            <a:endParaRPr/>
          </a:p>
        </p:txBody>
      </p:sp>
      <p:sp>
        <p:nvSpPr>
          <p:cNvPr id="74" name="Google Shape;74;p15"/>
          <p:cNvSpPr txBox="1"/>
          <p:nvPr>
            <p:ph idx="1" type="body"/>
          </p:nvPr>
        </p:nvSpPr>
        <p:spPr>
          <a:xfrm>
            <a:off x="311700" y="1468825"/>
            <a:ext cx="39999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If you apply a force on a pivot, it will spin.</a:t>
            </a:r>
            <a:endParaRPr sz="1600"/>
          </a:p>
        </p:txBody>
      </p:sp>
      <p:sp>
        <p:nvSpPr>
          <p:cNvPr id="75" name="Google Shape;75;p15"/>
          <p:cNvSpPr txBox="1"/>
          <p:nvPr>
            <p:ph idx="1" type="body"/>
          </p:nvPr>
        </p:nvSpPr>
        <p:spPr>
          <a:xfrm>
            <a:off x="311700" y="2205000"/>
            <a:ext cx="3999900" cy="106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It’s obvious that increasing the force will increase the amount it will spin.</a:t>
            </a:r>
            <a:endParaRPr sz="1600"/>
          </a:p>
        </p:txBody>
      </p:sp>
      <p:sp>
        <p:nvSpPr>
          <p:cNvPr id="76" name="Google Shape;76;p15"/>
          <p:cNvSpPr txBox="1"/>
          <p:nvPr>
            <p:ph idx="1" type="body"/>
          </p:nvPr>
        </p:nvSpPr>
        <p:spPr>
          <a:xfrm>
            <a:off x="311700" y="3157600"/>
            <a:ext cx="3999900" cy="106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However, increasing the length of the lever also increases spin.</a:t>
            </a:r>
            <a:endParaRPr sz="1600"/>
          </a:p>
        </p:txBody>
      </p:sp>
      <p:sp>
        <p:nvSpPr>
          <p:cNvPr id="77" name="Google Shape;77;p15"/>
          <p:cNvSpPr txBox="1"/>
          <p:nvPr>
            <p:ph idx="1" type="body"/>
          </p:nvPr>
        </p:nvSpPr>
        <p:spPr>
          <a:xfrm>
            <a:off x="311700" y="4134225"/>
            <a:ext cx="39999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Torque, Τ, is the combination of the two effects.</a:t>
            </a:r>
            <a:endParaRPr sz="1600"/>
          </a:p>
        </p:txBody>
      </p:sp>
      <p:pic>
        <p:nvPicPr>
          <p:cNvPr id="78" name="Google Shape;78;p15"/>
          <p:cNvPicPr preferRelativeResize="0"/>
          <p:nvPr/>
        </p:nvPicPr>
        <p:blipFill>
          <a:blip r:embed="rId3">
            <a:alphaModFix/>
          </a:blip>
          <a:stretch>
            <a:fillRect/>
          </a:stretch>
        </p:blipFill>
        <p:spPr>
          <a:xfrm>
            <a:off x="4311600" y="1823550"/>
            <a:ext cx="4527601" cy="20869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Units</a:t>
            </a:r>
            <a:endParaRPr/>
          </a:p>
        </p:txBody>
      </p:sp>
      <p:sp>
        <p:nvSpPr>
          <p:cNvPr id="84" name="Google Shape;84;p16"/>
          <p:cNvSpPr txBox="1"/>
          <p:nvPr>
            <p:ph idx="1" type="body"/>
          </p:nvPr>
        </p:nvSpPr>
        <p:spPr>
          <a:xfrm>
            <a:off x="311700" y="1468825"/>
            <a:ext cx="8191800" cy="69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As torque is radius x force, the units are mN.</a:t>
            </a:r>
            <a:endParaRPr sz="1600"/>
          </a:p>
        </p:txBody>
      </p:sp>
      <p:sp>
        <p:nvSpPr>
          <p:cNvPr id="85" name="Google Shape;85;p16"/>
          <p:cNvSpPr txBox="1"/>
          <p:nvPr>
            <p:ph idx="1" type="body"/>
          </p:nvPr>
        </p:nvSpPr>
        <p:spPr>
          <a:xfrm>
            <a:off x="311700" y="1945600"/>
            <a:ext cx="7991700" cy="69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Work was force * distance, which has units Nm, or Joules.</a:t>
            </a:r>
            <a:endParaRPr sz="1600"/>
          </a:p>
        </p:txBody>
      </p:sp>
      <p:sp>
        <p:nvSpPr>
          <p:cNvPr id="86" name="Google Shape;86;p16"/>
          <p:cNvSpPr txBox="1"/>
          <p:nvPr>
            <p:ph idx="1" type="body"/>
          </p:nvPr>
        </p:nvSpPr>
        <p:spPr>
          <a:xfrm>
            <a:off x="311700" y="2523450"/>
            <a:ext cx="7895700" cy="94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reason it’s mN for torque is to differentiate it from work.</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 vs torque</a:t>
            </a:r>
            <a:endParaRPr/>
          </a:p>
        </p:txBody>
      </p:sp>
      <p:sp>
        <p:nvSpPr>
          <p:cNvPr id="92" name="Google Shape;92;p17"/>
          <p:cNvSpPr txBox="1"/>
          <p:nvPr>
            <p:ph idx="1" type="body"/>
          </p:nvPr>
        </p:nvSpPr>
        <p:spPr>
          <a:xfrm>
            <a:off x="311700" y="1468825"/>
            <a:ext cx="3999900" cy="153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Work is force times the distance in which it’s applied (only the force parallel to the distance the force is applied is counted).</a:t>
            </a:r>
            <a:endParaRPr sz="1600"/>
          </a:p>
        </p:txBody>
      </p:sp>
      <p:sp>
        <p:nvSpPr>
          <p:cNvPr id="93" name="Google Shape;93;p17"/>
          <p:cNvSpPr txBox="1"/>
          <p:nvPr>
            <p:ph idx="1" type="body"/>
          </p:nvPr>
        </p:nvSpPr>
        <p:spPr>
          <a:xfrm>
            <a:off x="311700" y="3004825"/>
            <a:ext cx="3999900" cy="153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Torque is force applied </a:t>
            </a:r>
            <a:r>
              <a:rPr lang="en" sz="1600"/>
              <a:t>perpendicular</a:t>
            </a:r>
            <a:r>
              <a:rPr lang="en" sz="1600"/>
              <a:t> to a lever arm, so only the force perpendicular to the distance of the lever is </a:t>
            </a:r>
            <a:r>
              <a:rPr lang="en" sz="1600"/>
              <a:t>counted</a:t>
            </a:r>
            <a:r>
              <a:rPr lang="en" sz="1600"/>
              <a:t>.</a:t>
            </a:r>
            <a:endParaRPr sz="1600"/>
          </a:p>
        </p:txBody>
      </p:sp>
      <p:pic>
        <p:nvPicPr>
          <p:cNvPr id="94" name="Google Shape;94;p17"/>
          <p:cNvPicPr preferRelativeResize="0"/>
          <p:nvPr/>
        </p:nvPicPr>
        <p:blipFill>
          <a:blip r:embed="rId3">
            <a:alphaModFix/>
          </a:blip>
          <a:stretch>
            <a:fillRect/>
          </a:stretch>
        </p:blipFill>
        <p:spPr>
          <a:xfrm>
            <a:off x="4391925" y="1570675"/>
            <a:ext cx="4527602" cy="26120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Direction of torque</a:t>
            </a:r>
            <a:endParaRPr/>
          </a:p>
        </p:txBody>
      </p:sp>
      <p:sp>
        <p:nvSpPr>
          <p:cNvPr id="100" name="Google Shape;100;p18"/>
          <p:cNvSpPr txBox="1"/>
          <p:nvPr>
            <p:ph idx="1" type="body"/>
          </p:nvPr>
        </p:nvSpPr>
        <p:spPr>
          <a:xfrm>
            <a:off x="311700" y="1468825"/>
            <a:ext cx="3999900" cy="121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Torque is “rotational” force, or how much you are attempting to rotate an object either counterclockwise or clockwise.</a:t>
            </a:r>
            <a:endParaRPr sz="1600"/>
          </a:p>
        </p:txBody>
      </p:sp>
      <p:sp>
        <p:nvSpPr>
          <p:cNvPr id="101" name="Google Shape;101;p18"/>
          <p:cNvSpPr txBox="1"/>
          <p:nvPr>
            <p:ph idx="1" type="body"/>
          </p:nvPr>
        </p:nvSpPr>
        <p:spPr>
          <a:xfrm>
            <a:off x="311700" y="2682925"/>
            <a:ext cx="3999900" cy="185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Drawing a circular arrow to represent torque is hard, so the convention is to draw the direction of torque perpendicular to the plane of rotation.</a:t>
            </a:r>
            <a:endParaRPr sz="1600"/>
          </a:p>
        </p:txBody>
      </p:sp>
      <p:pic>
        <p:nvPicPr>
          <p:cNvPr id="102" name="Google Shape;102;p18"/>
          <p:cNvPicPr preferRelativeResize="0"/>
          <p:nvPr/>
        </p:nvPicPr>
        <p:blipFill>
          <a:blip r:embed="rId3">
            <a:alphaModFix/>
          </a:blip>
          <a:stretch>
            <a:fillRect/>
          </a:stretch>
        </p:blipFill>
        <p:spPr>
          <a:xfrm>
            <a:off x="4464000" y="1258400"/>
            <a:ext cx="4527600" cy="3341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Right hand rule</a:t>
            </a:r>
            <a:endParaRPr/>
          </a:p>
        </p:txBody>
      </p:sp>
      <p:sp>
        <p:nvSpPr>
          <p:cNvPr id="108" name="Google Shape;108;p19"/>
          <p:cNvSpPr txBox="1"/>
          <p:nvPr>
            <p:ph idx="1" type="body"/>
          </p:nvPr>
        </p:nvSpPr>
        <p:spPr>
          <a:xfrm>
            <a:off x="311700" y="1468825"/>
            <a:ext cx="3999900" cy="98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There are two directions perpendicular to the plane of rotation.</a:t>
            </a:r>
            <a:endParaRPr sz="1600"/>
          </a:p>
        </p:txBody>
      </p:sp>
      <p:sp>
        <p:nvSpPr>
          <p:cNvPr id="109" name="Google Shape;109;p19"/>
          <p:cNvSpPr txBox="1"/>
          <p:nvPr>
            <p:ph idx="1" type="body"/>
          </p:nvPr>
        </p:nvSpPr>
        <p:spPr>
          <a:xfrm>
            <a:off x="311700" y="2454025"/>
            <a:ext cx="3999900" cy="163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To find the proper direction of torque, you can curl your fingers in the direction of rotation and the direction your thumb points is the direction of torque.</a:t>
            </a:r>
            <a:endParaRPr sz="1600"/>
          </a:p>
        </p:txBody>
      </p:sp>
      <p:pic>
        <p:nvPicPr>
          <p:cNvPr id="110" name="Google Shape;110;p19"/>
          <p:cNvPicPr preferRelativeResize="0"/>
          <p:nvPr/>
        </p:nvPicPr>
        <p:blipFill>
          <a:blip r:embed="rId3">
            <a:alphaModFix/>
          </a:blip>
          <a:stretch>
            <a:fillRect/>
          </a:stretch>
        </p:blipFill>
        <p:spPr>
          <a:xfrm>
            <a:off x="4464000" y="1258400"/>
            <a:ext cx="4527598" cy="29211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Physics directions</a:t>
            </a:r>
            <a:endParaRPr/>
          </a:p>
        </p:txBody>
      </p:sp>
      <p:sp>
        <p:nvSpPr>
          <p:cNvPr id="116" name="Google Shape;116;p20"/>
          <p:cNvSpPr txBox="1"/>
          <p:nvPr>
            <p:ph idx="1" type="body"/>
          </p:nvPr>
        </p:nvSpPr>
        <p:spPr>
          <a:xfrm>
            <a:off x="311700" y="1468825"/>
            <a:ext cx="45672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can use symbols to denote things going into and out of the page. </a:t>
            </a:r>
            <a:endParaRPr sz="1600"/>
          </a:p>
        </p:txBody>
      </p:sp>
      <p:sp>
        <p:nvSpPr>
          <p:cNvPr id="117" name="Google Shape;117;p20"/>
          <p:cNvSpPr txBox="1"/>
          <p:nvPr>
            <p:ph idx="1" type="body"/>
          </p:nvPr>
        </p:nvSpPr>
        <p:spPr>
          <a:xfrm>
            <a:off x="311700" y="2202325"/>
            <a:ext cx="4359600" cy="98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x</a:t>
            </a:r>
            <a:r>
              <a:rPr lang="en" sz="1600"/>
              <a:t> represents a vector </a:t>
            </a:r>
            <a:r>
              <a:rPr lang="en" sz="1600"/>
              <a:t>going</a:t>
            </a:r>
            <a:r>
              <a:rPr lang="en" sz="1600"/>
              <a:t> in the page and . represents a vector coming out.</a:t>
            </a:r>
            <a:endParaRPr sz="1600"/>
          </a:p>
        </p:txBody>
      </p:sp>
      <p:sp>
        <p:nvSpPr>
          <p:cNvPr id="118" name="Google Shape;118;p20"/>
          <p:cNvSpPr txBox="1"/>
          <p:nvPr>
            <p:ph idx="1" type="body"/>
          </p:nvPr>
        </p:nvSpPr>
        <p:spPr>
          <a:xfrm>
            <a:off x="311700" y="3187525"/>
            <a:ext cx="4359600" cy="156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North is in the page, South is out, East is to the right, West is to the left, up is up, and down is down. These are the six directions in physics.</a:t>
            </a:r>
            <a:endParaRPr sz="1600"/>
          </a:p>
        </p:txBody>
      </p:sp>
      <p:pic>
        <p:nvPicPr>
          <p:cNvPr id="119" name="Google Shape;119;p20"/>
          <p:cNvPicPr preferRelativeResize="0"/>
          <p:nvPr/>
        </p:nvPicPr>
        <p:blipFill>
          <a:blip r:embed="rId3">
            <a:alphaModFix/>
          </a:blip>
          <a:stretch>
            <a:fillRect/>
          </a:stretch>
        </p:blipFill>
        <p:spPr>
          <a:xfrm>
            <a:off x="4823700" y="2354725"/>
            <a:ext cx="4167900" cy="20086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Center of mass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