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7b35493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7b35493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7b354931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7b35493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b354931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b354931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7b354931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7b354931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7b354931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7b354931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b35493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b35493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7b354931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7b354931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7b35493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7b354931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7b354931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7b354931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7b35493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7b35493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4d7226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4d7226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7b354931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7b354931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7b354931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7b354931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7b354931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7b354931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7b354931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7b354931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b354931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b354931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7b354931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7b354931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7b354931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7b354931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7b354931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7b354931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b354931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b354931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7b354931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7b354931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84d72269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84d72269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7b35493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7b35493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7b354931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7b354931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7b35493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7b35493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7b354931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7b354931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7b35493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7b35493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7b354931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7b354931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b35493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b35493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b354931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b354931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7b35493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7b35493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7b354931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7b354931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Mechanics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Procedure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Newton’s laws</a:t>
            </a:r>
            <a:endParaRPr/>
          </a:p>
        </p:txBody>
      </p:sp>
      <p:sp>
        <p:nvSpPr>
          <p:cNvPr id="133" name="Google Shape;133;p23"/>
          <p:cNvSpPr txBox="1"/>
          <p:nvPr>
            <p:ph idx="1" type="body"/>
          </p:nvPr>
        </p:nvSpPr>
        <p:spPr>
          <a:xfrm>
            <a:off x="311700" y="1152475"/>
            <a:ext cx="3999900" cy="93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In the last lab it turns out we don’t live too far from sea level, so the gravitational acceleration was around g = 9.801 m/s</a:t>
            </a:r>
            <a:r>
              <a:rPr baseline="30000" lang="en" sz="1600"/>
              <a:t>2</a:t>
            </a:r>
            <a:r>
              <a:rPr lang="en" sz="1600"/>
              <a:t>.</a:t>
            </a:r>
            <a:endParaRPr sz="1600"/>
          </a:p>
        </p:txBody>
      </p:sp>
      <p:sp>
        <p:nvSpPr>
          <p:cNvPr id="134" name="Google Shape;134;p23"/>
          <p:cNvSpPr txBox="1"/>
          <p:nvPr>
            <p:ph idx="1" type="body"/>
          </p:nvPr>
        </p:nvSpPr>
        <p:spPr>
          <a:xfrm>
            <a:off x="311700" y="2103600"/>
            <a:ext cx="3999900" cy="93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However, through the entire lab the silicone block you used to hold the basketball kept slipping off the table.</a:t>
            </a:r>
            <a:endParaRPr sz="1600"/>
          </a:p>
        </p:txBody>
      </p:sp>
      <p:sp>
        <p:nvSpPr>
          <p:cNvPr id="135" name="Google Shape;135;p23"/>
          <p:cNvSpPr txBox="1"/>
          <p:nvPr>
            <p:ph idx="1" type="body"/>
          </p:nvPr>
        </p:nvSpPr>
        <p:spPr>
          <a:xfrm>
            <a:off x="311700" y="3039900"/>
            <a:ext cx="3999900" cy="171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You noticed that you can change the angle on the rubber table, so using the table, block, and any other tools found in a lab, write a procedure that will let you find the maximum coefficient of static friction between the silicone and rubber.</a:t>
            </a:r>
            <a:endParaRPr sz="1600"/>
          </a:p>
        </p:txBody>
      </p:sp>
      <p:pic>
        <p:nvPicPr>
          <p:cNvPr id="136" name="Google Shape;136;p23"/>
          <p:cNvPicPr preferRelativeResize="0"/>
          <p:nvPr/>
        </p:nvPicPr>
        <p:blipFill>
          <a:blip r:embed="rId3">
            <a:alphaModFix/>
          </a:blip>
          <a:stretch>
            <a:fillRect/>
          </a:stretch>
        </p:blipFill>
        <p:spPr>
          <a:xfrm>
            <a:off x="4464000" y="1170125"/>
            <a:ext cx="4527598" cy="30527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42" name="Google Shape;142;p24"/>
          <p:cNvSpPr txBox="1"/>
          <p:nvPr>
            <p:ph idx="1" type="body"/>
          </p:nvPr>
        </p:nvSpPr>
        <p:spPr>
          <a:xfrm>
            <a:off x="311700" y="1152475"/>
            <a:ext cx="8520600" cy="44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question is a little different because it asks for a procedure.</a:t>
            </a:r>
            <a:endParaRPr sz="1600"/>
          </a:p>
        </p:txBody>
      </p:sp>
      <p:sp>
        <p:nvSpPr>
          <p:cNvPr id="143" name="Google Shape;143;p24"/>
          <p:cNvSpPr txBox="1"/>
          <p:nvPr>
            <p:ph idx="1" type="body"/>
          </p:nvPr>
        </p:nvSpPr>
        <p:spPr>
          <a:xfrm>
            <a:off x="311700" y="1600675"/>
            <a:ext cx="8520600" cy="1280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We know that the coefficient of static friction changes based on how much force you apply to an object, so to find the maximum, we need to find a point where we’re applying a force just below the amount that would get the object moving: thus, we should angle the table up just before the block slips and measure the angle θ.</a:t>
            </a:r>
            <a:endParaRPr sz="1600"/>
          </a:p>
        </p:txBody>
      </p:sp>
      <p:sp>
        <p:nvSpPr>
          <p:cNvPr id="144" name="Google Shape;144;p24"/>
          <p:cNvSpPr txBox="1"/>
          <p:nvPr>
            <p:ph idx="1" type="body"/>
          </p:nvPr>
        </p:nvSpPr>
        <p:spPr>
          <a:xfrm>
            <a:off x="311700" y="2881375"/>
            <a:ext cx="8520600" cy="1280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We know that the coefficient of static friction, , is counteracting the gravitational force pulling the block down, so f = mgsin(θ), and f = </a:t>
            </a:r>
            <a:r>
              <a:rPr lang="en" sz="1600"/>
              <a:t>μ</a:t>
            </a:r>
            <a:r>
              <a:rPr baseline="-25000" lang="en" sz="1600"/>
              <a:t>s</a:t>
            </a:r>
            <a:r>
              <a:rPr lang="en" sz="1600"/>
              <a:t>F</a:t>
            </a:r>
            <a:r>
              <a:rPr baseline="-25000" lang="en" sz="1600"/>
              <a:t>N</a:t>
            </a:r>
            <a:r>
              <a:rPr lang="en" sz="1600"/>
              <a:t> = </a:t>
            </a:r>
            <a:r>
              <a:rPr lang="en" sz="1600"/>
              <a:t>μ</a:t>
            </a:r>
            <a:r>
              <a:rPr baseline="-25000" lang="en" sz="1600"/>
              <a:t>s</a:t>
            </a:r>
            <a:r>
              <a:rPr lang="en" sz="1600"/>
              <a:t>mgcos(θ), where </a:t>
            </a:r>
            <a:r>
              <a:rPr lang="en" sz="1600"/>
              <a:t>μ</a:t>
            </a:r>
            <a:r>
              <a:rPr baseline="-25000" lang="en" sz="1600"/>
              <a:t>s</a:t>
            </a:r>
            <a:r>
              <a:rPr lang="en" sz="1600"/>
              <a:t> is the maximum static friction.</a:t>
            </a:r>
            <a:r>
              <a:rPr lang="en" sz="1600"/>
              <a:t> so set those two definitions of f equation and you get </a:t>
            </a:r>
            <a:r>
              <a:rPr lang="en" sz="1600"/>
              <a:t>μ</a:t>
            </a:r>
            <a:r>
              <a:rPr baseline="-25000" lang="en" sz="1600"/>
              <a:t>s </a:t>
            </a:r>
            <a:r>
              <a:rPr lang="en" sz="1600"/>
              <a:t>= mgsin(θ)/[mgcos(θ)] = sin(θ)/cos(θ) = tan(θ).</a:t>
            </a:r>
            <a:endParaRPr sz="1600"/>
          </a:p>
        </p:txBody>
      </p:sp>
      <p:sp>
        <p:nvSpPr>
          <p:cNvPr id="145" name="Google Shape;145;p24"/>
          <p:cNvSpPr txBox="1"/>
          <p:nvPr>
            <p:ph idx="1" type="body"/>
          </p:nvPr>
        </p:nvSpPr>
        <p:spPr>
          <a:xfrm>
            <a:off x="311700" y="41620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Instead of doing all that work though, it would be cool if you just said μ</a:t>
            </a:r>
            <a:r>
              <a:rPr baseline="-25000" lang="en" sz="1600"/>
              <a:t>s</a:t>
            </a:r>
            <a:r>
              <a:rPr baseline="30000" lang="en" sz="1600"/>
              <a:t> </a:t>
            </a:r>
            <a:r>
              <a:rPr lang="en" sz="1600"/>
              <a:t>= tan(θ) because you remembered this equation.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Procedures</a:t>
            </a:r>
            <a:endParaRPr/>
          </a:p>
        </p:txBody>
      </p:sp>
      <p:sp>
        <p:nvSpPr>
          <p:cNvPr id="151" name="Google Shape;151;p25"/>
          <p:cNvSpPr txBox="1"/>
          <p:nvPr>
            <p:ph idx="1" type="body"/>
          </p:nvPr>
        </p:nvSpPr>
        <p:spPr>
          <a:xfrm>
            <a:off x="311700" y="1152475"/>
            <a:ext cx="8520600" cy="73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Note when we solved the procedure question before, what we did was first say the steps we needed to do -- often, a bullet point list is a good step to organize your thoughts.</a:t>
            </a:r>
            <a:endParaRPr sz="1600"/>
          </a:p>
        </p:txBody>
      </p:sp>
      <p:sp>
        <p:nvSpPr>
          <p:cNvPr id="152" name="Google Shape;152;p25"/>
          <p:cNvSpPr txBox="1"/>
          <p:nvPr>
            <p:ph idx="1" type="body"/>
          </p:nvPr>
        </p:nvSpPr>
        <p:spPr>
          <a:xfrm>
            <a:off x="311700" y="1883575"/>
            <a:ext cx="8520600" cy="99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However, you must also identify all measurements you must take, the tool you used, and the variables you assigned: in the previous question, we measured the angle the table was tilted, θ, using the protractor.</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hints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and energy</a:t>
            </a:r>
            <a:endParaRPr/>
          </a:p>
        </p:txBody>
      </p:sp>
      <p:sp>
        <p:nvSpPr>
          <p:cNvPr id="163" name="Google Shape;163;p27"/>
          <p:cNvSpPr txBox="1"/>
          <p:nvPr>
            <p:ph idx="1" type="body"/>
          </p:nvPr>
        </p:nvSpPr>
        <p:spPr>
          <a:xfrm>
            <a:off x="311700" y="1152475"/>
            <a:ext cx="3999900" cy="186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When you angle the table a little higher, you realized that you might be able to compare the potential energy at the start and the kinetic energy at the bottom of the ramp to find out how much kinetic friction acted on when the silicone block slides down the rubber table.</a:t>
            </a:r>
            <a:endParaRPr sz="1600"/>
          </a:p>
        </p:txBody>
      </p:sp>
      <p:sp>
        <p:nvSpPr>
          <p:cNvPr id="164" name="Google Shape;164;p27"/>
          <p:cNvSpPr txBox="1"/>
          <p:nvPr>
            <p:ph idx="1" type="body"/>
          </p:nvPr>
        </p:nvSpPr>
        <p:spPr>
          <a:xfrm>
            <a:off x="311700" y="3021775"/>
            <a:ext cx="3999900" cy="186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You asked your lab to loan you a device that allows you to measure velocity of objects (yes these exist and are super cool) to write your procedure and equations in order to find the coefficient of kinetic friction on the object as it slides down the table.</a:t>
            </a:r>
            <a:endParaRPr sz="1600"/>
          </a:p>
        </p:txBody>
      </p:sp>
      <p:pic>
        <p:nvPicPr>
          <p:cNvPr id="165" name="Google Shape;165;p27"/>
          <p:cNvPicPr preferRelativeResize="0"/>
          <p:nvPr/>
        </p:nvPicPr>
        <p:blipFill>
          <a:blip r:embed="rId3">
            <a:alphaModFix/>
          </a:blip>
          <a:stretch>
            <a:fillRect/>
          </a:stretch>
        </p:blipFill>
        <p:spPr>
          <a:xfrm>
            <a:off x="4311600" y="1707325"/>
            <a:ext cx="4527599" cy="20544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71" name="Google Shape;171;p28"/>
          <p:cNvSpPr txBox="1"/>
          <p:nvPr>
            <p:ph idx="1" type="body"/>
          </p:nvPr>
        </p:nvSpPr>
        <p:spPr>
          <a:xfrm>
            <a:off x="311700" y="1152475"/>
            <a:ext cx="8520600" cy="167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Again, we have to write a procedure: we will tilt the ramp such that the block slides down. Use a protractor to measure the angle, θ,  Use a scale to measure the mass, m, of the block. Then, we will use a meter stick to measure the height from which our block will slide down, h. Then, use the meter stick to measure the distance the block travels down the ramp, d. Finally, as soon as the block reaches the bottom, use the velocity measuring device in order to find the velocity, v, of the object.</a:t>
            </a:r>
            <a:endParaRPr sz="1600"/>
          </a:p>
        </p:txBody>
      </p:sp>
      <p:sp>
        <p:nvSpPr>
          <p:cNvPr id="172" name="Google Shape;172;p28"/>
          <p:cNvSpPr txBox="1"/>
          <p:nvPr>
            <p:ph idx="1" type="body"/>
          </p:nvPr>
        </p:nvSpPr>
        <p:spPr>
          <a:xfrm>
            <a:off x="311700" y="2830375"/>
            <a:ext cx="8667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At the top of the ramp, there is only potential energy: mgh. However, as the object rolls down the slope, this potential energy is converted into kinetic energy, ½ mv</a:t>
            </a:r>
            <a:r>
              <a:rPr baseline="30000" lang="en" sz="1600"/>
              <a:t>2</a:t>
            </a:r>
            <a:r>
              <a:rPr lang="en" sz="1600"/>
              <a:t>, and internal energy. If friction is represented as f, then internal energy is fd. Thus, mgh = ½ mv</a:t>
            </a:r>
            <a:r>
              <a:rPr baseline="30000" lang="en" sz="1600"/>
              <a:t>2</a:t>
            </a:r>
            <a:r>
              <a:rPr lang="en" sz="1600"/>
              <a:t> + fd, so we can rearrange to get f = (mgh - ½ mv</a:t>
            </a:r>
            <a:r>
              <a:rPr baseline="30000" lang="en" sz="1600"/>
              <a:t>2</a:t>
            </a:r>
            <a:r>
              <a:rPr lang="en" sz="1600"/>
              <a:t>)/d. Since f = μ</a:t>
            </a:r>
            <a:r>
              <a:rPr baseline="-25000" lang="en" sz="1600"/>
              <a:t>k</a:t>
            </a:r>
            <a:r>
              <a:rPr lang="en" sz="1600"/>
              <a:t>F</a:t>
            </a:r>
            <a:r>
              <a:rPr baseline="-25000" lang="en" sz="1600"/>
              <a:t>N</a:t>
            </a:r>
            <a:r>
              <a:rPr lang="en" sz="1600"/>
              <a:t> = </a:t>
            </a:r>
            <a:r>
              <a:rPr lang="en" sz="1600"/>
              <a:t>μ</a:t>
            </a:r>
            <a:r>
              <a:rPr baseline="-25000" lang="en" sz="1600"/>
              <a:t>k</a:t>
            </a:r>
            <a:r>
              <a:rPr lang="en" sz="1600"/>
              <a:t>mgcos(θ), μ</a:t>
            </a:r>
            <a:r>
              <a:rPr baseline="-25000" lang="en" sz="1600"/>
              <a:t>k</a:t>
            </a:r>
            <a:r>
              <a:rPr lang="en" sz="1600"/>
              <a:t> = (mgh - ½ mv</a:t>
            </a:r>
            <a:r>
              <a:rPr baseline="30000" lang="en" sz="1600"/>
              <a:t>2</a:t>
            </a:r>
            <a:r>
              <a:rPr lang="en" sz="1600"/>
              <a:t>)/[dmgcos(θ)].</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Hints</a:t>
            </a:r>
            <a:endParaRPr/>
          </a:p>
        </p:txBody>
      </p:sp>
      <p:sp>
        <p:nvSpPr>
          <p:cNvPr id="178" name="Google Shape;178;p29"/>
          <p:cNvSpPr txBox="1"/>
          <p:nvPr>
            <p:ph idx="1" type="body"/>
          </p:nvPr>
        </p:nvSpPr>
        <p:spPr>
          <a:xfrm>
            <a:off x="311700" y="1152475"/>
            <a:ext cx="8520600" cy="9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Some problems are really difficult, so the problem itself might actually give you some hints along the way: in this case, you got a device used to measure velocity, so you know that velocity must be involved.</a:t>
            </a:r>
            <a:endParaRPr sz="1600"/>
          </a:p>
        </p:txBody>
      </p:sp>
      <p:sp>
        <p:nvSpPr>
          <p:cNvPr id="179" name="Google Shape;179;p29"/>
          <p:cNvSpPr txBox="1"/>
          <p:nvPr>
            <p:ph idx="1" type="body"/>
          </p:nvPr>
        </p:nvSpPr>
        <p:spPr>
          <a:xfrm>
            <a:off x="311700" y="2127775"/>
            <a:ext cx="8520600" cy="9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However, the problem also said to note the potential energy before the block is dropped and the kinetic energy after the block ends up at the bottom of the ramp, so you know you need mgh, so mass and height, and you need ½ mv</a:t>
            </a:r>
            <a:r>
              <a:rPr baseline="30000" lang="en" sz="1600"/>
              <a:t>2</a:t>
            </a:r>
            <a:r>
              <a:rPr lang="en" sz="1600"/>
              <a:t> -- aha, a use for the velocity measuring device.</a:t>
            </a:r>
            <a:endParaRPr sz="1600"/>
          </a:p>
        </p:txBody>
      </p:sp>
      <p:sp>
        <p:nvSpPr>
          <p:cNvPr id="180" name="Google Shape;180;p29"/>
          <p:cNvSpPr txBox="1"/>
          <p:nvPr>
            <p:ph idx="1" type="body"/>
          </p:nvPr>
        </p:nvSpPr>
        <p:spPr>
          <a:xfrm>
            <a:off x="311700" y="3103075"/>
            <a:ext cx="8520600" cy="4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Since you are asked to </a:t>
            </a:r>
            <a:r>
              <a:rPr lang="en" sz="1600"/>
              <a:t>find</a:t>
            </a:r>
            <a:r>
              <a:rPr lang="en" sz="1600"/>
              <a:t> friction, and you know </a:t>
            </a:r>
            <a:r>
              <a:rPr lang="en" sz="1600"/>
              <a:t>μ</a:t>
            </a:r>
            <a:r>
              <a:rPr baseline="-25000" lang="en" sz="1600"/>
              <a:t>k</a:t>
            </a:r>
            <a:r>
              <a:rPr lang="en" sz="1600"/>
              <a:t>mgcos(θ), we need θ. </a:t>
            </a:r>
            <a:endParaRPr sz="1600"/>
          </a:p>
        </p:txBody>
      </p:sp>
      <p:sp>
        <p:nvSpPr>
          <p:cNvPr id="181" name="Google Shape;181;p29"/>
          <p:cNvSpPr txBox="1"/>
          <p:nvPr>
            <p:ph idx="1" type="body"/>
          </p:nvPr>
        </p:nvSpPr>
        <p:spPr>
          <a:xfrm>
            <a:off x="311700" y="3542875"/>
            <a:ext cx="85206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600"/>
              <a:t>Finally, as energies are involved, you know that this problem must be a conservation of energy problem, so some equation revolving around conservation of energy must be written.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Drawing diagrams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momentum and systems of particles</a:t>
            </a:r>
            <a:endParaRPr/>
          </a:p>
        </p:txBody>
      </p:sp>
      <p:sp>
        <p:nvSpPr>
          <p:cNvPr id="192" name="Google Shape;192;p31"/>
          <p:cNvSpPr txBox="1"/>
          <p:nvPr>
            <p:ph idx="1" type="body"/>
          </p:nvPr>
        </p:nvSpPr>
        <p:spPr>
          <a:xfrm>
            <a:off x="311700" y="1152475"/>
            <a:ext cx="8520600" cy="7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After your trials, you decide to put the block away. However, you drop it straight down and the block of mass m breaks into three equal pieces. Two go to the right and one goes to the left.</a:t>
            </a:r>
            <a:endParaRPr sz="1600"/>
          </a:p>
        </p:txBody>
      </p:sp>
      <p:sp>
        <p:nvSpPr>
          <p:cNvPr id="193" name="Google Shape;193;p31"/>
          <p:cNvSpPr txBox="1"/>
          <p:nvPr>
            <p:ph idx="1" type="body"/>
          </p:nvPr>
        </p:nvSpPr>
        <p:spPr>
          <a:xfrm>
            <a:off x="311700" y="1912975"/>
            <a:ext cx="8520600" cy="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 velocity device captures the velocity, v, of one of the pieces going to the right and you assume the other piece also travels to the right at the same velocity. </a:t>
            </a:r>
            <a:endParaRPr sz="1600"/>
          </a:p>
        </p:txBody>
      </p:sp>
      <p:sp>
        <p:nvSpPr>
          <p:cNvPr id="194" name="Google Shape;194;p31"/>
          <p:cNvSpPr txBox="1"/>
          <p:nvPr>
            <p:ph idx="1" type="body"/>
          </p:nvPr>
        </p:nvSpPr>
        <p:spPr>
          <a:xfrm>
            <a:off x="311700" y="2615575"/>
            <a:ext cx="8520600" cy="4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Write an equation for the velocity of the piece going to the left.</a:t>
            </a:r>
            <a:endParaRPr sz="1600"/>
          </a:p>
        </p:txBody>
      </p:sp>
      <p:sp>
        <p:nvSpPr>
          <p:cNvPr id="195" name="Google Shape;195;p31"/>
          <p:cNvSpPr txBox="1"/>
          <p:nvPr>
            <p:ph idx="1" type="body"/>
          </p:nvPr>
        </p:nvSpPr>
        <p:spPr>
          <a:xfrm>
            <a:off x="311700" y="3113275"/>
            <a:ext cx="8520600" cy="6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piece going left maintains that velocity you calculated and hits a ramp made of rubber, which you know has the same coefficient of kinetic friction on the block, μ</a:t>
            </a:r>
            <a:r>
              <a:rPr baseline="-25000" lang="en" sz="1600"/>
              <a:t>k</a:t>
            </a:r>
            <a:r>
              <a:rPr lang="en" sz="1600"/>
              <a:t>, as the table.</a:t>
            </a:r>
            <a:endParaRPr sz="1600"/>
          </a:p>
        </p:txBody>
      </p:sp>
      <p:sp>
        <p:nvSpPr>
          <p:cNvPr id="196" name="Google Shape;196;p31"/>
          <p:cNvSpPr txBox="1"/>
          <p:nvPr>
            <p:ph idx="1" type="body"/>
          </p:nvPr>
        </p:nvSpPr>
        <p:spPr>
          <a:xfrm>
            <a:off x="311700" y="3767275"/>
            <a:ext cx="8520600" cy="87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Given that the ramp is angled at π/6 radians, draw a </a:t>
            </a:r>
            <a:r>
              <a:rPr lang="en" sz="1600"/>
              <a:t>diagram</a:t>
            </a:r>
            <a:r>
              <a:rPr lang="en" sz="1600"/>
              <a:t> of forces on the block as soon as it hits the ramp. If the block travels a bit up the ramp and then comes to a stop, draw a free body diagram of the block at that point on the ramp.</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Labs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02" name="Google Shape;202;p32"/>
          <p:cNvSpPr txBox="1"/>
          <p:nvPr>
            <p:ph idx="1" type="body"/>
          </p:nvPr>
        </p:nvSpPr>
        <p:spPr>
          <a:xfrm>
            <a:off x="311700" y="1152475"/>
            <a:ext cx="3999900" cy="122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 first part is a conservation of momentum question. Since the block is dropped straight down, the momentum to the right must equal that to the left.</a:t>
            </a:r>
            <a:endParaRPr sz="1600"/>
          </a:p>
        </p:txBody>
      </p:sp>
      <p:sp>
        <p:nvSpPr>
          <p:cNvPr id="203" name="Google Shape;203;p32"/>
          <p:cNvSpPr txBox="1"/>
          <p:nvPr>
            <p:ph idx="1" type="body"/>
          </p:nvPr>
        </p:nvSpPr>
        <p:spPr>
          <a:xfrm>
            <a:off x="311700" y="2381575"/>
            <a:ext cx="3999900" cy="122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Thus, the velocity of the block to the left must be 2v since there are two blocks of mass m/3 travelling to the right at speed v and only one travelling left with mass m/3.</a:t>
            </a:r>
            <a:endParaRPr sz="1600"/>
          </a:p>
        </p:txBody>
      </p:sp>
      <p:sp>
        <p:nvSpPr>
          <p:cNvPr id="204" name="Google Shape;204;p32"/>
          <p:cNvSpPr txBox="1"/>
          <p:nvPr>
            <p:ph idx="1" type="body"/>
          </p:nvPr>
        </p:nvSpPr>
        <p:spPr>
          <a:xfrm>
            <a:off x="311700" y="3610675"/>
            <a:ext cx="3999900" cy="42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diagrams are drawn on the right.</a:t>
            </a:r>
            <a:endParaRPr sz="1600"/>
          </a:p>
        </p:txBody>
      </p:sp>
      <p:pic>
        <p:nvPicPr>
          <p:cNvPr id="205" name="Google Shape;205;p32"/>
          <p:cNvPicPr preferRelativeResize="0"/>
          <p:nvPr/>
        </p:nvPicPr>
        <p:blipFill>
          <a:blip r:embed="rId3">
            <a:alphaModFix/>
          </a:blip>
          <a:stretch>
            <a:fillRect/>
          </a:stretch>
        </p:blipFill>
        <p:spPr>
          <a:xfrm>
            <a:off x="4464000" y="1170125"/>
            <a:ext cx="3592796" cy="3820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Diagrams</a:t>
            </a:r>
            <a:endParaRPr/>
          </a:p>
        </p:txBody>
      </p:sp>
      <p:sp>
        <p:nvSpPr>
          <p:cNvPr id="211" name="Google Shape;211;p33"/>
          <p:cNvSpPr txBox="1"/>
          <p:nvPr>
            <p:ph idx="1" type="body"/>
          </p:nvPr>
        </p:nvSpPr>
        <p:spPr>
          <a:xfrm>
            <a:off x="311700" y="1152475"/>
            <a:ext cx="3999900" cy="201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Note that for the forces diagram, gravitational force (weight) acts on the center of mass of the block, the normal force happens between the surfaces, perpendicular to both of them, and the friction force acts between the surfaces but parallel.</a:t>
            </a:r>
            <a:endParaRPr sz="1600"/>
          </a:p>
        </p:txBody>
      </p:sp>
      <p:sp>
        <p:nvSpPr>
          <p:cNvPr id="212" name="Google Shape;212;p33"/>
          <p:cNvSpPr txBox="1"/>
          <p:nvPr>
            <p:ph idx="1" type="body"/>
          </p:nvPr>
        </p:nvSpPr>
        <p:spPr>
          <a:xfrm>
            <a:off x="311700" y="3172075"/>
            <a:ext cx="3999900" cy="130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However, on the free body diagram (fbd) none of that matters as we assume the object to be a point so all forces are extending out of that point.</a:t>
            </a:r>
            <a:endParaRPr sz="1600"/>
          </a:p>
        </p:txBody>
      </p:sp>
      <p:pic>
        <p:nvPicPr>
          <p:cNvPr id="213" name="Google Shape;213;p33"/>
          <p:cNvPicPr preferRelativeResize="0"/>
          <p:nvPr/>
        </p:nvPicPr>
        <p:blipFill>
          <a:blip r:embed="rId3">
            <a:alphaModFix/>
          </a:blip>
          <a:stretch>
            <a:fillRect/>
          </a:stretch>
        </p:blipFill>
        <p:spPr>
          <a:xfrm>
            <a:off x="4464000" y="1170125"/>
            <a:ext cx="3373564" cy="38209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Differential equations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Rotational dynamics</a:t>
            </a:r>
            <a:endParaRPr/>
          </a:p>
        </p:txBody>
      </p:sp>
      <p:sp>
        <p:nvSpPr>
          <p:cNvPr id="224" name="Google Shape;224;p35"/>
          <p:cNvSpPr txBox="1"/>
          <p:nvPr>
            <p:ph idx="1" type="body"/>
          </p:nvPr>
        </p:nvSpPr>
        <p:spPr>
          <a:xfrm>
            <a:off x="311700" y="1152475"/>
            <a:ext cx="3999900" cy="68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After </a:t>
            </a:r>
            <a:r>
              <a:rPr lang="en" sz="1600"/>
              <a:t>cleaning up and </a:t>
            </a:r>
            <a:r>
              <a:rPr lang="en" sz="1600"/>
              <a:t>setting the table flat again, you decide to have a little fun.</a:t>
            </a:r>
            <a:endParaRPr sz="1600"/>
          </a:p>
        </p:txBody>
      </p:sp>
      <p:sp>
        <p:nvSpPr>
          <p:cNvPr id="225" name="Google Shape;225;p35"/>
          <p:cNvSpPr txBox="1"/>
          <p:nvPr>
            <p:ph idx="1" type="body"/>
          </p:nvPr>
        </p:nvSpPr>
        <p:spPr>
          <a:xfrm>
            <a:off x="311700" y="1795925"/>
            <a:ext cx="3999900" cy="137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You linearly throw the tube, at a velocity v</a:t>
            </a:r>
            <a:r>
              <a:rPr baseline="-25000" lang="en" sz="1600"/>
              <a:t>0</a:t>
            </a:r>
            <a:r>
              <a:rPr lang="en" sz="1600"/>
              <a:t> with moment of inertia mr</a:t>
            </a:r>
            <a:r>
              <a:rPr baseline="30000" lang="en" sz="1600"/>
              <a:t>2</a:t>
            </a:r>
            <a:r>
              <a:rPr lang="en" sz="1600"/>
              <a:t> where m is the mass of the tube and r is the radius, made of silicone across the rubber table, so you know μ</a:t>
            </a:r>
            <a:r>
              <a:rPr baseline="-25000" lang="en" sz="1600"/>
              <a:t>k</a:t>
            </a:r>
            <a:r>
              <a:rPr lang="en" sz="1600"/>
              <a:t> and μ</a:t>
            </a:r>
            <a:r>
              <a:rPr baseline="-25000" lang="en" sz="1600"/>
              <a:t>s</a:t>
            </a:r>
            <a:r>
              <a:rPr lang="en" sz="1600"/>
              <a:t> from </a:t>
            </a:r>
            <a:r>
              <a:rPr lang="en" sz="1600"/>
              <a:t>previous problems.</a:t>
            </a:r>
            <a:endParaRPr sz="1600"/>
          </a:p>
        </p:txBody>
      </p:sp>
      <p:sp>
        <p:nvSpPr>
          <p:cNvPr id="226" name="Google Shape;226;p35"/>
          <p:cNvSpPr txBox="1"/>
          <p:nvPr>
            <p:ph idx="1" type="body"/>
          </p:nvPr>
        </p:nvSpPr>
        <p:spPr>
          <a:xfrm>
            <a:off x="311700" y="3103500"/>
            <a:ext cx="3999900" cy="78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tube slips on the table for a while before it starts rolling without slipping.</a:t>
            </a:r>
            <a:endParaRPr sz="1600"/>
          </a:p>
        </p:txBody>
      </p:sp>
      <p:pic>
        <p:nvPicPr>
          <p:cNvPr id="227" name="Google Shape;227;p35"/>
          <p:cNvPicPr preferRelativeResize="0"/>
          <p:nvPr/>
        </p:nvPicPr>
        <p:blipFill>
          <a:blip r:embed="rId3">
            <a:alphaModFix/>
          </a:blip>
          <a:stretch>
            <a:fillRect/>
          </a:stretch>
        </p:blipFill>
        <p:spPr>
          <a:xfrm>
            <a:off x="4384000" y="2586950"/>
            <a:ext cx="4527601" cy="2190846"/>
          </a:xfrm>
          <a:prstGeom prst="rect">
            <a:avLst/>
          </a:prstGeom>
          <a:noFill/>
          <a:ln>
            <a:noFill/>
          </a:ln>
        </p:spPr>
      </p:pic>
      <p:sp>
        <p:nvSpPr>
          <p:cNvPr id="228" name="Google Shape;228;p35"/>
          <p:cNvSpPr txBox="1"/>
          <p:nvPr/>
        </p:nvSpPr>
        <p:spPr>
          <a:xfrm>
            <a:off x="311700" y="3886200"/>
            <a:ext cx="44484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accent3"/>
                </a:solidFill>
                <a:latin typeface="Proxima Nova"/>
                <a:ea typeface="Proxima Nova"/>
                <a:cs typeface="Proxima Nova"/>
                <a:sym typeface="Proxima Nova"/>
              </a:rPr>
              <a:t>I</a:t>
            </a:r>
            <a:r>
              <a:rPr lang="en" sz="1600">
                <a:solidFill>
                  <a:schemeClr val="accent3"/>
                </a:solidFill>
                <a:latin typeface="Proxima Nova"/>
                <a:ea typeface="Proxima Nova"/>
                <a:cs typeface="Proxima Nova"/>
                <a:sym typeface="Proxima Nova"/>
              </a:rPr>
              <a:t>dentify the type of frictional force that allows the tube to roll.</a:t>
            </a:r>
            <a:endParaRPr/>
          </a:p>
        </p:txBody>
      </p:sp>
      <p:sp>
        <p:nvSpPr>
          <p:cNvPr id="229" name="Google Shape;229;p35"/>
          <p:cNvSpPr txBox="1"/>
          <p:nvPr/>
        </p:nvSpPr>
        <p:spPr>
          <a:xfrm>
            <a:off x="4384000" y="1152475"/>
            <a:ext cx="45276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accent3"/>
                </a:solidFill>
                <a:latin typeface="Proxima Nova"/>
                <a:ea typeface="Proxima Nova"/>
                <a:cs typeface="Proxima Nova"/>
                <a:sym typeface="Proxima Nova"/>
              </a:rPr>
              <a:t>Then use </a:t>
            </a:r>
            <a:r>
              <a:rPr lang="en" sz="1600">
                <a:solidFill>
                  <a:schemeClr val="accent3"/>
                </a:solidFill>
                <a:latin typeface="Proxima Nova"/>
                <a:ea typeface="Proxima Nova"/>
                <a:cs typeface="Proxima Nova"/>
                <a:sym typeface="Proxima Nova"/>
              </a:rPr>
              <a:t>either Newton’s linear or rotational second law to write and solve a differential equation for the linear velocity with respect to time of the tube until it stops slipping.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35" name="Google Shape;235;p36"/>
          <p:cNvSpPr txBox="1"/>
          <p:nvPr>
            <p:ph idx="1" type="body"/>
          </p:nvPr>
        </p:nvSpPr>
        <p:spPr>
          <a:xfrm>
            <a:off x="311700" y="1152475"/>
            <a:ext cx="8520600" cy="90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This is a very challenging question, but let’s try to make sense of the situation: there’s a tube that first travels linearly on the table. However, some force, likely friction, acts on the object, causing it to roll. </a:t>
            </a:r>
            <a:endParaRPr sz="1600"/>
          </a:p>
        </p:txBody>
      </p:sp>
      <p:sp>
        <p:nvSpPr>
          <p:cNvPr id="236" name="Google Shape;236;p36"/>
          <p:cNvSpPr txBox="1"/>
          <p:nvPr>
            <p:ph idx="1" type="body"/>
          </p:nvPr>
        </p:nvSpPr>
        <p:spPr>
          <a:xfrm>
            <a:off x="311700" y="2059375"/>
            <a:ext cx="8520600" cy="66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If we want to find the linear (slipping) velocity, then we should use the linear second law, in other words F = ma, or a = F/m, or dv/dt = F/m.</a:t>
            </a:r>
            <a:endParaRPr sz="1600"/>
          </a:p>
        </p:txBody>
      </p:sp>
      <p:sp>
        <p:nvSpPr>
          <p:cNvPr id="237" name="Google Shape;237;p36"/>
          <p:cNvSpPr txBox="1"/>
          <p:nvPr>
            <p:ph idx="1" type="body"/>
          </p:nvPr>
        </p:nvSpPr>
        <p:spPr>
          <a:xfrm>
            <a:off x="311700" y="2722975"/>
            <a:ext cx="8520600" cy="90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We know the force acting on the object is some form of friction, causing the linear velocity to decrease but the object to roll. As there is linear velocity, the friction involved must be kinetic friction -- thus we have identified the force.</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Differential equation</a:t>
            </a:r>
            <a:endParaRPr/>
          </a:p>
        </p:txBody>
      </p:sp>
      <p:sp>
        <p:nvSpPr>
          <p:cNvPr id="243" name="Google Shape;243;p37"/>
          <p:cNvSpPr txBox="1"/>
          <p:nvPr>
            <p:ph idx="1" type="body"/>
          </p:nvPr>
        </p:nvSpPr>
        <p:spPr>
          <a:xfrm>
            <a:off x="311700" y="1152475"/>
            <a:ext cx="8520600" cy="91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To set up the differential equation, we know that friction is slowing down the linear velocity, so F = f</a:t>
            </a:r>
            <a:r>
              <a:rPr baseline="-25000" lang="en" sz="1600"/>
              <a:t>k</a:t>
            </a:r>
            <a:r>
              <a:rPr lang="en" sz="1600"/>
              <a:t> = -</a:t>
            </a:r>
            <a:r>
              <a:rPr lang="en" sz="1600"/>
              <a:t>μ</a:t>
            </a:r>
            <a:r>
              <a:rPr baseline="-25000" lang="en" sz="1600"/>
              <a:t>k</a:t>
            </a:r>
            <a:r>
              <a:rPr lang="en" sz="1600"/>
              <a:t>F</a:t>
            </a:r>
            <a:r>
              <a:rPr baseline="-25000" lang="en" sz="1600"/>
              <a:t>N</a:t>
            </a:r>
            <a:r>
              <a:rPr lang="en" sz="1600"/>
              <a:t> = -μ</a:t>
            </a:r>
            <a:r>
              <a:rPr baseline="-25000" lang="en" sz="1600"/>
              <a:t>k</a:t>
            </a:r>
            <a:r>
              <a:rPr lang="en" sz="1600"/>
              <a:t>mg, so dv/dt = -μ</a:t>
            </a:r>
            <a:r>
              <a:rPr baseline="-25000" lang="en" sz="1600"/>
              <a:t>k</a:t>
            </a:r>
            <a:r>
              <a:rPr lang="en" sz="1600"/>
              <a:t>mg/m = -μ</a:t>
            </a:r>
            <a:r>
              <a:rPr baseline="-25000" lang="en" sz="1600"/>
              <a:t>k</a:t>
            </a:r>
            <a:r>
              <a:rPr lang="en" sz="1600"/>
              <a:t>g. Note the negative as friction should decrease linear velocity.</a:t>
            </a:r>
            <a:endParaRPr sz="1600"/>
          </a:p>
        </p:txBody>
      </p:sp>
      <p:sp>
        <p:nvSpPr>
          <p:cNvPr id="244" name="Google Shape;244;p37"/>
          <p:cNvSpPr txBox="1"/>
          <p:nvPr>
            <p:ph idx="1" type="body"/>
          </p:nvPr>
        </p:nvSpPr>
        <p:spPr>
          <a:xfrm>
            <a:off x="311700" y="2068975"/>
            <a:ext cx="8520600" cy="120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Thus, our </a:t>
            </a:r>
            <a:r>
              <a:rPr lang="en" sz="1600"/>
              <a:t>differential</a:t>
            </a:r>
            <a:r>
              <a:rPr lang="en" sz="1600"/>
              <a:t> equation is dv/dt = </a:t>
            </a:r>
            <a:r>
              <a:rPr lang="en" sz="1600"/>
              <a:t>μ</a:t>
            </a:r>
            <a:r>
              <a:rPr baseline="-25000" lang="en" sz="1600"/>
              <a:t>k</a:t>
            </a:r>
            <a:r>
              <a:rPr lang="en" sz="1600"/>
              <a:t>g. To solve it, we rewrite it to dv = -μ</a:t>
            </a:r>
            <a:r>
              <a:rPr baseline="-25000" lang="en" sz="1600"/>
              <a:t>k</a:t>
            </a:r>
            <a:r>
              <a:rPr lang="en" sz="1600"/>
              <a:t>gdt, and integrate both sides to get v(t) = -μ</a:t>
            </a:r>
            <a:r>
              <a:rPr baseline="-25000" lang="en" sz="1600"/>
              <a:t>k</a:t>
            </a:r>
            <a:r>
              <a:rPr lang="en" sz="1600"/>
              <a:t>gt + C for some constant C. We can let C represent the initial velocity v</a:t>
            </a:r>
            <a:r>
              <a:rPr baseline="-25000" lang="en" sz="1600"/>
              <a:t>0</a:t>
            </a:r>
            <a:r>
              <a:rPr lang="en" sz="1600"/>
              <a:t>, so v(t) = v</a:t>
            </a:r>
            <a:r>
              <a:rPr baseline="-25000" lang="en" sz="1600"/>
              <a:t>0</a:t>
            </a:r>
            <a:r>
              <a:rPr lang="en"/>
              <a:t> - </a:t>
            </a:r>
            <a:r>
              <a:rPr lang="en" sz="1600"/>
              <a:t>μ</a:t>
            </a:r>
            <a:r>
              <a:rPr baseline="-25000" lang="en" sz="1600"/>
              <a:t>k</a:t>
            </a:r>
            <a:r>
              <a:rPr lang="en" sz="1600"/>
              <a:t>gt, which should make sense intuitively as the linear velocity is going to keep decreasing as a function of friction on the object.</a:t>
            </a:r>
            <a:endParaRPr baseline="-25000"/>
          </a:p>
        </p:txBody>
      </p:sp>
      <p:sp>
        <p:nvSpPr>
          <p:cNvPr id="245" name="Google Shape;245;p37"/>
          <p:cNvSpPr txBox="1"/>
          <p:nvPr>
            <p:ph idx="1" type="body"/>
          </p:nvPr>
        </p:nvSpPr>
        <p:spPr>
          <a:xfrm>
            <a:off x="311700" y="3269575"/>
            <a:ext cx="8520600" cy="98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However, you should find the fact that mass and moment of inertia don’t matter as the frictional force is only dependent on the coefficient of friction which is calculated between materials.</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Interpreting graphs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Oscillations</a:t>
            </a:r>
            <a:endParaRPr/>
          </a:p>
        </p:txBody>
      </p:sp>
      <p:sp>
        <p:nvSpPr>
          <p:cNvPr id="256" name="Google Shape;256;p39"/>
          <p:cNvSpPr txBox="1"/>
          <p:nvPr>
            <p:ph idx="1" type="body"/>
          </p:nvPr>
        </p:nvSpPr>
        <p:spPr>
          <a:xfrm>
            <a:off x="311700" y="1152475"/>
            <a:ext cx="3999900" cy="7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Slowly you realize everything around you is physics. There is no escape. </a:t>
            </a:r>
            <a:endParaRPr sz="1600"/>
          </a:p>
        </p:txBody>
      </p:sp>
      <p:pic>
        <p:nvPicPr>
          <p:cNvPr id="257" name="Google Shape;257;p39"/>
          <p:cNvPicPr preferRelativeResize="0"/>
          <p:nvPr/>
        </p:nvPicPr>
        <p:blipFill>
          <a:blip r:embed="rId3">
            <a:alphaModFix/>
          </a:blip>
          <a:stretch>
            <a:fillRect/>
          </a:stretch>
        </p:blipFill>
        <p:spPr>
          <a:xfrm>
            <a:off x="4825125" y="1017725"/>
            <a:ext cx="3814319" cy="3820976"/>
          </a:xfrm>
          <a:prstGeom prst="rect">
            <a:avLst/>
          </a:prstGeom>
          <a:noFill/>
          <a:ln>
            <a:noFill/>
          </a:ln>
        </p:spPr>
      </p:pic>
      <p:sp>
        <p:nvSpPr>
          <p:cNvPr id="258" name="Google Shape;258;p39"/>
          <p:cNvSpPr txBox="1"/>
          <p:nvPr>
            <p:ph idx="1" type="body"/>
          </p:nvPr>
        </p:nvSpPr>
        <p:spPr>
          <a:xfrm>
            <a:off x="311700" y="1832975"/>
            <a:ext cx="3999900" cy="112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You grab one of those force spring scales and </a:t>
            </a:r>
            <a:r>
              <a:rPr lang="en" sz="1600"/>
              <a:t>attach</a:t>
            </a:r>
            <a:r>
              <a:rPr lang="en" sz="1600"/>
              <a:t> a mass to it. You let it drop to equilibrium, and read 19.6 N are applied to the spring scale.</a:t>
            </a:r>
            <a:endParaRPr sz="1600"/>
          </a:p>
        </p:txBody>
      </p:sp>
      <p:sp>
        <p:nvSpPr>
          <p:cNvPr id="259" name="Google Shape;259;p39"/>
          <p:cNvSpPr txBox="1"/>
          <p:nvPr>
            <p:ph idx="1" type="body"/>
          </p:nvPr>
        </p:nvSpPr>
        <p:spPr>
          <a:xfrm>
            <a:off x="311700" y="2956475"/>
            <a:ext cx="3999900" cy="887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You decide to compress it from equilibrium up 0.5 meters and graph its motion as it bobs up and down and up and down. </a:t>
            </a:r>
            <a:endParaRPr sz="1600"/>
          </a:p>
        </p:txBody>
      </p:sp>
      <p:sp>
        <p:nvSpPr>
          <p:cNvPr id="260" name="Google Shape;260;p39"/>
          <p:cNvSpPr txBox="1"/>
          <p:nvPr>
            <p:ph idx="1" type="body"/>
          </p:nvPr>
        </p:nvSpPr>
        <p:spPr>
          <a:xfrm>
            <a:off x="311700" y="3843575"/>
            <a:ext cx="3999900" cy="112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Given the graph, determine the magnitude of the maximum velocity of the mass. Then, use that to determine the spring constant k.</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66" name="Google Shape;266;p40"/>
          <p:cNvSpPr txBox="1"/>
          <p:nvPr>
            <p:ph idx="1" type="body"/>
          </p:nvPr>
        </p:nvSpPr>
        <p:spPr>
          <a:xfrm>
            <a:off x="311700" y="1152475"/>
            <a:ext cx="8520600" cy="50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read the position vs time values on the </a:t>
            </a:r>
            <a:r>
              <a:rPr lang="en" sz="1600"/>
              <a:t>graph</a:t>
            </a:r>
            <a:r>
              <a:rPr lang="en" sz="1600"/>
              <a:t>, but we also know something else.</a:t>
            </a:r>
            <a:endParaRPr sz="1600"/>
          </a:p>
        </p:txBody>
      </p:sp>
      <p:sp>
        <p:nvSpPr>
          <p:cNvPr id="267" name="Google Shape;267;p40"/>
          <p:cNvSpPr txBox="1"/>
          <p:nvPr>
            <p:ph idx="1" type="body"/>
          </p:nvPr>
        </p:nvSpPr>
        <p:spPr>
          <a:xfrm>
            <a:off x="311700" y="1561575"/>
            <a:ext cx="8520600" cy="115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At t = 0.22 s, position is at equilibrium, so that must be where velocity is maximized. The slope of the line passing through (0.25 m, 0.2 s) and (-0.25 m, 0.4 s) is approximately the instantaneous slope at t = 0.22 s. Rise over run tells us that slope is 0.5/-0.2 = -2.5 m/s. As the slope of a position vs time graph gives velocity, our maximum velocity has magnitude 2.5 m/s.</a:t>
            </a:r>
            <a:endParaRPr sz="1600"/>
          </a:p>
        </p:txBody>
      </p:sp>
      <p:sp>
        <p:nvSpPr>
          <p:cNvPr id="268" name="Google Shape;268;p40"/>
          <p:cNvSpPr txBox="1"/>
          <p:nvPr>
            <p:ph idx="1" type="body"/>
          </p:nvPr>
        </p:nvSpPr>
        <p:spPr>
          <a:xfrm>
            <a:off x="311700" y="2713275"/>
            <a:ext cx="8520600" cy="139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To relate velocity with spring constant, we know that maximum spring potential energy equals maximum kinetic energy since one is maximized when the other is zero. We know maximum spring potential energy is ½ kx</a:t>
            </a:r>
            <a:r>
              <a:rPr baseline="30000" lang="en" sz="1600"/>
              <a:t>2</a:t>
            </a:r>
            <a:r>
              <a:rPr lang="en" sz="1600"/>
              <a:t> where x = 0.5 m since that’s how far we deformed initially (we want to use earlier measurements since the graphs indicate energy loss due to resistive forces as time goes on) and maximum kinetic energy is ½ mv</a:t>
            </a:r>
            <a:r>
              <a:rPr baseline="30000" lang="en" sz="1600"/>
              <a:t>2</a:t>
            </a:r>
            <a:r>
              <a:rPr lang="en" sz="1600"/>
              <a:t> where mg = 19.6 N, so m = 2 kg.</a:t>
            </a:r>
            <a:endParaRPr sz="1600"/>
          </a:p>
        </p:txBody>
      </p:sp>
      <p:sp>
        <p:nvSpPr>
          <p:cNvPr id="269" name="Google Shape;269;p40"/>
          <p:cNvSpPr txBox="1"/>
          <p:nvPr>
            <p:ph idx="1" type="body"/>
          </p:nvPr>
        </p:nvSpPr>
        <p:spPr>
          <a:xfrm>
            <a:off x="311700" y="4108875"/>
            <a:ext cx="8520600" cy="50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k = mv</a:t>
            </a:r>
            <a:r>
              <a:rPr baseline="30000" lang="en" sz="1600"/>
              <a:t>2</a:t>
            </a:r>
            <a:r>
              <a:rPr lang="en" sz="1600"/>
              <a:t>/x</a:t>
            </a:r>
            <a:r>
              <a:rPr baseline="30000" lang="en" sz="1600"/>
              <a:t>2</a:t>
            </a:r>
            <a:r>
              <a:rPr lang="en" sz="1600"/>
              <a:t> = [(2 * 2.5</a:t>
            </a:r>
            <a:r>
              <a:rPr baseline="30000" lang="en" sz="1600"/>
              <a:t>2</a:t>
            </a:r>
            <a:r>
              <a:rPr lang="en" sz="1600"/>
              <a:t>)/0.5</a:t>
            </a:r>
            <a:r>
              <a:rPr baseline="30000" lang="en" sz="1600"/>
              <a:t>2</a:t>
            </a:r>
            <a:r>
              <a:rPr lang="en" sz="1600"/>
              <a:t>] N/m = 50 N/m.</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graphs</a:t>
            </a:r>
            <a:endParaRPr/>
          </a:p>
        </p:txBody>
      </p:sp>
      <p:sp>
        <p:nvSpPr>
          <p:cNvPr id="275" name="Google Shape;275;p41"/>
          <p:cNvSpPr txBox="1"/>
          <p:nvPr>
            <p:ph idx="1" type="body"/>
          </p:nvPr>
        </p:nvSpPr>
        <p:spPr>
          <a:xfrm>
            <a:off x="311700" y="1152475"/>
            <a:ext cx="8520600" cy="82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There are only three things a graph can tell you: the reading you see directly on the graph, the slope at any point on a graph, and the area under a graph.</a:t>
            </a:r>
            <a:endParaRPr sz="1600"/>
          </a:p>
        </p:txBody>
      </p:sp>
      <p:sp>
        <p:nvSpPr>
          <p:cNvPr id="276" name="Google Shape;276;p41"/>
          <p:cNvSpPr txBox="1"/>
          <p:nvPr>
            <p:ph idx="1" type="body"/>
          </p:nvPr>
        </p:nvSpPr>
        <p:spPr>
          <a:xfrm>
            <a:off x="311700" y="1981375"/>
            <a:ext cx="8520600" cy="102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You always want to keep in mind these three things. In this case, we used the reading we saw directly on the graph and the slope of the graph, but consider why we didn’t use the area under the graph.</a:t>
            </a:r>
            <a:endParaRPr sz="1600"/>
          </a:p>
        </p:txBody>
      </p:sp>
      <p:sp>
        <p:nvSpPr>
          <p:cNvPr id="277" name="Google Shape;277;p41"/>
          <p:cNvSpPr txBox="1"/>
          <p:nvPr>
            <p:ph idx="1" type="body"/>
          </p:nvPr>
        </p:nvSpPr>
        <p:spPr>
          <a:xfrm>
            <a:off x="311700" y="3006175"/>
            <a:ext cx="8520600" cy="102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After all, why should we, the area under the graph represents the integral of position with respect to time time, which doesn’t mean anything. If it were a velocity vs time graph, the area under the graph would represent the integral of velocity with respect to time, or position.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commonly found in a lab</a:t>
            </a:r>
            <a:endParaRPr/>
          </a:p>
        </p:txBody>
      </p:sp>
      <p:sp>
        <p:nvSpPr>
          <p:cNvPr id="71" name="Google Shape;71;p15"/>
          <p:cNvSpPr txBox="1"/>
          <p:nvPr>
            <p:ph idx="1" type="body"/>
          </p:nvPr>
        </p:nvSpPr>
        <p:spPr>
          <a:xfrm>
            <a:off x="311700" y="1152475"/>
            <a:ext cx="3999900" cy="41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Distance: meter stick</a:t>
            </a:r>
            <a:endParaRPr sz="1600"/>
          </a:p>
        </p:txBody>
      </p:sp>
      <p:sp>
        <p:nvSpPr>
          <p:cNvPr id="72" name="Google Shape;72;p15"/>
          <p:cNvSpPr txBox="1"/>
          <p:nvPr>
            <p:ph idx="1" type="body"/>
          </p:nvPr>
        </p:nvSpPr>
        <p:spPr>
          <a:xfrm>
            <a:off x="311700" y="1571275"/>
            <a:ext cx="3999900" cy="41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Time</a:t>
            </a:r>
            <a:r>
              <a:rPr lang="en" sz="1600"/>
              <a:t>: stopwatch</a:t>
            </a:r>
            <a:endParaRPr sz="1600"/>
          </a:p>
        </p:txBody>
      </p:sp>
      <p:sp>
        <p:nvSpPr>
          <p:cNvPr id="73" name="Google Shape;73;p15"/>
          <p:cNvSpPr txBox="1"/>
          <p:nvPr>
            <p:ph idx="1" type="body"/>
          </p:nvPr>
        </p:nvSpPr>
        <p:spPr>
          <a:xfrm>
            <a:off x="311700" y="1990075"/>
            <a:ext cx="3999900" cy="41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Mass</a:t>
            </a:r>
            <a:r>
              <a:rPr lang="en" sz="1600"/>
              <a:t>: scale or objects of specified masses</a:t>
            </a:r>
            <a:endParaRPr sz="1600"/>
          </a:p>
        </p:txBody>
      </p:sp>
      <p:sp>
        <p:nvSpPr>
          <p:cNvPr id="74" name="Google Shape;74;p15"/>
          <p:cNvSpPr txBox="1"/>
          <p:nvPr>
            <p:ph idx="1" type="body"/>
          </p:nvPr>
        </p:nvSpPr>
        <p:spPr>
          <a:xfrm>
            <a:off x="311700" y="2827675"/>
            <a:ext cx="3999900" cy="16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Force: spring scale (a spring scale has little markers on the side so you can see how many Newtons of force you’re applying -- it uses F = -kx to find this force given how much you displace the spring)</a:t>
            </a:r>
            <a:endParaRPr sz="1600"/>
          </a:p>
        </p:txBody>
      </p:sp>
      <p:sp>
        <p:nvSpPr>
          <p:cNvPr id="75" name="Google Shape;75;p15"/>
          <p:cNvSpPr txBox="1"/>
          <p:nvPr>
            <p:ph idx="1" type="body"/>
          </p:nvPr>
        </p:nvSpPr>
        <p:spPr>
          <a:xfrm>
            <a:off x="311700" y="2458675"/>
            <a:ext cx="3999900" cy="41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Angle: protractor</a:t>
            </a:r>
            <a:endParaRPr sz="1600"/>
          </a:p>
        </p:txBody>
      </p:sp>
      <p:pic>
        <p:nvPicPr>
          <p:cNvPr id="76" name="Google Shape;76;p15"/>
          <p:cNvPicPr preferRelativeResize="0"/>
          <p:nvPr/>
        </p:nvPicPr>
        <p:blipFill>
          <a:blip r:embed="rId3">
            <a:alphaModFix/>
          </a:blip>
          <a:stretch>
            <a:fillRect/>
          </a:stretch>
        </p:blipFill>
        <p:spPr>
          <a:xfrm>
            <a:off x="4727525" y="1017725"/>
            <a:ext cx="3466076" cy="38209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Challenging preconceptions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Gravitation</a:t>
            </a:r>
            <a:endParaRPr/>
          </a:p>
        </p:txBody>
      </p:sp>
      <p:sp>
        <p:nvSpPr>
          <p:cNvPr id="288" name="Google Shape;288;p43"/>
          <p:cNvSpPr txBox="1"/>
          <p:nvPr>
            <p:ph idx="1" type="body"/>
          </p:nvPr>
        </p:nvSpPr>
        <p:spPr>
          <a:xfrm>
            <a:off x="311700" y="1152475"/>
            <a:ext cx="3999900" cy="69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You’ve had enough of physics so you decide to go on a rocket and leave earth.</a:t>
            </a:r>
            <a:endParaRPr sz="1600"/>
          </a:p>
        </p:txBody>
      </p:sp>
      <p:sp>
        <p:nvSpPr>
          <p:cNvPr id="289" name="Google Shape;289;p43"/>
          <p:cNvSpPr txBox="1"/>
          <p:nvPr>
            <p:ph idx="1" type="body"/>
          </p:nvPr>
        </p:nvSpPr>
        <p:spPr>
          <a:xfrm>
            <a:off x="311700" y="1844575"/>
            <a:ext cx="3999900" cy="90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You want to maintain a constant velocity, v, as you leave earth with decreasing gravitational force F.</a:t>
            </a:r>
            <a:endParaRPr sz="1600"/>
          </a:p>
        </p:txBody>
      </p:sp>
      <p:sp>
        <p:nvSpPr>
          <p:cNvPr id="290" name="Google Shape;290;p43"/>
          <p:cNvSpPr txBox="1"/>
          <p:nvPr>
            <p:ph idx="1" type="body"/>
          </p:nvPr>
        </p:nvSpPr>
        <p:spPr>
          <a:xfrm>
            <a:off x="311700" y="2754175"/>
            <a:ext cx="3999900" cy="7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Your rocket is powered by burning some mass of fuel dm over a period of dt.</a:t>
            </a:r>
            <a:endParaRPr sz="1600"/>
          </a:p>
        </p:txBody>
      </p:sp>
      <p:sp>
        <p:nvSpPr>
          <p:cNvPr id="291" name="Google Shape;291;p43"/>
          <p:cNvSpPr txBox="1"/>
          <p:nvPr>
            <p:ph idx="1" type="body"/>
          </p:nvPr>
        </p:nvSpPr>
        <p:spPr>
          <a:xfrm>
            <a:off x="311700" y="3468475"/>
            <a:ext cx="3999900" cy="140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First, write an equation relating F and momentum. Then, write but do not solve a differential equation describing the mass of the rocket at launch.</a:t>
            </a:r>
            <a:endParaRPr sz="1600"/>
          </a:p>
        </p:txBody>
      </p:sp>
      <p:pic>
        <p:nvPicPr>
          <p:cNvPr id="292" name="Google Shape;292;p43"/>
          <p:cNvPicPr preferRelativeResize="0"/>
          <p:nvPr/>
        </p:nvPicPr>
        <p:blipFill>
          <a:blip r:embed="rId3">
            <a:alphaModFix/>
          </a:blip>
          <a:stretch>
            <a:fillRect/>
          </a:stretch>
        </p:blipFill>
        <p:spPr>
          <a:xfrm>
            <a:off x="4978350" y="1017725"/>
            <a:ext cx="3589919"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98" name="Google Shape;298;p44"/>
          <p:cNvSpPr txBox="1"/>
          <p:nvPr>
            <p:ph idx="1" type="body"/>
          </p:nvPr>
        </p:nvSpPr>
        <p:spPr>
          <a:xfrm>
            <a:off x="311700" y="1152475"/>
            <a:ext cx="8520600" cy="70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Now this problem may be hard, but it’s because it forces you to think about the equations you know in a different way.</a:t>
            </a:r>
            <a:endParaRPr sz="1600"/>
          </a:p>
        </p:txBody>
      </p:sp>
      <p:sp>
        <p:nvSpPr>
          <p:cNvPr id="299" name="Google Shape;299;p44"/>
          <p:cNvSpPr txBox="1"/>
          <p:nvPr>
            <p:ph idx="1" type="body"/>
          </p:nvPr>
        </p:nvSpPr>
        <p:spPr>
          <a:xfrm>
            <a:off x="311700" y="1854475"/>
            <a:ext cx="8520600" cy="70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Use the hint given to write that F = dp/dt where dp is change in momentum and dt is change in time.</a:t>
            </a:r>
            <a:endParaRPr sz="1600"/>
          </a:p>
        </p:txBody>
      </p:sp>
      <p:sp>
        <p:nvSpPr>
          <p:cNvPr id="300" name="Google Shape;300;p44"/>
          <p:cNvSpPr txBox="1"/>
          <p:nvPr>
            <p:ph idx="1" type="body"/>
          </p:nvPr>
        </p:nvSpPr>
        <p:spPr>
          <a:xfrm>
            <a:off x="311700" y="2556475"/>
            <a:ext cx="8520600" cy="48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Since p = mv, and you want to </a:t>
            </a:r>
            <a:r>
              <a:rPr lang="en" sz="1600"/>
              <a:t>maintain</a:t>
            </a:r>
            <a:r>
              <a:rPr lang="en" sz="1600"/>
              <a:t> a constant velocity v, dp = vdm, so F = dp/dt = vdm/dt.</a:t>
            </a:r>
            <a:endParaRPr sz="1600"/>
          </a:p>
        </p:txBody>
      </p:sp>
      <p:sp>
        <p:nvSpPr>
          <p:cNvPr id="301" name="Google Shape;301;p44"/>
          <p:cNvSpPr txBox="1"/>
          <p:nvPr>
            <p:ph idx="1" type="body"/>
          </p:nvPr>
        </p:nvSpPr>
        <p:spPr>
          <a:xfrm>
            <a:off x="311700" y="3045175"/>
            <a:ext cx="8677200" cy="11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force you are </a:t>
            </a:r>
            <a:r>
              <a:rPr lang="en" sz="1600"/>
              <a:t>opposing is gravitational force, so F = GMm(t)/R</a:t>
            </a:r>
            <a:r>
              <a:rPr baseline="30000" lang="en" sz="1600"/>
              <a:t>2</a:t>
            </a:r>
            <a:r>
              <a:rPr lang="en" sz="1600"/>
              <a:t> where G is the gravitational constant, M is the mass of earth, R is the radius of the earth -- since the rocket is at launch and thus on the surface of the earth -- and m(t) is a function for the mass of the rocket over time.</a:t>
            </a:r>
            <a:endParaRPr sz="1600"/>
          </a:p>
        </p:txBody>
      </p:sp>
      <p:sp>
        <p:nvSpPr>
          <p:cNvPr id="302" name="Google Shape;302;p44"/>
          <p:cNvSpPr txBox="1"/>
          <p:nvPr>
            <p:ph idx="1" type="body"/>
          </p:nvPr>
        </p:nvSpPr>
        <p:spPr>
          <a:xfrm>
            <a:off x="311700" y="4050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final equation is GMm(t)/R</a:t>
            </a:r>
            <a:r>
              <a:rPr baseline="30000" lang="en" sz="1600"/>
              <a:t>2</a:t>
            </a:r>
            <a:r>
              <a:rPr lang="en" sz="1600"/>
              <a:t> = vdm/dt.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Challenging what you know</a:t>
            </a:r>
            <a:endParaRPr/>
          </a:p>
        </p:txBody>
      </p:sp>
      <p:sp>
        <p:nvSpPr>
          <p:cNvPr id="308" name="Google Shape;308;p45"/>
          <p:cNvSpPr txBox="1"/>
          <p:nvPr>
            <p:ph idx="1" type="body"/>
          </p:nvPr>
        </p:nvSpPr>
        <p:spPr>
          <a:xfrm>
            <a:off x="311700" y="1152475"/>
            <a:ext cx="85206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You know that F = ma = mdv/dt.</a:t>
            </a:r>
            <a:endParaRPr sz="1600"/>
          </a:p>
        </p:txBody>
      </p:sp>
      <p:sp>
        <p:nvSpPr>
          <p:cNvPr id="309" name="Google Shape;309;p45"/>
          <p:cNvSpPr txBox="1"/>
          <p:nvPr>
            <p:ph idx="1" type="body"/>
          </p:nvPr>
        </p:nvSpPr>
        <p:spPr>
          <a:xfrm>
            <a:off x="311700" y="1639675"/>
            <a:ext cx="8520600" cy="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However, if you only focus on that, then you miss the other way you could write the equation: F = dmv/dt. It’s just mass often doesn’t change.</a:t>
            </a:r>
            <a:endParaRPr sz="1600"/>
          </a:p>
        </p:txBody>
      </p:sp>
      <p:sp>
        <p:nvSpPr>
          <p:cNvPr id="310" name="Google Shape;310;p45"/>
          <p:cNvSpPr txBox="1"/>
          <p:nvPr>
            <p:ph idx="1" type="body"/>
          </p:nvPr>
        </p:nvSpPr>
        <p:spPr>
          <a:xfrm>
            <a:off x="311700" y="2342275"/>
            <a:ext cx="8520600" cy="70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This equation didn’t just pop out of the blue though. Since it would be very difficult to notice, the problem included a hint: first write F in terms of momentum.</a:t>
            </a:r>
            <a:endParaRPr sz="1600"/>
          </a:p>
        </p:txBody>
      </p:sp>
      <p:sp>
        <p:nvSpPr>
          <p:cNvPr id="311" name="Google Shape;311;p45"/>
          <p:cNvSpPr txBox="1"/>
          <p:nvPr>
            <p:ph idx="1" type="body"/>
          </p:nvPr>
        </p:nvSpPr>
        <p:spPr>
          <a:xfrm>
            <a:off x="311700" y="3044875"/>
            <a:ext cx="8520600" cy="11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you pay close attention to the hints, you can use your intuition to find out how to fit the puzzle pieces together: constant v but changing m when the equations you might have memorized may not help point you in the right direction.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lab question</a:t>
            </a:r>
            <a:endParaRPr/>
          </a:p>
        </p:txBody>
      </p:sp>
      <p:sp>
        <p:nvSpPr>
          <p:cNvPr id="82" name="Google Shape;82;p16"/>
          <p:cNvSpPr txBox="1"/>
          <p:nvPr>
            <p:ph idx="1" type="body"/>
          </p:nvPr>
        </p:nvSpPr>
        <p:spPr>
          <a:xfrm>
            <a:off x="311700" y="1152475"/>
            <a:ext cx="8520600" cy="66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These kinds of questions force you to investigate certain topics and write equations yourself to determine something</a:t>
            </a:r>
            <a:endParaRPr sz="1600"/>
          </a:p>
        </p:txBody>
      </p:sp>
      <p:sp>
        <p:nvSpPr>
          <p:cNvPr id="83" name="Google Shape;83;p16"/>
          <p:cNvSpPr txBox="1"/>
          <p:nvPr>
            <p:ph idx="1" type="body"/>
          </p:nvPr>
        </p:nvSpPr>
        <p:spPr>
          <a:xfrm>
            <a:off x="259150" y="1815475"/>
            <a:ext cx="8520600" cy="66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Your measurements will usually be the base units: kg, m, s, and you will want to determine what tools you need to measure these items in particular</a:t>
            </a:r>
            <a:endParaRPr sz="1600"/>
          </a:p>
        </p:txBody>
      </p:sp>
      <p:sp>
        <p:nvSpPr>
          <p:cNvPr id="84" name="Google Shape;84;p16"/>
          <p:cNvSpPr txBox="1"/>
          <p:nvPr>
            <p:ph idx="1" type="body"/>
          </p:nvPr>
        </p:nvSpPr>
        <p:spPr>
          <a:xfrm>
            <a:off x="232900" y="2478475"/>
            <a:ext cx="8573100" cy="66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Then, you must assign each measurement a variable name and write equations to solve for a particular variable or constant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Error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Kinematics</a:t>
            </a:r>
            <a:endParaRPr/>
          </a:p>
        </p:txBody>
      </p:sp>
      <p:sp>
        <p:nvSpPr>
          <p:cNvPr id="95" name="Google Shape;95;p18"/>
          <p:cNvSpPr txBox="1"/>
          <p:nvPr>
            <p:ph idx="1" type="body"/>
          </p:nvPr>
        </p:nvSpPr>
        <p:spPr>
          <a:xfrm>
            <a:off x="311700" y="1152475"/>
            <a:ext cx="3999900" cy="125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You believe, since you are much higher than sea level, the gravitational acceleration of where you live is different than the generally accepted 9.801 m/s</a:t>
            </a:r>
            <a:r>
              <a:rPr baseline="30000" lang="en" sz="1600"/>
              <a:t>2</a:t>
            </a:r>
            <a:r>
              <a:rPr lang="en" sz="1600"/>
              <a:t>.</a:t>
            </a:r>
            <a:endParaRPr sz="1600"/>
          </a:p>
        </p:txBody>
      </p:sp>
      <p:sp>
        <p:nvSpPr>
          <p:cNvPr id="96" name="Google Shape;96;p18"/>
          <p:cNvSpPr txBox="1"/>
          <p:nvPr>
            <p:ph idx="1" type="body"/>
          </p:nvPr>
        </p:nvSpPr>
        <p:spPr>
          <a:xfrm>
            <a:off x="311700" y="2410675"/>
            <a:ext cx="3999900" cy="135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Given that you have access to a basketball, what tools commonly found in a lab setting could you use in order to determine the gravitational acceleration of the location you are in?</a:t>
            </a:r>
            <a:endParaRPr sz="1600"/>
          </a:p>
        </p:txBody>
      </p:sp>
      <p:sp>
        <p:nvSpPr>
          <p:cNvPr id="97" name="Google Shape;97;p18"/>
          <p:cNvSpPr txBox="1"/>
          <p:nvPr>
            <p:ph idx="1" type="body"/>
          </p:nvPr>
        </p:nvSpPr>
        <p:spPr>
          <a:xfrm>
            <a:off x="311700" y="3767275"/>
            <a:ext cx="3999900" cy="109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Write equations that take into </a:t>
            </a:r>
            <a:r>
              <a:rPr lang="en" sz="1600"/>
              <a:t>account</a:t>
            </a:r>
            <a:r>
              <a:rPr lang="en" sz="1600"/>
              <a:t> the measurements you would make in order to find the gravitational acceleration.</a:t>
            </a:r>
            <a:endParaRPr sz="1600"/>
          </a:p>
        </p:txBody>
      </p:sp>
      <p:pic>
        <p:nvPicPr>
          <p:cNvPr id="98" name="Google Shape;98;p18"/>
          <p:cNvPicPr preferRelativeResize="0"/>
          <p:nvPr/>
        </p:nvPicPr>
        <p:blipFill>
          <a:blip r:embed="rId3">
            <a:alphaModFix/>
          </a:blip>
          <a:stretch>
            <a:fillRect/>
          </a:stretch>
        </p:blipFill>
        <p:spPr>
          <a:xfrm>
            <a:off x="5161250" y="1017725"/>
            <a:ext cx="2793773" cy="3820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04" name="Google Shape;104;p19"/>
          <p:cNvSpPr txBox="1"/>
          <p:nvPr>
            <p:ph idx="1" type="body"/>
          </p:nvPr>
        </p:nvSpPr>
        <p:spPr>
          <a:xfrm>
            <a:off x="311700" y="1152475"/>
            <a:ext cx="8520600" cy="74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one is simple: you would need a </a:t>
            </a:r>
            <a:r>
              <a:rPr lang="en" sz="1600"/>
              <a:t>stopwatch</a:t>
            </a:r>
            <a:r>
              <a:rPr lang="en" sz="1600"/>
              <a:t> and a meter stick to measure the time, t, it takes for the ball to fall a distance, d.</a:t>
            </a:r>
            <a:endParaRPr sz="1600"/>
          </a:p>
        </p:txBody>
      </p:sp>
      <p:sp>
        <p:nvSpPr>
          <p:cNvPr id="105" name="Google Shape;105;p19"/>
          <p:cNvSpPr txBox="1"/>
          <p:nvPr>
            <p:ph idx="1" type="body"/>
          </p:nvPr>
        </p:nvSpPr>
        <p:spPr>
          <a:xfrm>
            <a:off x="311700" y="1893475"/>
            <a:ext cx="8520600" cy="67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equation is just one of the kinematics: d = ½ at</a:t>
            </a:r>
            <a:r>
              <a:rPr baseline="30000" lang="en" sz="1600"/>
              <a:t>2</a:t>
            </a:r>
            <a:r>
              <a:rPr lang="en" sz="1600"/>
              <a:t> for free fall, and since the only acceleration on the object is gravity, then we know d = ½ gt</a:t>
            </a:r>
            <a:r>
              <a:rPr baseline="30000" lang="en" sz="1600"/>
              <a:t>2</a:t>
            </a:r>
            <a:r>
              <a:rPr lang="en" sz="1600"/>
              <a:t>, so g = 2d/t</a:t>
            </a:r>
            <a:r>
              <a:rPr baseline="30000" lang="en" sz="1600"/>
              <a:t>2</a:t>
            </a: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Eror analysis</a:t>
            </a:r>
            <a:endParaRPr/>
          </a:p>
        </p:txBody>
      </p:sp>
      <p:sp>
        <p:nvSpPr>
          <p:cNvPr id="111" name="Google Shape;111;p20"/>
          <p:cNvSpPr txBox="1"/>
          <p:nvPr>
            <p:ph idx="1" type="body"/>
          </p:nvPr>
        </p:nvSpPr>
        <p:spPr>
          <a:xfrm>
            <a:off x="311700" y="1152475"/>
            <a:ext cx="8520600" cy="69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However, your lab assistant forgot to tell you that your stopwatch was actually off and would </a:t>
            </a:r>
            <a:r>
              <a:rPr lang="en" sz="1600"/>
              <a:t>consistently</a:t>
            </a:r>
            <a:r>
              <a:rPr lang="en" sz="1600"/>
              <a:t> add 0.1 seconds to the final reading.</a:t>
            </a:r>
            <a:endParaRPr sz="1600"/>
          </a:p>
        </p:txBody>
      </p:sp>
      <p:sp>
        <p:nvSpPr>
          <p:cNvPr id="112" name="Google Shape;112;p20"/>
          <p:cNvSpPr txBox="1"/>
          <p:nvPr>
            <p:ph idx="1" type="body"/>
          </p:nvPr>
        </p:nvSpPr>
        <p:spPr>
          <a:xfrm>
            <a:off x="311700" y="1844575"/>
            <a:ext cx="8520600" cy="69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Would this error cause you to overestimate, underestimate, or not affect the measurement of the true value of g in your location?</a:t>
            </a:r>
            <a:endParaRPr sz="1600"/>
          </a:p>
        </p:txBody>
      </p:sp>
      <p:sp>
        <p:nvSpPr>
          <p:cNvPr id="113" name="Google Shape;113;p20"/>
          <p:cNvSpPr txBox="1"/>
          <p:nvPr>
            <p:ph idx="1" type="body"/>
          </p:nvPr>
        </p:nvSpPr>
        <p:spPr>
          <a:xfrm>
            <a:off x="311700" y="2536675"/>
            <a:ext cx="85602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To answer this kind of question: since we know g = 2d/t</a:t>
            </a:r>
            <a:r>
              <a:rPr baseline="30000" lang="en" sz="1600"/>
              <a:t>2</a:t>
            </a:r>
            <a:r>
              <a:rPr lang="en" sz="1600"/>
              <a:t>, the stopwatch would cause you to overestimate t, so it would cause you to underestimate g.</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analyze errors</a:t>
            </a:r>
            <a:endParaRPr/>
          </a:p>
        </p:txBody>
      </p:sp>
      <p:sp>
        <p:nvSpPr>
          <p:cNvPr id="119" name="Google Shape;119;p21"/>
          <p:cNvSpPr txBox="1"/>
          <p:nvPr>
            <p:ph idx="1" type="body"/>
          </p:nvPr>
        </p:nvSpPr>
        <p:spPr>
          <a:xfrm>
            <a:off x="311700" y="1152475"/>
            <a:ext cx="8520600" cy="42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Error analysis questions can be answered with two simple steps</a:t>
            </a:r>
            <a:endParaRPr sz="1600"/>
          </a:p>
        </p:txBody>
      </p:sp>
      <p:sp>
        <p:nvSpPr>
          <p:cNvPr id="120" name="Google Shape;120;p21"/>
          <p:cNvSpPr txBox="1"/>
          <p:nvPr>
            <p:ph idx="1" type="body"/>
          </p:nvPr>
        </p:nvSpPr>
        <p:spPr>
          <a:xfrm>
            <a:off x="311800" y="1581175"/>
            <a:ext cx="8520600" cy="72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Let’s say the thing we’re trying to solve for can be given by the equation abc/(def)</a:t>
            </a:r>
            <a:endParaRPr sz="1600"/>
          </a:p>
        </p:txBody>
      </p:sp>
      <p:sp>
        <p:nvSpPr>
          <p:cNvPr id="121" name="Google Shape;121;p21"/>
          <p:cNvSpPr txBox="1"/>
          <p:nvPr>
            <p:ph idx="1" type="body"/>
          </p:nvPr>
        </p:nvSpPr>
        <p:spPr>
          <a:xfrm>
            <a:off x="311700" y="2088325"/>
            <a:ext cx="8520600" cy="72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first step is determining if the error affects the numerator (variables a, b, c) or the </a:t>
            </a:r>
            <a:r>
              <a:rPr lang="en" sz="1600"/>
              <a:t>denominator</a:t>
            </a:r>
            <a:r>
              <a:rPr lang="en" sz="1600"/>
              <a:t> (variables d, e, f)</a:t>
            </a:r>
            <a:endParaRPr sz="1600"/>
          </a:p>
        </p:txBody>
      </p:sp>
      <p:sp>
        <p:nvSpPr>
          <p:cNvPr id="122" name="Google Shape;122;p21"/>
          <p:cNvSpPr txBox="1"/>
          <p:nvPr>
            <p:ph idx="1" type="body"/>
          </p:nvPr>
        </p:nvSpPr>
        <p:spPr>
          <a:xfrm>
            <a:off x="311700" y="2809825"/>
            <a:ext cx="8520600" cy="130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second is seeing if your error overestimates or underestimates: an overestimated numerator or underestimated </a:t>
            </a:r>
            <a:r>
              <a:rPr lang="en" sz="1600"/>
              <a:t>denominator</a:t>
            </a:r>
            <a:r>
              <a:rPr lang="en" sz="1600"/>
              <a:t> means the overall thing is overestimated while underestimating the numerator or overestimating the denominator will result in underestimating the thing you’re looking for</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