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Economica"/>
      <p:regular r:id="rId19"/>
      <p:bold r:id="rId20"/>
      <p:italic r:id="rId21"/>
      <p:boldItalic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7" roundtripDataSignature="AMtx7miKgvwnCd2YKSDQ1rayXUAl4Ce0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.fntdata"/><Relationship Id="rId22" Type="http://schemas.openxmlformats.org/officeDocument/2006/relationships/font" Target="fonts/Economica-boldItalic.fntdata"/><Relationship Id="rId21" Type="http://schemas.openxmlformats.org/officeDocument/2006/relationships/font" Target="fonts/Economica-italic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Economica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5850bf5d43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5850bf5d43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850bf5d4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5850bf5d4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5850bf5d43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5850bf5d4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5850bf5d4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5850bf5d4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55c2b708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255c2b708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5850bf5d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25850bf5d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850bf5d4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5850bf5d4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5850bf5d4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5850bf5d4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5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5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5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5"/>
          <p:cNvSpPr txBox="1"/>
          <p:nvPr>
            <p:ph idx="12" type="sldNum"/>
          </p:nvPr>
        </p:nvSpPr>
        <p:spPr>
          <a:xfrm>
            <a:off x="8472458" y="4663217"/>
            <a:ext cx="54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4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3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34"/>
          <p:cNvSpPr txBox="1"/>
          <p:nvPr>
            <p:ph idx="12" type="sldNum"/>
          </p:nvPr>
        </p:nvSpPr>
        <p:spPr>
          <a:xfrm>
            <a:off x="8472458" y="4663217"/>
            <a:ext cx="54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8472458" y="4663217"/>
            <a:ext cx="54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26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26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26"/>
          <p:cNvSpPr txBox="1"/>
          <p:nvPr>
            <p:ph idx="12" type="sldNum"/>
          </p:nvPr>
        </p:nvSpPr>
        <p:spPr>
          <a:xfrm>
            <a:off x="8472458" y="4663217"/>
            <a:ext cx="54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2" name="Google Shape;22;p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7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7"/>
          <p:cNvSpPr txBox="1"/>
          <p:nvPr>
            <p:ph idx="12" type="sldNum"/>
          </p:nvPr>
        </p:nvSpPr>
        <p:spPr>
          <a:xfrm>
            <a:off x="8472458" y="4663217"/>
            <a:ext cx="54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8" name="Google Shape;28;p2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28"/>
          <p:cNvSpPr txBox="1"/>
          <p:nvPr>
            <p:ph idx="12" type="sldNum"/>
          </p:nvPr>
        </p:nvSpPr>
        <p:spPr>
          <a:xfrm>
            <a:off x="8472458" y="4663217"/>
            <a:ext cx="54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29"/>
          <p:cNvSpPr txBox="1"/>
          <p:nvPr>
            <p:ph idx="12" type="sldNum"/>
          </p:nvPr>
        </p:nvSpPr>
        <p:spPr>
          <a:xfrm>
            <a:off x="8472458" y="4663217"/>
            <a:ext cx="54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30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30"/>
          <p:cNvSpPr txBox="1"/>
          <p:nvPr>
            <p:ph idx="12" type="sldNum"/>
          </p:nvPr>
        </p:nvSpPr>
        <p:spPr>
          <a:xfrm>
            <a:off x="8472458" y="4663217"/>
            <a:ext cx="54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1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31"/>
          <p:cNvSpPr txBox="1"/>
          <p:nvPr>
            <p:ph idx="12" type="sldNum"/>
          </p:nvPr>
        </p:nvSpPr>
        <p:spPr>
          <a:xfrm>
            <a:off x="8472458" y="4663217"/>
            <a:ext cx="54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43;p32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32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32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3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32"/>
          <p:cNvSpPr txBox="1"/>
          <p:nvPr>
            <p:ph idx="12" type="sldNum"/>
          </p:nvPr>
        </p:nvSpPr>
        <p:spPr>
          <a:xfrm>
            <a:off x="8472458" y="4663217"/>
            <a:ext cx="54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3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33"/>
          <p:cNvSpPr txBox="1"/>
          <p:nvPr>
            <p:ph idx="12" type="sldNum"/>
          </p:nvPr>
        </p:nvSpPr>
        <p:spPr>
          <a:xfrm>
            <a:off x="8472458" y="4663217"/>
            <a:ext cx="54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/>
          <p:nvPr>
            <p:ph type="ctrTitle"/>
          </p:nvPr>
        </p:nvSpPr>
        <p:spPr>
          <a:xfrm>
            <a:off x="3044700" y="1833005"/>
            <a:ext cx="3054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A Survey of Calculus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850bf5d43_0_94"/>
          <p:cNvSpPr txBox="1"/>
          <p:nvPr>
            <p:ph type="title"/>
          </p:nvPr>
        </p:nvSpPr>
        <p:spPr>
          <a:xfrm>
            <a:off x="773700" y="1806450"/>
            <a:ext cx="7596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Fundamental Theorem of Calculus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5850bf5d43_0_7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Approximation</a:t>
            </a:r>
            <a:endParaRPr/>
          </a:p>
        </p:txBody>
      </p:sp>
      <p:sp>
        <p:nvSpPr>
          <p:cNvPr id="143" name="Google Shape;143;g25850bf5d43_0_76"/>
          <p:cNvSpPr txBox="1"/>
          <p:nvPr>
            <p:ph idx="1" type="body"/>
          </p:nvPr>
        </p:nvSpPr>
        <p:spPr>
          <a:xfrm>
            <a:off x="311700" y="1225225"/>
            <a:ext cx="35067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a function f(x), we can approximate f(x + Δ) for some small Δ to be f(x) + f’(x) * Δ.</a:t>
            </a:r>
            <a:endParaRPr/>
          </a:p>
        </p:txBody>
      </p:sp>
      <p:sp>
        <p:nvSpPr>
          <p:cNvPr id="144" name="Google Shape;144;g25850bf5d43_0_76"/>
          <p:cNvSpPr txBox="1"/>
          <p:nvPr>
            <p:ph idx="1" type="body"/>
          </p:nvPr>
        </p:nvSpPr>
        <p:spPr>
          <a:xfrm>
            <a:off x="311700" y="2121025"/>
            <a:ext cx="35853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Thus, we can approximate f(x + Δ) - f(x) as f’(x) * Δ.</a:t>
            </a:r>
            <a:endParaRPr/>
          </a:p>
        </p:txBody>
      </p:sp>
      <p:sp>
        <p:nvSpPr>
          <p:cNvPr id="145" name="Google Shape;145;g25850bf5d43_0_76"/>
          <p:cNvSpPr txBox="1"/>
          <p:nvPr>
            <p:ph idx="1" type="body"/>
          </p:nvPr>
        </p:nvSpPr>
        <p:spPr>
          <a:xfrm>
            <a:off x="311700" y="2834175"/>
            <a:ext cx="35067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Taking the limit as Δ → 0 makes this approximation exact.</a:t>
            </a:r>
            <a:endParaRPr/>
          </a:p>
        </p:txBody>
      </p:sp>
      <p:pic>
        <p:nvPicPr>
          <p:cNvPr id="146" name="Google Shape;146;g25850bf5d43_0_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0675" y="1147225"/>
            <a:ext cx="4942199" cy="2547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5850bf5d43_0_5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Fundamental Theorem of Calculus</a:t>
            </a:r>
            <a:endParaRPr/>
          </a:p>
        </p:txBody>
      </p:sp>
      <p:sp>
        <p:nvSpPr>
          <p:cNvPr id="152" name="Google Shape;152;g25850bf5d43_0_56"/>
          <p:cNvSpPr txBox="1"/>
          <p:nvPr>
            <p:ph idx="1" type="body"/>
          </p:nvPr>
        </p:nvSpPr>
        <p:spPr>
          <a:xfrm>
            <a:off x="311700" y="1225225"/>
            <a:ext cx="85206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some function f(x). We can write f(b) - f(a) as a sum [f(b) - f(b - Δ)] + [f(b - Δ) - f(b - 2Δ)] + … + [f(a + 2Δ) - f(a + Δ)] + [f(a + Δ) - f(a)].</a:t>
            </a:r>
            <a:endParaRPr/>
          </a:p>
        </p:txBody>
      </p:sp>
      <p:sp>
        <p:nvSpPr>
          <p:cNvPr id="153" name="Google Shape;153;g25850bf5d43_0_56"/>
          <p:cNvSpPr txBox="1"/>
          <p:nvPr>
            <p:ph idx="1" type="body"/>
          </p:nvPr>
        </p:nvSpPr>
        <p:spPr>
          <a:xfrm>
            <a:off x="311700" y="1873225"/>
            <a:ext cx="85206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Then, take a linear approximation of each term to get [f’(b) * Δ] + [f’(b - Δ) * Δ] + … + [f’(a + 2Δ) * Δ] + [f’(a + Δ) * Δ].</a:t>
            </a:r>
            <a:endParaRPr/>
          </a:p>
        </p:txBody>
      </p:sp>
      <p:sp>
        <p:nvSpPr>
          <p:cNvPr id="154" name="Google Shape;154;g25850bf5d43_0_56"/>
          <p:cNvSpPr txBox="1"/>
          <p:nvPr>
            <p:ph idx="1" type="body"/>
          </p:nvPr>
        </p:nvSpPr>
        <p:spPr>
          <a:xfrm>
            <a:off x="311700" y="2571750"/>
            <a:ext cx="85206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same as Riemann summing rectangles of width Δ to approximate the area of f’(x) from x=a to x=b.</a:t>
            </a:r>
            <a:endParaRPr/>
          </a:p>
        </p:txBody>
      </p:sp>
      <p:sp>
        <p:nvSpPr>
          <p:cNvPr id="155" name="Google Shape;155;g25850bf5d43_0_56"/>
          <p:cNvSpPr txBox="1"/>
          <p:nvPr>
            <p:ph idx="1" type="body"/>
          </p:nvPr>
        </p:nvSpPr>
        <p:spPr>
          <a:xfrm>
            <a:off x="311700" y="3270275"/>
            <a:ext cx="85206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Taking the limit as Δ → 0 gives us our integral ∫</a:t>
            </a:r>
            <a:r>
              <a:rPr baseline="-25000" lang="en"/>
              <a:t>a</a:t>
            </a:r>
            <a:r>
              <a:rPr baseline="30000" lang="en"/>
              <a:t>b</a:t>
            </a:r>
            <a:r>
              <a:rPr lang="en"/>
              <a:t> f’(x)dx. Thus, f(b) - f(a) = </a:t>
            </a:r>
            <a:r>
              <a:rPr lang="en"/>
              <a:t>∫</a:t>
            </a:r>
            <a:r>
              <a:rPr baseline="-25000" lang="en"/>
              <a:t>a</a:t>
            </a:r>
            <a:r>
              <a:rPr baseline="30000" lang="en"/>
              <a:t>b</a:t>
            </a:r>
            <a:r>
              <a:rPr lang="en"/>
              <a:t> f’(x)dx. This is one statement of the fundamental theorem of calculus.</a:t>
            </a:r>
            <a:endParaRPr/>
          </a:p>
        </p:txBody>
      </p:sp>
      <p:sp>
        <p:nvSpPr>
          <p:cNvPr id="156" name="Google Shape;156;g25850bf5d43_0_56"/>
          <p:cNvSpPr txBox="1"/>
          <p:nvPr>
            <p:ph idx="1" type="body"/>
          </p:nvPr>
        </p:nvSpPr>
        <p:spPr>
          <a:xfrm>
            <a:off x="311700" y="3968800"/>
            <a:ext cx="85206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other statement is d/dx ∫</a:t>
            </a:r>
            <a:r>
              <a:rPr baseline="-25000" lang="en"/>
              <a:t>a</a:t>
            </a:r>
            <a:r>
              <a:rPr baseline="30000" lang="en"/>
              <a:t>x</a:t>
            </a:r>
            <a:r>
              <a:rPr lang="en"/>
              <a:t> f(t)dt = f(x). In other words, differentiation and integration invert each other.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5850bf5d43_0_5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Indefinite Integrals</a:t>
            </a:r>
            <a:endParaRPr/>
          </a:p>
        </p:txBody>
      </p:sp>
      <p:sp>
        <p:nvSpPr>
          <p:cNvPr id="162" name="Google Shape;162;g25850bf5d43_0_50"/>
          <p:cNvSpPr txBox="1"/>
          <p:nvPr>
            <p:ph idx="1" type="body"/>
          </p:nvPr>
        </p:nvSpPr>
        <p:spPr>
          <a:xfrm>
            <a:off x="311700" y="1225225"/>
            <a:ext cx="39999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define an indefinite integral to be the </a:t>
            </a:r>
            <a:r>
              <a:rPr lang="en"/>
              <a:t>opposite</a:t>
            </a:r>
            <a:r>
              <a:rPr lang="en"/>
              <a:t> of a derivative.</a:t>
            </a:r>
            <a:endParaRPr/>
          </a:p>
        </p:txBody>
      </p:sp>
      <p:sp>
        <p:nvSpPr>
          <p:cNvPr id="163" name="Google Shape;163;g25850bf5d43_0_50"/>
          <p:cNvSpPr txBox="1"/>
          <p:nvPr>
            <p:ph idx="1" type="body"/>
          </p:nvPr>
        </p:nvSpPr>
        <p:spPr>
          <a:xfrm>
            <a:off x="311700" y="1873225"/>
            <a:ext cx="39999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other words, the indefinite integral F(x) of a function f(x) is defined such that F’(x) = f(x).</a:t>
            </a:r>
            <a:endParaRPr/>
          </a:p>
        </p:txBody>
      </p:sp>
      <p:sp>
        <p:nvSpPr>
          <p:cNvPr id="164" name="Google Shape;164;g25850bf5d43_0_50"/>
          <p:cNvSpPr txBox="1"/>
          <p:nvPr>
            <p:ph idx="1" type="body"/>
          </p:nvPr>
        </p:nvSpPr>
        <p:spPr>
          <a:xfrm>
            <a:off x="311700" y="2521225"/>
            <a:ext cx="3999900" cy="11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However, there are multiple such F(x) such that F’(x) = f(x). Thus, we add a “+C” term to indicate that we can add any arbitrary constant to F(x) and F’(x) will still equal f(x).</a:t>
            </a:r>
            <a:endParaRPr/>
          </a:p>
        </p:txBody>
      </p:sp>
      <p:pic>
        <p:nvPicPr>
          <p:cNvPr id="165" name="Google Shape;165;g25850bf5d43_0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3375" y="726013"/>
            <a:ext cx="3741700" cy="36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55c2b7088d_0_0"/>
          <p:cNvSpPr txBox="1"/>
          <p:nvPr>
            <p:ph type="title"/>
          </p:nvPr>
        </p:nvSpPr>
        <p:spPr>
          <a:xfrm>
            <a:off x="773700" y="1806450"/>
            <a:ext cx="7596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Slopes and Derivatives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Limits</a:t>
            </a:r>
            <a:endParaRPr/>
          </a:p>
        </p:txBody>
      </p:sp>
      <p:sp>
        <p:nvSpPr>
          <p:cNvPr id="73" name="Google Shape;73;p3"/>
          <p:cNvSpPr txBox="1"/>
          <p:nvPr>
            <p:ph idx="1" type="body"/>
          </p:nvPr>
        </p:nvSpPr>
        <p:spPr>
          <a:xfrm>
            <a:off x="311700" y="1225225"/>
            <a:ext cx="399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en"/>
              <a:t>Let’s take a graph and remove a point from it.</a:t>
            </a:r>
            <a:endParaRPr/>
          </a:p>
        </p:txBody>
      </p:sp>
      <p:sp>
        <p:nvSpPr>
          <p:cNvPr id="74" name="Google Shape;74;p3"/>
          <p:cNvSpPr txBox="1"/>
          <p:nvPr>
            <p:ph idx="1" type="body"/>
          </p:nvPr>
        </p:nvSpPr>
        <p:spPr>
          <a:xfrm>
            <a:off x="311700" y="1625425"/>
            <a:ext cx="399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en"/>
              <a:t>How do we know which point we removed?</a:t>
            </a:r>
            <a:endParaRPr/>
          </a:p>
        </p:txBody>
      </p:sp>
      <p:sp>
        <p:nvSpPr>
          <p:cNvPr id="75" name="Google Shape;75;p3"/>
          <p:cNvSpPr txBox="1"/>
          <p:nvPr>
            <p:ph idx="1" type="body"/>
          </p:nvPr>
        </p:nvSpPr>
        <p:spPr>
          <a:xfrm>
            <a:off x="311700" y="1999950"/>
            <a:ext cx="39999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en"/>
              <a:t>We can zoom in and see what the values of nearby points are and deduce that the removed point should be “very close” to the nearby points.</a:t>
            </a:r>
            <a:endParaRPr/>
          </a:p>
        </p:txBody>
      </p:sp>
      <p:sp>
        <p:nvSpPr>
          <p:cNvPr id="76" name="Google Shape;76;p3"/>
          <p:cNvSpPr txBox="1"/>
          <p:nvPr>
            <p:ph idx="1" type="body"/>
          </p:nvPr>
        </p:nvSpPr>
        <p:spPr>
          <a:xfrm>
            <a:off x="311700" y="3143550"/>
            <a:ext cx="39999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en"/>
              <a:t>More concretely: we approach the point from both sides of the graph and see the trend very near, but not at, a particular point.</a:t>
            </a:r>
            <a:endParaRPr/>
          </a:p>
        </p:txBody>
      </p:sp>
      <p:pic>
        <p:nvPicPr>
          <p:cNvPr id="77" name="Google Shape;7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4000" y="1299625"/>
            <a:ext cx="4527600" cy="313665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3"/>
          <p:cNvSpPr txBox="1"/>
          <p:nvPr>
            <p:ph idx="1" type="body"/>
          </p:nvPr>
        </p:nvSpPr>
        <p:spPr>
          <a:xfrm>
            <a:off x="311700" y="4039350"/>
            <a:ext cx="39999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en"/>
              <a:t>This is the idea behind taking a “limit” of a function.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Slopes</a:t>
            </a:r>
            <a:endParaRPr/>
          </a:p>
        </p:txBody>
      </p:sp>
      <p:sp>
        <p:nvSpPr>
          <p:cNvPr id="84" name="Google Shape;84;p4"/>
          <p:cNvSpPr txBox="1"/>
          <p:nvPr>
            <p:ph idx="1" type="body"/>
          </p:nvPr>
        </p:nvSpPr>
        <p:spPr>
          <a:xfrm>
            <a:off x="311700" y="1225225"/>
            <a:ext cx="39999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en"/>
              <a:t>We can calculate the “slope” of a line by taking the rise (change in y coordinate) and dividing it by the run (change in x coordinate).</a:t>
            </a:r>
            <a:endParaRPr/>
          </a:p>
        </p:txBody>
      </p:sp>
      <p:sp>
        <p:nvSpPr>
          <p:cNvPr id="85" name="Google Shape;85;p4"/>
          <p:cNvSpPr txBox="1"/>
          <p:nvPr>
            <p:ph idx="1" type="body"/>
          </p:nvPr>
        </p:nvSpPr>
        <p:spPr>
          <a:xfrm>
            <a:off x="311700" y="2123850"/>
            <a:ext cx="39999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en"/>
              <a:t>For a line of the form y = f(x), the slope from a point x = a to x = b can be written as the fraction [f(b) - f(a)]/[b - a].</a:t>
            </a:r>
            <a:endParaRPr/>
          </a:p>
        </p:txBody>
      </p:sp>
      <p:pic>
        <p:nvPicPr>
          <p:cNvPr id="86" name="Google Shape;8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4000" y="1299625"/>
            <a:ext cx="4527601" cy="2302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Derivatives</a:t>
            </a:r>
            <a:endParaRPr/>
          </a:p>
        </p:txBody>
      </p:sp>
      <p:sp>
        <p:nvSpPr>
          <p:cNvPr id="92" name="Google Shape;92;p5"/>
          <p:cNvSpPr txBox="1"/>
          <p:nvPr>
            <p:ph idx="1" type="body"/>
          </p:nvPr>
        </p:nvSpPr>
        <p:spPr>
          <a:xfrm>
            <a:off x="311700" y="1225225"/>
            <a:ext cx="399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en"/>
              <a:t>What about the slope for a non-linear curve?</a:t>
            </a:r>
            <a:endParaRPr/>
          </a:p>
        </p:txBody>
      </p:sp>
      <p:sp>
        <p:nvSpPr>
          <p:cNvPr id="93" name="Google Shape;93;p5"/>
          <p:cNvSpPr txBox="1"/>
          <p:nvPr>
            <p:ph idx="1" type="body"/>
          </p:nvPr>
        </p:nvSpPr>
        <p:spPr>
          <a:xfrm>
            <a:off x="311700" y="1625425"/>
            <a:ext cx="48345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en"/>
              <a:t>We can approximate the slope at a certain point “a” as the slope of the line that passes through “a” and a nearby point “b.” </a:t>
            </a:r>
            <a:endParaRPr/>
          </a:p>
        </p:txBody>
      </p:sp>
      <p:sp>
        <p:nvSpPr>
          <p:cNvPr id="94" name="Google Shape;94;p5"/>
          <p:cNvSpPr txBox="1"/>
          <p:nvPr>
            <p:ph idx="1" type="body"/>
          </p:nvPr>
        </p:nvSpPr>
        <p:spPr>
          <a:xfrm>
            <a:off x="311700" y="2521225"/>
            <a:ext cx="483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en"/>
              <a:t>As b gets closer to a, our approximation gets better.</a:t>
            </a:r>
            <a:endParaRPr/>
          </a:p>
        </p:txBody>
      </p:sp>
      <p:sp>
        <p:nvSpPr>
          <p:cNvPr id="95" name="Google Shape;95;p5"/>
          <p:cNvSpPr txBox="1"/>
          <p:nvPr>
            <p:ph idx="1" type="body"/>
          </p:nvPr>
        </p:nvSpPr>
        <p:spPr>
          <a:xfrm>
            <a:off x="311700" y="2999425"/>
            <a:ext cx="48345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en"/>
              <a:t>If we use our slope formula and take the limit as b approaches a, we get the slope of the curve at a point a.</a:t>
            </a:r>
            <a:endParaRPr/>
          </a:p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311700" y="3647425"/>
            <a:ext cx="48345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en"/>
              <a:t>We call the slope at a the value of the “derivative” of the curve at the point a.</a:t>
            </a:r>
            <a:endParaRPr/>
          </a:p>
        </p:txBody>
      </p:sp>
      <p:pic>
        <p:nvPicPr>
          <p:cNvPr id="97" name="Google Shape;9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6300" y="999488"/>
            <a:ext cx="3565342" cy="369147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5"/>
          <p:cNvSpPr txBox="1"/>
          <p:nvPr>
            <p:ph idx="1" type="body"/>
          </p:nvPr>
        </p:nvSpPr>
        <p:spPr>
          <a:xfrm>
            <a:off x="311700" y="4295425"/>
            <a:ext cx="48345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en"/>
              <a:t>We can denote the derivative of a function f at a point a to be f’(a).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Derivatives as a function</a:t>
            </a:r>
            <a:endParaRPr/>
          </a:p>
        </p:txBody>
      </p:sp>
      <p:sp>
        <p:nvSpPr>
          <p:cNvPr id="104" name="Google Shape;104;p6"/>
          <p:cNvSpPr txBox="1"/>
          <p:nvPr>
            <p:ph idx="1" type="body"/>
          </p:nvPr>
        </p:nvSpPr>
        <p:spPr>
          <a:xfrm>
            <a:off x="311700" y="1225225"/>
            <a:ext cx="39999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en"/>
              <a:t>We can plot the value of the derivative at every point to get the derivative as a function, which we denote as dy/dx where d represents a small change in.</a:t>
            </a:r>
            <a:endParaRPr/>
          </a:p>
        </p:txBody>
      </p:sp>
      <p:sp>
        <p:nvSpPr>
          <p:cNvPr id="105" name="Google Shape;105;p6"/>
          <p:cNvSpPr txBox="1"/>
          <p:nvPr>
            <p:ph idx="1" type="body"/>
          </p:nvPr>
        </p:nvSpPr>
        <p:spPr>
          <a:xfrm>
            <a:off x="311700" y="2368825"/>
            <a:ext cx="39999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en"/>
              <a:t>Thus, dy/dx represents a small change in y divided by a small change in x, which is rise over run at a very small scale.</a:t>
            </a:r>
            <a:endParaRPr/>
          </a:p>
        </p:txBody>
      </p:sp>
      <p:pic>
        <p:nvPicPr>
          <p:cNvPr id="106" name="Google Shape;10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4000" y="1299625"/>
            <a:ext cx="4527601" cy="3412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850bf5d43_0_0"/>
          <p:cNvSpPr txBox="1"/>
          <p:nvPr>
            <p:ph type="title"/>
          </p:nvPr>
        </p:nvSpPr>
        <p:spPr>
          <a:xfrm>
            <a:off x="773700" y="1806450"/>
            <a:ext cx="7596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Areas and Integrals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5850bf5d43_0_4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Areas Underneath Curves</a:t>
            </a:r>
            <a:endParaRPr/>
          </a:p>
        </p:txBody>
      </p:sp>
      <p:sp>
        <p:nvSpPr>
          <p:cNvPr id="117" name="Google Shape;117;g25850bf5d43_0_44"/>
          <p:cNvSpPr txBox="1"/>
          <p:nvPr>
            <p:ph idx="1" type="body"/>
          </p:nvPr>
        </p:nvSpPr>
        <p:spPr>
          <a:xfrm>
            <a:off x="311700" y="1225225"/>
            <a:ext cx="39999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area “underneath” a curve is the area above the x-axis and below the curve.</a:t>
            </a:r>
            <a:endParaRPr/>
          </a:p>
        </p:txBody>
      </p:sp>
      <p:sp>
        <p:nvSpPr>
          <p:cNvPr id="118" name="Google Shape;118;g25850bf5d43_0_44"/>
          <p:cNvSpPr txBox="1"/>
          <p:nvPr>
            <p:ph idx="1" type="body"/>
          </p:nvPr>
        </p:nvSpPr>
        <p:spPr>
          <a:xfrm>
            <a:off x="311700" y="1873225"/>
            <a:ext cx="39999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the curve is above the x-axis, this area is positive.</a:t>
            </a:r>
            <a:endParaRPr/>
          </a:p>
        </p:txBody>
      </p:sp>
      <p:sp>
        <p:nvSpPr>
          <p:cNvPr id="119" name="Google Shape;119;g25850bf5d43_0_44"/>
          <p:cNvSpPr txBox="1"/>
          <p:nvPr>
            <p:ph idx="1" type="body"/>
          </p:nvPr>
        </p:nvSpPr>
        <p:spPr>
          <a:xfrm>
            <a:off x="311700" y="2521225"/>
            <a:ext cx="39999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the curve is below the x-axis, this area is negative.</a:t>
            </a:r>
            <a:endParaRPr/>
          </a:p>
        </p:txBody>
      </p:sp>
      <p:sp>
        <p:nvSpPr>
          <p:cNvPr id="120" name="Google Shape;120;g25850bf5d43_0_44"/>
          <p:cNvSpPr txBox="1"/>
          <p:nvPr>
            <p:ph idx="1" type="body"/>
          </p:nvPr>
        </p:nvSpPr>
        <p:spPr>
          <a:xfrm>
            <a:off x="311700" y="3169225"/>
            <a:ext cx="39999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define an integral from x=a to x=b to be the area underneath the curve on the interval [a, b].</a:t>
            </a:r>
            <a:endParaRPr/>
          </a:p>
        </p:txBody>
      </p:sp>
      <p:sp>
        <p:nvSpPr>
          <p:cNvPr id="121" name="Google Shape;121;g25850bf5d43_0_44"/>
          <p:cNvSpPr txBox="1"/>
          <p:nvPr>
            <p:ph idx="1" type="body"/>
          </p:nvPr>
        </p:nvSpPr>
        <p:spPr>
          <a:xfrm>
            <a:off x="311700" y="4065025"/>
            <a:ext cx="39999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denote the integral of a function f(x) from x=a to x=b as ∫</a:t>
            </a:r>
            <a:r>
              <a:rPr baseline="-25000" lang="en"/>
              <a:t>a</a:t>
            </a:r>
            <a:r>
              <a:rPr baseline="30000" lang="en"/>
              <a:t>b</a:t>
            </a:r>
            <a:r>
              <a:rPr lang="en"/>
              <a:t> f(x)dx.</a:t>
            </a:r>
            <a:endParaRPr/>
          </a:p>
        </p:txBody>
      </p:sp>
      <p:pic>
        <p:nvPicPr>
          <p:cNvPr id="122" name="Google Shape;122;g25850bf5d43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089700"/>
            <a:ext cx="4433933" cy="36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5850bf5d43_0_6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Riemann Summation</a:t>
            </a:r>
            <a:endParaRPr/>
          </a:p>
        </p:txBody>
      </p:sp>
      <p:sp>
        <p:nvSpPr>
          <p:cNvPr id="128" name="Google Shape;128;g25850bf5d43_0_64"/>
          <p:cNvSpPr txBox="1"/>
          <p:nvPr>
            <p:ph idx="1" type="body"/>
          </p:nvPr>
        </p:nvSpPr>
        <p:spPr>
          <a:xfrm>
            <a:off x="311700" y="1225225"/>
            <a:ext cx="39999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approximate the area under a curve using rectangles.</a:t>
            </a:r>
            <a:endParaRPr/>
          </a:p>
        </p:txBody>
      </p:sp>
      <p:sp>
        <p:nvSpPr>
          <p:cNvPr id="129" name="Google Shape;129;g25850bf5d43_0_64"/>
          <p:cNvSpPr txBox="1"/>
          <p:nvPr>
            <p:ph idx="1" type="body"/>
          </p:nvPr>
        </p:nvSpPr>
        <p:spPr>
          <a:xfrm>
            <a:off x="311700" y="1873225"/>
            <a:ext cx="39999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 up a bunch of rectangles side-by-side. Make the height of the rectangle centered at x to be f(x).</a:t>
            </a:r>
            <a:endParaRPr/>
          </a:p>
        </p:txBody>
      </p:sp>
      <p:sp>
        <p:nvSpPr>
          <p:cNvPr id="130" name="Google Shape;130;g25850bf5d43_0_64"/>
          <p:cNvSpPr txBox="1"/>
          <p:nvPr>
            <p:ph idx="1" type="body"/>
          </p:nvPr>
        </p:nvSpPr>
        <p:spPr>
          <a:xfrm>
            <a:off x="311700" y="2769025"/>
            <a:ext cx="39999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thinner we make our rectangles, the better this approximation becomes.</a:t>
            </a:r>
            <a:endParaRPr/>
          </a:p>
        </p:txBody>
      </p:sp>
      <p:sp>
        <p:nvSpPr>
          <p:cNvPr id="131" name="Google Shape;131;g25850bf5d43_0_64"/>
          <p:cNvSpPr txBox="1"/>
          <p:nvPr>
            <p:ph idx="1" type="body"/>
          </p:nvPr>
        </p:nvSpPr>
        <p:spPr>
          <a:xfrm>
            <a:off x="311700" y="3417025"/>
            <a:ext cx="39999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Taking the limit as the width of the </a:t>
            </a:r>
            <a:r>
              <a:rPr lang="en"/>
              <a:t>rectangles</a:t>
            </a:r>
            <a:r>
              <a:rPr lang="en"/>
              <a:t> go to zero gives the area exactly. This is one way to define an integral.</a:t>
            </a:r>
            <a:endParaRPr/>
          </a:p>
        </p:txBody>
      </p:sp>
      <p:pic>
        <p:nvPicPr>
          <p:cNvPr id="132" name="Google Shape;132;g25850bf5d43_0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1126" y="726026"/>
            <a:ext cx="3563850" cy="403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