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aaa46245c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aaa46245c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a0d756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a0d756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a0d756a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a0d756a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a0d756af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a0d756af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a0d756af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a0d756af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a0d756af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a0d756af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aaa46245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aaa46245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aaa4624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aaa4624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aaa46245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aaa4624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aaa46245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aaa46245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aaa46245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aaa46245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a0d756af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a0d756af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a0d756af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a0d756af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a0d756af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a0d756af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a0d756af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a0d756af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a0d756af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a0d756af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a0d756af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a0d756af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8a0d756af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a0d756af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a0d756a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a0d756a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a0d756a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a0d756a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aaa46245c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aaa46245c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a0d756a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a0d756a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a0d756a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a0d756a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aaa46245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aaa46245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aaa46245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aaa46245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www.youtube.com/watch?v=ty9QSiVC2g0" TargetMode="External"/><Relationship Id="rId4" Type="http://schemas.openxmlformats.org/officeDocument/2006/relationships/image" Target="../media/image20.jpg"/><Relationship Id="rId5" Type="http://schemas.openxmlformats.org/officeDocument/2006/relationships/hyperlink" Target="https://www.youtube.com/watch?v=ty9QSiVC2g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youtube.com/watch?v=al20AFLf4n8"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Momentum and Rotation</a:t>
            </a:r>
            <a:endParaRPr/>
          </a:p>
        </p:txBody>
      </p:sp>
      <p:sp>
        <p:nvSpPr>
          <p:cNvPr id="278" name="Google Shape;278;p13"/>
          <p:cNvSpPr txBox="1"/>
          <p:nvPr>
            <p:ph idx="1" type="subTitle"/>
          </p:nvPr>
        </p:nvSpPr>
        <p:spPr>
          <a:xfrm>
            <a:off x="824000" y="3596300"/>
            <a:ext cx="4528500" cy="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it bc I used the theme that has circles and rotational things go in circles just like my brain after I saw the AP Physics C Mech exam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vs angular distance</a:t>
            </a:r>
            <a:endParaRPr/>
          </a:p>
        </p:txBody>
      </p:sp>
      <p:sp>
        <p:nvSpPr>
          <p:cNvPr id="337" name="Google Shape;337;p22"/>
          <p:cNvSpPr txBox="1"/>
          <p:nvPr>
            <p:ph idx="1" type="body"/>
          </p:nvPr>
        </p:nvSpPr>
        <p:spPr>
          <a:xfrm>
            <a:off x="1252225" y="1912725"/>
            <a:ext cx="34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Circumference is?</a:t>
            </a:r>
            <a:endParaRPr sz="2000"/>
          </a:p>
          <a:p>
            <a:pPr indent="-355600" lvl="0" marL="457200" rtl="0" algn="l">
              <a:spcBef>
                <a:spcPts val="0"/>
              </a:spcBef>
              <a:spcAft>
                <a:spcPts val="0"/>
              </a:spcAft>
              <a:buSzPts val="2000"/>
              <a:buAutoNum type="arabicPeriod"/>
            </a:pPr>
            <a:r>
              <a:rPr lang="en" sz="2000"/>
              <a:t>Radians are?</a:t>
            </a:r>
            <a:endParaRPr sz="2000"/>
          </a:p>
          <a:p>
            <a:pPr indent="-355600" lvl="0" marL="457200" rtl="0" algn="l">
              <a:spcBef>
                <a:spcPts val="0"/>
              </a:spcBef>
              <a:spcAft>
                <a:spcPts val="0"/>
              </a:spcAft>
              <a:buSzPts val="2000"/>
              <a:buAutoNum type="arabicPeriod"/>
            </a:pPr>
            <a:r>
              <a:rPr lang="en" sz="2000"/>
              <a:t>Radius times radians is?</a:t>
            </a:r>
            <a:endParaRPr sz="2000"/>
          </a:p>
        </p:txBody>
      </p:sp>
      <p:sp>
        <p:nvSpPr>
          <p:cNvPr id="338" name="Google Shape;338;p22"/>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Radius * 2 pi</a:t>
            </a:r>
            <a:endParaRPr sz="2000"/>
          </a:p>
          <a:p>
            <a:pPr indent="-355600" lvl="0" marL="457200" rtl="0" algn="l">
              <a:spcBef>
                <a:spcPts val="0"/>
              </a:spcBef>
              <a:spcAft>
                <a:spcPts val="0"/>
              </a:spcAft>
              <a:buSzPts val="2000"/>
              <a:buAutoNum type="arabicPeriod"/>
            </a:pPr>
            <a:r>
              <a:rPr lang="en" sz="2000"/>
              <a:t>Some fraction of 2 pi</a:t>
            </a:r>
            <a:endParaRPr sz="2000"/>
          </a:p>
          <a:p>
            <a:pPr indent="-355600" lvl="0" marL="457200" rtl="0" algn="l">
              <a:spcBef>
                <a:spcPts val="0"/>
              </a:spcBef>
              <a:spcAft>
                <a:spcPts val="0"/>
              </a:spcAft>
              <a:buSzPts val="2000"/>
              <a:buAutoNum type="arabicPeriod"/>
            </a:pPr>
            <a:r>
              <a:rPr lang="en" sz="2000"/>
              <a:t>The fraction of the circumference we traveled on (a distance!)</a:t>
            </a:r>
            <a:endParaRPr sz="2000"/>
          </a:p>
        </p:txBody>
      </p:sp>
      <p:pic>
        <p:nvPicPr>
          <p:cNvPr id="339" name="Google Shape;339;p22"/>
          <p:cNvPicPr preferRelativeResize="0"/>
          <p:nvPr/>
        </p:nvPicPr>
        <p:blipFill>
          <a:blip r:embed="rId3">
            <a:alphaModFix/>
          </a:blip>
          <a:stretch>
            <a:fillRect/>
          </a:stretch>
        </p:blipFill>
        <p:spPr>
          <a:xfrm>
            <a:off x="1825450" y="3171167"/>
            <a:ext cx="2507100" cy="1668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angular measures</a:t>
            </a:r>
            <a:endParaRPr/>
          </a:p>
        </p:txBody>
      </p:sp>
      <p:sp>
        <p:nvSpPr>
          <p:cNvPr id="345" name="Google Shape;345;p23"/>
          <p:cNvSpPr txBox="1"/>
          <p:nvPr>
            <p:ph idx="1" type="body"/>
          </p:nvPr>
        </p:nvSpPr>
        <p:spPr>
          <a:xfrm>
            <a:off x="1413425" y="2571750"/>
            <a:ext cx="3321000" cy="195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Any angular measure multiplied by the radius of the rotation gives the linear analog (aka, distance, velocity, acceleration)</a:t>
            </a:r>
            <a:endParaRPr sz="2000"/>
          </a:p>
        </p:txBody>
      </p:sp>
      <p:pic>
        <p:nvPicPr>
          <p:cNvPr id="346" name="Google Shape;346;p23"/>
          <p:cNvPicPr preferRelativeResize="0"/>
          <p:nvPr/>
        </p:nvPicPr>
        <p:blipFill>
          <a:blip r:embed="rId3">
            <a:alphaModFix/>
          </a:blip>
          <a:stretch>
            <a:fillRect/>
          </a:stretch>
        </p:blipFill>
        <p:spPr>
          <a:xfrm>
            <a:off x="4835125" y="1597875"/>
            <a:ext cx="4104900" cy="3088769"/>
          </a:xfrm>
          <a:prstGeom prst="rect">
            <a:avLst/>
          </a:prstGeom>
          <a:noFill/>
          <a:ln>
            <a:noFill/>
          </a:ln>
        </p:spPr>
      </p:pic>
      <p:pic>
        <p:nvPicPr>
          <p:cNvPr id="347" name="Google Shape;347;p23"/>
          <p:cNvPicPr preferRelativeResize="0"/>
          <p:nvPr/>
        </p:nvPicPr>
        <p:blipFill>
          <a:blip r:embed="rId4">
            <a:alphaModFix/>
          </a:blip>
          <a:stretch>
            <a:fillRect/>
          </a:stretch>
        </p:blipFill>
        <p:spPr>
          <a:xfrm>
            <a:off x="1413425" y="1380255"/>
            <a:ext cx="3640673" cy="119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rev</a:t>
            </a:r>
            <a:endParaRPr/>
          </a:p>
        </p:txBody>
      </p:sp>
      <p:sp>
        <p:nvSpPr>
          <p:cNvPr id="353" name="Google Shape;353;p24"/>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If I travel 2 meters along a circle with a radius of 1 m, what is my angular distance?</a:t>
            </a:r>
            <a:endParaRPr sz="2000"/>
          </a:p>
          <a:p>
            <a:pPr indent="0" lvl="0" marL="0" rtl="0" algn="l">
              <a:spcBef>
                <a:spcPts val="1600"/>
              </a:spcBef>
              <a:spcAft>
                <a:spcPts val="1600"/>
              </a:spcAft>
              <a:buNone/>
            </a:pPr>
            <a:r>
              <a:t/>
            </a:r>
            <a:endParaRPr sz="2000"/>
          </a:p>
        </p:txBody>
      </p:sp>
      <p:sp>
        <p:nvSpPr>
          <p:cNvPr id="354" name="Google Shape;354;p24"/>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If I move at an angular acceleration of 25 rad/s^2 on a circle with a radius of .1 m, what is my linear acceleration?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 of Inertia</a:t>
            </a:r>
            <a:endParaRPr/>
          </a:p>
        </p:txBody>
      </p:sp>
      <p:sp>
        <p:nvSpPr>
          <p:cNvPr id="360" name="Google Shape;360;p25"/>
          <p:cNvSpPr txBox="1"/>
          <p:nvPr>
            <p:ph idx="1" type="body"/>
          </p:nvPr>
        </p:nvSpPr>
        <p:spPr>
          <a:xfrm>
            <a:off x="1303800" y="1422825"/>
            <a:ext cx="3430500" cy="30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is inertia?</a:t>
            </a:r>
            <a:endParaRPr sz="2000"/>
          </a:p>
          <a:p>
            <a:pPr indent="0" lvl="0" marL="0" rtl="0" algn="l">
              <a:spcBef>
                <a:spcPts val="1600"/>
              </a:spcBef>
              <a:spcAft>
                <a:spcPts val="1600"/>
              </a:spcAft>
              <a:buNone/>
            </a:pPr>
            <a:r>
              <a:rPr lang="en" sz="2000"/>
              <a:t>Moment of inertia is inertia, but for rotating objects; aka, it opposes spinning for objects not spinning and opposes stopping for spinning objects.</a:t>
            </a:r>
            <a:endParaRPr sz="2000"/>
          </a:p>
        </p:txBody>
      </p:sp>
      <p:pic>
        <p:nvPicPr>
          <p:cNvPr id="361" name="Google Shape;361;p25"/>
          <p:cNvPicPr preferRelativeResize="0"/>
          <p:nvPr/>
        </p:nvPicPr>
        <p:blipFill>
          <a:blip r:embed="rId3">
            <a:alphaModFix/>
          </a:blip>
          <a:stretch>
            <a:fillRect/>
          </a:stretch>
        </p:blipFill>
        <p:spPr>
          <a:xfrm>
            <a:off x="4886700" y="1750275"/>
            <a:ext cx="4104898" cy="20930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a:t>
            </a:r>
            <a:endParaRPr/>
          </a:p>
        </p:txBody>
      </p:sp>
      <p:sp>
        <p:nvSpPr>
          <p:cNvPr id="367" name="Google Shape;367;p2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 = mr^2</a:t>
            </a:r>
            <a:endParaRPr sz="2000"/>
          </a:p>
          <a:p>
            <a:pPr indent="0" lvl="0" marL="0" rtl="0" algn="l">
              <a:spcBef>
                <a:spcPts val="1600"/>
              </a:spcBef>
              <a:spcAft>
                <a:spcPts val="1600"/>
              </a:spcAft>
              <a:buNone/>
            </a:pPr>
            <a:r>
              <a:rPr lang="en" sz="2000"/>
              <a:t>Harder to spin more massive things; the further the mass is, the harder it is to rotate.</a:t>
            </a:r>
            <a:endParaRPr sz="2000"/>
          </a:p>
        </p:txBody>
      </p:sp>
      <p:pic>
        <p:nvPicPr>
          <p:cNvPr id="368" name="Google Shape;368;p26"/>
          <p:cNvPicPr preferRelativeResize="0"/>
          <p:nvPr/>
        </p:nvPicPr>
        <p:blipFill>
          <a:blip r:embed="rId3">
            <a:alphaModFix/>
          </a:blip>
          <a:stretch>
            <a:fillRect/>
          </a:stretch>
        </p:blipFill>
        <p:spPr>
          <a:xfrm>
            <a:off x="4989825" y="1290825"/>
            <a:ext cx="3458548"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Rotational analogs of everything</a:t>
            </a:r>
            <a:endParaRPr/>
          </a:p>
        </p:txBody>
      </p:sp>
      <p:sp>
        <p:nvSpPr>
          <p:cNvPr id="374" name="Google Shape;374;p27"/>
          <p:cNvSpPr txBox="1"/>
          <p:nvPr>
            <p:ph idx="2" type="body"/>
          </p:nvPr>
        </p:nvSpPr>
        <p:spPr>
          <a:xfrm>
            <a:off x="1603575" y="3148125"/>
            <a:ext cx="6182700" cy="16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In order:</a:t>
            </a:r>
            <a:br>
              <a:rPr lang="en" sz="2000"/>
            </a:br>
            <a:r>
              <a:rPr lang="en" sz="2000"/>
              <a:t>Linear kinetic energy -&gt; Rotational kinetic energy</a:t>
            </a:r>
            <a:br>
              <a:rPr lang="en" sz="2000"/>
            </a:br>
            <a:r>
              <a:rPr lang="en" sz="2000"/>
              <a:t>Linear momentum -&gt; Angular momentum</a:t>
            </a:r>
            <a:br>
              <a:rPr lang="en" sz="2000"/>
            </a:br>
            <a:r>
              <a:rPr lang="en" sz="2000"/>
              <a:t>Force -&gt; Torque</a:t>
            </a:r>
            <a:endParaRPr sz="2000"/>
          </a:p>
        </p:txBody>
      </p:sp>
      <p:pic>
        <p:nvPicPr>
          <p:cNvPr id="375" name="Google Shape;375;p27"/>
          <p:cNvPicPr preferRelativeResize="0"/>
          <p:nvPr/>
        </p:nvPicPr>
        <p:blipFill>
          <a:blip r:embed="rId3">
            <a:alphaModFix/>
          </a:blip>
          <a:stretch>
            <a:fillRect/>
          </a:stretch>
        </p:blipFill>
        <p:spPr>
          <a:xfrm>
            <a:off x="1787550" y="1517170"/>
            <a:ext cx="5568900" cy="169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Torque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87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lever</a:t>
            </a:r>
            <a:endParaRPr/>
          </a:p>
        </p:txBody>
      </p:sp>
      <p:sp>
        <p:nvSpPr>
          <p:cNvPr id="386" name="Google Shape;386;p29"/>
          <p:cNvSpPr txBox="1"/>
          <p:nvPr>
            <p:ph idx="1" type="body"/>
          </p:nvPr>
        </p:nvSpPr>
        <p:spPr>
          <a:xfrm>
            <a:off x="1303800" y="1152150"/>
            <a:ext cx="3040500" cy="3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Torque is “spinny” force</a:t>
            </a:r>
            <a:endParaRPr sz="2000"/>
          </a:p>
          <a:p>
            <a:pPr indent="0" lvl="0" marL="0" rtl="0" algn="l">
              <a:spcBef>
                <a:spcPts val="1600"/>
              </a:spcBef>
              <a:spcAft>
                <a:spcPts val="0"/>
              </a:spcAft>
              <a:buNone/>
            </a:pPr>
            <a:r>
              <a:rPr lang="en" sz="2000"/>
              <a:t>Is it harder or easier to push on a longer lever?</a:t>
            </a:r>
            <a:endParaRPr sz="2000"/>
          </a:p>
          <a:p>
            <a:pPr indent="0" lvl="0" marL="0" rtl="0" algn="l">
              <a:spcBef>
                <a:spcPts val="1600"/>
              </a:spcBef>
              <a:spcAft>
                <a:spcPts val="1600"/>
              </a:spcAft>
              <a:buNone/>
            </a:pPr>
            <a:r>
              <a:rPr lang="en" sz="2000"/>
              <a:t>Does the thing spin faster or slower with more force applied?</a:t>
            </a:r>
            <a:endParaRPr sz="2000"/>
          </a:p>
        </p:txBody>
      </p:sp>
      <p:pic>
        <p:nvPicPr>
          <p:cNvPr id="387" name="Google Shape;387;p29"/>
          <p:cNvPicPr preferRelativeResize="0"/>
          <p:nvPr/>
        </p:nvPicPr>
        <p:blipFill>
          <a:blip r:embed="rId3">
            <a:alphaModFix/>
          </a:blip>
          <a:stretch>
            <a:fillRect/>
          </a:stretch>
        </p:blipFill>
        <p:spPr>
          <a:xfrm>
            <a:off x="4210325" y="1586400"/>
            <a:ext cx="4623626" cy="2146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vs Torque</a:t>
            </a:r>
            <a:endParaRPr/>
          </a:p>
        </p:txBody>
      </p:sp>
      <p:pic>
        <p:nvPicPr>
          <p:cNvPr id="393" name="Google Shape;393;p30"/>
          <p:cNvPicPr preferRelativeResize="0"/>
          <p:nvPr/>
        </p:nvPicPr>
        <p:blipFill>
          <a:blip r:embed="rId3">
            <a:alphaModFix/>
          </a:blip>
          <a:stretch>
            <a:fillRect/>
          </a:stretch>
        </p:blipFill>
        <p:spPr>
          <a:xfrm>
            <a:off x="5443175" y="1161725"/>
            <a:ext cx="3700830" cy="3240825"/>
          </a:xfrm>
          <a:prstGeom prst="rect">
            <a:avLst/>
          </a:prstGeom>
          <a:noFill/>
          <a:ln>
            <a:noFill/>
          </a:ln>
        </p:spPr>
      </p:pic>
      <p:sp>
        <p:nvSpPr>
          <p:cNvPr id="394" name="Google Shape;394;p30"/>
          <p:cNvSpPr txBox="1"/>
          <p:nvPr/>
        </p:nvSpPr>
        <p:spPr>
          <a:xfrm>
            <a:off x="1381150" y="1161725"/>
            <a:ext cx="4381200" cy="3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Both are force times distance.</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With work, the force is in the direction of the distance traveled</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With torque, force is perpendicular to the distance (lever arm)</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Work is N * m (Joules)</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Torque is m * N (not Joules)</a:t>
            </a:r>
            <a:endParaRPr sz="20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Torque is represented</a:t>
            </a:r>
            <a:endParaRPr/>
          </a:p>
        </p:txBody>
      </p:sp>
      <p:pic>
        <p:nvPicPr>
          <p:cNvPr id="400" name="Google Shape;400;p31"/>
          <p:cNvPicPr preferRelativeResize="0"/>
          <p:nvPr/>
        </p:nvPicPr>
        <p:blipFill>
          <a:blip r:embed="rId3">
            <a:alphaModFix/>
          </a:blip>
          <a:stretch>
            <a:fillRect/>
          </a:stretch>
        </p:blipFill>
        <p:spPr>
          <a:xfrm>
            <a:off x="4572000" y="1597875"/>
            <a:ext cx="3811266" cy="3240824"/>
          </a:xfrm>
          <a:prstGeom prst="rect">
            <a:avLst/>
          </a:prstGeom>
          <a:noFill/>
          <a:ln>
            <a:noFill/>
          </a:ln>
        </p:spPr>
      </p:pic>
      <p:sp>
        <p:nvSpPr>
          <p:cNvPr id="401" name="Google Shape;401;p31"/>
          <p:cNvSpPr txBox="1"/>
          <p:nvPr/>
        </p:nvSpPr>
        <p:spPr>
          <a:xfrm>
            <a:off x="1469575" y="1211725"/>
            <a:ext cx="3403200" cy="3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Perpendicular to the plane of motion</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Let’s say an object is spinning counterclockwise. Take your right hand and make a thumbs up, so the “curl” of your fingers follows the direction of the spin. Your thumb points to the direction of torque.</a:t>
            </a:r>
            <a:endParaRPr sz="2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Bruh Momentum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 momentum representation</a:t>
            </a:r>
            <a:endParaRPr/>
          </a:p>
        </p:txBody>
      </p:sp>
      <p:sp>
        <p:nvSpPr>
          <p:cNvPr id="407" name="Google Shape;407;p32"/>
          <p:cNvSpPr txBox="1"/>
          <p:nvPr>
            <p:ph idx="1" type="body"/>
          </p:nvPr>
        </p:nvSpPr>
        <p:spPr>
          <a:xfrm>
            <a:off x="1303800" y="1358375"/>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Similar to torque, but the magnitude is moment of inertia * angular velocity</a:t>
            </a:r>
            <a:endParaRPr sz="2000"/>
          </a:p>
        </p:txBody>
      </p:sp>
      <p:pic>
        <p:nvPicPr>
          <p:cNvPr id="408" name="Google Shape;408;p32"/>
          <p:cNvPicPr preferRelativeResize="0"/>
          <p:nvPr/>
        </p:nvPicPr>
        <p:blipFill>
          <a:blip r:embed="rId3">
            <a:alphaModFix/>
          </a:blip>
          <a:stretch>
            <a:fillRect/>
          </a:stretch>
        </p:blipFill>
        <p:spPr>
          <a:xfrm>
            <a:off x="4734300" y="1215038"/>
            <a:ext cx="3036142" cy="3240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811125" y="1575150"/>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Gyroscopic rotation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16700" y="5470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Gyroscopic precession</a:t>
            </a:r>
            <a:endParaRPr/>
          </a:p>
        </p:txBody>
      </p:sp>
      <p:pic>
        <p:nvPicPr>
          <p:cNvPr descr="NOTE: This video will appear in a playlist on Smarter Every Day hence the references to Veritasium. Destin does lots of cool science stuff - check out his channel if you haven't already http://www.youtube.com/destinws2 &#10; &#10;We have been collaborating on rotational motion, which is timely for some of the videos I've been doing lately. In this video I talk about gyroscopic precession - the &quot;wobbling&quot; of a spinning top around its axis. &#10; &#10;This is caused by the torque due to the object's weight. The big idea is that the torque vector increases angular momentum in the direction of torque. So if there is no angular momentum initially, it will cause the system to swing in such a direction that it is rotating with new angular momentum in the direction of the torque. However, if there was angular momentum to begin with, the torque will change the direction of that angular momentum by causing precession." id="419" name="Google Shape;419;p34" title="Gyroscopic Precession">
            <a:hlinkClick r:id="rId3"/>
          </p:cNvPr>
          <p:cNvPicPr preferRelativeResize="0"/>
          <p:nvPr/>
        </p:nvPicPr>
        <p:blipFill>
          <a:blip r:embed="rId4">
            <a:alphaModFix/>
          </a:blip>
          <a:stretch>
            <a:fillRect/>
          </a:stretch>
        </p:blipFill>
        <p:spPr>
          <a:xfrm>
            <a:off x="1467275" y="1350675"/>
            <a:ext cx="4321100" cy="3240825"/>
          </a:xfrm>
          <a:prstGeom prst="rect">
            <a:avLst/>
          </a:prstGeom>
          <a:noFill/>
          <a:ln>
            <a:noFill/>
          </a:ln>
        </p:spPr>
      </p:pic>
      <p:sp>
        <p:nvSpPr>
          <p:cNvPr id="420" name="Google Shape;420;p34"/>
          <p:cNvSpPr txBox="1"/>
          <p:nvPr/>
        </p:nvSpPr>
        <p:spPr>
          <a:xfrm>
            <a:off x="6432600" y="2371950"/>
            <a:ext cx="16113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https://www.youtube.com/watch?v=ty9QSiVC2g0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5"/>
          <p:cNvSpPr txBox="1"/>
          <p:nvPr>
            <p:ph type="title"/>
          </p:nvPr>
        </p:nvSpPr>
        <p:spPr>
          <a:xfrm>
            <a:off x="1303800" y="508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frick is going on?</a:t>
            </a:r>
            <a:endParaRPr/>
          </a:p>
        </p:txBody>
      </p:sp>
      <p:sp>
        <p:nvSpPr>
          <p:cNvPr id="426" name="Google Shape;426;p35"/>
          <p:cNvSpPr txBox="1"/>
          <p:nvPr>
            <p:ph idx="1" type="body"/>
          </p:nvPr>
        </p:nvSpPr>
        <p:spPr>
          <a:xfrm>
            <a:off x="1303800" y="1072150"/>
            <a:ext cx="3710700" cy="33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Top left: we have angular momentum because the wheel has angular velocity.</a:t>
            </a:r>
            <a:endParaRPr sz="2000"/>
          </a:p>
          <a:p>
            <a:pPr indent="0" lvl="0" marL="0" rtl="0" algn="l">
              <a:spcBef>
                <a:spcPts val="1600"/>
              </a:spcBef>
              <a:spcAft>
                <a:spcPts val="0"/>
              </a:spcAft>
              <a:buNone/>
            </a:pPr>
            <a:r>
              <a:rPr lang="en" sz="2000"/>
              <a:t>Top right: we have torque because weight (force) pulls on a lever (the thing labeled r)</a:t>
            </a:r>
            <a:endParaRPr sz="2000"/>
          </a:p>
          <a:p>
            <a:pPr indent="0" lvl="0" marL="0" rtl="0" algn="l">
              <a:spcBef>
                <a:spcPts val="1600"/>
              </a:spcBef>
              <a:spcAft>
                <a:spcPts val="1600"/>
              </a:spcAft>
              <a:buNone/>
            </a:pPr>
            <a:r>
              <a:rPr lang="en" sz="2000"/>
              <a:t>Bottom: putting the two things together</a:t>
            </a:r>
            <a:endParaRPr sz="2000"/>
          </a:p>
        </p:txBody>
      </p:sp>
      <p:pic>
        <p:nvPicPr>
          <p:cNvPr id="427" name="Google Shape;427;p35"/>
          <p:cNvPicPr preferRelativeResize="0"/>
          <p:nvPr/>
        </p:nvPicPr>
        <p:blipFill>
          <a:blip r:embed="rId3">
            <a:alphaModFix/>
          </a:blip>
          <a:stretch>
            <a:fillRect/>
          </a:stretch>
        </p:blipFill>
        <p:spPr>
          <a:xfrm>
            <a:off x="4899600" y="1325550"/>
            <a:ext cx="4104899" cy="30792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433" name="Google Shape;433;p36"/>
          <p:cNvSpPr txBox="1"/>
          <p:nvPr>
            <p:ph idx="1" type="body"/>
          </p:nvPr>
        </p:nvSpPr>
        <p:spPr>
          <a:xfrm>
            <a:off x="1303800" y="1216600"/>
            <a:ext cx="3839700" cy="3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Left: torque is change in angular momentum over time. . . so the new momentum (denoted L’) points a little upward from what it started as</a:t>
            </a:r>
            <a:endParaRPr sz="2000"/>
          </a:p>
          <a:p>
            <a:pPr indent="0" lvl="0" marL="0" rtl="0" algn="l">
              <a:spcBef>
                <a:spcPts val="1600"/>
              </a:spcBef>
              <a:spcAft>
                <a:spcPts val="1600"/>
              </a:spcAft>
              <a:buNone/>
            </a:pPr>
            <a:r>
              <a:rPr lang="en" sz="2000"/>
              <a:t>Right: if the wheel turns that way, by the right hand rule, our angular momentum matches L’</a:t>
            </a:r>
            <a:endParaRPr sz="2000"/>
          </a:p>
        </p:txBody>
      </p:sp>
      <p:pic>
        <p:nvPicPr>
          <p:cNvPr id="434" name="Google Shape;434;p36"/>
          <p:cNvPicPr preferRelativeResize="0"/>
          <p:nvPr/>
        </p:nvPicPr>
        <p:blipFill>
          <a:blip r:embed="rId3">
            <a:alphaModFix/>
          </a:blip>
          <a:stretch>
            <a:fillRect/>
          </a:stretch>
        </p:blipFill>
        <p:spPr>
          <a:xfrm>
            <a:off x="5207950" y="1951375"/>
            <a:ext cx="3628950" cy="1883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get baited we’re doing review I’m so tired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 momentum samples</a:t>
            </a:r>
            <a:endParaRPr/>
          </a:p>
        </p:txBody>
      </p:sp>
      <p:sp>
        <p:nvSpPr>
          <p:cNvPr id="445" name="Google Shape;445;p38"/>
          <p:cNvSpPr txBox="1"/>
          <p:nvPr>
            <p:ph idx="1" type="body"/>
          </p:nvPr>
        </p:nvSpPr>
        <p:spPr>
          <a:xfrm>
            <a:off x="1303800" y="1242375"/>
            <a:ext cx="4033200" cy="3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 apply a torque of 5 mN to a my 4 kg m^2 moment of inertia body for 3 seconds. What is my angular momentum?</a:t>
            </a:r>
            <a:endParaRPr sz="2000"/>
          </a:p>
          <a:p>
            <a:pPr indent="0" lvl="0" marL="0" rtl="0" algn="l">
              <a:spcBef>
                <a:spcPts val="1600"/>
              </a:spcBef>
              <a:spcAft>
                <a:spcPts val="1600"/>
              </a:spcAft>
              <a:buNone/>
            </a:pPr>
            <a:r>
              <a:rPr lang="en" sz="2000"/>
              <a:t>If I change my moment of inertia to 3 kg m^2, what is my new angular velocity?</a:t>
            </a:r>
            <a:endParaRPr sz="2000"/>
          </a:p>
        </p:txBody>
      </p:sp>
      <p:pic>
        <p:nvPicPr>
          <p:cNvPr id="446" name="Google Shape;446;p38"/>
          <p:cNvPicPr preferRelativeResize="0"/>
          <p:nvPr/>
        </p:nvPicPr>
        <p:blipFill>
          <a:blip r:embed="rId3">
            <a:alphaModFix/>
          </a:blip>
          <a:stretch>
            <a:fillRect/>
          </a:stretch>
        </p:blipFill>
        <p:spPr>
          <a:xfrm>
            <a:off x="5337000" y="1840500"/>
            <a:ext cx="3502201" cy="20259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Impulse</a:t>
            </a:r>
            <a:endParaRPr/>
          </a:p>
        </p:txBody>
      </p:sp>
      <p:sp>
        <p:nvSpPr>
          <p:cNvPr id="289" name="Google Shape;289;p15"/>
          <p:cNvSpPr txBox="1"/>
          <p:nvPr>
            <p:ph idx="1" type="body"/>
          </p:nvPr>
        </p:nvSpPr>
        <p:spPr>
          <a:xfrm>
            <a:off x="1187775" y="1742338"/>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Impulse is change in momentum</a:t>
            </a:r>
            <a:endParaRPr sz="2000"/>
          </a:p>
          <a:p>
            <a:pPr indent="0" lvl="0" marL="0" rtl="0" algn="l">
              <a:spcBef>
                <a:spcPts val="1600"/>
              </a:spcBef>
              <a:spcAft>
                <a:spcPts val="1600"/>
              </a:spcAft>
              <a:buNone/>
            </a:pPr>
            <a:r>
              <a:rPr lang="en" sz="2000"/>
              <a:t>Mostly, just remember F * t is change in momentum because F = p/t</a:t>
            </a:r>
            <a:endParaRPr sz="2000"/>
          </a:p>
        </p:txBody>
      </p:sp>
      <p:pic>
        <p:nvPicPr>
          <p:cNvPr id="290" name="Google Shape;290;p15"/>
          <p:cNvPicPr preferRelativeResize="0"/>
          <p:nvPr/>
        </p:nvPicPr>
        <p:blipFill>
          <a:blip r:embed="rId3">
            <a:alphaModFix/>
          </a:blip>
          <a:stretch>
            <a:fillRect/>
          </a:stretch>
        </p:blipFill>
        <p:spPr>
          <a:xfrm>
            <a:off x="4858450" y="1815350"/>
            <a:ext cx="4223400" cy="20757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Force - Momentum what?</a:t>
            </a:r>
            <a:endParaRPr/>
          </a:p>
        </p:txBody>
      </p:sp>
      <p:sp>
        <p:nvSpPr>
          <p:cNvPr id="296" name="Google Shape;296;p16"/>
          <p:cNvSpPr txBox="1"/>
          <p:nvPr>
            <p:ph idx="1" type="body"/>
          </p:nvPr>
        </p:nvSpPr>
        <p:spPr>
          <a:xfrm>
            <a:off x="1303800" y="1242375"/>
            <a:ext cx="3430500" cy="30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Pushing something changes speed, so force affects momentum</a:t>
            </a:r>
            <a:endParaRPr sz="2100"/>
          </a:p>
          <a:p>
            <a:pPr indent="0" lvl="0" marL="0" rtl="0" algn="l">
              <a:spcBef>
                <a:spcPts val="1600"/>
              </a:spcBef>
              <a:spcAft>
                <a:spcPts val="0"/>
              </a:spcAft>
              <a:buNone/>
            </a:pPr>
            <a:r>
              <a:rPr lang="en" sz="2100"/>
              <a:t>F = m*a</a:t>
            </a:r>
            <a:endParaRPr sz="2100"/>
          </a:p>
          <a:p>
            <a:pPr indent="0" lvl="0" marL="0" rtl="0" algn="l">
              <a:spcBef>
                <a:spcPts val="1600"/>
              </a:spcBef>
              <a:spcAft>
                <a:spcPts val="0"/>
              </a:spcAft>
              <a:buNone/>
            </a:pPr>
            <a:r>
              <a:rPr lang="en" sz="2100"/>
              <a:t>a</a:t>
            </a:r>
            <a:r>
              <a:rPr lang="en" sz="2100"/>
              <a:t> = v/t</a:t>
            </a:r>
            <a:endParaRPr sz="2100"/>
          </a:p>
          <a:p>
            <a:pPr indent="0" lvl="0" marL="0" rtl="0" algn="l">
              <a:spcBef>
                <a:spcPts val="1600"/>
              </a:spcBef>
              <a:spcAft>
                <a:spcPts val="0"/>
              </a:spcAft>
              <a:buNone/>
            </a:pPr>
            <a:r>
              <a:rPr lang="en" sz="2100"/>
              <a:t>F = m*v/t = (m*v)/t = p/t</a:t>
            </a:r>
            <a:endParaRPr sz="2100"/>
          </a:p>
          <a:p>
            <a:pPr indent="0" lvl="0" marL="0" rtl="0" algn="l">
              <a:spcBef>
                <a:spcPts val="1600"/>
              </a:spcBef>
              <a:spcAft>
                <a:spcPts val="1600"/>
              </a:spcAft>
              <a:buNone/>
            </a:pPr>
            <a:r>
              <a:t/>
            </a:r>
            <a:endParaRPr sz="2100"/>
          </a:p>
        </p:txBody>
      </p:sp>
      <p:pic>
        <p:nvPicPr>
          <p:cNvPr id="297" name="Google Shape;297;p16"/>
          <p:cNvPicPr preferRelativeResize="0"/>
          <p:nvPr/>
        </p:nvPicPr>
        <p:blipFill>
          <a:blip r:embed="rId3">
            <a:alphaModFix/>
          </a:blip>
          <a:stretch>
            <a:fillRect/>
          </a:stretch>
        </p:blipFill>
        <p:spPr>
          <a:xfrm>
            <a:off x="4365751" y="1896100"/>
            <a:ext cx="4409701" cy="175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Shopping cart go whee</a:t>
            </a:r>
            <a:endParaRPr/>
          </a:p>
        </p:txBody>
      </p:sp>
      <p:sp>
        <p:nvSpPr>
          <p:cNvPr id="303" name="Google Shape;303;p17"/>
          <p:cNvSpPr txBox="1"/>
          <p:nvPr>
            <p:ph idx="1" type="body"/>
          </p:nvPr>
        </p:nvSpPr>
        <p:spPr>
          <a:xfrm>
            <a:off x="1303800" y="1371300"/>
            <a:ext cx="41103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Newton’s First law says things that have mass go whee</a:t>
            </a:r>
            <a:endParaRPr sz="2000"/>
          </a:p>
          <a:p>
            <a:pPr indent="0" lvl="0" marL="0" rtl="0" algn="l">
              <a:spcBef>
                <a:spcPts val="1600"/>
              </a:spcBef>
              <a:spcAft>
                <a:spcPts val="0"/>
              </a:spcAft>
              <a:buNone/>
            </a:pPr>
            <a:r>
              <a:rPr lang="en" sz="2000"/>
              <a:t>In science terms: velocity is constant for a given mass if no other force is applied</a:t>
            </a:r>
            <a:endParaRPr sz="2000"/>
          </a:p>
          <a:p>
            <a:pPr indent="0" lvl="0" marL="0" rtl="0" algn="l">
              <a:spcBef>
                <a:spcPts val="1600"/>
              </a:spcBef>
              <a:spcAft>
                <a:spcPts val="0"/>
              </a:spcAft>
              <a:buNone/>
            </a:pPr>
            <a:r>
              <a:rPr lang="en" sz="2000"/>
              <a:t>Momentum (p) = m * v</a:t>
            </a:r>
            <a:endParaRPr sz="2000"/>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https://www.youtube.com/watch?v=al20AFLf4n8</a:t>
            </a:r>
            <a:endParaRPr sz="800"/>
          </a:p>
        </p:txBody>
      </p:sp>
      <p:pic>
        <p:nvPicPr>
          <p:cNvPr id="304" name="Google Shape;304;p17"/>
          <p:cNvPicPr preferRelativeResize="0"/>
          <p:nvPr/>
        </p:nvPicPr>
        <p:blipFill>
          <a:blip r:embed="rId4">
            <a:alphaModFix/>
          </a:blip>
          <a:stretch>
            <a:fillRect/>
          </a:stretch>
        </p:blipFill>
        <p:spPr>
          <a:xfrm>
            <a:off x="4863750" y="2060275"/>
            <a:ext cx="3516476" cy="22822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Conservation of momentum? Pog?</a:t>
            </a:r>
            <a:endParaRPr/>
          </a:p>
        </p:txBody>
      </p:sp>
      <p:sp>
        <p:nvSpPr>
          <p:cNvPr id="310" name="Google Shape;310;p18"/>
          <p:cNvSpPr txBox="1"/>
          <p:nvPr>
            <p:ph idx="1" type="body"/>
          </p:nvPr>
        </p:nvSpPr>
        <p:spPr>
          <a:xfrm>
            <a:off x="1303800" y="135840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By Newton’s second law, momentum is conserved if no other force is applied.</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pic>
        <p:nvPicPr>
          <p:cNvPr id="311" name="Google Shape;311;p18"/>
          <p:cNvPicPr preferRelativeResize="0"/>
          <p:nvPr/>
        </p:nvPicPr>
        <p:blipFill>
          <a:blip r:embed="rId3">
            <a:alphaModFix/>
          </a:blip>
          <a:stretch>
            <a:fillRect/>
          </a:stretch>
        </p:blipFill>
        <p:spPr>
          <a:xfrm>
            <a:off x="4734300" y="1597875"/>
            <a:ext cx="3707865" cy="938700"/>
          </a:xfrm>
          <a:prstGeom prst="rect">
            <a:avLst/>
          </a:prstGeom>
          <a:noFill/>
          <a:ln>
            <a:noFill/>
          </a:ln>
        </p:spPr>
      </p:pic>
      <p:pic>
        <p:nvPicPr>
          <p:cNvPr id="312" name="Google Shape;312;p18"/>
          <p:cNvPicPr preferRelativeResize="0"/>
          <p:nvPr/>
        </p:nvPicPr>
        <p:blipFill>
          <a:blip r:embed="rId4">
            <a:alphaModFix/>
          </a:blip>
          <a:stretch>
            <a:fillRect/>
          </a:stretch>
        </p:blipFill>
        <p:spPr>
          <a:xfrm>
            <a:off x="1712200" y="2736649"/>
            <a:ext cx="5502899" cy="204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318" name="Google Shape;318;p19"/>
          <p:cNvSpPr txBox="1"/>
          <p:nvPr>
            <p:ph idx="1" type="body"/>
          </p:nvPr>
        </p:nvSpPr>
        <p:spPr>
          <a:xfrm>
            <a:off x="1303800" y="1165025"/>
            <a:ext cx="41361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motor applies a force of 3 N for 3 seconds to a boat with initial momentum 1 kg m/s. What is the new momentum?</a:t>
            </a:r>
            <a:endParaRPr sz="2000"/>
          </a:p>
          <a:p>
            <a:pPr indent="0" lvl="0" marL="0" rtl="0" algn="l">
              <a:spcBef>
                <a:spcPts val="1600"/>
              </a:spcBef>
              <a:spcAft>
                <a:spcPts val="0"/>
              </a:spcAft>
              <a:buNone/>
            </a:pPr>
            <a:r>
              <a:rPr lang="en" sz="2000"/>
              <a:t>If a 1 kg person jumps off the boat at 1 m/s, what momentum does he have?</a:t>
            </a:r>
            <a:endParaRPr sz="2000"/>
          </a:p>
          <a:p>
            <a:pPr indent="0" lvl="0" marL="0" rtl="0" algn="l">
              <a:spcBef>
                <a:spcPts val="1600"/>
              </a:spcBef>
              <a:spcAft>
                <a:spcPts val="1600"/>
              </a:spcAft>
              <a:buNone/>
            </a:pPr>
            <a:r>
              <a:rPr lang="en" sz="2000"/>
              <a:t>What is the new momentum of a boat?</a:t>
            </a:r>
            <a:endParaRPr sz="2000"/>
          </a:p>
        </p:txBody>
      </p:sp>
      <p:pic>
        <p:nvPicPr>
          <p:cNvPr id="319" name="Google Shape;319;p19"/>
          <p:cNvPicPr preferRelativeResize="0"/>
          <p:nvPr/>
        </p:nvPicPr>
        <p:blipFill>
          <a:blip r:embed="rId3">
            <a:alphaModFix/>
          </a:blip>
          <a:stretch>
            <a:fillRect/>
          </a:stretch>
        </p:blipFill>
        <p:spPr>
          <a:xfrm>
            <a:off x="5592300" y="1750275"/>
            <a:ext cx="3399298" cy="2524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Rotational measurements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Angular distance</a:t>
            </a:r>
            <a:endParaRPr/>
          </a:p>
        </p:txBody>
      </p:sp>
      <p:sp>
        <p:nvSpPr>
          <p:cNvPr id="330" name="Google Shape;330;p21"/>
          <p:cNvSpPr txBox="1"/>
          <p:nvPr>
            <p:ph idx="1" type="body"/>
          </p:nvPr>
        </p:nvSpPr>
        <p:spPr>
          <a:xfrm>
            <a:off x="1084650" y="1384175"/>
            <a:ext cx="40845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many degrees/radians you rotated</a:t>
            </a:r>
            <a:endParaRPr sz="2000"/>
          </a:p>
          <a:p>
            <a:pPr indent="0" lvl="0" marL="0" rtl="0" algn="l">
              <a:spcBef>
                <a:spcPts val="1600"/>
              </a:spcBef>
              <a:spcAft>
                <a:spcPts val="0"/>
              </a:spcAft>
              <a:buNone/>
            </a:pPr>
            <a:r>
              <a:rPr lang="en" sz="2000"/>
              <a:t>Unitless</a:t>
            </a:r>
            <a:endParaRPr sz="2000"/>
          </a:p>
          <a:p>
            <a:pPr indent="0" lvl="0" marL="0" rtl="0" algn="l">
              <a:spcBef>
                <a:spcPts val="1600"/>
              </a:spcBef>
              <a:spcAft>
                <a:spcPts val="1600"/>
              </a:spcAft>
              <a:buNone/>
            </a:pPr>
            <a:r>
              <a:rPr lang="en" sz="2000"/>
              <a:t>Usually measured in radians (a number out of 2pi)</a:t>
            </a:r>
            <a:endParaRPr sz="2000"/>
          </a:p>
        </p:txBody>
      </p:sp>
      <p:pic>
        <p:nvPicPr>
          <p:cNvPr id="331" name="Google Shape;331;p21"/>
          <p:cNvPicPr preferRelativeResize="0"/>
          <p:nvPr/>
        </p:nvPicPr>
        <p:blipFill>
          <a:blip r:embed="rId3">
            <a:alphaModFix/>
          </a:blip>
          <a:stretch>
            <a:fillRect/>
          </a:stretch>
        </p:blipFill>
        <p:spPr>
          <a:xfrm>
            <a:off x="5303425" y="1523375"/>
            <a:ext cx="3092625" cy="2875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