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Amatic SC"/>
      <p:regular r:id="rId29"/>
      <p:bold r:id="rId30"/>
    </p:embeddedFont>
    <p:embeddedFont>
      <p:font typeface="Source Code Pr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maticSC-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regular.fntdata"/><Relationship Id="rId30" Type="http://schemas.openxmlformats.org/officeDocument/2006/relationships/font" Target="fonts/AmaticSC-bold.fntdata"/><Relationship Id="rId11" Type="http://schemas.openxmlformats.org/officeDocument/2006/relationships/slide" Target="slides/slide6.xml"/><Relationship Id="rId33" Type="http://schemas.openxmlformats.org/officeDocument/2006/relationships/font" Target="fonts/SourceCodePro-italic.fntdata"/><Relationship Id="rId10" Type="http://schemas.openxmlformats.org/officeDocument/2006/relationships/slide" Target="slides/slide5.xml"/><Relationship Id="rId32" Type="http://schemas.openxmlformats.org/officeDocument/2006/relationships/font" Target="fonts/SourceCodePr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SourceCodePr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23d5d429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23d5d429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23d5d429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23d5d429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23d5d429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23d5d429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23d5d429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23d5d429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23d5d4296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23d5d4296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23d5d429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23d5d429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23d5d429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23d5d429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23e0c092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23e0c092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23e0c09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23e0c09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23e0c092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23e0c092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823d5d429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23d5d429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23e0c092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23e0c092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23e0c092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23e0c092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23e0c092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23e0c092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23e0c092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23e0c092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23d5d429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23d5d429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23d5d429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23d5d429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23d5d429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23d5d429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23d5d429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23d5d429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23d5d429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23d5d429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23d5d429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23d5d429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23d5d429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23d5d429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4.gif"/><Relationship Id="rId4" Type="http://schemas.openxmlformats.org/officeDocument/2006/relationships/image" Target="../media/image1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gif"/><Relationship Id="rId4" Type="http://schemas.openxmlformats.org/officeDocument/2006/relationships/image" Target="../media/image13.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Music and Sound</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Waves weeeeeee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about the two</a:t>
            </a:r>
            <a:endParaRPr/>
          </a:p>
        </p:txBody>
      </p:sp>
      <p:sp>
        <p:nvSpPr>
          <p:cNvPr id="116" name="Google Shape;116;p22"/>
          <p:cNvSpPr txBox="1"/>
          <p:nvPr>
            <p:ph idx="1" type="body"/>
          </p:nvPr>
        </p:nvSpPr>
        <p:spPr>
          <a:xfrm>
            <a:off x="311700" y="1228675"/>
            <a:ext cx="3999900" cy="3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Wavelength: measured as the distance between peaks or distance between troughs. Also the length of a cycle.</a:t>
            </a:r>
            <a:endParaRPr sz="2000"/>
          </a:p>
          <a:p>
            <a:pPr indent="0" lvl="0" marL="0" rtl="0" algn="l">
              <a:spcBef>
                <a:spcPts val="1600"/>
              </a:spcBef>
              <a:spcAft>
                <a:spcPts val="1600"/>
              </a:spcAft>
              <a:buNone/>
            </a:pPr>
            <a:r>
              <a:rPr lang="en" sz="2000"/>
              <a:t>Frequency: how many cycles occur in a given time; aka, # of cycles divided by time.</a:t>
            </a:r>
            <a:endParaRPr sz="2000"/>
          </a:p>
        </p:txBody>
      </p:sp>
      <p:pic>
        <p:nvPicPr>
          <p:cNvPr id="117" name="Google Shape;117;p22"/>
          <p:cNvPicPr preferRelativeResize="0"/>
          <p:nvPr/>
        </p:nvPicPr>
        <p:blipFill>
          <a:blip r:embed="rId3">
            <a:alphaModFix/>
          </a:blip>
          <a:stretch>
            <a:fillRect/>
          </a:stretch>
        </p:blipFill>
        <p:spPr>
          <a:xfrm>
            <a:off x="4464000" y="1246250"/>
            <a:ext cx="4527598" cy="2651123"/>
          </a:xfrm>
          <a:prstGeom prst="rect">
            <a:avLst/>
          </a:prstGeom>
          <a:noFill/>
          <a:ln>
            <a:noFill/>
          </a:ln>
        </p:spPr>
      </p:pic>
      <p:sp>
        <p:nvSpPr>
          <p:cNvPr id="118" name="Google Shape;118;p22"/>
          <p:cNvSpPr txBox="1"/>
          <p:nvPr/>
        </p:nvSpPr>
        <p:spPr>
          <a:xfrm>
            <a:off x="5005725" y="4075775"/>
            <a:ext cx="29391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*that should say f = 2 cycles / 2 seconds</a:t>
            </a:r>
            <a:endParaRPr>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a:t>
            </a:r>
            <a:endParaRPr/>
          </a:p>
        </p:txBody>
      </p:sp>
      <p:sp>
        <p:nvSpPr>
          <p:cNvPr id="124" name="Google Shape;124;p23"/>
          <p:cNvSpPr txBox="1"/>
          <p:nvPr>
            <p:ph idx="1" type="body"/>
          </p:nvPr>
        </p:nvSpPr>
        <p:spPr>
          <a:xfrm>
            <a:off x="311700" y="1389600"/>
            <a:ext cx="38493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What is wavelength?</a:t>
            </a:r>
            <a:endParaRPr sz="2000"/>
          </a:p>
          <a:p>
            <a:pPr indent="0" lvl="0" marL="0" rtl="0" algn="l">
              <a:spcBef>
                <a:spcPts val="1600"/>
              </a:spcBef>
              <a:spcAft>
                <a:spcPts val="0"/>
              </a:spcAft>
              <a:buNone/>
            </a:pPr>
            <a:r>
              <a:rPr lang="en" sz="2000"/>
              <a:t>Frequency?</a:t>
            </a:r>
            <a:endParaRPr sz="2000"/>
          </a:p>
          <a:p>
            <a:pPr indent="0" lvl="0" marL="0" rtl="0" algn="l">
              <a:spcBef>
                <a:spcPts val="1600"/>
              </a:spcBef>
              <a:spcAft>
                <a:spcPts val="1600"/>
              </a:spcAft>
              <a:buNone/>
            </a:pPr>
            <a:r>
              <a:rPr lang="en" sz="2000"/>
              <a:t>A cycle?</a:t>
            </a:r>
            <a:endParaRPr sz="2000"/>
          </a:p>
        </p:txBody>
      </p:sp>
      <p:sp>
        <p:nvSpPr>
          <p:cNvPr id="125" name="Google Shape;125;p23"/>
          <p:cNvSpPr txBox="1"/>
          <p:nvPr>
            <p:ph idx="1" type="body"/>
          </p:nvPr>
        </p:nvSpPr>
        <p:spPr>
          <a:xfrm>
            <a:off x="4329750" y="1389600"/>
            <a:ext cx="38493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If two cycles pass by in 2 seconds, what’s the frequency?</a:t>
            </a:r>
            <a:endParaRPr sz="2000"/>
          </a:p>
          <a:p>
            <a:pPr indent="0" lvl="0" marL="0" rtl="0" algn="l">
              <a:spcBef>
                <a:spcPts val="1600"/>
              </a:spcBef>
              <a:spcAft>
                <a:spcPts val="1600"/>
              </a:spcAft>
              <a:buNone/>
            </a:pPr>
            <a:r>
              <a:rPr lang="en" sz="2000"/>
              <a:t>If the wavelength is 1 meter, what’s the “speed” of the wave?</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Music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Pitch? What’s that? haha, I can’t sing that’s the joke</a:t>
            </a:r>
            <a:endParaRPr/>
          </a:p>
        </p:txBody>
      </p:sp>
      <p:sp>
        <p:nvSpPr>
          <p:cNvPr id="136" name="Google Shape;136;p25"/>
          <p:cNvSpPr txBox="1"/>
          <p:nvPr>
            <p:ph idx="1" type="body"/>
          </p:nvPr>
        </p:nvSpPr>
        <p:spPr>
          <a:xfrm>
            <a:off x="260325" y="1228675"/>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Your ears hear different sounds or “pitches” based on the frequency of the sound wave.</a:t>
            </a:r>
            <a:endParaRPr sz="2000"/>
          </a:p>
          <a:p>
            <a:pPr indent="0" lvl="0" marL="0" rtl="0" algn="l">
              <a:spcBef>
                <a:spcPts val="1600"/>
              </a:spcBef>
              <a:spcAft>
                <a:spcPts val="0"/>
              </a:spcAft>
              <a:buNone/>
            </a:pPr>
            <a:r>
              <a:rPr lang="en" sz="2000"/>
              <a:t>Higher frequencies mean higher pitches.</a:t>
            </a:r>
            <a:endParaRPr sz="2000"/>
          </a:p>
          <a:p>
            <a:pPr indent="0" lvl="0" marL="0" rtl="0" algn="l">
              <a:spcBef>
                <a:spcPts val="1600"/>
              </a:spcBef>
              <a:spcAft>
                <a:spcPts val="1600"/>
              </a:spcAft>
              <a:buNone/>
            </a:pPr>
            <a:r>
              <a:rPr lang="en" sz="2000"/>
              <a:t>What does it mean for wavelength then?</a:t>
            </a:r>
            <a:endParaRPr sz="2000"/>
          </a:p>
        </p:txBody>
      </p:sp>
      <p:pic>
        <p:nvPicPr>
          <p:cNvPr id="137" name="Google Shape;137;p25"/>
          <p:cNvPicPr preferRelativeResize="0"/>
          <p:nvPr/>
        </p:nvPicPr>
        <p:blipFill>
          <a:blip r:embed="rId3">
            <a:alphaModFix/>
          </a:blip>
          <a:stretch>
            <a:fillRect/>
          </a:stretch>
        </p:blipFill>
        <p:spPr>
          <a:xfrm>
            <a:off x="4720850" y="1228675"/>
            <a:ext cx="3652684" cy="374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Wanna do the math?</a:t>
            </a:r>
            <a:endParaRPr/>
          </a:p>
        </p:txBody>
      </p:sp>
      <p:sp>
        <p:nvSpPr>
          <p:cNvPr id="143" name="Google Shape;143;p26"/>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Too bad, here’s the math:</a:t>
            </a:r>
            <a:endParaRPr sz="2000"/>
          </a:p>
          <a:p>
            <a:pPr indent="0" lvl="0" marL="0" rtl="0" algn="l">
              <a:spcBef>
                <a:spcPts val="1600"/>
              </a:spcBef>
              <a:spcAft>
                <a:spcPts val="0"/>
              </a:spcAft>
              <a:buNone/>
            </a:pPr>
            <a:r>
              <a:rPr lang="en" sz="2000"/>
              <a:t>The speed of sound is 331 m/s at 0 degrees celsius.</a:t>
            </a:r>
            <a:endParaRPr sz="2000"/>
          </a:p>
          <a:p>
            <a:pPr indent="0" lvl="0" marL="0" rtl="0" algn="l">
              <a:spcBef>
                <a:spcPts val="1600"/>
              </a:spcBef>
              <a:spcAft>
                <a:spcPts val="1600"/>
              </a:spcAft>
              <a:buNone/>
            </a:pPr>
            <a:r>
              <a:rPr lang="en" sz="2000"/>
              <a:t>At room temperature (25 degrees celsius), it’s closer to 346 m/s.</a:t>
            </a:r>
            <a:endParaRPr sz="2000"/>
          </a:p>
        </p:txBody>
      </p:sp>
      <p:pic>
        <p:nvPicPr>
          <p:cNvPr id="144" name="Google Shape;144;p26"/>
          <p:cNvPicPr preferRelativeResize="0"/>
          <p:nvPr/>
        </p:nvPicPr>
        <p:blipFill>
          <a:blip r:embed="rId3">
            <a:alphaModFix/>
          </a:blip>
          <a:stretch>
            <a:fillRect/>
          </a:stretch>
        </p:blipFill>
        <p:spPr>
          <a:xfrm>
            <a:off x="4464000" y="1246250"/>
            <a:ext cx="4527598" cy="24110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math eew</a:t>
            </a:r>
            <a:endParaRPr/>
          </a:p>
        </p:txBody>
      </p:sp>
      <p:sp>
        <p:nvSpPr>
          <p:cNvPr id="150" name="Google Shape;150;p27"/>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An A4 note (close to the middle of a piano, and the note most bands use to tune instruments) is 440 hertz. If sound moves at 346 m/s, how can I calculate the wavelength?</a:t>
            </a:r>
            <a:endParaRPr sz="2000"/>
          </a:p>
        </p:txBody>
      </p:sp>
      <p:pic>
        <p:nvPicPr>
          <p:cNvPr id="151" name="Google Shape;151;p27"/>
          <p:cNvPicPr preferRelativeResize="0"/>
          <p:nvPr/>
        </p:nvPicPr>
        <p:blipFill>
          <a:blip r:embed="rId3">
            <a:alphaModFix/>
          </a:blip>
          <a:stretch>
            <a:fillRect/>
          </a:stretch>
        </p:blipFill>
        <p:spPr>
          <a:xfrm>
            <a:off x="4311600" y="1452325"/>
            <a:ext cx="4527597" cy="223886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Dynamics (loud and softness)</a:t>
            </a:r>
            <a:endParaRPr/>
          </a:p>
        </p:txBody>
      </p:sp>
      <p:sp>
        <p:nvSpPr>
          <p:cNvPr id="157" name="Google Shape;157;p28"/>
          <p:cNvSpPr txBox="1"/>
          <p:nvPr>
            <p:ph idx="1" type="body"/>
          </p:nvPr>
        </p:nvSpPr>
        <p:spPr>
          <a:xfrm>
            <a:off x="311700" y="1154400"/>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How dramatic the compression and rarefactions are compared to each other determines how much your eardrum vibrates, and thus how loud it is! The amount you “stretch” is called “amplitude.”</a:t>
            </a:r>
            <a:endParaRPr sz="2000"/>
          </a:p>
        </p:txBody>
      </p:sp>
      <p:pic>
        <p:nvPicPr>
          <p:cNvPr id="158" name="Google Shape;158;p28"/>
          <p:cNvPicPr preferRelativeResize="0"/>
          <p:nvPr/>
        </p:nvPicPr>
        <p:blipFill>
          <a:blip r:embed="rId3">
            <a:alphaModFix/>
          </a:blip>
          <a:stretch>
            <a:fillRect/>
          </a:stretch>
        </p:blipFill>
        <p:spPr>
          <a:xfrm>
            <a:off x="4464000" y="1246250"/>
            <a:ext cx="4527601" cy="28469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a:t>
            </a:r>
            <a:endParaRPr/>
          </a:p>
        </p:txBody>
      </p:sp>
      <p:sp>
        <p:nvSpPr>
          <p:cNvPr id="164" name="Google Shape;164;p29"/>
          <p:cNvSpPr txBox="1"/>
          <p:nvPr>
            <p:ph idx="1" type="body"/>
          </p:nvPr>
        </p:nvSpPr>
        <p:spPr>
          <a:xfrm>
            <a:off x="311700" y="1389600"/>
            <a:ext cx="38493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What is pitch?</a:t>
            </a:r>
            <a:endParaRPr sz="2000"/>
          </a:p>
          <a:p>
            <a:pPr indent="0" lvl="0" marL="0" rtl="0" algn="l">
              <a:spcBef>
                <a:spcPts val="1600"/>
              </a:spcBef>
              <a:spcAft>
                <a:spcPts val="1600"/>
              </a:spcAft>
              <a:buNone/>
            </a:pPr>
            <a:r>
              <a:rPr lang="en" sz="2000"/>
              <a:t>Amplitude?</a:t>
            </a:r>
            <a:endParaRPr sz="2000"/>
          </a:p>
        </p:txBody>
      </p:sp>
      <p:sp>
        <p:nvSpPr>
          <p:cNvPr id="165" name="Google Shape;165;p29"/>
          <p:cNvSpPr txBox="1"/>
          <p:nvPr>
            <p:ph idx="1" type="body"/>
          </p:nvPr>
        </p:nvSpPr>
        <p:spPr>
          <a:xfrm>
            <a:off x="4329750" y="1389600"/>
            <a:ext cx="38493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If a note is played that has frequency 220 hertz at 181.6 degrees celsius (very hot uh oh), meaning sound travels at 440 m/s, what is the wavelength?</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Resonance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Wave interaction</a:t>
            </a:r>
            <a:endParaRPr/>
          </a:p>
        </p:txBody>
      </p:sp>
      <p:pic>
        <p:nvPicPr>
          <p:cNvPr id="176" name="Google Shape;176;p31"/>
          <p:cNvPicPr preferRelativeResize="0"/>
          <p:nvPr/>
        </p:nvPicPr>
        <p:blipFill>
          <a:blip r:embed="rId3">
            <a:alphaModFix/>
          </a:blip>
          <a:stretch>
            <a:fillRect/>
          </a:stretch>
        </p:blipFill>
        <p:spPr>
          <a:xfrm>
            <a:off x="1433225" y="1093850"/>
            <a:ext cx="2247200" cy="2247200"/>
          </a:xfrm>
          <a:prstGeom prst="rect">
            <a:avLst/>
          </a:prstGeom>
          <a:noFill/>
          <a:ln>
            <a:noFill/>
          </a:ln>
        </p:spPr>
      </p:pic>
      <p:sp>
        <p:nvSpPr>
          <p:cNvPr id="177" name="Google Shape;177;p31"/>
          <p:cNvSpPr txBox="1"/>
          <p:nvPr/>
        </p:nvSpPr>
        <p:spPr>
          <a:xfrm>
            <a:off x="4473175" y="1340675"/>
            <a:ext cx="4204500" cy="23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Source Code Pro"/>
                <a:ea typeface="Source Code Pro"/>
                <a:cs typeface="Source Code Pro"/>
                <a:sym typeface="Source Code Pro"/>
              </a:rPr>
              <a:t>Top: a wave made on a string bouncing back</a:t>
            </a:r>
            <a:endParaRPr sz="2000">
              <a:latin typeface="Source Code Pro"/>
              <a:ea typeface="Source Code Pro"/>
              <a:cs typeface="Source Code Pro"/>
              <a:sym typeface="Source Code Pro"/>
            </a:endParaRPr>
          </a:p>
          <a:p>
            <a:pPr indent="0" lvl="0" marL="0" rtl="0" algn="l">
              <a:spcBef>
                <a:spcPts val="0"/>
              </a:spcBef>
              <a:spcAft>
                <a:spcPts val="0"/>
              </a:spcAft>
              <a:buNone/>
            </a:pPr>
            <a:r>
              <a:t/>
            </a:r>
            <a:endParaRPr sz="2000">
              <a:latin typeface="Source Code Pro"/>
              <a:ea typeface="Source Code Pro"/>
              <a:cs typeface="Source Code Pro"/>
              <a:sym typeface="Source Code Pro"/>
            </a:endParaRPr>
          </a:p>
          <a:p>
            <a:pPr indent="0" lvl="0" marL="0" rtl="0" algn="l">
              <a:spcBef>
                <a:spcPts val="0"/>
              </a:spcBef>
              <a:spcAft>
                <a:spcPts val="0"/>
              </a:spcAft>
              <a:buNone/>
            </a:pPr>
            <a:r>
              <a:rPr lang="en" sz="2000">
                <a:latin typeface="Source Code Pro"/>
                <a:ea typeface="Source Code Pro"/>
                <a:cs typeface="Source Code Pro"/>
                <a:sym typeface="Source Code Pro"/>
              </a:rPr>
              <a:t>Bottom</a:t>
            </a:r>
            <a:r>
              <a:rPr lang="en" sz="2000">
                <a:latin typeface="Source Code Pro"/>
                <a:ea typeface="Source Code Pro"/>
                <a:cs typeface="Source Code Pro"/>
                <a:sym typeface="Source Code Pro"/>
              </a:rPr>
              <a:t>: waves that bounce back/move forward can interact with other waves, making weird waves</a:t>
            </a:r>
            <a:endParaRPr sz="2000">
              <a:latin typeface="Source Code Pro"/>
              <a:ea typeface="Source Code Pro"/>
              <a:cs typeface="Source Code Pro"/>
              <a:sym typeface="Source Code Pro"/>
            </a:endParaRPr>
          </a:p>
          <a:p>
            <a:pPr indent="0" lvl="0" marL="0" rtl="0" algn="l">
              <a:spcBef>
                <a:spcPts val="0"/>
              </a:spcBef>
              <a:spcAft>
                <a:spcPts val="0"/>
              </a:spcAft>
              <a:buNone/>
            </a:pPr>
            <a:r>
              <a:t/>
            </a:r>
            <a:endParaRPr sz="2000">
              <a:latin typeface="Source Code Pro"/>
              <a:ea typeface="Source Code Pro"/>
              <a:cs typeface="Source Code Pro"/>
              <a:sym typeface="Source Code Pro"/>
            </a:endParaRPr>
          </a:p>
          <a:p>
            <a:pPr indent="0" lvl="0" marL="0" rtl="0" algn="l">
              <a:spcBef>
                <a:spcPts val="0"/>
              </a:spcBef>
              <a:spcAft>
                <a:spcPts val="0"/>
              </a:spcAft>
              <a:buNone/>
            </a:pPr>
            <a:r>
              <a:t/>
            </a:r>
            <a:endParaRPr sz="2000">
              <a:latin typeface="Source Code Pro"/>
              <a:ea typeface="Source Code Pro"/>
              <a:cs typeface="Source Code Pro"/>
              <a:sym typeface="Source Code Pro"/>
            </a:endParaRPr>
          </a:p>
          <a:p>
            <a:pPr indent="0" lvl="0" marL="0" rtl="0" algn="l">
              <a:spcBef>
                <a:spcPts val="0"/>
              </a:spcBef>
              <a:spcAft>
                <a:spcPts val="0"/>
              </a:spcAft>
              <a:buNone/>
            </a:pPr>
            <a:r>
              <a:t/>
            </a:r>
            <a:endParaRPr sz="2000">
              <a:latin typeface="Source Code Pro"/>
              <a:ea typeface="Source Code Pro"/>
              <a:cs typeface="Source Code Pro"/>
              <a:sym typeface="Source Code Pro"/>
            </a:endParaRPr>
          </a:p>
          <a:p>
            <a:pPr indent="0" lvl="0" marL="0" rtl="0" algn="l">
              <a:spcBef>
                <a:spcPts val="0"/>
              </a:spcBef>
              <a:spcAft>
                <a:spcPts val="0"/>
              </a:spcAft>
              <a:buNone/>
            </a:pPr>
            <a:r>
              <a:t/>
            </a:r>
            <a:endParaRPr sz="2000">
              <a:latin typeface="Source Code Pro"/>
              <a:ea typeface="Source Code Pro"/>
              <a:cs typeface="Source Code Pro"/>
              <a:sym typeface="Source Code Pro"/>
            </a:endParaRPr>
          </a:p>
        </p:txBody>
      </p:sp>
      <p:pic>
        <p:nvPicPr>
          <p:cNvPr id="178" name="Google Shape;178;p31"/>
          <p:cNvPicPr preferRelativeResize="0"/>
          <p:nvPr/>
        </p:nvPicPr>
        <p:blipFill>
          <a:blip r:embed="rId4">
            <a:alphaModFix/>
          </a:blip>
          <a:stretch>
            <a:fillRect/>
          </a:stretch>
        </p:blipFill>
        <p:spPr>
          <a:xfrm>
            <a:off x="687438" y="3054613"/>
            <a:ext cx="3343275" cy="1857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Hehe hw review bc I forgot to do it last week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Standing wave</a:t>
            </a:r>
            <a:endParaRPr/>
          </a:p>
        </p:txBody>
      </p:sp>
      <p:sp>
        <p:nvSpPr>
          <p:cNvPr id="184" name="Google Shape;184;p32"/>
          <p:cNvSpPr txBox="1"/>
          <p:nvPr>
            <p:ph idx="1" type="body"/>
          </p:nvPr>
        </p:nvSpPr>
        <p:spPr>
          <a:xfrm>
            <a:off x="311700" y="1228675"/>
            <a:ext cx="8520600" cy="898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The waves interact “just right” to make the wave just to kind of “stand in place”</a:t>
            </a:r>
            <a:endParaRPr sz="2000"/>
          </a:p>
        </p:txBody>
      </p:sp>
      <p:pic>
        <p:nvPicPr>
          <p:cNvPr id="185" name="Google Shape;185;p32"/>
          <p:cNvPicPr preferRelativeResize="0"/>
          <p:nvPr/>
        </p:nvPicPr>
        <p:blipFill>
          <a:blip r:embed="rId3">
            <a:alphaModFix/>
          </a:blip>
          <a:stretch>
            <a:fillRect/>
          </a:stretch>
        </p:blipFill>
        <p:spPr>
          <a:xfrm>
            <a:off x="4412700" y="2592513"/>
            <a:ext cx="4419599" cy="1666516"/>
          </a:xfrm>
          <a:prstGeom prst="rect">
            <a:avLst/>
          </a:prstGeom>
          <a:noFill/>
          <a:ln>
            <a:noFill/>
          </a:ln>
        </p:spPr>
      </p:pic>
      <p:pic>
        <p:nvPicPr>
          <p:cNvPr id="186" name="Google Shape;186;p32"/>
          <p:cNvPicPr preferRelativeResize="0"/>
          <p:nvPr/>
        </p:nvPicPr>
        <p:blipFill rotWithShape="1">
          <a:blip r:embed="rId4">
            <a:alphaModFix/>
          </a:blip>
          <a:srcRect b="11716" l="0" r="0" t="13561"/>
          <a:stretch/>
        </p:blipFill>
        <p:spPr>
          <a:xfrm>
            <a:off x="590700" y="2571750"/>
            <a:ext cx="3048000" cy="1708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Standing waves 2.0</a:t>
            </a:r>
            <a:endParaRPr/>
          </a:p>
        </p:txBody>
      </p:sp>
      <p:sp>
        <p:nvSpPr>
          <p:cNvPr id="192" name="Google Shape;192;p33"/>
          <p:cNvSpPr txBox="1"/>
          <p:nvPr>
            <p:ph idx="1" type="body"/>
          </p:nvPr>
        </p:nvSpPr>
        <p:spPr>
          <a:xfrm>
            <a:off x="311700" y="1177125"/>
            <a:ext cx="8520600" cy="198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Notice that the wave has to be a certain wavelength to make this “standing wave.” The waves (in red/orange/yellow/green) for a guitar string (in black) have a whole number of “half-cycles” on the entire string. If λ is fixed, what about f?</a:t>
            </a:r>
            <a:endParaRPr sz="2000"/>
          </a:p>
        </p:txBody>
      </p:sp>
      <p:pic>
        <p:nvPicPr>
          <p:cNvPr id="193" name="Google Shape;193;p33"/>
          <p:cNvPicPr preferRelativeResize="0"/>
          <p:nvPr/>
        </p:nvPicPr>
        <p:blipFill>
          <a:blip r:embed="rId3">
            <a:alphaModFix/>
          </a:blip>
          <a:stretch>
            <a:fillRect/>
          </a:stretch>
        </p:blipFill>
        <p:spPr>
          <a:xfrm>
            <a:off x="1830526" y="3086450"/>
            <a:ext cx="5655925" cy="19845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Resonance</a:t>
            </a:r>
            <a:endParaRPr/>
          </a:p>
        </p:txBody>
      </p:sp>
      <p:sp>
        <p:nvSpPr>
          <p:cNvPr id="199" name="Google Shape;199;p34"/>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Like a guitar string, all objects have some frequency that forms a standing wave. This is its resonance frequency. When the object is exposed to its resonance frequency, it starts vibrating!</a:t>
            </a:r>
            <a:endParaRPr sz="2000"/>
          </a:p>
        </p:txBody>
      </p:sp>
      <p:pic>
        <p:nvPicPr>
          <p:cNvPr id="200" name="Google Shape;200;p34"/>
          <p:cNvPicPr preferRelativeResize="0"/>
          <p:nvPr/>
        </p:nvPicPr>
        <p:blipFill>
          <a:blip r:embed="rId3">
            <a:alphaModFix/>
          </a:blip>
          <a:stretch>
            <a:fillRect/>
          </a:stretch>
        </p:blipFill>
        <p:spPr>
          <a:xfrm>
            <a:off x="4464000" y="1246250"/>
            <a:ext cx="4527601" cy="259637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a:t>
            </a:r>
            <a:endParaRPr/>
          </a:p>
        </p:txBody>
      </p:sp>
      <p:sp>
        <p:nvSpPr>
          <p:cNvPr id="206" name="Google Shape;206;p35"/>
          <p:cNvSpPr txBox="1"/>
          <p:nvPr>
            <p:ph idx="1" type="body"/>
          </p:nvPr>
        </p:nvSpPr>
        <p:spPr>
          <a:xfrm>
            <a:off x="311700" y="1389600"/>
            <a:ext cx="38493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How do waves interact?</a:t>
            </a:r>
            <a:endParaRPr sz="2000"/>
          </a:p>
          <a:p>
            <a:pPr indent="0" lvl="0" marL="0" rtl="0" algn="l">
              <a:spcBef>
                <a:spcPts val="1600"/>
              </a:spcBef>
              <a:spcAft>
                <a:spcPts val="1600"/>
              </a:spcAft>
              <a:buNone/>
            </a:pPr>
            <a:r>
              <a:rPr lang="en" sz="2000"/>
              <a:t>What is a standing wave?</a:t>
            </a:r>
            <a:endParaRPr sz="2000"/>
          </a:p>
        </p:txBody>
      </p:sp>
      <p:sp>
        <p:nvSpPr>
          <p:cNvPr id="207" name="Google Shape;207;p35"/>
          <p:cNvSpPr txBox="1"/>
          <p:nvPr>
            <p:ph idx="1" type="body"/>
          </p:nvPr>
        </p:nvSpPr>
        <p:spPr>
          <a:xfrm>
            <a:off x="4329750" y="1389600"/>
            <a:ext cx="38493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What is resonance?</a:t>
            </a:r>
            <a:endParaRPr sz="2000"/>
          </a:p>
          <a:p>
            <a:pPr indent="0" lvl="0" marL="0" rtl="0" algn="l">
              <a:spcBef>
                <a:spcPts val="1600"/>
              </a:spcBef>
              <a:spcAft>
                <a:spcPts val="1600"/>
              </a:spcAft>
              <a:buNone/>
            </a:pPr>
            <a:r>
              <a:rPr lang="en" sz="2000"/>
              <a:t>How can an opera singer break a glass with their voice?</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 to waves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273175" y="2800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a wave look like?</a:t>
            </a:r>
            <a:endParaRPr/>
          </a:p>
        </p:txBody>
      </p:sp>
      <p:sp>
        <p:nvSpPr>
          <p:cNvPr id="73" name="Google Shape;73;p16"/>
          <p:cNvSpPr txBox="1"/>
          <p:nvPr>
            <p:ph idx="1" type="body"/>
          </p:nvPr>
        </p:nvSpPr>
        <p:spPr>
          <a:xfrm>
            <a:off x="273175" y="1228675"/>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Transverse waves: they do the up and down vroom, drop, vroom, drop, etc.</a:t>
            </a:r>
            <a:endParaRPr sz="2000"/>
          </a:p>
          <a:p>
            <a:pPr indent="0" lvl="0" marL="0" rtl="0" algn="l">
              <a:spcBef>
                <a:spcPts val="1600"/>
              </a:spcBef>
              <a:spcAft>
                <a:spcPts val="0"/>
              </a:spcAft>
              <a:buNone/>
            </a:pPr>
            <a:r>
              <a:t/>
            </a:r>
            <a:endParaRPr sz="2000"/>
          </a:p>
          <a:p>
            <a:pPr indent="0" lvl="0" marL="0" rtl="0" algn="l">
              <a:spcBef>
                <a:spcPts val="1600"/>
              </a:spcBef>
              <a:spcAft>
                <a:spcPts val="0"/>
              </a:spcAft>
              <a:buNone/>
            </a:pPr>
            <a:r>
              <a:rPr lang="en" sz="2000"/>
              <a:t>Longitudinal waves: they do the back and forth, squish, unsquish, squish, unsquish, etc.</a:t>
            </a:r>
            <a:endParaRPr sz="2000"/>
          </a:p>
          <a:p>
            <a:pPr indent="0" lvl="0" marL="0" rtl="0" algn="l">
              <a:spcBef>
                <a:spcPts val="1600"/>
              </a:spcBef>
              <a:spcAft>
                <a:spcPts val="1600"/>
              </a:spcAft>
              <a:buNone/>
            </a:pPr>
            <a:r>
              <a:t/>
            </a:r>
            <a:endParaRPr sz="2000"/>
          </a:p>
        </p:txBody>
      </p:sp>
      <p:pic>
        <p:nvPicPr>
          <p:cNvPr id="74" name="Google Shape;74;p16"/>
          <p:cNvPicPr preferRelativeResize="0"/>
          <p:nvPr/>
        </p:nvPicPr>
        <p:blipFill>
          <a:blip r:embed="rId3">
            <a:alphaModFix/>
          </a:blip>
          <a:stretch>
            <a:fillRect/>
          </a:stretch>
        </p:blipFill>
        <p:spPr>
          <a:xfrm>
            <a:off x="4311600" y="1093850"/>
            <a:ext cx="4844973" cy="2016399"/>
          </a:xfrm>
          <a:prstGeom prst="rect">
            <a:avLst/>
          </a:prstGeom>
          <a:noFill/>
          <a:ln>
            <a:noFill/>
          </a:ln>
        </p:spPr>
      </p:pic>
      <p:pic>
        <p:nvPicPr>
          <p:cNvPr id="75" name="Google Shape;75;p16"/>
          <p:cNvPicPr preferRelativeResize="0"/>
          <p:nvPr/>
        </p:nvPicPr>
        <p:blipFill>
          <a:blip r:embed="rId4">
            <a:alphaModFix/>
          </a:blip>
          <a:stretch>
            <a:fillRect/>
          </a:stretch>
        </p:blipFill>
        <p:spPr>
          <a:xfrm>
            <a:off x="4448937" y="3123102"/>
            <a:ext cx="4467552" cy="1595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one is sound?</a:t>
            </a:r>
            <a:endParaRPr/>
          </a:p>
        </p:txBody>
      </p:sp>
      <p:sp>
        <p:nvSpPr>
          <p:cNvPr id="81" name="Google Shape;81;p17"/>
          <p:cNvSpPr txBox="1"/>
          <p:nvPr>
            <p:ph idx="1" type="body"/>
          </p:nvPr>
        </p:nvSpPr>
        <p:spPr>
          <a:xfrm>
            <a:off x="260325" y="1190150"/>
            <a:ext cx="84342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When sound hits my eardrum, it vibrates it back and forth. So. . . which type of wave is it?</a:t>
            </a:r>
            <a:endParaRPr sz="2000"/>
          </a:p>
        </p:txBody>
      </p:sp>
      <p:pic>
        <p:nvPicPr>
          <p:cNvPr id="82" name="Google Shape;82;p17"/>
          <p:cNvPicPr preferRelativeResize="0"/>
          <p:nvPr/>
        </p:nvPicPr>
        <p:blipFill>
          <a:blip r:embed="rId3">
            <a:alphaModFix/>
          </a:blip>
          <a:stretch>
            <a:fillRect/>
          </a:stretch>
        </p:blipFill>
        <p:spPr>
          <a:xfrm>
            <a:off x="1298850" y="2047575"/>
            <a:ext cx="6546300" cy="24827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Expressing longitudinal waves</a:t>
            </a:r>
            <a:endParaRPr/>
          </a:p>
        </p:txBody>
      </p:sp>
      <p:sp>
        <p:nvSpPr>
          <p:cNvPr id="88" name="Google Shape;88;p18"/>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Compressions and rarefactions are hard to show on paper, so we can draw longitudinal waves in a way similar to transverse waves!</a:t>
            </a:r>
            <a:endParaRPr sz="2000"/>
          </a:p>
        </p:txBody>
      </p:sp>
      <p:pic>
        <p:nvPicPr>
          <p:cNvPr id="89" name="Google Shape;89;p18"/>
          <p:cNvPicPr preferRelativeResize="0"/>
          <p:nvPr/>
        </p:nvPicPr>
        <p:blipFill>
          <a:blip r:embed="rId3">
            <a:alphaModFix/>
          </a:blip>
          <a:stretch>
            <a:fillRect/>
          </a:stretch>
        </p:blipFill>
        <p:spPr>
          <a:xfrm>
            <a:off x="4443575" y="1026350"/>
            <a:ext cx="4230646" cy="3744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fast does a wave travel?</a:t>
            </a:r>
            <a:endParaRPr/>
          </a:p>
        </p:txBody>
      </p:sp>
      <p:sp>
        <p:nvSpPr>
          <p:cNvPr id="95" name="Google Shape;95;p19"/>
          <p:cNvSpPr txBox="1"/>
          <p:nvPr>
            <p:ph idx="1" type="body"/>
          </p:nvPr>
        </p:nvSpPr>
        <p:spPr>
          <a:xfrm>
            <a:off x="260325" y="1228675"/>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Speed? Sounds like distance over time to me.</a:t>
            </a:r>
            <a:endParaRPr sz="2000"/>
          </a:p>
          <a:p>
            <a:pPr indent="0" lvl="0" marL="0" rtl="0" algn="l">
              <a:spcBef>
                <a:spcPts val="1600"/>
              </a:spcBef>
              <a:spcAft>
                <a:spcPts val="0"/>
              </a:spcAft>
              <a:buNone/>
            </a:pPr>
            <a:r>
              <a:rPr lang="en" sz="2000"/>
              <a:t>So, how do we calculate “distance” for waves?</a:t>
            </a:r>
            <a:endParaRPr sz="2000"/>
          </a:p>
          <a:p>
            <a:pPr indent="0" lvl="0" marL="0" rtl="0" algn="l">
              <a:spcBef>
                <a:spcPts val="1600"/>
              </a:spcBef>
              <a:spcAft>
                <a:spcPts val="1600"/>
              </a:spcAft>
              <a:buNone/>
            </a:pPr>
            <a:r>
              <a:rPr lang="en" sz="2000"/>
              <a:t>What does number of “squiggles” times length of “squiggle” give us?</a:t>
            </a:r>
            <a:endParaRPr sz="2000"/>
          </a:p>
        </p:txBody>
      </p:sp>
      <p:pic>
        <p:nvPicPr>
          <p:cNvPr id="96" name="Google Shape;96;p19"/>
          <p:cNvPicPr preferRelativeResize="0"/>
          <p:nvPr/>
        </p:nvPicPr>
        <p:blipFill>
          <a:blip r:embed="rId3">
            <a:alphaModFix/>
          </a:blip>
          <a:stretch>
            <a:fillRect/>
          </a:stretch>
        </p:blipFill>
        <p:spPr>
          <a:xfrm>
            <a:off x="4438300" y="1228675"/>
            <a:ext cx="4527600" cy="27968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“squiggle?”</a:t>
            </a:r>
            <a:endParaRPr/>
          </a:p>
        </p:txBody>
      </p:sp>
      <p:sp>
        <p:nvSpPr>
          <p:cNvPr id="102" name="Google Shape;102;p20"/>
          <p:cNvSpPr txBox="1"/>
          <p:nvPr>
            <p:ph idx="1" type="body"/>
          </p:nvPr>
        </p:nvSpPr>
        <p:spPr>
          <a:xfrm>
            <a:off x="311700" y="1228675"/>
            <a:ext cx="8421300" cy="154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A squiggle (cycle) is the segment from the same color to the next same color (aka, red to red or orange to orange to orange). After one cycle the next cycle looks the exact same. Repeat repeat repeat.</a:t>
            </a:r>
            <a:endParaRPr sz="2000"/>
          </a:p>
        </p:txBody>
      </p:sp>
      <p:pic>
        <p:nvPicPr>
          <p:cNvPr id="103" name="Google Shape;103;p20"/>
          <p:cNvPicPr preferRelativeResize="0"/>
          <p:nvPr/>
        </p:nvPicPr>
        <p:blipFill>
          <a:blip r:embed="rId3">
            <a:alphaModFix/>
          </a:blip>
          <a:stretch>
            <a:fillRect/>
          </a:stretch>
        </p:blipFill>
        <p:spPr>
          <a:xfrm>
            <a:off x="500875" y="2673624"/>
            <a:ext cx="7346001" cy="2469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terms</a:t>
            </a:r>
            <a:endParaRPr/>
          </a:p>
        </p:txBody>
      </p:sp>
      <p:sp>
        <p:nvSpPr>
          <p:cNvPr id="109" name="Google Shape;109;p21"/>
          <p:cNvSpPr txBox="1"/>
          <p:nvPr>
            <p:ph idx="1" type="body"/>
          </p:nvPr>
        </p:nvSpPr>
        <p:spPr>
          <a:xfrm>
            <a:off x="311700" y="1228675"/>
            <a:ext cx="4773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Frequency (f): number of squiggles per second. Measured in “hertz.” Units for “hertz” is 1/s.</a:t>
            </a:r>
            <a:endParaRPr sz="2000"/>
          </a:p>
          <a:p>
            <a:pPr indent="0" lvl="0" marL="0" rtl="0" algn="l">
              <a:spcBef>
                <a:spcPts val="1600"/>
              </a:spcBef>
              <a:spcAft>
                <a:spcPts val="0"/>
              </a:spcAft>
              <a:buNone/>
            </a:pPr>
            <a:r>
              <a:rPr lang="en" sz="2000"/>
              <a:t>Wavelength (λ): length of squiggle. Measured in meters.</a:t>
            </a:r>
            <a:endParaRPr sz="2000"/>
          </a:p>
          <a:p>
            <a:pPr indent="0" lvl="0" marL="0" rtl="0" algn="l">
              <a:spcBef>
                <a:spcPts val="1600"/>
              </a:spcBef>
              <a:spcAft>
                <a:spcPts val="1600"/>
              </a:spcAft>
              <a:buNone/>
            </a:pPr>
            <a:r>
              <a:rPr lang="en" sz="2000"/>
              <a:t>Thus, f*λ has units m/s, just like speed omg!</a:t>
            </a:r>
            <a:endParaRPr sz="2000"/>
          </a:p>
        </p:txBody>
      </p:sp>
      <p:pic>
        <p:nvPicPr>
          <p:cNvPr id="110" name="Google Shape;110;p21"/>
          <p:cNvPicPr preferRelativeResize="0"/>
          <p:nvPr/>
        </p:nvPicPr>
        <p:blipFill>
          <a:blip r:embed="rId3">
            <a:alphaModFix/>
          </a:blip>
          <a:stretch>
            <a:fillRect/>
          </a:stretch>
        </p:blipFill>
        <p:spPr>
          <a:xfrm>
            <a:off x="5173800" y="1515950"/>
            <a:ext cx="3753600" cy="226636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