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Playfair Display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layfairDisplay-italic.fntdata"/><Relationship Id="rId14" Type="http://schemas.openxmlformats.org/officeDocument/2006/relationships/slide" Target="slides/slide9.xml"/><Relationship Id="rId36" Type="http://schemas.openxmlformats.org/officeDocument/2006/relationships/font" Target="fonts/PlayfairDisplay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PlayfairDispl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11f1b798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11f1b798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11f1b798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11f1b798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11f1b798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11f1b798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11f1b798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11f1b798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11f1b798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11f1b798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11f1b798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11f1b798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11f1b798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11f1b798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11f1b798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11f1b798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11f1b798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11f1b798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11f1b798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11f1b798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11f1b798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11f1b798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11f1b798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11f1b798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11f1b798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11f1b798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11f1b798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11f1b798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11f1b798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11f1b798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11f1b798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d11f1b798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11f1b798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d11f1b798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11f1b798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11f1b798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11f1b798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11f1b798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d11f1b798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d11f1b798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11f1b798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11f1b798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11f1b798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11f1b798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11f1b79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11f1b79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11f1b798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11f1b798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11f1b798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11f1b798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11f1b798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11f1b798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11f1b798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11f1b798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11f1b798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11f1b798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Circuits with Capacitors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here to add subtitle or something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example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52475"/>
            <a:ext cx="3999900" cy="10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 voltage source of 6 volts is supplied to a circuit with a single resistor or 2 ohms. What is the current through the resistor?</a:t>
            </a:r>
            <a:endParaRPr sz="1600"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2193175"/>
            <a:ext cx="39999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is the power </a:t>
            </a:r>
            <a:r>
              <a:rPr lang="en" sz="1600"/>
              <a:t>dissipated</a:t>
            </a:r>
            <a:r>
              <a:rPr lang="en" sz="1600"/>
              <a:t> by the resistor?</a:t>
            </a:r>
            <a:endParaRPr sz="1600"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2966275"/>
            <a:ext cx="3999900" cy="16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Answers:</a:t>
            </a:r>
            <a:br>
              <a:rPr lang="en" sz="1600"/>
            </a:br>
            <a:r>
              <a:rPr lang="en" sz="1600"/>
              <a:t>By “Ohm’s” law, I = V/R, so I = 6/2 = 3 amps.</a:t>
            </a:r>
            <a:br>
              <a:rPr lang="en" sz="1600"/>
            </a:br>
            <a:r>
              <a:rPr lang="en" sz="1600"/>
              <a:t>P = IV, so P = 3*6 = 18 watts.</a:t>
            </a:r>
            <a:endParaRPr sz="1600"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69850"/>
            <a:ext cx="4527600" cy="2819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energy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52475"/>
            <a:ext cx="39999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was the definition of power again?</a:t>
            </a:r>
            <a:endParaRPr sz="1600"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640875"/>
            <a:ext cx="39999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If we had 6 watts of power, in 4 seconds, how much energy would we produce?</a:t>
            </a:r>
            <a:endParaRPr sz="1600"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2445475"/>
            <a:ext cx="3999900" cy="1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Answer:</a:t>
            </a:r>
            <a:br>
              <a:rPr lang="en" sz="1600"/>
            </a:br>
            <a:r>
              <a:rPr lang="en" sz="1600"/>
              <a:t>6 watts tells us that every second, we produce 6 joules of energy, so in 4 seconds, we make 6 * 4 = 24 joules of energy!</a:t>
            </a:r>
            <a:endParaRPr sz="1600"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69850"/>
            <a:ext cx="4527602" cy="3252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example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269825"/>
            <a:ext cx="3999900" cy="10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Remember our circuit with a 6 volt battery and 2 ohm resistor? How much energy can it produce in half of a  second?</a:t>
            </a:r>
            <a:endParaRPr sz="1600"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2278725"/>
            <a:ext cx="3999900" cy="14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Answer:</a:t>
            </a:r>
            <a:br>
              <a:rPr lang="en" sz="1600"/>
            </a:br>
            <a:r>
              <a:rPr lang="en" sz="1600"/>
              <a:t>We had 18 W of power, so each second we produce 18 J of energy. In half a second, we’d produce 18 * </a:t>
            </a:r>
            <a:r>
              <a:rPr lang="en" sz="1600"/>
              <a:t>1/2</a:t>
            </a:r>
            <a:r>
              <a:rPr lang="en" sz="1600"/>
              <a:t> = 9 J of energy.</a:t>
            </a:r>
            <a:endParaRPr sz="1600"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69850"/>
            <a:ext cx="4527601" cy="2316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Capacitors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capacitors doe?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783575"/>
            <a:ext cx="3999900" cy="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kind of energy do they store?</a:t>
            </a:r>
            <a:endParaRPr sz="1600"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2208975"/>
            <a:ext cx="39999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If a battery supplies more voltage, can a capacitor store more or less stuff?</a:t>
            </a:r>
            <a:endParaRPr sz="1600"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2950275"/>
            <a:ext cx="39999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If a battery supplies more voltage, can a capacitor store more or less stuff?</a:t>
            </a:r>
            <a:endParaRPr sz="1600"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3691575"/>
            <a:ext cx="39999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kinds of things make good capacitors?</a:t>
            </a:r>
            <a:endParaRPr sz="1600"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017450"/>
            <a:ext cx="39999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Made of two plates that store charge against each other.</a:t>
            </a:r>
            <a:endParaRPr sz="1600"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69850"/>
            <a:ext cx="4527599" cy="2932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charge on a capacitor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152475"/>
            <a:ext cx="3999900" cy="10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Q = CV because if you increase the capacitance </a:t>
            </a:r>
            <a:r>
              <a:rPr lang="en" sz="1600"/>
              <a:t>(C)</a:t>
            </a:r>
            <a:r>
              <a:rPr lang="en" sz="1600"/>
              <a:t> or the voltage (V), you increase the charge.</a:t>
            </a:r>
            <a:endParaRPr sz="1600"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2177275"/>
            <a:ext cx="39999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do you think make good capacitors? (Hint: think the opposite of resistors.)</a:t>
            </a:r>
            <a:endParaRPr sz="1600"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311700" y="2966275"/>
            <a:ext cx="3999900" cy="16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You can increase capacitance by: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Increasing area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Decreasing distance between plates</a:t>
            </a:r>
            <a:endParaRPr sz="1600"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69850"/>
            <a:ext cx="4501638" cy="38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energy on a capacitor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152475"/>
            <a:ext cx="39999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Energy is based on the </a:t>
            </a:r>
            <a:r>
              <a:rPr lang="en" sz="1600"/>
              <a:t>charge</a:t>
            </a:r>
            <a:r>
              <a:rPr lang="en" sz="1600"/>
              <a:t> and voltage across a capacitor: E = ½ QV</a:t>
            </a:r>
            <a:endParaRPr sz="1600"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2075600"/>
            <a:ext cx="3999900" cy="14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If we plug in Q = CV, we get two more: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 = ½ CV</a:t>
            </a:r>
            <a:r>
              <a:rPr baseline="30000" lang="en" sz="1600"/>
              <a:t>2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 = ½ Q</a:t>
            </a:r>
            <a:r>
              <a:rPr baseline="30000" lang="en" sz="1600"/>
              <a:t>2</a:t>
            </a:r>
            <a:r>
              <a:rPr lang="en" sz="1600"/>
              <a:t>/C</a:t>
            </a:r>
            <a:endParaRPr sz="1600"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69850"/>
            <a:ext cx="4527600" cy="2656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capacitors (parallel)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152475"/>
            <a:ext cx="3999900" cy="10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Voltages across parallel tracks do not affect each other (by Kirchhoff’s second law). Thus, CV</a:t>
            </a:r>
            <a:r>
              <a:rPr baseline="-25000" lang="en" sz="1600"/>
              <a:t>1</a:t>
            </a:r>
            <a:r>
              <a:rPr lang="en" sz="1600"/>
              <a:t> + CV</a:t>
            </a:r>
            <a:r>
              <a:rPr baseline="-25000" lang="en" sz="1600"/>
              <a:t>2</a:t>
            </a:r>
            <a:r>
              <a:rPr lang="en" sz="1600"/>
              <a:t> = Q</a:t>
            </a:r>
            <a:r>
              <a:rPr baseline="-25000" lang="en" sz="1600"/>
              <a:t>1</a:t>
            </a:r>
            <a:r>
              <a:rPr lang="en" sz="1600"/>
              <a:t>  + Q</a:t>
            </a:r>
            <a:r>
              <a:rPr baseline="-25000" lang="en" sz="1600"/>
              <a:t>2</a:t>
            </a:r>
            <a:r>
              <a:rPr lang="en" sz="1600"/>
              <a:t>. </a:t>
            </a:r>
            <a:endParaRPr sz="1600"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69850"/>
            <a:ext cx="3250753" cy="38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capacitors (series)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152475"/>
            <a:ext cx="3999900" cy="10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Voltages drop across each capacitor in series, so the amount of Q = CV decreases each capacitor in series.</a:t>
            </a:r>
            <a:endParaRPr sz="1600"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69850"/>
            <a:ext cx="4527602" cy="2848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 circuits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the R and C stand for?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1152475"/>
            <a:ext cx="39999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Resistors ®  and Capacitors © !!!</a:t>
            </a:r>
            <a:endParaRPr sz="1600"/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152475"/>
            <a:ext cx="4527601" cy="37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a capacitor get charged?</a:t>
            </a:r>
            <a:endParaRPr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11700" y="1152475"/>
            <a:ext cx="39999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supplies the voltage? </a:t>
            </a:r>
            <a:endParaRPr sz="1600"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11700" y="1593475"/>
            <a:ext cx="3999900" cy="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Where does the voltage from the battery go when the capacitor is empty? </a:t>
            </a:r>
            <a:endParaRPr sz="1600"/>
          </a:p>
        </p:txBody>
      </p:sp>
      <p:sp>
        <p:nvSpPr>
          <p:cNvPr id="218" name="Google Shape;218;p33"/>
          <p:cNvSpPr txBox="1"/>
          <p:nvPr/>
        </p:nvSpPr>
        <p:spPr>
          <a:xfrm>
            <a:off x="311700" y="2350975"/>
            <a:ext cx="3759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(Hint: only R and C can drop voltage, and if the capacitor is empty, the C isn’t dropping any voltage.)</a:t>
            </a:r>
            <a:endParaRPr/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69850"/>
            <a:ext cx="4527601" cy="3133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Kirchhoff’s second law</a:t>
            </a:r>
            <a:r>
              <a:rPr lang="en"/>
              <a:t> pt. 1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311700" y="1152475"/>
            <a:ext cx="3999900" cy="7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voltage supplied is from the battery. We call this voltage the EMF.</a:t>
            </a:r>
            <a:endParaRPr sz="1600"/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311700" y="1924975"/>
            <a:ext cx="3999900" cy="7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resistor drops some of that voltage. The amount of voltage dropped is V</a:t>
            </a:r>
            <a:r>
              <a:rPr baseline="-25000" lang="en" sz="1600"/>
              <a:t>R</a:t>
            </a:r>
            <a:r>
              <a:rPr lang="en" sz="1600"/>
              <a:t> = IR.</a:t>
            </a:r>
            <a:endParaRPr sz="1600"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11700" y="2697475"/>
            <a:ext cx="39999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capacitor drops the rest of the voltage. The total amount of voltage the capacitor can drop is V</a:t>
            </a:r>
            <a:r>
              <a:rPr baseline="-25000" lang="en" sz="1600"/>
              <a:t>C</a:t>
            </a:r>
            <a:r>
              <a:rPr lang="en" sz="1600"/>
              <a:t> = Q/C.</a:t>
            </a:r>
            <a:endParaRPr sz="1600"/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311700" y="3719575"/>
            <a:ext cx="3999900" cy="7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Thus, EMF = V</a:t>
            </a:r>
            <a:r>
              <a:rPr baseline="-25000" lang="en" sz="1600"/>
              <a:t>R</a:t>
            </a:r>
            <a:r>
              <a:rPr lang="en" sz="1600"/>
              <a:t> + V</a:t>
            </a:r>
            <a:r>
              <a:rPr baseline="-25000" lang="en" sz="1600"/>
              <a:t>C</a:t>
            </a:r>
            <a:r>
              <a:rPr lang="en" sz="1600"/>
              <a:t> = IR + Q/C.</a:t>
            </a:r>
            <a:endParaRPr sz="1600"/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69850"/>
            <a:ext cx="4527599" cy="3118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to current?</a:t>
            </a:r>
            <a:endParaRPr/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311700" y="1152475"/>
            <a:ext cx="39999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When a capacitor charges, what happens so the voltage across the resistor?</a:t>
            </a:r>
            <a:endParaRPr sz="1600"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311700" y="1877575"/>
            <a:ext cx="3999900" cy="14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(Hint: remember that the only things that drop voltage are the R and C. If C drops more and more voltage, what happens to the amount R can drop?)</a:t>
            </a:r>
            <a:endParaRPr sz="1600"/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311700" y="3281875"/>
            <a:ext cx="3999900" cy="10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does “Ohm’s” law tell you about the current if the voltage across the resistor is dropping?</a:t>
            </a:r>
            <a:endParaRPr sz="1600"/>
          </a:p>
        </p:txBody>
      </p:sp>
      <p:pic>
        <p:nvPicPr>
          <p:cNvPr id="238" name="Google Shape;2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250" y="422463"/>
            <a:ext cx="3229361" cy="218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9725" y="2737138"/>
            <a:ext cx="3250390" cy="2231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of what happens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As the capacitor charges, the voltage across it increases while the voltage across the resistor decreases. The current also decreases.</a:t>
            </a:r>
            <a:endParaRPr sz="1600"/>
          </a:p>
        </p:txBody>
      </p:sp>
      <p:pic>
        <p:nvPicPr>
          <p:cNvPr id="246" name="Google Shape;2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69850"/>
            <a:ext cx="3763009" cy="38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Discharging circuit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when we remove the battery?</a:t>
            </a:r>
            <a:endParaRPr/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311700" y="1152475"/>
            <a:ext cx="3999900" cy="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is the total supplied voltage from batteries if no battery is in the circuit?</a:t>
            </a:r>
            <a:endParaRPr sz="1600"/>
          </a:p>
        </p:txBody>
      </p:sp>
      <p:sp>
        <p:nvSpPr>
          <p:cNvPr id="258" name="Google Shape;258;p38"/>
          <p:cNvSpPr txBox="1"/>
          <p:nvPr>
            <p:ph idx="1" type="body"/>
          </p:nvPr>
        </p:nvSpPr>
        <p:spPr>
          <a:xfrm>
            <a:off x="311700" y="1996700"/>
            <a:ext cx="3999900" cy="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is the new voltage source since the battery supplies none?</a:t>
            </a:r>
            <a:endParaRPr sz="1600"/>
          </a:p>
        </p:txBody>
      </p:sp>
      <p:pic>
        <p:nvPicPr>
          <p:cNvPr id="259" name="Google Shape;2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69850"/>
            <a:ext cx="4527600" cy="3766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Kirchhoff’s second law pt. 2</a:t>
            </a:r>
            <a:endParaRPr/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311700" y="1152475"/>
            <a:ext cx="3999900" cy="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Since the battery supplies no voltage, we know V</a:t>
            </a:r>
            <a:r>
              <a:rPr baseline="-25000" lang="en" sz="1600"/>
              <a:t>R</a:t>
            </a:r>
            <a:r>
              <a:rPr lang="en" sz="1600"/>
              <a:t> + V</a:t>
            </a:r>
            <a:r>
              <a:rPr baseline="-25000" lang="en" sz="1600"/>
              <a:t>C</a:t>
            </a:r>
            <a:r>
              <a:rPr lang="en" sz="1600"/>
              <a:t> = 0 V, so V</a:t>
            </a:r>
            <a:r>
              <a:rPr baseline="-25000" lang="en" sz="1600"/>
              <a:t>R</a:t>
            </a:r>
            <a:r>
              <a:rPr lang="en" sz="1600"/>
              <a:t> = IR = -V</a:t>
            </a:r>
            <a:r>
              <a:rPr baseline="-25000" lang="en" sz="1600"/>
              <a:t>C</a:t>
            </a:r>
            <a:r>
              <a:rPr lang="en" sz="1600"/>
              <a:t>.</a:t>
            </a:r>
            <a:endParaRPr sz="1600"/>
          </a:p>
        </p:txBody>
      </p:sp>
      <p:sp>
        <p:nvSpPr>
          <p:cNvPr id="266" name="Google Shape;266;p39"/>
          <p:cNvSpPr txBox="1"/>
          <p:nvPr>
            <p:ph idx="1" type="body"/>
          </p:nvPr>
        </p:nvSpPr>
        <p:spPr>
          <a:xfrm>
            <a:off x="311700" y="1996700"/>
            <a:ext cx="39999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This rearranges to I = -V</a:t>
            </a:r>
            <a:r>
              <a:rPr baseline="-25000" lang="en" sz="1600"/>
              <a:t>C</a:t>
            </a:r>
            <a:r>
              <a:rPr lang="en" sz="1600"/>
              <a:t>/R, telling us our current is actually moving in the opposite direction now!</a:t>
            </a:r>
            <a:endParaRPr sz="1600"/>
          </a:p>
        </p:txBody>
      </p:sp>
      <p:pic>
        <p:nvPicPr>
          <p:cNvPr id="267" name="Google Shape;26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69850"/>
            <a:ext cx="4527600" cy="3196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to the energy in the capacitor?</a:t>
            </a:r>
            <a:endParaRPr/>
          </a:p>
        </p:txBody>
      </p:sp>
      <p:sp>
        <p:nvSpPr>
          <p:cNvPr id="273" name="Google Shape;273;p40"/>
          <p:cNvSpPr txBox="1"/>
          <p:nvPr>
            <p:ph idx="1" type="body"/>
          </p:nvPr>
        </p:nvSpPr>
        <p:spPr>
          <a:xfrm>
            <a:off x="311700" y="1152475"/>
            <a:ext cx="83295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Since current will now be flowing through the resistor, energy is lost through the resistor. Where did that energy come from?</a:t>
            </a:r>
            <a:endParaRPr sz="1600"/>
          </a:p>
        </p:txBody>
      </p:sp>
      <p:sp>
        <p:nvSpPr>
          <p:cNvPr id="274" name="Google Shape;274;p40"/>
          <p:cNvSpPr txBox="1"/>
          <p:nvPr>
            <p:ph idx="1" type="body"/>
          </p:nvPr>
        </p:nvSpPr>
        <p:spPr>
          <a:xfrm>
            <a:off x="311700" y="1866650"/>
            <a:ext cx="8123700" cy="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capacitor must lose energy as it discharges.</a:t>
            </a:r>
            <a:endParaRPr sz="1600"/>
          </a:p>
        </p:txBody>
      </p:sp>
      <p:pic>
        <p:nvPicPr>
          <p:cNvPr id="275" name="Google Shape;27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325" y="2660150"/>
            <a:ext cx="2791200" cy="22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350" y="2571778"/>
            <a:ext cx="3258057" cy="24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of the situation</a:t>
            </a:r>
            <a:endParaRPr/>
          </a:p>
        </p:txBody>
      </p:sp>
      <p:sp>
        <p:nvSpPr>
          <p:cNvPr id="282" name="Google Shape;282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As soon as the battery is removed, current begins to flow in the opposite direction, causing the voltage across the resistor to jump up. The voltage across the </a:t>
            </a:r>
            <a:r>
              <a:rPr lang="en" sz="1600"/>
              <a:t>capacitor decreases as does the voltage across the resistor. The current begins to decrease over time as the capacitor loses charge.</a:t>
            </a:r>
            <a:endParaRPr sz="1600"/>
          </a:p>
        </p:txBody>
      </p:sp>
      <p:pic>
        <p:nvPicPr>
          <p:cNvPr id="283" name="Google Shape;28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69850"/>
            <a:ext cx="3846917" cy="38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base units we’ll use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3999900" cy="11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Voltage (V): Volts (V)</a:t>
            </a:r>
            <a:br>
              <a:rPr lang="en" sz="1600"/>
            </a:br>
            <a:r>
              <a:rPr lang="en" sz="1600"/>
              <a:t>Current (I): Amps (A)</a:t>
            </a:r>
            <a:br>
              <a:rPr lang="en" sz="1600"/>
            </a:br>
            <a:r>
              <a:rPr lang="en" sz="1600"/>
              <a:t>Resistance </a:t>
            </a:r>
            <a:r>
              <a:rPr lang="en" sz="1600"/>
              <a:t>(R): Ohms (Ω)</a:t>
            </a:r>
            <a:endParaRPr sz="1600"/>
          </a:p>
        </p:txBody>
      </p:sp>
      <p:sp>
        <p:nvSpPr>
          <p:cNvPr id="72" name="Google Shape;72;p15"/>
          <p:cNvSpPr txBox="1"/>
          <p:nvPr/>
        </p:nvSpPr>
        <p:spPr>
          <a:xfrm>
            <a:off x="311700" y="2143375"/>
            <a:ext cx="3000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Energy (U): Joules (J)</a:t>
            </a:r>
            <a:b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Time (t): Seconds (s)</a:t>
            </a:r>
            <a:b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Power (P): Watts (W)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11700" y="3140875"/>
            <a:ext cx="3000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Capacitance (C): Farads (F)</a:t>
            </a:r>
            <a:b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Charge (Q): Coulombs (C)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power?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39999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is energy?</a:t>
            </a:r>
            <a:endParaRPr sz="1600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593475"/>
            <a:ext cx="3999900" cy="14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do you think is more “powerful,” a light bulb that produces 500 J of energy in one minute or a light bulb that produces 500 J of energy in one second?</a:t>
            </a:r>
            <a:endParaRPr sz="1600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2893050"/>
            <a:ext cx="39999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Power is the amount of energy you can produce in a certain amount of time.</a:t>
            </a:r>
            <a:endParaRPr sz="1600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3644550"/>
            <a:ext cx="39999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600"/>
              <a:t>If we produced 500 J of energy in 5 seconds, we’d say we have 500/5 = 100 watts of power!</a:t>
            </a:r>
            <a:endParaRPr sz="16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69850"/>
            <a:ext cx="4212581" cy="38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resistors </a:t>
            </a:r>
            <a:r>
              <a:rPr lang="en"/>
              <a:t>dissipate</a:t>
            </a:r>
            <a:r>
              <a:rPr lang="en"/>
              <a:t> energy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39999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When you rub your hands together, what happens?</a:t>
            </a:r>
            <a:endParaRPr sz="1600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956475"/>
            <a:ext cx="39999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happens is by slowing down motion, you turn kinetic energy into heat energy!</a:t>
            </a:r>
            <a:endParaRPr sz="1600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2760475"/>
            <a:ext cx="39999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If a resistor slows down the flow of charge, what will a resistor produce?</a:t>
            </a:r>
            <a:endParaRPr sz="16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69850"/>
            <a:ext cx="4527600" cy="2907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39999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When you put your hand next to a light bulb, what do you feel?</a:t>
            </a:r>
            <a:endParaRPr sz="1600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940575"/>
            <a:ext cx="39999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Heat produced by a light bulb is used to light up a filament! </a:t>
            </a:r>
            <a:endParaRPr sz="1600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2657575"/>
            <a:ext cx="39999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Why do you think light bulbs stop working?</a:t>
            </a:r>
            <a:endParaRPr sz="1600"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3220175"/>
            <a:ext cx="3999900" cy="11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Oxygen “rusts” the filament that burns, eventually causing the thing to break.</a:t>
            </a:r>
            <a:endParaRPr sz="160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69850"/>
            <a:ext cx="4527598" cy="3587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</a:t>
            </a:r>
            <a:r>
              <a:rPr lang="en"/>
              <a:t>ffects</a:t>
            </a:r>
            <a:r>
              <a:rPr lang="en"/>
              <a:t> power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39999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If you “push” the current more through a resistor, would you produce more or less power?</a:t>
            </a:r>
            <a:endParaRPr sz="1600"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2161675"/>
            <a:ext cx="39999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If you have more current that’s slowed down, would that produce more or less </a:t>
            </a:r>
            <a:r>
              <a:rPr lang="en" sz="1600"/>
              <a:t>power?</a:t>
            </a:r>
            <a:endParaRPr sz="1600"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3249775"/>
            <a:ext cx="39999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How would the </a:t>
            </a:r>
            <a:r>
              <a:rPr lang="en" sz="1600"/>
              <a:t>following</a:t>
            </a:r>
            <a:r>
              <a:rPr lang="en" sz="1600"/>
              <a:t> affect power: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Increasing voltage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Increasing current</a:t>
            </a:r>
            <a:endParaRPr sz="1600"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69850"/>
            <a:ext cx="4527599" cy="2873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power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39999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P = IV. If we increase current (I), power (P) goes up. If we increase voltage (V), power also increases.</a:t>
            </a:r>
            <a:endParaRPr sz="1600"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3178800"/>
            <a:ext cx="39999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Plugging in Ohm’s law also gives: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 = I</a:t>
            </a:r>
            <a:r>
              <a:rPr baseline="30000" lang="en" sz="1600"/>
              <a:t>2</a:t>
            </a:r>
            <a:r>
              <a:rPr lang="en" sz="1600"/>
              <a:t>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 = V</a:t>
            </a:r>
            <a:r>
              <a:rPr baseline="30000" lang="en" sz="1600"/>
              <a:t>2</a:t>
            </a:r>
            <a:r>
              <a:rPr lang="en" sz="1600"/>
              <a:t>/R</a:t>
            </a:r>
            <a:endParaRPr sz="1600"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2122500"/>
            <a:ext cx="39999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Remember “Ohm’s” law: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V = IR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 = V/R</a:t>
            </a:r>
            <a:endParaRPr sz="1600"/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b="0" l="5979" r="0" t="0"/>
          <a:stretch/>
        </p:blipFill>
        <p:spPr>
          <a:xfrm>
            <a:off x="4707225" y="952675"/>
            <a:ext cx="3999899" cy="38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