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911633fd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911633fd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911633fd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911633fd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911633f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911633f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911633fd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911633fd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911633fd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911633fd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911633fd7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911633fd7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911633fd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911633fd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911633fd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911633fd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911633fd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911633fd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911633fd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911633fd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11633fd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11633fd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911633f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911633f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911633fd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911633fd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911633fd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911633fd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911633fd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911633fd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911633fd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911633fd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911633fd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911633fd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911633fd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911633fd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11633fd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911633fd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11633fd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11633fd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11633fd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11633fd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911633fd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911633fd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911633fd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911633fd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911633fd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911633fd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orms.gle/fu8nNQp2nD2BBT2B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More with AC/DC</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Fill this out pls: </a:t>
            </a:r>
            <a:r>
              <a:rPr lang="en" u="sng">
                <a:solidFill>
                  <a:schemeClr val="hlink"/>
                </a:solidFill>
                <a:hlinkClick r:id="rId3"/>
              </a:rPr>
              <a:t>https://forms.gle/fu8nNQp2nD2BBT2B6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Changing flux</a:t>
            </a:r>
            <a:endParaRPr/>
          </a:p>
        </p:txBody>
      </p:sp>
      <p:sp>
        <p:nvSpPr>
          <p:cNvPr id="191" name="Google Shape;191;p22"/>
          <p:cNvSpPr txBox="1"/>
          <p:nvPr>
            <p:ph idx="1" type="body"/>
          </p:nvPr>
        </p:nvSpPr>
        <p:spPr>
          <a:xfrm>
            <a:off x="819150" y="1990725"/>
            <a:ext cx="3686100" cy="103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we turn the hoop around, we first increase, then decrease, the amount of flux we have. </a:t>
            </a:r>
            <a:endParaRPr sz="1600"/>
          </a:p>
        </p:txBody>
      </p:sp>
      <p:sp>
        <p:nvSpPr>
          <p:cNvPr id="192" name="Google Shape;192;p22"/>
          <p:cNvSpPr txBox="1"/>
          <p:nvPr>
            <p:ph idx="1" type="body"/>
          </p:nvPr>
        </p:nvSpPr>
        <p:spPr>
          <a:xfrm>
            <a:off x="819150" y="3029925"/>
            <a:ext cx="3686100" cy="149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 our flux increases, we induce a current in one direction. When our flux decreases, we induce a current in the other direction. That’s AC!</a:t>
            </a:r>
            <a:endParaRPr sz="1600"/>
          </a:p>
        </p:txBody>
      </p:sp>
      <p:pic>
        <p:nvPicPr>
          <p:cNvPr id="193" name="Google Shape;193;p22"/>
          <p:cNvPicPr preferRelativeResize="0"/>
          <p:nvPr/>
        </p:nvPicPr>
        <p:blipFill>
          <a:blip r:embed="rId3">
            <a:alphaModFix/>
          </a:blip>
          <a:stretch>
            <a:fillRect/>
          </a:stretch>
        </p:blipFill>
        <p:spPr>
          <a:xfrm>
            <a:off x="4394750" y="1990725"/>
            <a:ext cx="4333952" cy="24695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a:t>
            </a:r>
            <a:r>
              <a:rPr lang="en"/>
              <a:t> the wires</a:t>
            </a:r>
            <a:endParaRPr/>
          </a:p>
        </p:txBody>
      </p:sp>
      <p:sp>
        <p:nvSpPr>
          <p:cNvPr id="199" name="Google Shape;199;p23"/>
          <p:cNvSpPr txBox="1"/>
          <p:nvPr>
            <p:ph idx="1" type="body"/>
          </p:nvPr>
        </p:nvSpPr>
        <p:spPr>
          <a:xfrm>
            <a:off x="819150" y="1990725"/>
            <a:ext cx="36861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put one end of the hoop in one ring and the other in another ring. </a:t>
            </a:r>
            <a:endParaRPr sz="1600"/>
          </a:p>
        </p:txBody>
      </p:sp>
      <p:sp>
        <p:nvSpPr>
          <p:cNvPr id="200" name="Google Shape;200;p23"/>
          <p:cNvSpPr txBox="1"/>
          <p:nvPr/>
        </p:nvSpPr>
        <p:spPr>
          <a:xfrm>
            <a:off x="819150" y="2711925"/>
            <a:ext cx="36861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Calibri"/>
                <a:ea typeface="Calibri"/>
                <a:cs typeface="Calibri"/>
                <a:sym typeface="Calibri"/>
              </a:rPr>
              <a:t>One ring connects to one side of the wire of our AC circuit,  and the other connects to the other side.</a:t>
            </a:r>
            <a:endParaRPr/>
          </a:p>
        </p:txBody>
      </p:sp>
      <p:pic>
        <p:nvPicPr>
          <p:cNvPr id="201" name="Google Shape;201;p23"/>
          <p:cNvPicPr preferRelativeResize="0"/>
          <p:nvPr/>
        </p:nvPicPr>
        <p:blipFill>
          <a:blip r:embed="rId3">
            <a:alphaModFix/>
          </a:blip>
          <a:stretch>
            <a:fillRect/>
          </a:stretch>
        </p:blipFill>
        <p:spPr>
          <a:xfrm>
            <a:off x="4886250" y="1644000"/>
            <a:ext cx="3308959" cy="303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Again, magnets</a:t>
            </a:r>
            <a:endParaRPr/>
          </a:p>
        </p:txBody>
      </p:sp>
      <p:sp>
        <p:nvSpPr>
          <p:cNvPr id="212" name="Google Shape;212;p25"/>
          <p:cNvSpPr txBox="1"/>
          <p:nvPr>
            <p:ph idx="1" type="body"/>
          </p:nvPr>
        </p:nvSpPr>
        <p:spPr>
          <a:xfrm>
            <a:off x="819150" y="2001750"/>
            <a:ext cx="7505700" cy="71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Imagine three magnets in a row. The one in the middle wants to rotate so that it is in line with the other two.</a:t>
            </a:r>
            <a:endParaRPr sz="1600"/>
          </a:p>
        </p:txBody>
      </p:sp>
      <p:pic>
        <p:nvPicPr>
          <p:cNvPr id="213" name="Google Shape;213;p25"/>
          <p:cNvPicPr preferRelativeResize="0"/>
          <p:nvPr/>
        </p:nvPicPr>
        <p:blipFill>
          <a:blip r:embed="rId3">
            <a:alphaModFix/>
          </a:blip>
          <a:stretch>
            <a:fillRect/>
          </a:stretch>
        </p:blipFill>
        <p:spPr>
          <a:xfrm>
            <a:off x="2535697" y="2571750"/>
            <a:ext cx="4072617" cy="2137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Electromagnetism</a:t>
            </a:r>
            <a:endParaRPr/>
          </a:p>
        </p:txBody>
      </p:sp>
      <p:sp>
        <p:nvSpPr>
          <p:cNvPr id="219" name="Google Shape;219;p26"/>
          <p:cNvSpPr txBox="1"/>
          <p:nvPr>
            <p:ph idx="1" type="body"/>
          </p:nvPr>
        </p:nvSpPr>
        <p:spPr>
          <a:xfrm>
            <a:off x="819150" y="1506150"/>
            <a:ext cx="3686100" cy="10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induce a magnetic field by applying a </a:t>
            </a:r>
            <a:r>
              <a:rPr lang="en" sz="1600"/>
              <a:t>current on a loop</a:t>
            </a:r>
            <a:r>
              <a:rPr lang="en" sz="1600"/>
              <a:t>. This loop makes the “magnet in the middle.”</a:t>
            </a:r>
            <a:endParaRPr sz="1600"/>
          </a:p>
        </p:txBody>
      </p:sp>
      <p:sp>
        <p:nvSpPr>
          <p:cNvPr id="220" name="Google Shape;220;p26"/>
          <p:cNvSpPr txBox="1"/>
          <p:nvPr>
            <p:ph idx="1" type="body"/>
          </p:nvPr>
        </p:nvSpPr>
        <p:spPr>
          <a:xfrm>
            <a:off x="4638750" y="1506150"/>
            <a:ext cx="3686100" cy="10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have to constantly rotate the direction of current if we want this electromagnet to continue spinning.</a:t>
            </a:r>
            <a:endParaRPr sz="1600"/>
          </a:p>
        </p:txBody>
      </p:sp>
      <p:pic>
        <p:nvPicPr>
          <p:cNvPr id="221" name="Google Shape;221;p26"/>
          <p:cNvPicPr preferRelativeResize="0"/>
          <p:nvPr/>
        </p:nvPicPr>
        <p:blipFill>
          <a:blip r:embed="rId3">
            <a:alphaModFix/>
          </a:blip>
          <a:stretch>
            <a:fillRect/>
          </a:stretch>
        </p:blipFill>
        <p:spPr>
          <a:xfrm>
            <a:off x="3707250" y="2571750"/>
            <a:ext cx="2333569" cy="2266948"/>
          </a:xfrm>
          <a:prstGeom prst="rect">
            <a:avLst/>
          </a:prstGeom>
          <a:noFill/>
          <a:ln>
            <a:noFill/>
          </a:ln>
        </p:spPr>
      </p:pic>
      <p:sp>
        <p:nvSpPr>
          <p:cNvPr id="222" name="Google Shape;222;p26"/>
          <p:cNvSpPr txBox="1"/>
          <p:nvPr>
            <p:ph idx="1" type="body"/>
          </p:nvPr>
        </p:nvSpPr>
        <p:spPr>
          <a:xfrm>
            <a:off x="819150" y="2732975"/>
            <a:ext cx="3021300" cy="203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diagram on the right shows what happens if the current in the loop always travels from blue to pink (doesn’t change direction). The loop first spins so north and south ends touch, but then it doesn’t want to move.</a:t>
            </a:r>
            <a:endParaRPr sz="1600"/>
          </a:p>
        </p:txBody>
      </p:sp>
      <p:pic>
        <p:nvPicPr>
          <p:cNvPr id="223" name="Google Shape;223;p26"/>
          <p:cNvPicPr preferRelativeResize="0"/>
          <p:nvPr/>
        </p:nvPicPr>
        <p:blipFill>
          <a:blip r:embed="rId4">
            <a:alphaModFix/>
          </a:blip>
          <a:stretch>
            <a:fillRect/>
          </a:stretch>
        </p:blipFill>
        <p:spPr>
          <a:xfrm>
            <a:off x="6181769" y="2571750"/>
            <a:ext cx="2253984" cy="2266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 ring</a:t>
            </a:r>
            <a:endParaRPr/>
          </a:p>
        </p:txBody>
      </p:sp>
      <p:sp>
        <p:nvSpPr>
          <p:cNvPr id="229" name="Google Shape;229;p27"/>
          <p:cNvSpPr txBox="1"/>
          <p:nvPr>
            <p:ph idx="1" type="body"/>
          </p:nvPr>
        </p:nvSpPr>
        <p:spPr>
          <a:xfrm>
            <a:off x="819150" y="1522075"/>
            <a:ext cx="7627500" cy="4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One device used to turn DC power into “AC” like power is a split ring.</a:t>
            </a:r>
            <a:endParaRPr sz="1600"/>
          </a:p>
        </p:txBody>
      </p:sp>
      <p:sp>
        <p:nvSpPr>
          <p:cNvPr id="230" name="Google Shape;230;p27"/>
          <p:cNvSpPr txBox="1"/>
          <p:nvPr>
            <p:ph idx="1" type="body"/>
          </p:nvPr>
        </p:nvSpPr>
        <p:spPr>
          <a:xfrm>
            <a:off x="819150" y="1954675"/>
            <a:ext cx="7505700" cy="89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640"/>
              <a:t>This causes the current to always make the electromagnet face the wrong way and want to turn.</a:t>
            </a:r>
            <a:endParaRPr sz="1640"/>
          </a:p>
        </p:txBody>
      </p:sp>
      <p:pic>
        <p:nvPicPr>
          <p:cNvPr id="231" name="Google Shape;231;p27"/>
          <p:cNvPicPr preferRelativeResize="0"/>
          <p:nvPr/>
        </p:nvPicPr>
        <p:blipFill>
          <a:blip r:embed="rId3">
            <a:alphaModFix/>
          </a:blip>
          <a:stretch>
            <a:fillRect/>
          </a:stretch>
        </p:blipFill>
        <p:spPr>
          <a:xfrm>
            <a:off x="2091150" y="2371775"/>
            <a:ext cx="2414107" cy="2453524"/>
          </a:xfrm>
          <a:prstGeom prst="rect">
            <a:avLst/>
          </a:prstGeom>
          <a:noFill/>
          <a:ln>
            <a:noFill/>
          </a:ln>
        </p:spPr>
      </p:pic>
      <p:pic>
        <p:nvPicPr>
          <p:cNvPr id="232" name="Google Shape;232;p27"/>
          <p:cNvPicPr preferRelativeResize="0"/>
          <p:nvPr/>
        </p:nvPicPr>
        <p:blipFill>
          <a:blip r:embed="rId4">
            <a:alphaModFix/>
          </a:blip>
          <a:stretch>
            <a:fillRect/>
          </a:stretch>
        </p:blipFill>
        <p:spPr>
          <a:xfrm>
            <a:off x="4572000" y="2371773"/>
            <a:ext cx="2414100" cy="2307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Transformers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change voltage</a:t>
            </a:r>
            <a:endParaRPr/>
          </a:p>
        </p:txBody>
      </p:sp>
      <p:sp>
        <p:nvSpPr>
          <p:cNvPr id="243" name="Google Shape;243;p29"/>
          <p:cNvSpPr txBox="1"/>
          <p:nvPr>
            <p:ph idx="1" type="body"/>
          </p:nvPr>
        </p:nvSpPr>
        <p:spPr>
          <a:xfrm>
            <a:off x="819150" y="1990725"/>
            <a:ext cx="3686100" cy="7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By induction, the higher the flux, the more EMF (voltage) you get.</a:t>
            </a:r>
            <a:endParaRPr sz="1600"/>
          </a:p>
        </p:txBody>
      </p:sp>
      <p:sp>
        <p:nvSpPr>
          <p:cNvPr id="244" name="Google Shape;244;p29"/>
          <p:cNvSpPr txBox="1"/>
          <p:nvPr>
            <p:ph idx="1" type="body"/>
          </p:nvPr>
        </p:nvSpPr>
        <p:spPr>
          <a:xfrm>
            <a:off x="819150" y="2681475"/>
            <a:ext cx="3686100" cy="10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increase flux by adding more loops! That’s like adding </a:t>
            </a:r>
            <a:r>
              <a:rPr lang="en" sz="1600"/>
              <a:t>more</a:t>
            </a:r>
            <a:r>
              <a:rPr lang="en" sz="1600"/>
              <a:t> buckets to catch more rain.</a:t>
            </a:r>
            <a:endParaRPr sz="1600"/>
          </a:p>
        </p:txBody>
      </p:sp>
      <p:sp>
        <p:nvSpPr>
          <p:cNvPr id="245" name="Google Shape;245;p29"/>
          <p:cNvSpPr txBox="1"/>
          <p:nvPr/>
        </p:nvSpPr>
        <p:spPr>
          <a:xfrm>
            <a:off x="819150" y="3714625"/>
            <a:ext cx="36861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Calibri"/>
                <a:ea typeface="Calibri"/>
                <a:cs typeface="Calibri"/>
                <a:sym typeface="Calibri"/>
              </a:rPr>
              <a:t>A transformer does this by having a side with more loops and thus more voltage.</a:t>
            </a:r>
            <a:endParaRPr/>
          </a:p>
        </p:txBody>
      </p:sp>
      <p:pic>
        <p:nvPicPr>
          <p:cNvPr id="246" name="Google Shape;246;p29"/>
          <p:cNvPicPr preferRelativeResize="0"/>
          <p:nvPr/>
        </p:nvPicPr>
        <p:blipFill>
          <a:blip r:embed="rId3">
            <a:alphaModFix/>
          </a:blip>
          <a:stretch>
            <a:fillRect/>
          </a:stretch>
        </p:blipFill>
        <p:spPr>
          <a:xfrm>
            <a:off x="4737442" y="2786924"/>
            <a:ext cx="3713131" cy="2027576"/>
          </a:xfrm>
          <a:prstGeom prst="rect">
            <a:avLst/>
          </a:prstGeom>
          <a:noFill/>
          <a:ln>
            <a:noFill/>
          </a:ln>
        </p:spPr>
      </p:pic>
      <p:pic>
        <p:nvPicPr>
          <p:cNvPr id="247" name="Google Shape;247;p29"/>
          <p:cNvPicPr preferRelativeResize="0"/>
          <p:nvPr/>
        </p:nvPicPr>
        <p:blipFill>
          <a:blip r:embed="rId4">
            <a:alphaModFix/>
          </a:blip>
          <a:stretch>
            <a:fillRect/>
          </a:stretch>
        </p:blipFill>
        <p:spPr>
          <a:xfrm>
            <a:off x="5170163" y="995925"/>
            <a:ext cx="3154699" cy="1869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it doesn’t work for DC</a:t>
            </a:r>
            <a:endParaRPr/>
          </a:p>
        </p:txBody>
      </p:sp>
      <p:sp>
        <p:nvSpPr>
          <p:cNvPr id="253" name="Google Shape;253;p30"/>
          <p:cNvSpPr txBox="1"/>
          <p:nvPr>
            <p:ph idx="1" type="body"/>
          </p:nvPr>
        </p:nvSpPr>
        <p:spPr>
          <a:xfrm>
            <a:off x="819150" y="1990725"/>
            <a:ext cx="3686100" cy="107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get flux only from CHANGING the current. Having a constant current generates NO magnetic field.</a:t>
            </a:r>
            <a:endParaRPr sz="1600"/>
          </a:p>
        </p:txBody>
      </p:sp>
      <p:sp>
        <p:nvSpPr>
          <p:cNvPr id="254" name="Google Shape;254;p30"/>
          <p:cNvSpPr txBox="1"/>
          <p:nvPr>
            <p:ph idx="1" type="body"/>
          </p:nvPr>
        </p:nvSpPr>
        <p:spPr>
          <a:xfrm>
            <a:off x="819150" y="3067425"/>
            <a:ext cx="3686100" cy="107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DC provides a constant current source, so it cannot generate magnetic flux. </a:t>
            </a:r>
            <a:endParaRPr sz="1600"/>
          </a:p>
        </p:txBody>
      </p:sp>
      <p:pic>
        <p:nvPicPr>
          <p:cNvPr id="255" name="Google Shape;255;p30"/>
          <p:cNvPicPr preferRelativeResize="0"/>
          <p:nvPr/>
        </p:nvPicPr>
        <p:blipFill>
          <a:blip r:embed="rId3">
            <a:alphaModFix/>
          </a:blip>
          <a:stretch>
            <a:fillRect/>
          </a:stretch>
        </p:blipFill>
        <p:spPr>
          <a:xfrm>
            <a:off x="4572000" y="1724000"/>
            <a:ext cx="4083316" cy="303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Conservation of energy</a:t>
            </a:r>
            <a:endParaRPr/>
          </a:p>
        </p:txBody>
      </p:sp>
      <p:sp>
        <p:nvSpPr>
          <p:cNvPr id="261" name="Google Shape;261;p31"/>
          <p:cNvSpPr txBox="1"/>
          <p:nvPr>
            <p:ph idx="1" type="body"/>
          </p:nvPr>
        </p:nvSpPr>
        <p:spPr>
          <a:xfrm>
            <a:off x="819150" y="1990725"/>
            <a:ext cx="3686100" cy="105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Since power is the product of current and voltage, if we increase voltage using a transformer, what happens to power?</a:t>
            </a:r>
            <a:endParaRPr sz="1600"/>
          </a:p>
        </p:txBody>
      </p:sp>
      <p:sp>
        <p:nvSpPr>
          <p:cNvPr id="262" name="Google Shape;262;p31"/>
          <p:cNvSpPr txBox="1"/>
          <p:nvPr>
            <p:ph idx="1" type="body"/>
          </p:nvPr>
        </p:nvSpPr>
        <p:spPr>
          <a:xfrm>
            <a:off x="819150" y="30488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Actually power has to stay the same, so current has to decrease to keep power the same!</a:t>
            </a:r>
            <a:endParaRPr sz="1600"/>
          </a:p>
        </p:txBody>
      </p:sp>
      <p:pic>
        <p:nvPicPr>
          <p:cNvPr id="263" name="Google Shape;263;p31"/>
          <p:cNvPicPr preferRelativeResize="0"/>
          <p:nvPr/>
        </p:nvPicPr>
        <p:blipFill>
          <a:blip r:embed="rId3">
            <a:alphaModFix/>
          </a:blip>
          <a:stretch>
            <a:fillRect/>
          </a:stretch>
        </p:blipFill>
        <p:spPr>
          <a:xfrm>
            <a:off x="4505250" y="1884000"/>
            <a:ext cx="4333952" cy="23828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Past concepts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they do?</a:t>
            </a:r>
            <a:endParaRPr/>
          </a:p>
        </p:txBody>
      </p:sp>
      <p:sp>
        <p:nvSpPr>
          <p:cNvPr id="274" name="Google Shape;274;p33"/>
          <p:cNvSpPr txBox="1"/>
          <p:nvPr>
            <p:ph idx="1" type="body"/>
          </p:nvPr>
        </p:nvSpPr>
        <p:spPr>
          <a:xfrm>
            <a:off x="819150" y="1990725"/>
            <a:ext cx="3686100" cy="74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They restrict the current flow to one direction!</a:t>
            </a:r>
            <a:endParaRPr sz="1600"/>
          </a:p>
        </p:txBody>
      </p:sp>
      <p:sp>
        <p:nvSpPr>
          <p:cNvPr id="275" name="Google Shape;275;p33"/>
          <p:cNvSpPr txBox="1"/>
          <p:nvPr>
            <p:ph idx="1" type="body"/>
          </p:nvPr>
        </p:nvSpPr>
        <p:spPr>
          <a:xfrm>
            <a:off x="819150" y="2739525"/>
            <a:ext cx="3686100" cy="74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What are some potential applications?</a:t>
            </a:r>
            <a:endParaRPr sz="1600"/>
          </a:p>
        </p:txBody>
      </p:sp>
      <p:pic>
        <p:nvPicPr>
          <p:cNvPr id="276" name="Google Shape;276;p33"/>
          <p:cNvPicPr preferRelativeResize="0"/>
          <p:nvPr/>
        </p:nvPicPr>
        <p:blipFill>
          <a:blip r:embed="rId3">
            <a:alphaModFix/>
          </a:blip>
          <a:stretch>
            <a:fillRect/>
          </a:stretch>
        </p:blipFill>
        <p:spPr>
          <a:xfrm>
            <a:off x="4223300" y="1844550"/>
            <a:ext cx="4333949" cy="25387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Chemistry *bleh*</a:t>
            </a:r>
            <a:endParaRPr/>
          </a:p>
        </p:txBody>
      </p:sp>
      <p:sp>
        <p:nvSpPr>
          <p:cNvPr id="282" name="Google Shape;282;p34"/>
          <p:cNvSpPr txBox="1"/>
          <p:nvPr>
            <p:ph idx="1" type="body"/>
          </p:nvPr>
        </p:nvSpPr>
        <p:spPr>
          <a:xfrm>
            <a:off x="819150" y="1522075"/>
            <a:ext cx="7239000" cy="80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They’re made of PN junctions, or one “positive” and one “negative” junction, and current flow through these junctions are easier/harder in certain directions.</a:t>
            </a:r>
            <a:endParaRPr sz="1600"/>
          </a:p>
        </p:txBody>
      </p:sp>
      <p:pic>
        <p:nvPicPr>
          <p:cNvPr id="283" name="Google Shape;283;p34"/>
          <p:cNvPicPr preferRelativeResize="0"/>
          <p:nvPr/>
        </p:nvPicPr>
        <p:blipFill>
          <a:blip r:embed="rId3">
            <a:alphaModFix/>
          </a:blip>
          <a:stretch>
            <a:fillRect/>
          </a:stretch>
        </p:blipFill>
        <p:spPr>
          <a:xfrm>
            <a:off x="1253486" y="2331775"/>
            <a:ext cx="6637025" cy="2521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two PN junctions both make diodes</a:t>
            </a:r>
            <a:endParaRPr/>
          </a:p>
        </p:txBody>
      </p:sp>
      <p:sp>
        <p:nvSpPr>
          <p:cNvPr id="289" name="Google Shape;289;p35"/>
          <p:cNvSpPr txBox="1"/>
          <p:nvPr>
            <p:ph idx="1" type="body"/>
          </p:nvPr>
        </p:nvSpPr>
        <p:spPr>
          <a:xfrm>
            <a:off x="819150" y="1522100"/>
            <a:ext cx="7341900" cy="10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forward bias diode allows charge to flow from the p junction to the n junction, causing flow. A reverse bias diode doesn’t let it flow through the depletion layer, so it stops the current.</a:t>
            </a:r>
            <a:endParaRPr sz="1600"/>
          </a:p>
        </p:txBody>
      </p:sp>
      <p:pic>
        <p:nvPicPr>
          <p:cNvPr id="290" name="Google Shape;290;p35"/>
          <p:cNvPicPr preferRelativeResize="0"/>
          <p:nvPr/>
        </p:nvPicPr>
        <p:blipFill>
          <a:blip r:embed="rId3">
            <a:alphaModFix/>
          </a:blip>
          <a:stretch>
            <a:fillRect/>
          </a:stretch>
        </p:blipFill>
        <p:spPr>
          <a:xfrm>
            <a:off x="1828138" y="2571750"/>
            <a:ext cx="5487724" cy="2266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Rectifiers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 to DC</a:t>
            </a:r>
            <a:endParaRPr/>
          </a:p>
        </p:txBody>
      </p:sp>
      <p:sp>
        <p:nvSpPr>
          <p:cNvPr id="301" name="Google Shape;301;p37"/>
          <p:cNvSpPr txBox="1"/>
          <p:nvPr>
            <p:ph idx="1" type="body"/>
          </p:nvPr>
        </p:nvSpPr>
        <p:spPr>
          <a:xfrm>
            <a:off x="819150" y="3188975"/>
            <a:ext cx="3686100" cy="14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By positioning four diodes in a certain way, we can ensure that the current has to flow in this new path. This system is called a rectifier.</a:t>
            </a:r>
            <a:endParaRPr sz="1600"/>
          </a:p>
        </p:txBody>
      </p:sp>
      <p:sp>
        <p:nvSpPr>
          <p:cNvPr id="302" name="Google Shape;302;p37"/>
          <p:cNvSpPr txBox="1"/>
          <p:nvPr>
            <p:ph idx="1" type="body"/>
          </p:nvPr>
        </p:nvSpPr>
        <p:spPr>
          <a:xfrm>
            <a:off x="819150" y="1990725"/>
            <a:ext cx="3686100" cy="124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Diodes restrict current to a single direction, but we can do better. We can make alternating current move in a single direction!</a:t>
            </a:r>
            <a:endParaRPr sz="1600"/>
          </a:p>
        </p:txBody>
      </p:sp>
      <p:pic>
        <p:nvPicPr>
          <p:cNvPr id="303" name="Google Shape;303;p37"/>
          <p:cNvPicPr preferRelativeResize="0"/>
          <p:nvPr/>
        </p:nvPicPr>
        <p:blipFill>
          <a:blip r:embed="rId3">
            <a:alphaModFix/>
          </a:blip>
          <a:stretch>
            <a:fillRect/>
          </a:stretch>
        </p:blipFill>
        <p:spPr>
          <a:xfrm>
            <a:off x="4505250" y="1941175"/>
            <a:ext cx="4333951" cy="2396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 concepts</a:t>
            </a:r>
            <a:endParaRPr/>
          </a:p>
        </p:txBody>
      </p:sp>
      <p:sp>
        <p:nvSpPr>
          <p:cNvPr id="140" name="Google Shape;140;p15"/>
          <p:cNvSpPr txBox="1"/>
          <p:nvPr>
            <p:ph idx="1" type="body"/>
          </p:nvPr>
        </p:nvSpPr>
        <p:spPr>
          <a:xfrm>
            <a:off x="819150" y="1990725"/>
            <a:ext cx="3686100" cy="10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EMF: stands for the electromotive force (we can think of this as the same thing as voltage)</a:t>
            </a:r>
            <a:endParaRPr sz="1600"/>
          </a:p>
        </p:txBody>
      </p:sp>
      <p:sp>
        <p:nvSpPr>
          <p:cNvPr id="141" name="Google Shape;141;p15"/>
          <p:cNvSpPr txBox="1"/>
          <p:nvPr>
            <p:ph idx="2" type="body"/>
          </p:nvPr>
        </p:nvSpPr>
        <p:spPr>
          <a:xfrm>
            <a:off x="4638675" y="1990725"/>
            <a:ext cx="3686100" cy="10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Induction: changing current can produce a magnet, and changing the position of a magnet can produce a current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147" name="Google Shape;147;p16"/>
          <p:cNvSpPr txBox="1"/>
          <p:nvPr>
            <p:ph idx="1" type="body"/>
          </p:nvPr>
        </p:nvSpPr>
        <p:spPr>
          <a:xfrm>
            <a:off x="819150" y="1990725"/>
            <a:ext cx="3686100" cy="8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Power law: P = IV (the more current and the more voltage means the more power)</a:t>
            </a:r>
            <a:endParaRPr sz="1600"/>
          </a:p>
        </p:txBody>
      </p:sp>
      <p:sp>
        <p:nvSpPr>
          <p:cNvPr id="148" name="Google Shape;148;p16"/>
          <p:cNvSpPr txBox="1"/>
          <p:nvPr>
            <p:ph idx="2" type="body"/>
          </p:nvPr>
        </p:nvSpPr>
        <p:spPr>
          <a:xfrm>
            <a:off x="2728950" y="2813925"/>
            <a:ext cx="3686100" cy="7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AC: alternating current (the current will change direction periodically)</a:t>
            </a:r>
            <a:endParaRPr sz="1600"/>
          </a:p>
        </p:txBody>
      </p:sp>
      <p:sp>
        <p:nvSpPr>
          <p:cNvPr id="149" name="Google Shape;149;p16"/>
          <p:cNvSpPr txBox="1"/>
          <p:nvPr>
            <p:ph idx="2" type="body"/>
          </p:nvPr>
        </p:nvSpPr>
        <p:spPr>
          <a:xfrm>
            <a:off x="5241775" y="2029575"/>
            <a:ext cx="3686100" cy="7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DC: direct current (the current always flows in a single direction)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Alternators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alternators do?</a:t>
            </a:r>
            <a:endParaRPr/>
          </a:p>
        </p:txBody>
      </p:sp>
      <p:sp>
        <p:nvSpPr>
          <p:cNvPr id="160" name="Google Shape;160;p18"/>
          <p:cNvSpPr txBox="1"/>
          <p:nvPr>
            <p:ph idx="1" type="body"/>
          </p:nvPr>
        </p:nvSpPr>
        <p:spPr>
          <a:xfrm>
            <a:off x="819150" y="1990725"/>
            <a:ext cx="36861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What kind of current do you think an alternator generates?</a:t>
            </a:r>
            <a:endParaRPr sz="1600"/>
          </a:p>
        </p:txBody>
      </p:sp>
      <p:sp>
        <p:nvSpPr>
          <p:cNvPr id="161" name="Google Shape;161;p18"/>
          <p:cNvSpPr txBox="1"/>
          <p:nvPr>
            <p:ph idx="1" type="body"/>
          </p:nvPr>
        </p:nvSpPr>
        <p:spPr>
          <a:xfrm>
            <a:off x="819150" y="2693325"/>
            <a:ext cx="36861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 did we make alternating currents with resistors, inductors, and </a:t>
            </a:r>
            <a:r>
              <a:rPr lang="en" sz="1600"/>
              <a:t>capacitors</a:t>
            </a:r>
            <a:r>
              <a:rPr lang="en" sz="1600"/>
              <a:t>?</a:t>
            </a:r>
            <a:endParaRPr sz="1600"/>
          </a:p>
        </p:txBody>
      </p:sp>
      <p:sp>
        <p:nvSpPr>
          <p:cNvPr id="162" name="Google Shape;162;p18"/>
          <p:cNvSpPr txBox="1"/>
          <p:nvPr>
            <p:ph idx="1" type="body"/>
          </p:nvPr>
        </p:nvSpPr>
        <p:spPr>
          <a:xfrm>
            <a:off x="819150" y="3395925"/>
            <a:ext cx="36861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 did inductors store energy? What about capacitors?</a:t>
            </a:r>
            <a:endParaRPr sz="1600"/>
          </a:p>
        </p:txBody>
      </p:sp>
      <p:pic>
        <p:nvPicPr>
          <p:cNvPr id="163" name="Google Shape;163;p18"/>
          <p:cNvPicPr preferRelativeResize="0"/>
          <p:nvPr/>
        </p:nvPicPr>
        <p:blipFill>
          <a:blip r:embed="rId3">
            <a:alphaModFix/>
          </a:blip>
          <a:stretch>
            <a:fillRect/>
          </a:stretch>
        </p:blipFill>
        <p:spPr>
          <a:xfrm>
            <a:off x="4657650" y="1689725"/>
            <a:ext cx="3886396"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alternators work</a:t>
            </a:r>
            <a:endParaRPr/>
          </a:p>
        </p:txBody>
      </p:sp>
      <p:sp>
        <p:nvSpPr>
          <p:cNvPr id="169" name="Google Shape;169;p19"/>
          <p:cNvSpPr txBox="1"/>
          <p:nvPr>
            <p:ph idx="1" type="body"/>
          </p:nvPr>
        </p:nvSpPr>
        <p:spPr>
          <a:xfrm>
            <a:off x="819150" y="1990725"/>
            <a:ext cx="7181700" cy="71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Like LC (inductor-capacitor) circuits, alternators use the magnetic field to alternate the direction of the electric current.</a:t>
            </a:r>
            <a:endParaRPr sz="1600"/>
          </a:p>
        </p:txBody>
      </p:sp>
      <p:pic>
        <p:nvPicPr>
          <p:cNvPr id="170" name="Google Shape;170;p19"/>
          <p:cNvPicPr preferRelativeResize="0"/>
          <p:nvPr/>
        </p:nvPicPr>
        <p:blipFill>
          <a:blip r:embed="rId3">
            <a:alphaModFix/>
          </a:blip>
          <a:stretch>
            <a:fillRect/>
          </a:stretch>
        </p:blipFill>
        <p:spPr>
          <a:xfrm>
            <a:off x="2484700" y="2708925"/>
            <a:ext cx="4174587" cy="2046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Catching rain</a:t>
            </a:r>
            <a:endParaRPr/>
          </a:p>
        </p:txBody>
      </p:sp>
      <p:sp>
        <p:nvSpPr>
          <p:cNvPr id="176" name="Google Shape;176;p20"/>
          <p:cNvSpPr txBox="1"/>
          <p:nvPr>
            <p:ph idx="1" type="body"/>
          </p:nvPr>
        </p:nvSpPr>
        <p:spPr>
          <a:xfrm>
            <a:off x="819150" y="1990725"/>
            <a:ext cx="4787100" cy="103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say we have a bucket. How should we turn our bucket so we can catch the most rain?</a:t>
            </a:r>
            <a:endParaRPr sz="1600"/>
          </a:p>
        </p:txBody>
      </p:sp>
      <p:pic>
        <p:nvPicPr>
          <p:cNvPr id="177" name="Google Shape;177;p20"/>
          <p:cNvPicPr preferRelativeResize="0"/>
          <p:nvPr/>
        </p:nvPicPr>
        <p:blipFill>
          <a:blip r:embed="rId3">
            <a:alphaModFix/>
          </a:blip>
          <a:stretch>
            <a:fillRect/>
          </a:stretch>
        </p:blipFill>
        <p:spPr>
          <a:xfrm>
            <a:off x="5606325" y="1632550"/>
            <a:ext cx="2417220"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“Catching” magnetic field lines</a:t>
            </a:r>
            <a:endParaRPr/>
          </a:p>
        </p:txBody>
      </p:sp>
      <p:sp>
        <p:nvSpPr>
          <p:cNvPr id="183" name="Google Shape;183;p21"/>
          <p:cNvSpPr txBox="1"/>
          <p:nvPr>
            <p:ph idx="1" type="body"/>
          </p:nvPr>
        </p:nvSpPr>
        <p:spPr>
          <a:xfrm>
            <a:off x="819150" y="1990725"/>
            <a:ext cx="3686100" cy="13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we turn our hoop of wire (acting as our bucket) to face the field lines (acting as our rain), we maximize the amount of lines we catch.</a:t>
            </a:r>
            <a:endParaRPr sz="1600"/>
          </a:p>
        </p:txBody>
      </p:sp>
      <p:sp>
        <p:nvSpPr>
          <p:cNvPr id="184" name="Google Shape;184;p21"/>
          <p:cNvSpPr txBox="1"/>
          <p:nvPr>
            <p:ph idx="1" type="body"/>
          </p:nvPr>
        </p:nvSpPr>
        <p:spPr>
          <a:xfrm>
            <a:off x="819150" y="3347925"/>
            <a:ext cx="3686100" cy="138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We measure the amount of magnetism we “catch” as “flux.” Wire 1 has no flux as no field lines are “caught” by it while two fields lines flow through wire 2, so it has flux.</a:t>
            </a:r>
            <a:endParaRPr sz="1600"/>
          </a:p>
        </p:txBody>
      </p:sp>
      <p:pic>
        <p:nvPicPr>
          <p:cNvPr id="185" name="Google Shape;185;p21"/>
          <p:cNvPicPr preferRelativeResize="0"/>
          <p:nvPr/>
        </p:nvPicPr>
        <p:blipFill>
          <a:blip r:embed="rId3">
            <a:alphaModFix/>
          </a:blip>
          <a:stretch>
            <a:fillRect/>
          </a:stretch>
        </p:blipFill>
        <p:spPr>
          <a:xfrm>
            <a:off x="4572000" y="1746875"/>
            <a:ext cx="4177187" cy="303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