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1f1c230a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1f1c230a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1f1c230a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1f1c230a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1f1c230a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1f1c230a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1f1c230a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1f1c230a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1f1c230a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1f1c230a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1f1c230a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1f1c230a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1f1c230a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1f1c230a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1f1c230a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1f1c230a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b1f1c230a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b1f1c230a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b1f1c230a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b1f1c230a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1f1c230a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1f1c230a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1f1c230a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1f1c230a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1f1c230a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1f1c230a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1f1c230a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1f1c230a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1f1c230a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1f1c230a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1f1c230a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1f1c230a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1f1c230a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1f1c230a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thermodynamics not legal I don’t know any lawyer stuff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law (important one version two)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Disorder</a:t>
            </a:r>
            <a:endParaRPr/>
          </a:p>
        </p:txBody>
      </p:sp>
      <p:sp>
        <p:nvSpPr>
          <p:cNvPr id="127" name="Google Shape;127;p2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amount of chaos in the universe is called “entropy”</a:t>
            </a:r>
            <a:endParaRPr sz="1600"/>
          </a:p>
          <a:p>
            <a:pPr indent="0" lvl="0" marL="0" rtl="0" algn="l">
              <a:spcBef>
                <a:spcPts val="1600"/>
              </a:spcBef>
              <a:spcAft>
                <a:spcPts val="0"/>
              </a:spcAft>
              <a:buNone/>
            </a:pPr>
            <a:r>
              <a:rPr lang="en" sz="1600"/>
              <a:t>That’s how we measure disorder</a:t>
            </a:r>
            <a:endParaRPr sz="1600"/>
          </a:p>
          <a:p>
            <a:pPr indent="0" lvl="0" marL="0" rtl="0" algn="l">
              <a:spcBef>
                <a:spcPts val="1600"/>
              </a:spcBef>
              <a:spcAft>
                <a:spcPts val="1600"/>
              </a:spcAft>
              <a:buNone/>
            </a:pPr>
            <a:r>
              <a:rPr lang="en" sz="1600"/>
              <a:t>Technical definition: a measure proportional to the number of microstates existent (aka, the more chaotic it can be, the more entropy exists)</a:t>
            </a:r>
            <a:endParaRPr sz="1600"/>
          </a:p>
        </p:txBody>
      </p:sp>
      <p:pic>
        <p:nvPicPr>
          <p:cNvPr id="128" name="Google Shape;128;p23"/>
          <p:cNvPicPr preferRelativeResize="0"/>
          <p:nvPr/>
        </p:nvPicPr>
        <p:blipFill>
          <a:blip r:embed="rId3">
            <a:alphaModFix/>
          </a:blip>
          <a:stretch>
            <a:fillRect/>
          </a:stretch>
        </p:blipFill>
        <p:spPr>
          <a:xfrm>
            <a:off x="4460400" y="1505700"/>
            <a:ext cx="3858375" cy="2659650"/>
          </a:xfrm>
          <a:prstGeom prst="rect">
            <a:avLst/>
          </a:prstGeom>
          <a:noFill/>
          <a:ln>
            <a:noFill/>
          </a:ln>
        </p:spPr>
      </p:pic>
      <p:pic>
        <p:nvPicPr>
          <p:cNvPr id="129" name="Google Shape;129;p23"/>
          <p:cNvPicPr preferRelativeResize="0"/>
          <p:nvPr/>
        </p:nvPicPr>
        <p:blipFill>
          <a:blip r:embed="rId4">
            <a:alphaModFix/>
          </a:blip>
          <a:stretch>
            <a:fillRect/>
          </a:stretch>
        </p:blipFill>
        <p:spPr>
          <a:xfrm>
            <a:off x="4311601" y="4012780"/>
            <a:ext cx="4588950" cy="1130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States of matter</a:t>
            </a:r>
            <a:endParaRPr/>
          </a:p>
        </p:txBody>
      </p:sp>
      <p:sp>
        <p:nvSpPr>
          <p:cNvPr id="135" name="Google Shape;135;p2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Solids are very orderly: have fixed shape and volume</a:t>
            </a:r>
            <a:endParaRPr sz="1600"/>
          </a:p>
          <a:p>
            <a:pPr indent="0" lvl="0" marL="0" rtl="0" algn="l">
              <a:spcBef>
                <a:spcPts val="1600"/>
              </a:spcBef>
              <a:spcAft>
                <a:spcPts val="0"/>
              </a:spcAft>
              <a:buNone/>
            </a:pPr>
            <a:r>
              <a:rPr lang="en" sz="1600"/>
              <a:t>Liquids are less orderly: have no fixed shape (can flow from one container to another and change shape) but has fixed volume (one glass of water is equal to one glass of water)</a:t>
            </a:r>
            <a:endParaRPr sz="1600"/>
          </a:p>
          <a:p>
            <a:pPr indent="0" lvl="0" marL="0" rtl="0" algn="l">
              <a:spcBef>
                <a:spcPts val="1600"/>
              </a:spcBef>
              <a:spcAft>
                <a:spcPts val="1600"/>
              </a:spcAft>
              <a:buNone/>
            </a:pPr>
            <a:r>
              <a:rPr lang="en" sz="1600"/>
              <a:t>Gasses are very disorderly: no fixed shape or volume (expand to fit container)</a:t>
            </a:r>
            <a:endParaRPr sz="1600"/>
          </a:p>
        </p:txBody>
      </p:sp>
      <p:pic>
        <p:nvPicPr>
          <p:cNvPr id="136" name="Google Shape;136;p24"/>
          <p:cNvPicPr preferRelativeResize="0"/>
          <p:nvPr/>
        </p:nvPicPr>
        <p:blipFill>
          <a:blip r:embed="rId3">
            <a:alphaModFix/>
          </a:blip>
          <a:stretch>
            <a:fillRect/>
          </a:stretch>
        </p:blipFill>
        <p:spPr>
          <a:xfrm>
            <a:off x="5126800" y="1331150"/>
            <a:ext cx="3512993" cy="3714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a:t>
            </a:r>
            <a:endParaRPr/>
          </a:p>
        </p:txBody>
      </p:sp>
      <p:sp>
        <p:nvSpPr>
          <p:cNvPr id="142" name="Google Shape;142;p2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Well, entropy always increases</a:t>
            </a:r>
            <a:endParaRPr sz="1600"/>
          </a:p>
          <a:p>
            <a:pPr indent="0" lvl="0" marL="0" rtl="0" algn="l">
              <a:spcBef>
                <a:spcPts val="1600"/>
              </a:spcBef>
              <a:spcAft>
                <a:spcPts val="0"/>
              </a:spcAft>
              <a:buNone/>
            </a:pPr>
            <a:r>
              <a:rPr lang="en" sz="1600"/>
              <a:t>To form a solid, you have to remove heat from a liquid, putting more heat energy into the universe and making more disorder</a:t>
            </a:r>
            <a:endParaRPr sz="1600"/>
          </a:p>
          <a:p>
            <a:pPr indent="0" lvl="0" marL="0" rtl="0" algn="l">
              <a:spcBef>
                <a:spcPts val="1600"/>
              </a:spcBef>
              <a:spcAft>
                <a:spcPts val="1600"/>
              </a:spcAft>
              <a:buNone/>
            </a:pPr>
            <a:r>
              <a:rPr lang="en" sz="1600"/>
              <a:t>The universe also seeks to balance: that means there will no longer be order and everything will eventually fall into chaos</a:t>
            </a:r>
            <a:endParaRPr sz="1600"/>
          </a:p>
        </p:txBody>
      </p:sp>
      <p:pic>
        <p:nvPicPr>
          <p:cNvPr id="143" name="Google Shape;143;p25"/>
          <p:cNvPicPr preferRelativeResize="0"/>
          <p:nvPr/>
        </p:nvPicPr>
        <p:blipFill>
          <a:blip r:embed="rId3">
            <a:alphaModFix/>
          </a:blip>
          <a:stretch>
            <a:fillRect/>
          </a:stretch>
        </p:blipFill>
        <p:spPr>
          <a:xfrm>
            <a:off x="4504575" y="1858675"/>
            <a:ext cx="4527601" cy="21272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law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a:t>
            </a:r>
            <a:endParaRPr/>
          </a:p>
        </p:txBody>
      </p:sp>
      <p:sp>
        <p:nvSpPr>
          <p:cNvPr id="154" name="Google Shape;154;p27"/>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If the temperature of a sample with 5 particles is 10 Kelvin, do we know the temperature of each particle?</a:t>
            </a:r>
            <a:endParaRPr sz="1600"/>
          </a:p>
          <a:p>
            <a:pPr indent="0" lvl="0" marL="0" rtl="0" algn="l">
              <a:spcBef>
                <a:spcPts val="1600"/>
              </a:spcBef>
              <a:spcAft>
                <a:spcPts val="1600"/>
              </a:spcAft>
              <a:buNone/>
            </a:pPr>
            <a:r>
              <a:rPr lang="en" sz="1600"/>
              <a:t>Well, no, temperature is average kinetic energy, so we could have 8K, 9K, 10K, 11K, and 12K as the temps of each particle to get the temperature of the sample to be 10K.</a:t>
            </a:r>
            <a:endParaRPr sz="1600"/>
          </a:p>
        </p:txBody>
      </p:sp>
      <p:pic>
        <p:nvPicPr>
          <p:cNvPr id="155" name="Google Shape;155;p27"/>
          <p:cNvPicPr preferRelativeResize="0"/>
          <p:nvPr/>
        </p:nvPicPr>
        <p:blipFill>
          <a:blip r:embed="rId3">
            <a:alphaModFix/>
          </a:blip>
          <a:stretch>
            <a:fillRect/>
          </a:stretch>
        </p:blipFill>
        <p:spPr>
          <a:xfrm>
            <a:off x="4815700" y="1304075"/>
            <a:ext cx="3465178" cy="3714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Absolute zero!</a:t>
            </a:r>
            <a:endParaRPr/>
          </a:p>
        </p:txBody>
      </p:sp>
      <p:sp>
        <p:nvSpPr>
          <p:cNvPr id="161" name="Google Shape;161;p28"/>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This is when the average kinetic energy is zero.</a:t>
            </a:r>
            <a:endParaRPr sz="1600"/>
          </a:p>
          <a:p>
            <a:pPr indent="0" lvl="0" marL="0" rtl="0" algn="l">
              <a:spcBef>
                <a:spcPts val="1600"/>
              </a:spcBef>
              <a:spcAft>
                <a:spcPts val="0"/>
              </a:spcAft>
              <a:buNone/>
            </a:pPr>
            <a:r>
              <a:rPr lang="en" sz="1600"/>
              <a:t>No particles move.</a:t>
            </a:r>
            <a:endParaRPr sz="1600"/>
          </a:p>
          <a:p>
            <a:pPr indent="0" lvl="0" marL="0" rtl="0" algn="l">
              <a:spcBef>
                <a:spcPts val="1600"/>
              </a:spcBef>
              <a:spcAft>
                <a:spcPts val="1600"/>
              </a:spcAft>
              <a:buNone/>
            </a:pPr>
            <a:r>
              <a:rPr lang="en" sz="1600"/>
              <a:t>Everything is stationary.</a:t>
            </a:r>
            <a:endParaRPr sz="1600"/>
          </a:p>
        </p:txBody>
      </p:sp>
      <p:pic>
        <p:nvPicPr>
          <p:cNvPr id="162" name="Google Shape;162;p28"/>
          <p:cNvPicPr preferRelativeResize="0"/>
          <p:nvPr/>
        </p:nvPicPr>
        <p:blipFill>
          <a:blip r:embed="rId3">
            <a:alphaModFix/>
          </a:blip>
          <a:stretch>
            <a:fillRect/>
          </a:stretch>
        </p:blipFill>
        <p:spPr>
          <a:xfrm>
            <a:off x="5033554" y="1505700"/>
            <a:ext cx="3412376" cy="3303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question</a:t>
            </a:r>
            <a:endParaRPr/>
          </a:p>
        </p:txBody>
      </p:sp>
      <p:sp>
        <p:nvSpPr>
          <p:cNvPr id="168" name="Google Shape;168;p2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If the temperature is 0 K, do we know the temperatures of each particle?</a:t>
            </a:r>
            <a:endParaRPr sz="1600"/>
          </a:p>
          <a:p>
            <a:pPr indent="0" lvl="0" marL="0" rtl="0" algn="l">
              <a:spcBef>
                <a:spcPts val="1600"/>
              </a:spcBef>
              <a:spcAft>
                <a:spcPts val="1600"/>
              </a:spcAft>
              <a:buNone/>
            </a:pPr>
            <a:r>
              <a:rPr lang="en" sz="1600"/>
              <a:t>Yes! Each particle is 0 K as well because the temperature can’t be negative (below 0 K, or absolute zero)</a:t>
            </a:r>
            <a:endParaRPr sz="1600"/>
          </a:p>
        </p:txBody>
      </p:sp>
      <p:pic>
        <p:nvPicPr>
          <p:cNvPr id="169" name="Google Shape;169;p29"/>
          <p:cNvPicPr preferRelativeResize="0"/>
          <p:nvPr/>
        </p:nvPicPr>
        <p:blipFill>
          <a:blip r:embed="rId3">
            <a:alphaModFix/>
          </a:blip>
          <a:stretch>
            <a:fillRect/>
          </a:stretch>
        </p:blipFill>
        <p:spPr>
          <a:xfrm>
            <a:off x="4464000" y="1277025"/>
            <a:ext cx="3737732" cy="3714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law</a:t>
            </a:r>
            <a:endParaRPr/>
          </a:p>
        </p:txBody>
      </p:sp>
      <p:sp>
        <p:nvSpPr>
          <p:cNvPr id="175" name="Google Shape;175;p3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At absolute zero nothing is moving.</a:t>
            </a:r>
            <a:endParaRPr sz="1600"/>
          </a:p>
          <a:p>
            <a:pPr indent="0" lvl="0" marL="0" rtl="0" algn="l">
              <a:spcBef>
                <a:spcPts val="1600"/>
              </a:spcBef>
              <a:spcAft>
                <a:spcPts val="0"/>
              </a:spcAft>
              <a:buNone/>
            </a:pPr>
            <a:r>
              <a:rPr lang="en" sz="1600"/>
              <a:t>Thus, there is only one state the sample can be in, no motion will occur.</a:t>
            </a:r>
            <a:endParaRPr sz="1600"/>
          </a:p>
          <a:p>
            <a:pPr indent="0" lvl="0" marL="0" rtl="0" algn="l">
              <a:spcBef>
                <a:spcPts val="1600"/>
              </a:spcBef>
              <a:spcAft>
                <a:spcPts val="0"/>
              </a:spcAft>
              <a:buNone/>
            </a:pPr>
            <a:r>
              <a:rPr lang="en" sz="1600"/>
              <a:t>There is no chaos, everything is orderly.</a:t>
            </a:r>
            <a:endParaRPr sz="1600"/>
          </a:p>
          <a:p>
            <a:pPr indent="0" lvl="0" marL="0" rtl="0" algn="l">
              <a:spcBef>
                <a:spcPts val="1600"/>
              </a:spcBef>
              <a:spcAft>
                <a:spcPts val="0"/>
              </a:spcAft>
              <a:buNone/>
            </a:pPr>
            <a:r>
              <a:rPr lang="en" sz="1600"/>
              <a:t>Thus, entropy is zero at absolute zero.</a:t>
            </a:r>
            <a:endParaRPr sz="1600"/>
          </a:p>
          <a:p>
            <a:pPr indent="0" lvl="0" marL="0" rtl="0" algn="l">
              <a:spcBef>
                <a:spcPts val="1600"/>
              </a:spcBef>
              <a:spcAft>
                <a:spcPts val="1600"/>
              </a:spcAft>
              <a:buNone/>
            </a:pPr>
            <a:r>
              <a:rPr lang="en" sz="1600"/>
              <a:t>As temperature increases, so does entropy.</a:t>
            </a:r>
            <a:endParaRPr sz="1600"/>
          </a:p>
        </p:txBody>
      </p:sp>
      <p:pic>
        <p:nvPicPr>
          <p:cNvPr id="176" name="Google Shape;176;p30"/>
          <p:cNvPicPr preferRelativeResize="0"/>
          <p:nvPr/>
        </p:nvPicPr>
        <p:blipFill>
          <a:blip r:embed="rId3">
            <a:alphaModFix/>
          </a:blip>
          <a:stretch>
            <a:fillRect/>
          </a:stretch>
        </p:blipFill>
        <p:spPr>
          <a:xfrm>
            <a:off x="4464000" y="1373513"/>
            <a:ext cx="4527598" cy="33405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Zeroth law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Transitive</a:t>
            </a:r>
            <a:r>
              <a:rPr lang="en"/>
              <a:t> property in math</a:t>
            </a:r>
            <a:endParaRPr/>
          </a:p>
        </p:txBody>
      </p:sp>
      <p:sp>
        <p:nvSpPr>
          <p:cNvPr id="76" name="Google Shape;76;p1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If A = B and B = C, what do we know about A and C?</a:t>
            </a:r>
            <a:endParaRPr sz="1600"/>
          </a:p>
          <a:p>
            <a:pPr indent="0" lvl="0" marL="0" rtl="0" algn="l">
              <a:spcBef>
                <a:spcPts val="1600"/>
              </a:spcBef>
              <a:spcAft>
                <a:spcPts val="1600"/>
              </a:spcAft>
              <a:buNone/>
            </a:pPr>
            <a:r>
              <a:rPr lang="en" sz="1600"/>
              <a:t>For example, if we know Andrew and Bikrant have the same number of brain cells, and we know Bikrant and Csam have the same amount of brain cells, how do the brain cells of Andrew and Csam compare?</a:t>
            </a:r>
            <a:endParaRPr sz="1600"/>
          </a:p>
        </p:txBody>
      </p:sp>
      <p:pic>
        <p:nvPicPr>
          <p:cNvPr id="77" name="Google Shape;77;p15"/>
          <p:cNvPicPr preferRelativeResize="0"/>
          <p:nvPr/>
        </p:nvPicPr>
        <p:blipFill>
          <a:blip r:embed="rId3">
            <a:alphaModFix/>
          </a:blip>
          <a:stretch>
            <a:fillRect/>
          </a:stretch>
        </p:blipFill>
        <p:spPr>
          <a:xfrm>
            <a:off x="4704250" y="1263500"/>
            <a:ext cx="4128083" cy="3714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Transitive property in thermo</a:t>
            </a:r>
            <a:endParaRPr/>
          </a:p>
        </p:txBody>
      </p:sp>
      <p:sp>
        <p:nvSpPr>
          <p:cNvPr id="83" name="Google Shape;83;p16"/>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If we have a “system” of particles at equilibrium (not moving) A which is the same as B, and a system B which is the same as C, then the system A and C are the same.</a:t>
            </a:r>
            <a:endParaRPr sz="1600"/>
          </a:p>
        </p:txBody>
      </p:sp>
      <p:pic>
        <p:nvPicPr>
          <p:cNvPr id="84" name="Google Shape;84;p16"/>
          <p:cNvPicPr preferRelativeResize="0"/>
          <p:nvPr/>
        </p:nvPicPr>
        <p:blipFill>
          <a:blip r:embed="rId3">
            <a:alphaModFix/>
          </a:blip>
          <a:stretch>
            <a:fillRect/>
          </a:stretch>
        </p:blipFill>
        <p:spPr>
          <a:xfrm>
            <a:off x="4311600" y="1655775"/>
            <a:ext cx="4527601" cy="3082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remember?</a:t>
            </a:r>
            <a:endParaRPr/>
          </a:p>
        </p:txBody>
      </p:sp>
      <p:sp>
        <p:nvSpPr>
          <p:cNvPr id="90" name="Google Shape;90;p17"/>
          <p:cNvSpPr txBox="1"/>
          <p:nvPr>
            <p:ph idx="1" type="body"/>
          </p:nvPr>
        </p:nvSpPr>
        <p:spPr>
          <a:xfrm>
            <a:off x="311700" y="1505700"/>
            <a:ext cx="85755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Takes 0 brain cells to come up with 0th law, very easy conceptually.</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law (important one)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Internal energy equation</a:t>
            </a:r>
            <a:endParaRPr/>
          </a:p>
        </p:txBody>
      </p:sp>
      <p:sp>
        <p:nvSpPr>
          <p:cNvPr id="101" name="Google Shape;101;p19"/>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What were the two things that affected internal energy?</a:t>
            </a:r>
            <a:endParaRPr sz="1600"/>
          </a:p>
          <a:p>
            <a:pPr indent="0" lvl="0" marL="0" rtl="0" algn="l">
              <a:spcBef>
                <a:spcPts val="1600"/>
              </a:spcBef>
              <a:spcAft>
                <a:spcPts val="0"/>
              </a:spcAft>
              <a:buNone/>
            </a:pPr>
            <a:r>
              <a:rPr lang="en" sz="1600"/>
              <a:t>If you increase heat what happens to internal energy?</a:t>
            </a:r>
            <a:endParaRPr sz="1600"/>
          </a:p>
          <a:p>
            <a:pPr indent="0" lvl="0" marL="0" rtl="0" algn="l">
              <a:spcBef>
                <a:spcPts val="1600"/>
              </a:spcBef>
              <a:spcAft>
                <a:spcPts val="0"/>
              </a:spcAft>
              <a:buNone/>
            </a:pPr>
            <a:r>
              <a:rPr lang="en" sz="1600"/>
              <a:t>If you do work on a gas what happens to internal energy?</a:t>
            </a:r>
            <a:endParaRPr sz="1600"/>
          </a:p>
          <a:p>
            <a:pPr indent="0" lvl="0" marL="0" rtl="0" algn="l">
              <a:spcBef>
                <a:spcPts val="1600"/>
              </a:spcBef>
              <a:spcAft>
                <a:spcPts val="1600"/>
              </a:spcAft>
              <a:buNone/>
            </a:pPr>
            <a:r>
              <a:rPr lang="en" sz="1600"/>
              <a:t>The equation for internal energy is actually the first law!</a:t>
            </a:r>
            <a:endParaRPr sz="1600"/>
          </a:p>
        </p:txBody>
      </p:sp>
      <p:pic>
        <p:nvPicPr>
          <p:cNvPr id="102" name="Google Shape;102;p19"/>
          <p:cNvPicPr preferRelativeResize="0"/>
          <p:nvPr/>
        </p:nvPicPr>
        <p:blipFill>
          <a:blip r:embed="rId3">
            <a:alphaModFix/>
          </a:blip>
          <a:stretch>
            <a:fillRect/>
          </a:stretch>
        </p:blipFill>
        <p:spPr>
          <a:xfrm>
            <a:off x="4311600" y="2156250"/>
            <a:ext cx="4527601" cy="2094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work and heat?</a:t>
            </a:r>
            <a:endParaRPr/>
          </a:p>
        </p:txBody>
      </p:sp>
      <p:sp>
        <p:nvSpPr>
          <p:cNvPr id="108" name="Google Shape;108;p20"/>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Heat is thermal energy that’s </a:t>
            </a:r>
            <a:r>
              <a:rPr lang="en" sz="1600"/>
              <a:t>transferred</a:t>
            </a:r>
            <a:r>
              <a:rPr lang="en" sz="1600"/>
              <a:t> from one object to another.</a:t>
            </a:r>
            <a:endParaRPr sz="1600"/>
          </a:p>
          <a:p>
            <a:pPr indent="0" lvl="0" marL="0" rtl="0" algn="l">
              <a:spcBef>
                <a:spcPts val="1600"/>
              </a:spcBef>
              <a:spcAft>
                <a:spcPts val="0"/>
              </a:spcAft>
              <a:buNone/>
            </a:pPr>
            <a:r>
              <a:rPr lang="en" sz="1600"/>
              <a:t>Work is using energy to increase the energy of something else.</a:t>
            </a:r>
            <a:endParaRPr sz="1600"/>
          </a:p>
          <a:p>
            <a:pPr indent="0" lvl="0" marL="0" rtl="0" algn="l">
              <a:spcBef>
                <a:spcPts val="1600"/>
              </a:spcBef>
              <a:spcAft>
                <a:spcPts val="1600"/>
              </a:spcAft>
              <a:buNone/>
            </a:pPr>
            <a:r>
              <a:rPr lang="en" sz="1600"/>
              <a:t>Either way, there is a transfer of energy!</a:t>
            </a:r>
            <a:endParaRPr sz="1600"/>
          </a:p>
        </p:txBody>
      </p:sp>
      <p:pic>
        <p:nvPicPr>
          <p:cNvPr id="109" name="Google Shape;109;p20"/>
          <p:cNvPicPr preferRelativeResize="0"/>
          <p:nvPr/>
        </p:nvPicPr>
        <p:blipFill>
          <a:blip r:embed="rId3">
            <a:alphaModFix/>
          </a:blip>
          <a:stretch>
            <a:fillRect/>
          </a:stretch>
        </p:blipFill>
        <p:spPr>
          <a:xfrm>
            <a:off x="4464000" y="1277025"/>
            <a:ext cx="4527603" cy="36814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that means</a:t>
            </a:r>
            <a:endParaRPr/>
          </a:p>
        </p:txBody>
      </p:sp>
      <p:sp>
        <p:nvSpPr>
          <p:cNvPr id="115" name="Google Shape;115;p21"/>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Energy is transferred. </a:t>
            </a:r>
            <a:endParaRPr sz="1600"/>
          </a:p>
          <a:p>
            <a:pPr indent="0" lvl="0" marL="0" rtl="0" algn="l">
              <a:spcBef>
                <a:spcPts val="1600"/>
              </a:spcBef>
              <a:spcAft>
                <a:spcPts val="0"/>
              </a:spcAft>
              <a:buNone/>
            </a:pPr>
            <a:r>
              <a:rPr lang="en" sz="1600"/>
              <a:t>The only way to increase the energy of one thing is to transfer it from somewhere else.</a:t>
            </a:r>
            <a:endParaRPr sz="1600"/>
          </a:p>
          <a:p>
            <a:pPr indent="0" lvl="0" marL="0" rtl="0" algn="l">
              <a:spcBef>
                <a:spcPts val="1600"/>
              </a:spcBef>
              <a:spcAft>
                <a:spcPts val="0"/>
              </a:spcAft>
              <a:buNone/>
            </a:pPr>
            <a:r>
              <a:rPr lang="en" sz="1600"/>
              <a:t>You can’t make energy without taking, you can’t take without making.</a:t>
            </a:r>
            <a:endParaRPr sz="1600"/>
          </a:p>
          <a:p>
            <a:pPr indent="0" lvl="0" marL="0" rtl="0" algn="l">
              <a:spcBef>
                <a:spcPts val="1600"/>
              </a:spcBef>
              <a:spcAft>
                <a:spcPts val="1600"/>
              </a:spcAft>
              <a:buNone/>
            </a:pPr>
            <a:r>
              <a:rPr lang="en" sz="1600"/>
              <a:t>The total amount of energy in the universe is conserved.</a:t>
            </a:r>
            <a:endParaRPr sz="1600"/>
          </a:p>
        </p:txBody>
      </p:sp>
      <p:pic>
        <p:nvPicPr>
          <p:cNvPr id="116" name="Google Shape;116;p21"/>
          <p:cNvPicPr preferRelativeResize="0"/>
          <p:nvPr/>
        </p:nvPicPr>
        <p:blipFill>
          <a:blip r:embed="rId3">
            <a:alphaModFix/>
          </a:blip>
          <a:stretch>
            <a:fillRect/>
          </a:stretch>
        </p:blipFill>
        <p:spPr>
          <a:xfrm>
            <a:off x="4572000" y="2118596"/>
            <a:ext cx="4311599" cy="21275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