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
      <p:font typeface="Source Code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Lato-regular.fntdata"/><Relationship Id="rId41" Type="http://schemas.openxmlformats.org/officeDocument/2006/relationships/font" Target="fonts/Montserrat-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SourceCodePro-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italic.fntdata"/><Relationship Id="rId47" Type="http://schemas.openxmlformats.org/officeDocument/2006/relationships/font" Target="fonts/SourceCodePro-bold.fntdata"/><Relationship Id="rId49"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c8bf85c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c8bf85c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c761917e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c761917e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c761917e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c761917e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c761917ec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c761917ec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0d83d3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0d83d3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0d83d38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0d83d38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0d83d38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0d83d38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0d83d38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0d83d38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c761917ec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8c761917ec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c761917e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c761917e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c761917ec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761917ec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c8bf85c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c8bf85c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c8bf85c2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c8bf85c2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c8bf85c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c8bf85c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c8bf85c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c8bf85c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c761917ec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c761917ec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c761917e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c761917e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c8bf85c2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c8bf85c2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c761917e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c761917e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dccb01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dccb01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dccb01a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dccb01a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c761917e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c761917e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c8bf85c28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c8bf85c28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c8bf85c2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c8bf85c2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c8bf85c2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c8bf85c2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c761917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c761917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761917e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761917e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c761917e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c761917e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c761917e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761917e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c761917e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761917e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c761917e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c761917e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sz="2000"/>
            </a:lvl1pPr>
            <a:lvl2pPr indent="-355600" lvl="1" marL="914400">
              <a:spcBef>
                <a:spcPts val="1600"/>
              </a:spcBef>
              <a:spcAft>
                <a:spcPts val="0"/>
              </a:spcAft>
              <a:buSzPts val="2000"/>
              <a:buChar char="○"/>
              <a:defRPr sz="2000"/>
            </a:lvl2pPr>
            <a:lvl3pPr indent="-355600" lvl="2" marL="1371600">
              <a:spcBef>
                <a:spcPts val="1600"/>
              </a:spcBef>
              <a:spcAft>
                <a:spcPts val="0"/>
              </a:spcAft>
              <a:buSzPts val="2000"/>
              <a:buChar char="■"/>
              <a:defRPr sz="2000"/>
            </a:lvl3pPr>
            <a:lvl4pPr indent="-355600" lvl="3" marL="1828800">
              <a:spcBef>
                <a:spcPts val="1600"/>
              </a:spcBef>
              <a:spcAft>
                <a:spcPts val="0"/>
              </a:spcAft>
              <a:buSzPts val="2000"/>
              <a:buChar char="●"/>
              <a:defRPr sz="2000"/>
            </a:lvl4pPr>
            <a:lvl5pPr indent="-355600" lvl="4" marL="2286000">
              <a:spcBef>
                <a:spcPts val="1600"/>
              </a:spcBef>
              <a:spcAft>
                <a:spcPts val="0"/>
              </a:spcAft>
              <a:buSzPts val="2000"/>
              <a:buChar char="○"/>
              <a:defRPr sz="2000"/>
            </a:lvl5pPr>
            <a:lvl6pPr indent="-355600" lvl="5" marL="2743200">
              <a:spcBef>
                <a:spcPts val="1600"/>
              </a:spcBef>
              <a:spcAft>
                <a:spcPts val="0"/>
              </a:spcAft>
              <a:buSzPts val="2000"/>
              <a:buChar char="■"/>
              <a:defRPr sz="2000"/>
            </a:lvl6pPr>
            <a:lvl7pPr indent="-355600" lvl="6" marL="3200400">
              <a:spcBef>
                <a:spcPts val="1600"/>
              </a:spcBef>
              <a:spcAft>
                <a:spcPts val="0"/>
              </a:spcAft>
              <a:buSzPts val="2000"/>
              <a:buChar char="●"/>
              <a:defRPr sz="2000"/>
            </a:lvl7pPr>
            <a:lvl8pPr indent="-355600" lvl="7" marL="3657600">
              <a:spcBef>
                <a:spcPts val="1600"/>
              </a:spcBef>
              <a:spcAft>
                <a:spcPts val="0"/>
              </a:spcAft>
              <a:buSzPts val="2000"/>
              <a:buChar char="○"/>
              <a:defRPr sz="2000"/>
            </a:lvl8pPr>
            <a:lvl9pPr indent="-355600" lvl="8" marL="4114800">
              <a:spcBef>
                <a:spcPts val="1600"/>
              </a:spcBef>
              <a:spcAft>
                <a:spcPts val="1600"/>
              </a:spcAft>
              <a:buSzPts val="2000"/>
              <a:buChar char="■"/>
              <a:defRPr sz="2000"/>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548640" y="1371600"/>
            <a:ext cx="3403200" cy="29112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sz="2000"/>
            </a:lvl1pPr>
            <a:lvl2pPr indent="-355600" lvl="1" marL="914400">
              <a:spcBef>
                <a:spcPts val="1600"/>
              </a:spcBef>
              <a:spcAft>
                <a:spcPts val="0"/>
              </a:spcAft>
              <a:buSzPts val="2000"/>
              <a:buChar char="○"/>
              <a:defRPr sz="2000"/>
            </a:lvl2pPr>
            <a:lvl3pPr indent="-355600" lvl="2" marL="1371600">
              <a:spcBef>
                <a:spcPts val="1600"/>
              </a:spcBef>
              <a:spcAft>
                <a:spcPts val="0"/>
              </a:spcAft>
              <a:buSzPts val="2000"/>
              <a:buChar char="■"/>
              <a:defRPr sz="2000"/>
            </a:lvl3pPr>
            <a:lvl4pPr indent="-355600" lvl="3" marL="1828800">
              <a:spcBef>
                <a:spcPts val="1600"/>
              </a:spcBef>
              <a:spcAft>
                <a:spcPts val="0"/>
              </a:spcAft>
              <a:buSzPts val="2000"/>
              <a:buChar char="●"/>
              <a:defRPr sz="2000"/>
            </a:lvl4pPr>
            <a:lvl5pPr indent="-355600" lvl="4" marL="2286000">
              <a:spcBef>
                <a:spcPts val="1600"/>
              </a:spcBef>
              <a:spcAft>
                <a:spcPts val="0"/>
              </a:spcAft>
              <a:buSzPts val="2000"/>
              <a:buChar char="○"/>
              <a:defRPr sz="2000"/>
            </a:lvl5pPr>
            <a:lvl6pPr indent="-355600" lvl="5" marL="2743200">
              <a:spcBef>
                <a:spcPts val="1600"/>
              </a:spcBef>
              <a:spcAft>
                <a:spcPts val="0"/>
              </a:spcAft>
              <a:buSzPts val="2000"/>
              <a:buChar char="■"/>
              <a:defRPr sz="2000"/>
            </a:lvl6pPr>
            <a:lvl7pPr indent="-355600" lvl="6" marL="3200400">
              <a:spcBef>
                <a:spcPts val="1600"/>
              </a:spcBef>
              <a:spcAft>
                <a:spcPts val="0"/>
              </a:spcAft>
              <a:buSzPts val="2000"/>
              <a:buChar char="●"/>
              <a:defRPr sz="2000"/>
            </a:lvl7pPr>
            <a:lvl8pPr indent="-355600" lvl="7" marL="3657600">
              <a:spcBef>
                <a:spcPts val="1600"/>
              </a:spcBef>
              <a:spcAft>
                <a:spcPts val="0"/>
              </a:spcAft>
              <a:buSzPts val="2000"/>
              <a:buChar char="○"/>
              <a:defRPr sz="2000"/>
            </a:lvl8pPr>
            <a:lvl9pPr indent="-355600" lvl="8" marL="4114800">
              <a:spcBef>
                <a:spcPts val="1600"/>
              </a:spcBef>
              <a:spcAft>
                <a:spcPts val="1600"/>
              </a:spcAft>
              <a:buSzPts val="2000"/>
              <a:buChar char="■"/>
              <a:defRPr sz="2000"/>
            </a:lvl9pPr>
          </a:lstStyle>
          <a:p/>
        </p:txBody>
      </p:sp>
      <p:sp>
        <p:nvSpPr>
          <p:cNvPr id="54" name="Google Shape;54;p5"/>
          <p:cNvSpPr txBox="1"/>
          <p:nvPr>
            <p:ph idx="2" type="body"/>
          </p:nvPr>
        </p:nvSpPr>
        <p:spPr>
          <a:xfrm>
            <a:off x="4206240" y="1371600"/>
            <a:ext cx="3403200" cy="29112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sz="2000"/>
            </a:lvl1pPr>
            <a:lvl2pPr indent="-355600" lvl="1" marL="914400">
              <a:spcBef>
                <a:spcPts val="1600"/>
              </a:spcBef>
              <a:spcAft>
                <a:spcPts val="0"/>
              </a:spcAft>
              <a:buSzPts val="2000"/>
              <a:buChar char="○"/>
              <a:defRPr sz="2000"/>
            </a:lvl2pPr>
            <a:lvl3pPr indent="-355600" lvl="2" marL="1371600">
              <a:spcBef>
                <a:spcPts val="1600"/>
              </a:spcBef>
              <a:spcAft>
                <a:spcPts val="0"/>
              </a:spcAft>
              <a:buSzPts val="2000"/>
              <a:buChar char="■"/>
              <a:defRPr sz="2000"/>
            </a:lvl3pPr>
            <a:lvl4pPr indent="-355600" lvl="3" marL="1828800">
              <a:spcBef>
                <a:spcPts val="1600"/>
              </a:spcBef>
              <a:spcAft>
                <a:spcPts val="0"/>
              </a:spcAft>
              <a:buSzPts val="2000"/>
              <a:buChar char="●"/>
              <a:defRPr sz="2000"/>
            </a:lvl4pPr>
            <a:lvl5pPr indent="-355600" lvl="4" marL="2286000">
              <a:spcBef>
                <a:spcPts val="1600"/>
              </a:spcBef>
              <a:spcAft>
                <a:spcPts val="0"/>
              </a:spcAft>
              <a:buSzPts val="2000"/>
              <a:buChar char="○"/>
              <a:defRPr sz="2000"/>
            </a:lvl5pPr>
            <a:lvl6pPr indent="-355600" lvl="5" marL="2743200">
              <a:spcBef>
                <a:spcPts val="1600"/>
              </a:spcBef>
              <a:spcAft>
                <a:spcPts val="0"/>
              </a:spcAft>
              <a:buSzPts val="2000"/>
              <a:buChar char="■"/>
              <a:defRPr sz="2000"/>
            </a:lvl6pPr>
            <a:lvl7pPr indent="-355600" lvl="6" marL="3200400">
              <a:spcBef>
                <a:spcPts val="1600"/>
              </a:spcBef>
              <a:spcAft>
                <a:spcPts val="0"/>
              </a:spcAft>
              <a:buSzPts val="2000"/>
              <a:buChar char="●"/>
              <a:defRPr sz="2000"/>
            </a:lvl7pPr>
            <a:lvl8pPr indent="-355600" lvl="7" marL="3657600">
              <a:spcBef>
                <a:spcPts val="1600"/>
              </a:spcBef>
              <a:spcAft>
                <a:spcPts val="0"/>
              </a:spcAft>
              <a:buSzPts val="2000"/>
              <a:buChar char="○"/>
              <a:defRPr sz="2000"/>
            </a:lvl8pPr>
            <a:lvl9pPr indent="-355600" lvl="8" marL="4114800">
              <a:spcBef>
                <a:spcPts val="1600"/>
              </a:spcBef>
              <a:spcAft>
                <a:spcPts val="1600"/>
              </a:spcAft>
              <a:buSzPts val="2000"/>
              <a:buChar char="■"/>
              <a:defRPr sz="2000"/>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5.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Waves: An Intro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Chimken MacNugett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198" name="Google Shape;198;p22"/>
          <p:cNvSpPr txBox="1"/>
          <p:nvPr>
            <p:ph idx="1" type="body"/>
          </p:nvPr>
        </p:nvSpPr>
        <p:spPr>
          <a:xfrm>
            <a:off x="548640" y="137160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a:t>
            </a:r>
            <a:r>
              <a:rPr lang="en"/>
              <a:t>at are some waves you know</a:t>
            </a:r>
            <a:r>
              <a:rPr lang="en" sz="2000"/>
              <a:t>?</a:t>
            </a:r>
            <a:endParaRPr sz="2000"/>
          </a:p>
          <a:p>
            <a:pPr indent="0" lvl="0" marL="0" rtl="0" algn="l">
              <a:spcBef>
                <a:spcPts val="1600"/>
              </a:spcBef>
              <a:spcAft>
                <a:spcPts val="0"/>
              </a:spcAft>
              <a:buNone/>
            </a:pPr>
            <a:r>
              <a:rPr lang="en" sz="2000"/>
              <a:t>What is wavelength?</a:t>
            </a:r>
            <a:endParaRPr sz="2000"/>
          </a:p>
          <a:p>
            <a:pPr indent="0" lvl="0" marL="0" rtl="0" algn="l">
              <a:spcBef>
                <a:spcPts val="1600"/>
              </a:spcBef>
              <a:spcAft>
                <a:spcPts val="0"/>
              </a:spcAft>
              <a:buNone/>
            </a:pPr>
            <a:r>
              <a:rPr lang="en" sz="2000"/>
              <a:t>Frequency?</a:t>
            </a:r>
            <a:endParaRPr sz="2000"/>
          </a:p>
          <a:p>
            <a:pPr indent="0" lvl="0" marL="0" rtl="0" algn="l">
              <a:spcBef>
                <a:spcPts val="1600"/>
              </a:spcBef>
              <a:spcAft>
                <a:spcPts val="1600"/>
              </a:spcAft>
              <a:buNone/>
            </a:pPr>
            <a:r>
              <a:rPr lang="en" sz="2000"/>
              <a:t>Amplitude?</a:t>
            </a:r>
            <a:endParaRPr sz="2000"/>
          </a:p>
        </p:txBody>
      </p:sp>
      <p:sp>
        <p:nvSpPr>
          <p:cNvPr id="199" name="Google Shape;199;p22"/>
          <p:cNvSpPr txBox="1"/>
          <p:nvPr>
            <p:ph idx="2" type="body"/>
          </p:nvPr>
        </p:nvSpPr>
        <p:spPr>
          <a:xfrm>
            <a:off x="4206240" y="137160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Insert pic here of kool epikk gamer things</a:t>
            </a:r>
            <a:endParaRPr/>
          </a:p>
        </p:txBody>
      </p:sp>
      <p:pic>
        <p:nvPicPr>
          <p:cNvPr id="200" name="Google Shape;200;p22"/>
          <p:cNvPicPr preferRelativeResize="0"/>
          <p:nvPr/>
        </p:nvPicPr>
        <p:blipFill>
          <a:blip r:embed="rId3">
            <a:alphaModFix/>
          </a:blip>
          <a:stretch>
            <a:fillRect/>
          </a:stretch>
        </p:blipFill>
        <p:spPr>
          <a:xfrm>
            <a:off x="3951850" y="1485896"/>
            <a:ext cx="4831025" cy="2344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Reflection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we see reflection?</a:t>
            </a:r>
            <a:endParaRPr/>
          </a:p>
        </p:txBody>
      </p:sp>
      <p:sp>
        <p:nvSpPr>
          <p:cNvPr id="211" name="Google Shape;211;p24"/>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Mirrors</a:t>
            </a:r>
            <a:endParaRPr sz="2000"/>
          </a:p>
          <a:p>
            <a:pPr indent="-355600" lvl="0" marL="457200" rtl="0" algn="l">
              <a:spcBef>
                <a:spcPts val="0"/>
              </a:spcBef>
              <a:spcAft>
                <a:spcPts val="0"/>
              </a:spcAft>
              <a:buSzPts val="2000"/>
              <a:buChar char="●"/>
            </a:pPr>
            <a:r>
              <a:rPr lang="en" sz="2000"/>
              <a:t>Puddles</a:t>
            </a:r>
            <a:endParaRPr sz="2000"/>
          </a:p>
          <a:p>
            <a:pPr indent="-355600" lvl="0" marL="457200" rtl="0" algn="l">
              <a:spcBef>
                <a:spcPts val="0"/>
              </a:spcBef>
              <a:spcAft>
                <a:spcPts val="0"/>
              </a:spcAft>
              <a:buSzPts val="2000"/>
              <a:buChar char="●"/>
            </a:pPr>
            <a:r>
              <a:rPr lang="en" sz="2000"/>
              <a:t>Bubbles</a:t>
            </a:r>
            <a:endParaRPr sz="2000"/>
          </a:p>
          <a:p>
            <a:pPr indent="-355600" lvl="0" marL="457200" rtl="0" algn="l">
              <a:spcBef>
                <a:spcPts val="0"/>
              </a:spcBef>
              <a:spcAft>
                <a:spcPts val="0"/>
              </a:spcAft>
              <a:buSzPts val="2000"/>
              <a:buChar char="●"/>
            </a:pPr>
            <a:r>
              <a:rPr lang="en" sz="2000"/>
              <a:t>Spoons</a:t>
            </a:r>
            <a:endParaRPr sz="2000"/>
          </a:p>
          <a:p>
            <a:pPr indent="-355600" lvl="0" marL="457200" rtl="0" algn="l">
              <a:spcBef>
                <a:spcPts val="0"/>
              </a:spcBef>
              <a:spcAft>
                <a:spcPts val="0"/>
              </a:spcAft>
              <a:buSzPts val="2000"/>
              <a:buChar char="●"/>
            </a:pPr>
            <a:r>
              <a:rPr lang="en" sz="2000"/>
              <a:t>Etc.</a:t>
            </a:r>
            <a:endParaRPr sz="2000"/>
          </a:p>
          <a:p>
            <a:pPr indent="0" lvl="0" marL="0" rtl="0" algn="l">
              <a:spcBef>
                <a:spcPts val="1600"/>
              </a:spcBef>
              <a:spcAft>
                <a:spcPts val="1600"/>
              </a:spcAft>
              <a:buNone/>
            </a:pPr>
            <a:r>
              <a:rPr lang="en" sz="2000"/>
              <a:t>Reflection is just a wave “bouncing back” at you</a:t>
            </a:r>
            <a:endParaRPr sz="2000"/>
          </a:p>
        </p:txBody>
      </p:sp>
      <p:pic>
        <p:nvPicPr>
          <p:cNvPr id="212" name="Google Shape;212;p24"/>
          <p:cNvPicPr preferRelativeResize="0"/>
          <p:nvPr/>
        </p:nvPicPr>
        <p:blipFill>
          <a:blip r:embed="rId3">
            <a:alphaModFix/>
          </a:blip>
          <a:stretch>
            <a:fillRect/>
          </a:stretch>
        </p:blipFill>
        <p:spPr>
          <a:xfrm>
            <a:off x="658875" y="1498238"/>
            <a:ext cx="5657100" cy="265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Naming the things</a:t>
            </a:r>
            <a:endParaRPr/>
          </a:p>
        </p:txBody>
      </p:sp>
      <p:sp>
        <p:nvSpPr>
          <p:cNvPr id="218" name="Google Shape;218;p25"/>
          <p:cNvSpPr txBox="1"/>
          <p:nvPr>
            <p:ph idx="1" type="body"/>
          </p:nvPr>
        </p:nvSpPr>
        <p:spPr>
          <a:xfrm>
            <a:off x="548650" y="1371600"/>
            <a:ext cx="3403200" cy="3661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Surface:</a:t>
            </a:r>
            <a:endParaRPr sz="2000"/>
          </a:p>
          <a:p>
            <a:pPr indent="-355600" lvl="1" marL="914400" rtl="0" algn="l">
              <a:spcBef>
                <a:spcPts val="0"/>
              </a:spcBef>
              <a:spcAft>
                <a:spcPts val="0"/>
              </a:spcAft>
              <a:buSzPts val="2000"/>
              <a:buChar char="○"/>
            </a:pPr>
            <a:r>
              <a:rPr lang="en" sz="2000"/>
              <a:t>The thing that does the reflecting</a:t>
            </a:r>
            <a:endParaRPr sz="2000"/>
          </a:p>
          <a:p>
            <a:pPr indent="-355600" lvl="0" marL="457200" rtl="0" algn="l">
              <a:spcBef>
                <a:spcPts val="0"/>
              </a:spcBef>
              <a:spcAft>
                <a:spcPts val="0"/>
              </a:spcAft>
              <a:buSzPts val="2000"/>
              <a:buChar char="●"/>
            </a:pPr>
            <a:r>
              <a:rPr lang="en" sz="2000"/>
              <a:t>Incident:</a:t>
            </a:r>
            <a:endParaRPr sz="2000"/>
          </a:p>
          <a:p>
            <a:pPr indent="-355600" lvl="1" marL="914400" rtl="0" algn="l">
              <a:spcBef>
                <a:spcPts val="0"/>
              </a:spcBef>
              <a:spcAft>
                <a:spcPts val="0"/>
              </a:spcAft>
              <a:buSzPts val="2000"/>
              <a:buChar char="○"/>
            </a:pPr>
            <a:r>
              <a:rPr lang="en" sz="2000"/>
              <a:t>Refers to the wave before it gets reflected</a:t>
            </a:r>
            <a:endParaRPr sz="2000"/>
          </a:p>
          <a:p>
            <a:pPr indent="-355600" lvl="0" marL="457200" rtl="0" algn="l">
              <a:spcBef>
                <a:spcPts val="0"/>
              </a:spcBef>
              <a:spcAft>
                <a:spcPts val="0"/>
              </a:spcAft>
              <a:buSzPts val="2000"/>
              <a:buChar char="●"/>
            </a:pPr>
            <a:r>
              <a:rPr lang="en" sz="2000"/>
              <a:t>Reflected:</a:t>
            </a:r>
            <a:endParaRPr sz="2000"/>
          </a:p>
          <a:p>
            <a:pPr indent="-355600" lvl="1" marL="914400" rtl="0" algn="l">
              <a:spcBef>
                <a:spcPts val="0"/>
              </a:spcBef>
              <a:spcAft>
                <a:spcPts val="0"/>
              </a:spcAft>
              <a:buSzPts val="2000"/>
              <a:buChar char="○"/>
            </a:pPr>
            <a:r>
              <a:rPr lang="en" sz="2000"/>
              <a:t>Refers to the wave after the reflection </a:t>
            </a:r>
            <a:endParaRPr sz="2000"/>
          </a:p>
        </p:txBody>
      </p:sp>
      <p:pic>
        <p:nvPicPr>
          <p:cNvPr id="219" name="Google Shape;219;p25"/>
          <p:cNvPicPr preferRelativeResize="0"/>
          <p:nvPr/>
        </p:nvPicPr>
        <p:blipFill>
          <a:blip r:embed="rId3">
            <a:alphaModFix/>
          </a:blip>
          <a:stretch>
            <a:fillRect/>
          </a:stretch>
        </p:blipFill>
        <p:spPr>
          <a:xfrm>
            <a:off x="4104250" y="1460250"/>
            <a:ext cx="4887350" cy="32301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Reflection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we see reflection?</a:t>
            </a:r>
            <a:endParaRPr/>
          </a:p>
        </p:txBody>
      </p:sp>
      <p:sp>
        <p:nvSpPr>
          <p:cNvPr id="230" name="Google Shape;230;p27"/>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Mirrors</a:t>
            </a:r>
            <a:endParaRPr sz="2000"/>
          </a:p>
          <a:p>
            <a:pPr indent="-355600" lvl="0" marL="457200" rtl="0" algn="l">
              <a:spcBef>
                <a:spcPts val="0"/>
              </a:spcBef>
              <a:spcAft>
                <a:spcPts val="0"/>
              </a:spcAft>
              <a:buSzPts val="2000"/>
              <a:buChar char="●"/>
            </a:pPr>
            <a:r>
              <a:rPr lang="en" sz="2000"/>
              <a:t>Puddles</a:t>
            </a:r>
            <a:endParaRPr sz="2000"/>
          </a:p>
          <a:p>
            <a:pPr indent="-355600" lvl="0" marL="457200" rtl="0" algn="l">
              <a:spcBef>
                <a:spcPts val="0"/>
              </a:spcBef>
              <a:spcAft>
                <a:spcPts val="0"/>
              </a:spcAft>
              <a:buSzPts val="2000"/>
              <a:buChar char="●"/>
            </a:pPr>
            <a:r>
              <a:rPr lang="en" sz="2000"/>
              <a:t>Bubbles</a:t>
            </a:r>
            <a:endParaRPr sz="2000"/>
          </a:p>
          <a:p>
            <a:pPr indent="-355600" lvl="0" marL="457200" rtl="0" algn="l">
              <a:spcBef>
                <a:spcPts val="0"/>
              </a:spcBef>
              <a:spcAft>
                <a:spcPts val="0"/>
              </a:spcAft>
              <a:buSzPts val="2000"/>
              <a:buChar char="●"/>
            </a:pPr>
            <a:r>
              <a:rPr lang="en" sz="2000"/>
              <a:t>Spoons</a:t>
            </a:r>
            <a:endParaRPr sz="2000"/>
          </a:p>
          <a:p>
            <a:pPr indent="-355600" lvl="0" marL="457200" rtl="0" algn="l">
              <a:spcBef>
                <a:spcPts val="0"/>
              </a:spcBef>
              <a:spcAft>
                <a:spcPts val="0"/>
              </a:spcAft>
              <a:buSzPts val="2000"/>
              <a:buChar char="●"/>
            </a:pPr>
            <a:r>
              <a:rPr lang="en" sz="2000"/>
              <a:t>Etc.</a:t>
            </a:r>
            <a:endParaRPr sz="2000"/>
          </a:p>
          <a:p>
            <a:pPr indent="0" lvl="0" marL="0" rtl="0" algn="l">
              <a:spcBef>
                <a:spcPts val="1600"/>
              </a:spcBef>
              <a:spcAft>
                <a:spcPts val="1600"/>
              </a:spcAft>
              <a:buNone/>
            </a:pPr>
            <a:r>
              <a:rPr lang="en" sz="2000"/>
              <a:t>Reflection is just a wave “bouncing back” at you</a:t>
            </a:r>
            <a:endParaRPr sz="2000"/>
          </a:p>
        </p:txBody>
      </p:sp>
      <p:pic>
        <p:nvPicPr>
          <p:cNvPr id="231" name="Google Shape;231;p27"/>
          <p:cNvPicPr preferRelativeResize="0"/>
          <p:nvPr/>
        </p:nvPicPr>
        <p:blipFill>
          <a:blip r:embed="rId3">
            <a:alphaModFix/>
          </a:blip>
          <a:stretch>
            <a:fillRect/>
          </a:stretch>
        </p:blipFill>
        <p:spPr>
          <a:xfrm>
            <a:off x="658875" y="1498238"/>
            <a:ext cx="5657100" cy="2657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2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Naming the things</a:t>
            </a:r>
            <a:endParaRPr/>
          </a:p>
        </p:txBody>
      </p:sp>
      <p:sp>
        <p:nvSpPr>
          <p:cNvPr id="237" name="Google Shape;237;p28"/>
          <p:cNvSpPr txBox="1"/>
          <p:nvPr>
            <p:ph idx="1" type="body"/>
          </p:nvPr>
        </p:nvSpPr>
        <p:spPr>
          <a:xfrm>
            <a:off x="548650" y="1371600"/>
            <a:ext cx="3403200" cy="3661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Surface:</a:t>
            </a:r>
            <a:endParaRPr sz="2000"/>
          </a:p>
          <a:p>
            <a:pPr indent="-355600" lvl="1" marL="914400" rtl="0" algn="l">
              <a:spcBef>
                <a:spcPts val="0"/>
              </a:spcBef>
              <a:spcAft>
                <a:spcPts val="0"/>
              </a:spcAft>
              <a:buSzPts val="2000"/>
              <a:buChar char="○"/>
            </a:pPr>
            <a:r>
              <a:rPr lang="en" sz="2000"/>
              <a:t>The thing that does the reflecting</a:t>
            </a:r>
            <a:endParaRPr sz="2000"/>
          </a:p>
          <a:p>
            <a:pPr indent="-355600" lvl="0" marL="457200" rtl="0" algn="l">
              <a:spcBef>
                <a:spcPts val="0"/>
              </a:spcBef>
              <a:spcAft>
                <a:spcPts val="0"/>
              </a:spcAft>
              <a:buSzPts val="2000"/>
              <a:buChar char="●"/>
            </a:pPr>
            <a:r>
              <a:rPr lang="en" sz="2000"/>
              <a:t>Incident:</a:t>
            </a:r>
            <a:endParaRPr sz="2000"/>
          </a:p>
          <a:p>
            <a:pPr indent="-355600" lvl="1" marL="914400" rtl="0" algn="l">
              <a:spcBef>
                <a:spcPts val="0"/>
              </a:spcBef>
              <a:spcAft>
                <a:spcPts val="0"/>
              </a:spcAft>
              <a:buSzPts val="2000"/>
              <a:buChar char="○"/>
            </a:pPr>
            <a:r>
              <a:rPr lang="en" sz="2000"/>
              <a:t>Refers to the wave before it gets reflected</a:t>
            </a:r>
            <a:endParaRPr sz="2000"/>
          </a:p>
          <a:p>
            <a:pPr indent="-355600" lvl="0" marL="457200" rtl="0" algn="l">
              <a:spcBef>
                <a:spcPts val="0"/>
              </a:spcBef>
              <a:spcAft>
                <a:spcPts val="0"/>
              </a:spcAft>
              <a:buSzPts val="2000"/>
              <a:buChar char="●"/>
            </a:pPr>
            <a:r>
              <a:rPr lang="en" sz="2000"/>
              <a:t>Reflected:</a:t>
            </a:r>
            <a:endParaRPr sz="2000"/>
          </a:p>
          <a:p>
            <a:pPr indent="-355600" lvl="1" marL="914400" rtl="0" algn="l">
              <a:spcBef>
                <a:spcPts val="0"/>
              </a:spcBef>
              <a:spcAft>
                <a:spcPts val="0"/>
              </a:spcAft>
              <a:buSzPts val="2000"/>
              <a:buChar char="○"/>
            </a:pPr>
            <a:r>
              <a:rPr lang="en" sz="2000"/>
              <a:t>Refers to the wave after the reflection </a:t>
            </a:r>
            <a:endParaRPr sz="2000"/>
          </a:p>
        </p:txBody>
      </p:sp>
      <p:pic>
        <p:nvPicPr>
          <p:cNvPr id="238" name="Google Shape;238;p28"/>
          <p:cNvPicPr preferRelativeResize="0"/>
          <p:nvPr/>
        </p:nvPicPr>
        <p:blipFill>
          <a:blip r:embed="rId3">
            <a:alphaModFix/>
          </a:blip>
          <a:stretch>
            <a:fillRect/>
          </a:stretch>
        </p:blipFill>
        <p:spPr>
          <a:xfrm>
            <a:off x="4104250" y="1460250"/>
            <a:ext cx="4887350" cy="3230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surfaces</a:t>
            </a:r>
            <a:endParaRPr/>
          </a:p>
          <a:p>
            <a:pPr indent="0" lvl="0" marL="0" rtl="0" algn="l">
              <a:spcBef>
                <a:spcPts val="0"/>
              </a:spcBef>
              <a:spcAft>
                <a:spcPts val="0"/>
              </a:spcAft>
              <a:buNone/>
            </a:pPr>
            <a:r>
              <a:t/>
            </a:r>
            <a:endParaRPr/>
          </a:p>
        </p:txBody>
      </p:sp>
      <p:sp>
        <p:nvSpPr>
          <p:cNvPr id="244" name="Google Shape;244;p29"/>
          <p:cNvSpPr txBox="1"/>
          <p:nvPr>
            <p:ph idx="1" type="body"/>
          </p:nvPr>
        </p:nvSpPr>
        <p:spPr>
          <a:xfrm>
            <a:off x="548650" y="1371600"/>
            <a:ext cx="3703800" cy="3661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Diffuse reflector:</a:t>
            </a:r>
            <a:endParaRPr sz="2000"/>
          </a:p>
          <a:p>
            <a:pPr indent="-355600" lvl="1" marL="914400" rtl="0" algn="l">
              <a:spcBef>
                <a:spcPts val="0"/>
              </a:spcBef>
              <a:spcAft>
                <a:spcPts val="0"/>
              </a:spcAft>
              <a:buSzPts val="2000"/>
              <a:buChar char="○"/>
            </a:pPr>
            <a:r>
              <a:rPr lang="en" sz="2000"/>
              <a:t>Waves bounce everywhere</a:t>
            </a:r>
            <a:endParaRPr sz="2000"/>
          </a:p>
          <a:p>
            <a:pPr indent="-355600" lvl="1" marL="914400" rtl="0" algn="l">
              <a:spcBef>
                <a:spcPts val="0"/>
              </a:spcBef>
              <a:spcAft>
                <a:spcPts val="0"/>
              </a:spcAft>
              <a:buSzPts val="2000"/>
              <a:buChar char="○"/>
            </a:pPr>
            <a:r>
              <a:rPr lang="en" sz="2000"/>
              <a:t>No set direction</a:t>
            </a:r>
            <a:endParaRPr sz="2000"/>
          </a:p>
          <a:p>
            <a:pPr indent="-355600" lvl="0" marL="457200" rtl="0" algn="l">
              <a:spcBef>
                <a:spcPts val="0"/>
              </a:spcBef>
              <a:spcAft>
                <a:spcPts val="0"/>
              </a:spcAft>
              <a:buSzPts val="2000"/>
              <a:buChar char="●"/>
            </a:pPr>
            <a:r>
              <a:rPr lang="en" sz="2000"/>
              <a:t>Specular reflector:</a:t>
            </a:r>
            <a:endParaRPr sz="2000"/>
          </a:p>
          <a:p>
            <a:pPr indent="-355600" lvl="1" marL="914400" rtl="0" algn="l">
              <a:spcBef>
                <a:spcPts val="0"/>
              </a:spcBef>
              <a:spcAft>
                <a:spcPts val="0"/>
              </a:spcAft>
              <a:buSzPts val="2000"/>
              <a:buChar char="○"/>
            </a:pPr>
            <a:r>
              <a:rPr lang="en" sz="2000"/>
              <a:t>Special rules</a:t>
            </a:r>
            <a:endParaRPr sz="2000"/>
          </a:p>
          <a:p>
            <a:pPr indent="-355600" lvl="1" marL="914400" rtl="0" algn="l">
              <a:spcBef>
                <a:spcPts val="0"/>
              </a:spcBef>
              <a:spcAft>
                <a:spcPts val="0"/>
              </a:spcAft>
              <a:buSzPts val="2000"/>
              <a:buChar char="○"/>
            </a:pPr>
            <a:r>
              <a:rPr lang="en" sz="2000"/>
              <a:t>Bounce in orderly fashion</a:t>
            </a:r>
            <a:endParaRPr sz="2000"/>
          </a:p>
        </p:txBody>
      </p:sp>
      <p:pic>
        <p:nvPicPr>
          <p:cNvPr id="245" name="Google Shape;245;p29"/>
          <p:cNvPicPr preferRelativeResize="0"/>
          <p:nvPr/>
        </p:nvPicPr>
        <p:blipFill>
          <a:blip r:embed="rId3">
            <a:alphaModFix/>
          </a:blip>
          <a:stretch>
            <a:fillRect/>
          </a:stretch>
        </p:blipFill>
        <p:spPr>
          <a:xfrm>
            <a:off x="3745050" y="1460250"/>
            <a:ext cx="5170352" cy="2360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surfaces</a:t>
            </a:r>
            <a:endParaRPr/>
          </a:p>
          <a:p>
            <a:pPr indent="0" lvl="0" marL="0" rtl="0" algn="l">
              <a:spcBef>
                <a:spcPts val="0"/>
              </a:spcBef>
              <a:spcAft>
                <a:spcPts val="0"/>
              </a:spcAft>
              <a:buNone/>
            </a:pPr>
            <a:r>
              <a:t/>
            </a:r>
            <a:endParaRPr/>
          </a:p>
        </p:txBody>
      </p:sp>
      <p:sp>
        <p:nvSpPr>
          <p:cNvPr id="251" name="Google Shape;251;p30"/>
          <p:cNvSpPr txBox="1"/>
          <p:nvPr>
            <p:ph idx="1" type="body"/>
          </p:nvPr>
        </p:nvSpPr>
        <p:spPr>
          <a:xfrm>
            <a:off x="548650" y="1371600"/>
            <a:ext cx="3703800" cy="3661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Diffuse reflector:</a:t>
            </a:r>
            <a:endParaRPr sz="2000"/>
          </a:p>
          <a:p>
            <a:pPr indent="-355600" lvl="1" marL="914400" rtl="0" algn="l">
              <a:spcBef>
                <a:spcPts val="0"/>
              </a:spcBef>
              <a:spcAft>
                <a:spcPts val="0"/>
              </a:spcAft>
              <a:buSzPts val="2000"/>
              <a:buChar char="○"/>
            </a:pPr>
            <a:r>
              <a:rPr lang="en" sz="2000"/>
              <a:t>Waves bounce everywhere</a:t>
            </a:r>
            <a:endParaRPr sz="2000"/>
          </a:p>
          <a:p>
            <a:pPr indent="-355600" lvl="1" marL="914400" rtl="0" algn="l">
              <a:spcBef>
                <a:spcPts val="0"/>
              </a:spcBef>
              <a:spcAft>
                <a:spcPts val="0"/>
              </a:spcAft>
              <a:buSzPts val="2000"/>
              <a:buChar char="○"/>
            </a:pPr>
            <a:r>
              <a:rPr lang="en" sz="2000"/>
              <a:t>No set direction</a:t>
            </a:r>
            <a:endParaRPr sz="2000"/>
          </a:p>
          <a:p>
            <a:pPr indent="-355600" lvl="0" marL="457200" rtl="0" algn="l">
              <a:spcBef>
                <a:spcPts val="0"/>
              </a:spcBef>
              <a:spcAft>
                <a:spcPts val="0"/>
              </a:spcAft>
              <a:buSzPts val="2000"/>
              <a:buChar char="●"/>
            </a:pPr>
            <a:r>
              <a:rPr lang="en" sz="2000"/>
              <a:t>Specular reflector:</a:t>
            </a:r>
            <a:endParaRPr sz="2000"/>
          </a:p>
          <a:p>
            <a:pPr indent="-355600" lvl="1" marL="914400" rtl="0" algn="l">
              <a:spcBef>
                <a:spcPts val="0"/>
              </a:spcBef>
              <a:spcAft>
                <a:spcPts val="0"/>
              </a:spcAft>
              <a:buSzPts val="2000"/>
              <a:buChar char="○"/>
            </a:pPr>
            <a:r>
              <a:rPr lang="en" sz="2000"/>
              <a:t>Special rules</a:t>
            </a:r>
            <a:endParaRPr sz="2000"/>
          </a:p>
          <a:p>
            <a:pPr indent="-355600" lvl="1" marL="914400" rtl="0" algn="l">
              <a:spcBef>
                <a:spcPts val="0"/>
              </a:spcBef>
              <a:spcAft>
                <a:spcPts val="0"/>
              </a:spcAft>
              <a:buSzPts val="2000"/>
              <a:buChar char="○"/>
            </a:pPr>
            <a:r>
              <a:rPr lang="en" sz="2000"/>
              <a:t>Bounce in orderly fashion</a:t>
            </a:r>
            <a:endParaRPr sz="2000"/>
          </a:p>
        </p:txBody>
      </p:sp>
      <p:pic>
        <p:nvPicPr>
          <p:cNvPr id="252" name="Google Shape;252;p30"/>
          <p:cNvPicPr preferRelativeResize="0"/>
          <p:nvPr/>
        </p:nvPicPr>
        <p:blipFill>
          <a:blip r:embed="rId3">
            <a:alphaModFix/>
          </a:blip>
          <a:stretch>
            <a:fillRect/>
          </a:stretch>
        </p:blipFill>
        <p:spPr>
          <a:xfrm>
            <a:off x="3745050" y="1460250"/>
            <a:ext cx="5170352" cy="2360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Doing the math (specular reflectors)</a:t>
            </a:r>
            <a:endParaRPr/>
          </a:p>
        </p:txBody>
      </p:sp>
      <p:sp>
        <p:nvSpPr>
          <p:cNvPr id="258" name="Google Shape;258;p31"/>
          <p:cNvSpPr txBox="1"/>
          <p:nvPr>
            <p:ph idx="1" type="body"/>
          </p:nvPr>
        </p:nvSpPr>
        <p:spPr>
          <a:xfrm>
            <a:off x="548640" y="1371600"/>
            <a:ext cx="34032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Angle of incidence</a:t>
            </a:r>
            <a:endParaRPr sz="2000"/>
          </a:p>
          <a:p>
            <a:pPr indent="-355600" lvl="1" marL="914400" rtl="0" algn="l">
              <a:spcBef>
                <a:spcPts val="0"/>
              </a:spcBef>
              <a:spcAft>
                <a:spcPts val="0"/>
              </a:spcAft>
              <a:buSzPts val="2000"/>
              <a:buChar char="○"/>
            </a:pPr>
            <a:r>
              <a:rPr lang="en" sz="2000"/>
              <a:t>The angle at which the wave comes in</a:t>
            </a:r>
            <a:endParaRPr sz="2000"/>
          </a:p>
          <a:p>
            <a:pPr indent="-355600" lvl="0" marL="457200" rtl="0" algn="l">
              <a:spcBef>
                <a:spcPts val="0"/>
              </a:spcBef>
              <a:spcAft>
                <a:spcPts val="0"/>
              </a:spcAft>
              <a:buSzPts val="2000"/>
              <a:buChar char="●"/>
            </a:pPr>
            <a:r>
              <a:rPr lang="en" sz="2000"/>
              <a:t>Angle of reflection</a:t>
            </a:r>
            <a:endParaRPr sz="2000"/>
          </a:p>
          <a:p>
            <a:pPr indent="-355600" lvl="1" marL="914400" rtl="0" algn="l">
              <a:spcBef>
                <a:spcPts val="0"/>
              </a:spcBef>
              <a:spcAft>
                <a:spcPts val="0"/>
              </a:spcAft>
              <a:buSzPts val="2000"/>
              <a:buChar char="○"/>
            </a:pPr>
            <a:r>
              <a:rPr lang="en" sz="2000"/>
              <a:t>The angle at which the wave goes out at</a:t>
            </a:r>
            <a:endParaRPr sz="2000"/>
          </a:p>
          <a:p>
            <a:pPr indent="-355600" lvl="0" marL="457200" rtl="0" algn="l">
              <a:spcBef>
                <a:spcPts val="0"/>
              </a:spcBef>
              <a:spcAft>
                <a:spcPts val="0"/>
              </a:spcAft>
              <a:buSzPts val="2000"/>
              <a:buChar char="●"/>
            </a:pPr>
            <a:r>
              <a:rPr lang="en" sz="2000"/>
              <a:t>These two angles are equal in measure</a:t>
            </a:r>
            <a:endParaRPr sz="2000"/>
          </a:p>
        </p:txBody>
      </p:sp>
      <p:pic>
        <p:nvPicPr>
          <p:cNvPr id="259" name="Google Shape;259;p31"/>
          <p:cNvPicPr preferRelativeResize="0"/>
          <p:nvPr/>
        </p:nvPicPr>
        <p:blipFill>
          <a:blip r:embed="rId3">
            <a:alphaModFix/>
          </a:blip>
          <a:stretch>
            <a:fillRect/>
          </a:stretch>
        </p:blipFill>
        <p:spPr>
          <a:xfrm>
            <a:off x="4104240" y="1460250"/>
            <a:ext cx="4887359" cy="27474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 wave?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“image”</a:t>
            </a:r>
            <a:endParaRPr/>
          </a:p>
        </p:txBody>
      </p:sp>
      <p:sp>
        <p:nvSpPr>
          <p:cNvPr id="265" name="Google Shape;265;p32"/>
          <p:cNvSpPr txBox="1"/>
          <p:nvPr>
            <p:ph idx="1" type="body"/>
          </p:nvPr>
        </p:nvSpPr>
        <p:spPr>
          <a:xfrm>
            <a:off x="548654" y="1371600"/>
            <a:ext cx="48807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On a flat mirror, the image (or the thing we see reflected in the mirror) is always opposite of the actual object</a:t>
            </a:r>
            <a:endParaRPr/>
          </a:p>
          <a:p>
            <a:pPr indent="-355600" lvl="0" marL="457200" rtl="0" algn="l">
              <a:spcBef>
                <a:spcPts val="0"/>
              </a:spcBef>
              <a:spcAft>
                <a:spcPts val="0"/>
              </a:spcAft>
              <a:buSzPts val="2000"/>
              <a:buChar char="●"/>
            </a:pPr>
            <a:r>
              <a:rPr lang="en"/>
              <a:t>The distance from the original/real object to the mirror is the same as that from the image to the mirror</a:t>
            </a:r>
            <a:endParaRPr/>
          </a:p>
        </p:txBody>
      </p:sp>
      <p:pic>
        <p:nvPicPr>
          <p:cNvPr id="266" name="Google Shape;266;p32"/>
          <p:cNvPicPr preferRelativeResize="0"/>
          <p:nvPr/>
        </p:nvPicPr>
        <p:blipFill>
          <a:blip r:embed="rId3">
            <a:alphaModFix/>
          </a:blip>
          <a:stretch>
            <a:fillRect/>
          </a:stretch>
        </p:blipFill>
        <p:spPr>
          <a:xfrm>
            <a:off x="5429354" y="1029925"/>
            <a:ext cx="3409847" cy="32528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actually happens to the wave</a:t>
            </a:r>
            <a:endParaRPr/>
          </a:p>
        </p:txBody>
      </p:sp>
      <p:sp>
        <p:nvSpPr>
          <p:cNvPr id="272" name="Google Shape;272;p33"/>
          <p:cNvSpPr txBox="1"/>
          <p:nvPr>
            <p:ph idx="1" type="body"/>
          </p:nvPr>
        </p:nvSpPr>
        <p:spPr>
          <a:xfrm>
            <a:off x="548650" y="1371600"/>
            <a:ext cx="4514700" cy="3257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Fixed end</a:t>
            </a:r>
            <a:endParaRPr/>
          </a:p>
          <a:p>
            <a:pPr indent="-355600" lvl="1" marL="914400" rtl="0" algn="l">
              <a:spcBef>
                <a:spcPts val="0"/>
              </a:spcBef>
              <a:spcAft>
                <a:spcPts val="0"/>
              </a:spcAft>
              <a:buSzPts val="2000"/>
              <a:buChar char="○"/>
            </a:pPr>
            <a:r>
              <a:rPr lang="en"/>
              <a:t>Like a rope tied tight on a post</a:t>
            </a:r>
            <a:endParaRPr/>
          </a:p>
          <a:p>
            <a:pPr indent="-355600" lvl="1" marL="914400" rtl="0" algn="l">
              <a:spcBef>
                <a:spcPts val="0"/>
              </a:spcBef>
              <a:spcAft>
                <a:spcPts val="0"/>
              </a:spcAft>
              <a:buSzPts val="2000"/>
              <a:buChar char="○"/>
            </a:pPr>
            <a:r>
              <a:rPr lang="en"/>
              <a:t>The wave “flips”</a:t>
            </a:r>
            <a:endParaRPr/>
          </a:p>
          <a:p>
            <a:pPr indent="-355600" lvl="1" marL="914400" rtl="0" algn="l">
              <a:spcBef>
                <a:spcPts val="0"/>
              </a:spcBef>
              <a:spcAft>
                <a:spcPts val="0"/>
              </a:spcAft>
              <a:buSzPts val="2000"/>
              <a:buChar char="○"/>
            </a:pPr>
            <a:r>
              <a:rPr lang="en"/>
              <a:t>Mirrors</a:t>
            </a:r>
            <a:endParaRPr/>
          </a:p>
          <a:p>
            <a:pPr indent="-355600" lvl="0" marL="457200" rtl="0" algn="l">
              <a:spcBef>
                <a:spcPts val="0"/>
              </a:spcBef>
              <a:spcAft>
                <a:spcPts val="0"/>
              </a:spcAft>
              <a:buSzPts val="2000"/>
              <a:buChar char="●"/>
            </a:pPr>
            <a:r>
              <a:rPr lang="en"/>
              <a:t>Free end</a:t>
            </a:r>
            <a:endParaRPr/>
          </a:p>
          <a:p>
            <a:pPr indent="-355600" lvl="1" marL="914400" rtl="0" algn="l">
              <a:spcBef>
                <a:spcPts val="0"/>
              </a:spcBef>
              <a:spcAft>
                <a:spcPts val="0"/>
              </a:spcAft>
              <a:buSzPts val="2000"/>
              <a:buChar char="○"/>
            </a:pPr>
            <a:r>
              <a:rPr lang="en"/>
              <a:t>Like a rope sliding on a post</a:t>
            </a:r>
            <a:endParaRPr/>
          </a:p>
          <a:p>
            <a:pPr indent="-355600" lvl="1" marL="914400" rtl="0" algn="l">
              <a:spcBef>
                <a:spcPts val="0"/>
              </a:spcBef>
              <a:spcAft>
                <a:spcPts val="0"/>
              </a:spcAft>
              <a:buSzPts val="2000"/>
              <a:buChar char="○"/>
            </a:pPr>
            <a:r>
              <a:rPr lang="en"/>
              <a:t>The wave just “comes back” at us</a:t>
            </a:r>
            <a:endParaRPr/>
          </a:p>
        </p:txBody>
      </p:sp>
      <p:pic>
        <p:nvPicPr>
          <p:cNvPr id="273" name="Google Shape;273;p33"/>
          <p:cNvPicPr preferRelativeResize="0"/>
          <p:nvPr/>
        </p:nvPicPr>
        <p:blipFill>
          <a:blip r:embed="rId3">
            <a:alphaModFix/>
          </a:blip>
          <a:stretch>
            <a:fillRect/>
          </a:stretch>
        </p:blipFill>
        <p:spPr>
          <a:xfrm>
            <a:off x="5224400" y="1889450"/>
            <a:ext cx="3429000" cy="2124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Parabolic reflectors</a:t>
            </a:r>
            <a:endParaRPr/>
          </a:p>
        </p:txBody>
      </p:sp>
      <p:sp>
        <p:nvSpPr>
          <p:cNvPr id="279" name="Google Shape;279;p34"/>
          <p:cNvSpPr txBox="1"/>
          <p:nvPr>
            <p:ph idx="1" type="body"/>
          </p:nvPr>
        </p:nvSpPr>
        <p:spPr>
          <a:xfrm>
            <a:off x="548650" y="1371600"/>
            <a:ext cx="5235000" cy="366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Parabolic</a:t>
            </a:r>
            <a:endParaRPr/>
          </a:p>
          <a:p>
            <a:pPr indent="-355600" lvl="1" marL="914400" rtl="0" algn="l">
              <a:spcBef>
                <a:spcPts val="0"/>
              </a:spcBef>
              <a:spcAft>
                <a:spcPts val="0"/>
              </a:spcAft>
              <a:buSzPts val="2000"/>
              <a:buChar char="○"/>
            </a:pPr>
            <a:r>
              <a:rPr lang="en"/>
              <a:t>Reflect parallel rays into a certain point and vice versa</a:t>
            </a:r>
            <a:endParaRPr/>
          </a:p>
          <a:p>
            <a:pPr indent="-355600" lvl="1" marL="914400" rtl="0" algn="l">
              <a:spcBef>
                <a:spcPts val="0"/>
              </a:spcBef>
              <a:spcAft>
                <a:spcPts val="0"/>
              </a:spcAft>
              <a:buSzPts val="2000"/>
              <a:buChar char="○"/>
            </a:pPr>
            <a:r>
              <a:rPr lang="en"/>
              <a:t>Spotlights shoot light in one direction</a:t>
            </a:r>
            <a:endParaRPr/>
          </a:p>
          <a:p>
            <a:pPr indent="-355600" lvl="1" marL="914400" rtl="0" algn="l">
              <a:spcBef>
                <a:spcPts val="0"/>
              </a:spcBef>
              <a:spcAft>
                <a:spcPts val="0"/>
              </a:spcAft>
              <a:buSzPts val="2000"/>
              <a:buChar char="○"/>
            </a:pPr>
            <a:r>
              <a:rPr lang="en"/>
              <a:t>Antennae use them to reposition waves into the receiver</a:t>
            </a:r>
            <a:endParaRPr/>
          </a:p>
          <a:p>
            <a:pPr indent="-355600" lvl="0" marL="457200" rtl="0" algn="l">
              <a:spcBef>
                <a:spcPts val="0"/>
              </a:spcBef>
              <a:spcAft>
                <a:spcPts val="0"/>
              </a:spcAft>
              <a:buSzPts val="2000"/>
              <a:buChar char="●"/>
            </a:pPr>
            <a:r>
              <a:rPr lang="en"/>
              <a:t>Spherical</a:t>
            </a:r>
            <a:endParaRPr/>
          </a:p>
          <a:p>
            <a:pPr indent="-355600" lvl="1" marL="914400" rtl="0" algn="l">
              <a:spcBef>
                <a:spcPts val="0"/>
              </a:spcBef>
              <a:spcAft>
                <a:spcPts val="0"/>
              </a:spcAft>
              <a:buSzPts val="2000"/>
              <a:buChar char="○"/>
            </a:pPr>
            <a:r>
              <a:rPr lang="en"/>
              <a:t>Parabolic is hard to make, so spheres are used to approximate a parabolic reflector</a:t>
            </a:r>
            <a:endParaRPr/>
          </a:p>
        </p:txBody>
      </p:sp>
      <p:pic>
        <p:nvPicPr>
          <p:cNvPr id="280" name="Google Shape;280;p34"/>
          <p:cNvPicPr preferRelativeResize="0"/>
          <p:nvPr/>
        </p:nvPicPr>
        <p:blipFill>
          <a:blip r:embed="rId3">
            <a:alphaModFix/>
          </a:blip>
          <a:stretch>
            <a:fillRect/>
          </a:stretch>
        </p:blipFill>
        <p:spPr>
          <a:xfrm>
            <a:off x="5844625" y="1371600"/>
            <a:ext cx="3055550" cy="317296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286" name="Google Shape;286;p35"/>
          <p:cNvSpPr txBox="1"/>
          <p:nvPr>
            <p:ph idx="1" type="body"/>
          </p:nvPr>
        </p:nvSpPr>
        <p:spPr>
          <a:xfrm>
            <a:off x="548650" y="1371600"/>
            <a:ext cx="6846600" cy="32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reflection?</a:t>
            </a:r>
            <a:endParaRPr/>
          </a:p>
          <a:p>
            <a:pPr indent="0" lvl="0" marL="0" rtl="0" algn="l">
              <a:spcBef>
                <a:spcPts val="1600"/>
              </a:spcBef>
              <a:spcAft>
                <a:spcPts val="0"/>
              </a:spcAft>
              <a:buNone/>
            </a:pPr>
            <a:r>
              <a:rPr lang="en"/>
              <a:t>What kinds of “reflectors” are there?</a:t>
            </a:r>
            <a:endParaRPr/>
          </a:p>
          <a:p>
            <a:pPr indent="0" lvl="0" marL="0" rtl="0" algn="l">
              <a:spcBef>
                <a:spcPts val="1600"/>
              </a:spcBef>
              <a:spcAft>
                <a:spcPts val="0"/>
              </a:spcAft>
              <a:buNone/>
            </a:pPr>
            <a:r>
              <a:rPr lang="en"/>
              <a:t>If I come in at an incident angle of 90 degrees, what’s my reflected angle?</a:t>
            </a:r>
            <a:endParaRPr/>
          </a:p>
          <a:p>
            <a:pPr indent="0" lvl="0" marL="0" rtl="0" algn="l">
              <a:spcBef>
                <a:spcPts val="1600"/>
              </a:spcBef>
              <a:spcAft>
                <a:spcPts val="0"/>
              </a:spcAft>
              <a:buNone/>
            </a:pPr>
            <a:r>
              <a:rPr lang="en"/>
              <a:t>On a flat mirror, where is the image?</a:t>
            </a:r>
            <a:endParaRPr/>
          </a:p>
          <a:p>
            <a:pPr indent="0" lvl="0" marL="0" rtl="0" algn="l">
              <a:spcBef>
                <a:spcPts val="1600"/>
              </a:spcBef>
              <a:spcAft>
                <a:spcPts val="1600"/>
              </a:spcAft>
              <a:buNone/>
            </a:pPr>
            <a:r>
              <a:rPr lang="en"/>
              <a:t>What are some special types of mirrors?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Interference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Interference?</a:t>
            </a:r>
            <a:endParaRPr/>
          </a:p>
        </p:txBody>
      </p:sp>
      <p:sp>
        <p:nvSpPr>
          <p:cNvPr id="297" name="Google Shape;297;p37"/>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a:t>
            </a:r>
            <a:r>
              <a:rPr lang="en" sz="2000"/>
              <a:t>essence</a:t>
            </a:r>
            <a:r>
              <a:rPr lang="en" sz="2000"/>
              <a:t>, it’s when waves interact with other waves</a:t>
            </a:r>
            <a:endParaRPr sz="2000"/>
          </a:p>
          <a:p>
            <a:pPr indent="0" lvl="0" marL="0" rtl="0" algn="l">
              <a:spcBef>
                <a:spcPts val="1600"/>
              </a:spcBef>
              <a:spcAft>
                <a:spcPts val="1600"/>
              </a:spcAft>
              <a:buNone/>
            </a:pPr>
            <a:r>
              <a:rPr lang="en" sz="2000"/>
              <a:t>What will happen when the  2 sets of waves below collide?</a:t>
            </a:r>
            <a:endParaRPr sz="2000"/>
          </a:p>
        </p:txBody>
      </p:sp>
      <p:pic>
        <p:nvPicPr>
          <p:cNvPr id="298" name="Google Shape;298;p37"/>
          <p:cNvPicPr preferRelativeResize="0"/>
          <p:nvPr/>
        </p:nvPicPr>
        <p:blipFill>
          <a:blip r:embed="rId3">
            <a:alphaModFix/>
          </a:blip>
          <a:stretch>
            <a:fillRect/>
          </a:stretch>
        </p:blipFill>
        <p:spPr>
          <a:xfrm>
            <a:off x="548638" y="2466988"/>
            <a:ext cx="3461300" cy="2443825"/>
          </a:xfrm>
          <a:prstGeom prst="rect">
            <a:avLst/>
          </a:prstGeom>
          <a:noFill/>
          <a:ln>
            <a:noFill/>
          </a:ln>
        </p:spPr>
      </p:pic>
      <p:pic>
        <p:nvPicPr>
          <p:cNvPr id="299" name="Google Shape;299;p37"/>
          <p:cNvPicPr preferRelativeResize="0"/>
          <p:nvPr/>
        </p:nvPicPr>
        <p:blipFill>
          <a:blip r:embed="rId4">
            <a:alphaModFix/>
          </a:blip>
          <a:stretch>
            <a:fillRect/>
          </a:stretch>
        </p:blipFill>
        <p:spPr>
          <a:xfrm>
            <a:off x="5233776" y="2467000"/>
            <a:ext cx="3163587" cy="2443825"/>
          </a:xfrm>
          <a:prstGeom prst="rect">
            <a:avLst/>
          </a:prstGeom>
          <a:noFill/>
          <a:ln>
            <a:noFill/>
          </a:ln>
        </p:spPr>
      </p:pic>
      <p:pic>
        <p:nvPicPr>
          <p:cNvPr id="300" name="Google Shape;300;p37"/>
          <p:cNvPicPr preferRelativeResize="0"/>
          <p:nvPr/>
        </p:nvPicPr>
        <p:blipFill>
          <a:blip r:embed="rId5">
            <a:alphaModFix/>
          </a:blip>
          <a:stretch>
            <a:fillRect/>
          </a:stretch>
        </p:blipFill>
        <p:spPr>
          <a:xfrm>
            <a:off x="177099" y="2991625"/>
            <a:ext cx="4204375" cy="2151875"/>
          </a:xfrm>
          <a:prstGeom prst="rect">
            <a:avLst/>
          </a:prstGeom>
          <a:noFill/>
          <a:ln>
            <a:noFill/>
          </a:ln>
        </p:spPr>
      </p:pic>
      <p:pic>
        <p:nvPicPr>
          <p:cNvPr id="301" name="Google Shape;301;p37"/>
          <p:cNvPicPr preferRelativeResize="0"/>
          <p:nvPr/>
        </p:nvPicPr>
        <p:blipFill>
          <a:blip r:embed="rId5">
            <a:alphaModFix/>
          </a:blip>
          <a:stretch>
            <a:fillRect/>
          </a:stretch>
        </p:blipFill>
        <p:spPr>
          <a:xfrm>
            <a:off x="4953788" y="3155400"/>
            <a:ext cx="3723575" cy="18243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300"/>
                                        </p:tgtEl>
                                        <p:attrNameLst>
                                          <p:attrName>ppt_y</p:attrName>
                                        </p:attrNameLst>
                                      </p:cBhvr>
                                      <p:tavLst>
                                        <p:tav fmla="" tm="0">
                                          <p:val>
                                            <p:strVal val="#ppt_y"/>
                                          </p:val>
                                        </p:tav>
                                        <p:tav fmla="" tm="100000">
                                          <p:val>
                                            <p:strVal val="#ppt_y+1"/>
                                          </p:val>
                                        </p:tav>
                                      </p:tavLst>
                                    </p:anim>
                                    <p:set>
                                      <p:cBhvr>
                                        <p:cTn dur="1" fill="hold">
                                          <p:stCondLst>
                                            <p:cond delay="1000"/>
                                          </p:stCondLst>
                                        </p:cTn>
                                        <p:tgtEl>
                                          <p:spTgt spid="30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301"/>
                                        </p:tgtEl>
                                        <p:attrNameLst>
                                          <p:attrName>ppt_y</p:attrName>
                                        </p:attrNameLst>
                                      </p:cBhvr>
                                      <p:tavLst>
                                        <p:tav fmla="" tm="0">
                                          <p:val>
                                            <p:strVal val="#ppt_y"/>
                                          </p:val>
                                        </p:tav>
                                        <p:tav fmla="" tm="100000">
                                          <p:val>
                                            <p:strVal val="#ppt_y+1"/>
                                          </p:val>
                                        </p:tav>
                                      </p:tavLst>
                                    </p:anim>
                                    <p:set>
                                      <p:cBhvr>
                                        <p:cTn dur="1" fill="hold">
                                          <p:stCondLst>
                                            <p:cond delay="1000"/>
                                          </p:stCondLst>
                                        </p:cTn>
                                        <p:tgtEl>
                                          <p:spTgt spid="3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Pebbles in a Lake</a:t>
            </a:r>
            <a:endParaRPr/>
          </a:p>
        </p:txBody>
      </p:sp>
      <p:sp>
        <p:nvSpPr>
          <p:cNvPr id="307" name="Google Shape;307;p38"/>
          <p:cNvSpPr txBox="1"/>
          <p:nvPr>
            <p:ph idx="1" type="body"/>
          </p:nvPr>
        </p:nvSpPr>
        <p:spPr>
          <a:xfrm>
            <a:off x="548647" y="1371600"/>
            <a:ext cx="4644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Waves are not all just single bumps</a:t>
            </a:r>
            <a:endParaRPr/>
          </a:p>
          <a:p>
            <a:pPr indent="-355600" lvl="0" marL="457200" rtl="0" algn="l">
              <a:spcBef>
                <a:spcPts val="1600"/>
              </a:spcBef>
              <a:spcAft>
                <a:spcPts val="0"/>
              </a:spcAft>
              <a:buSzPts val="2000"/>
              <a:buChar char="●"/>
            </a:pPr>
            <a:r>
              <a:rPr lang="en"/>
              <a:t>Repeated</a:t>
            </a:r>
            <a:r>
              <a:rPr lang="en"/>
              <a:t> Ups and Downs</a:t>
            </a:r>
            <a:endParaRPr/>
          </a:p>
          <a:p>
            <a:pPr indent="-355600" lvl="0" marL="457200" rtl="0" algn="l">
              <a:spcBef>
                <a:spcPts val="0"/>
              </a:spcBef>
              <a:spcAft>
                <a:spcPts val="0"/>
              </a:spcAft>
              <a:buSzPts val="2000"/>
              <a:buChar char="●"/>
            </a:pPr>
            <a:r>
              <a:rPr lang="en"/>
              <a:t>Many points of Addition and Subtraction</a:t>
            </a:r>
            <a:endParaRPr/>
          </a:p>
        </p:txBody>
      </p:sp>
      <p:pic>
        <p:nvPicPr>
          <p:cNvPr id="308" name="Google Shape;308;p38"/>
          <p:cNvPicPr preferRelativeResize="0"/>
          <p:nvPr/>
        </p:nvPicPr>
        <p:blipFill>
          <a:blip r:embed="rId3">
            <a:alphaModFix/>
          </a:blip>
          <a:stretch>
            <a:fillRect/>
          </a:stretch>
        </p:blipFill>
        <p:spPr>
          <a:xfrm>
            <a:off x="5023625" y="620988"/>
            <a:ext cx="3901526" cy="39015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Constructive Interference</a:t>
            </a:r>
            <a:endParaRPr/>
          </a:p>
        </p:txBody>
      </p:sp>
      <p:sp>
        <p:nvSpPr>
          <p:cNvPr id="314" name="Google Shape;314;p39"/>
          <p:cNvSpPr txBox="1"/>
          <p:nvPr>
            <p:ph idx="1" type="body"/>
          </p:nvPr>
        </p:nvSpPr>
        <p:spPr>
          <a:xfrm>
            <a:off x="548648" y="1371600"/>
            <a:ext cx="53727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When waves add together</a:t>
            </a:r>
            <a:endParaRPr sz="2000"/>
          </a:p>
          <a:p>
            <a:pPr indent="-355600" lvl="0" marL="457200" rtl="0" algn="l">
              <a:spcBef>
                <a:spcPts val="1600"/>
              </a:spcBef>
              <a:spcAft>
                <a:spcPts val="0"/>
              </a:spcAft>
              <a:buSzPts val="2000"/>
              <a:buChar char="●"/>
            </a:pPr>
            <a:r>
              <a:rPr lang="en" sz="2000"/>
              <a:t>Amplitudes add, volume increases</a:t>
            </a:r>
            <a:endParaRPr sz="2000"/>
          </a:p>
          <a:p>
            <a:pPr indent="-355600" lvl="0" marL="457200" rtl="0" algn="l">
              <a:spcBef>
                <a:spcPts val="0"/>
              </a:spcBef>
              <a:spcAft>
                <a:spcPts val="0"/>
              </a:spcAft>
              <a:buSzPts val="2000"/>
              <a:buChar char="●"/>
            </a:pPr>
            <a:r>
              <a:rPr lang="en" sz="2000"/>
              <a:t>The height of the wave increases</a:t>
            </a:r>
            <a:endParaRPr sz="2000"/>
          </a:p>
          <a:p>
            <a:pPr indent="0" lvl="0" marL="0" rtl="0" algn="l">
              <a:spcBef>
                <a:spcPts val="1600"/>
              </a:spcBef>
              <a:spcAft>
                <a:spcPts val="0"/>
              </a:spcAft>
              <a:buNone/>
            </a:pPr>
            <a:r>
              <a:rPr lang="en" sz="2000"/>
              <a:t>What happens with longitudinal waves?</a:t>
            </a:r>
            <a:endParaRPr sz="2000"/>
          </a:p>
          <a:p>
            <a:pPr indent="-355600" lvl="0" marL="457200" rtl="0" algn="l">
              <a:spcBef>
                <a:spcPts val="1600"/>
              </a:spcBef>
              <a:spcAft>
                <a:spcPts val="0"/>
              </a:spcAft>
              <a:buSzPts val="2000"/>
              <a:buChar char="●"/>
            </a:pPr>
            <a:r>
              <a:rPr lang="en" sz="2000"/>
              <a:t>The 2 waves come at each other as compressions, and at the point they meet, they are doubly compressed before moving on.</a:t>
            </a:r>
            <a:endParaRPr sz="2000"/>
          </a:p>
        </p:txBody>
      </p:sp>
      <p:pic>
        <p:nvPicPr>
          <p:cNvPr id="315" name="Google Shape;315;p39"/>
          <p:cNvPicPr preferRelativeResize="0"/>
          <p:nvPr/>
        </p:nvPicPr>
        <p:blipFill>
          <a:blip r:embed="rId3">
            <a:alphaModFix/>
          </a:blip>
          <a:stretch>
            <a:fillRect/>
          </a:stretch>
        </p:blipFill>
        <p:spPr>
          <a:xfrm>
            <a:off x="5943600" y="822960"/>
            <a:ext cx="2483875" cy="3833450"/>
          </a:xfrm>
          <a:prstGeom prst="rect">
            <a:avLst/>
          </a:prstGeom>
          <a:noFill/>
          <a:ln>
            <a:noFill/>
          </a:ln>
        </p:spPr>
      </p:pic>
      <p:pic>
        <p:nvPicPr>
          <p:cNvPr id="316" name="Google Shape;316;p39"/>
          <p:cNvPicPr preferRelativeResize="0"/>
          <p:nvPr/>
        </p:nvPicPr>
        <p:blipFill>
          <a:blip r:embed="rId4">
            <a:alphaModFix/>
          </a:blip>
          <a:stretch>
            <a:fillRect/>
          </a:stretch>
        </p:blipFill>
        <p:spPr>
          <a:xfrm>
            <a:off x="548650" y="3355400"/>
            <a:ext cx="5222100" cy="165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316"/>
                                        </p:tgtEl>
                                        <p:attrNameLst>
                                          <p:attrName>ppt_x</p:attrName>
                                        </p:attrNameLst>
                                      </p:cBhvr>
                                      <p:tavLst>
                                        <p:tav fmla="" tm="0">
                                          <p:val>
                                            <p:strVal val="#ppt_x"/>
                                          </p:val>
                                        </p:tav>
                                        <p:tav fmla="" tm="100000">
                                          <p:val>
                                            <p:strVal val="#ppt_x-1"/>
                                          </p:val>
                                        </p:tav>
                                      </p:tavLst>
                                    </p:anim>
                                    <p:set>
                                      <p:cBhvr>
                                        <p:cTn dur="1" fill="hold">
                                          <p:stCondLst>
                                            <p:cond delay="1000"/>
                                          </p:stCondLst>
                                        </p:cTn>
                                        <p:tgtEl>
                                          <p:spTgt spid="3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Destructive Interference</a:t>
            </a:r>
            <a:endParaRPr/>
          </a:p>
        </p:txBody>
      </p:sp>
      <p:sp>
        <p:nvSpPr>
          <p:cNvPr id="322" name="Google Shape;322;p40"/>
          <p:cNvSpPr txBox="1"/>
          <p:nvPr>
            <p:ph idx="1" type="body"/>
          </p:nvPr>
        </p:nvSpPr>
        <p:spPr>
          <a:xfrm>
            <a:off x="548647" y="1371600"/>
            <a:ext cx="5247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opposite waves “add” to each other</a:t>
            </a:r>
            <a:endParaRPr/>
          </a:p>
          <a:p>
            <a:pPr indent="-355600" lvl="0" marL="457200" rtl="0" algn="l">
              <a:spcBef>
                <a:spcPts val="1600"/>
              </a:spcBef>
              <a:spcAft>
                <a:spcPts val="0"/>
              </a:spcAft>
              <a:buSzPts val="2000"/>
              <a:buChar char="●"/>
            </a:pPr>
            <a:r>
              <a:rPr lang="en"/>
              <a:t>Amplitude drops/goes to 0</a:t>
            </a:r>
            <a:endParaRPr/>
          </a:p>
          <a:p>
            <a:pPr indent="-355600" lvl="0" marL="457200" rtl="0" algn="l">
              <a:spcBef>
                <a:spcPts val="0"/>
              </a:spcBef>
              <a:spcAft>
                <a:spcPts val="0"/>
              </a:spcAft>
              <a:buSzPts val="2000"/>
              <a:buChar char="●"/>
            </a:pPr>
            <a:r>
              <a:rPr lang="en"/>
              <a:t>Creates a softer tone</a:t>
            </a:r>
            <a:endParaRPr/>
          </a:p>
          <a:p>
            <a:pPr indent="0" lvl="0" marL="0" rtl="0" algn="l">
              <a:spcBef>
                <a:spcPts val="1600"/>
              </a:spcBef>
              <a:spcAft>
                <a:spcPts val="0"/>
              </a:spcAft>
              <a:buNone/>
            </a:pPr>
            <a:r>
              <a:rPr lang="en"/>
              <a:t>What happens with Longitudinal waves?</a:t>
            </a:r>
            <a:endParaRPr/>
          </a:p>
          <a:p>
            <a:pPr indent="-355600" lvl="0" marL="457200" rtl="0" algn="l">
              <a:spcBef>
                <a:spcPts val="1600"/>
              </a:spcBef>
              <a:spcAft>
                <a:spcPts val="0"/>
              </a:spcAft>
              <a:buSzPts val="2000"/>
              <a:buChar char="●"/>
            </a:pPr>
            <a:r>
              <a:rPr lang="en"/>
              <a:t>The high pressure areas of one wave coincide with the low pressure areas of another wave, thus when they pass, pressure balances out</a:t>
            </a:r>
            <a:endParaRPr/>
          </a:p>
        </p:txBody>
      </p:sp>
      <p:pic>
        <p:nvPicPr>
          <p:cNvPr id="323" name="Google Shape;323;p40"/>
          <p:cNvPicPr preferRelativeResize="0"/>
          <p:nvPr/>
        </p:nvPicPr>
        <p:blipFill>
          <a:blip r:embed="rId3">
            <a:alphaModFix/>
          </a:blip>
          <a:stretch>
            <a:fillRect/>
          </a:stretch>
        </p:blipFill>
        <p:spPr>
          <a:xfrm>
            <a:off x="5943600" y="822960"/>
            <a:ext cx="2475500" cy="3820526"/>
          </a:xfrm>
          <a:prstGeom prst="rect">
            <a:avLst/>
          </a:prstGeom>
          <a:noFill/>
          <a:ln>
            <a:noFill/>
          </a:ln>
        </p:spPr>
      </p:pic>
      <p:pic>
        <p:nvPicPr>
          <p:cNvPr id="324" name="Google Shape;324;p40"/>
          <p:cNvPicPr preferRelativeResize="0"/>
          <p:nvPr/>
        </p:nvPicPr>
        <p:blipFill>
          <a:blip r:embed="rId4">
            <a:alphaModFix/>
          </a:blip>
          <a:stretch>
            <a:fillRect/>
          </a:stretch>
        </p:blipFill>
        <p:spPr>
          <a:xfrm>
            <a:off x="398100" y="3380500"/>
            <a:ext cx="5222100" cy="1650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324"/>
                                        </p:tgtEl>
                                        <p:attrNameLst>
                                          <p:attrName>ppt_x</p:attrName>
                                        </p:attrNameLst>
                                      </p:cBhvr>
                                      <p:tavLst>
                                        <p:tav fmla="" tm="0">
                                          <p:val>
                                            <p:strVal val="#ppt_x"/>
                                          </p:val>
                                        </p:tav>
                                        <p:tav fmla="" tm="100000">
                                          <p:val>
                                            <p:strVal val="#ppt_x-1"/>
                                          </p:val>
                                        </p:tav>
                                      </p:tavLst>
                                    </p:anim>
                                    <p:set>
                                      <p:cBhvr>
                                        <p:cTn dur="1" fill="hold">
                                          <p:stCondLst>
                                            <p:cond delay="1000"/>
                                          </p:stCondLst>
                                        </p:cTn>
                                        <p:tgtEl>
                                          <p:spTgt spid="3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Larger Scale</a:t>
            </a:r>
            <a:endParaRPr/>
          </a:p>
        </p:txBody>
      </p:sp>
      <p:sp>
        <p:nvSpPr>
          <p:cNvPr id="330" name="Google Shape;330;p41"/>
          <p:cNvSpPr txBox="1"/>
          <p:nvPr>
            <p:ph idx="1" type="body"/>
          </p:nvPr>
        </p:nvSpPr>
        <p:spPr>
          <a:xfrm>
            <a:off x="548645" y="1371600"/>
            <a:ext cx="37293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2 sources</a:t>
            </a:r>
            <a:endParaRPr/>
          </a:p>
          <a:p>
            <a:pPr indent="0" lvl="0" marL="0" rtl="0" algn="l">
              <a:spcBef>
                <a:spcPts val="1600"/>
              </a:spcBef>
              <a:spcAft>
                <a:spcPts val="0"/>
              </a:spcAft>
              <a:buNone/>
            </a:pPr>
            <a:r>
              <a:rPr lang="en"/>
              <a:t>What happens as you travel along in the room?</a:t>
            </a:r>
            <a:endParaRPr/>
          </a:p>
          <a:p>
            <a:pPr indent="0" lvl="0" marL="0" rtl="0" algn="l">
              <a:spcBef>
                <a:spcPts val="1600"/>
              </a:spcBef>
              <a:spcAft>
                <a:spcPts val="1600"/>
              </a:spcAft>
              <a:buNone/>
            </a:pPr>
            <a:r>
              <a:rPr lang="en"/>
              <a:t>The sound grows and diminishes as you walk by since there are bands of constructive interference and bands of destructive interference</a:t>
            </a:r>
            <a:endParaRPr/>
          </a:p>
        </p:txBody>
      </p:sp>
      <p:pic>
        <p:nvPicPr>
          <p:cNvPr id="331" name="Google Shape;331;p41"/>
          <p:cNvPicPr preferRelativeResize="0"/>
          <p:nvPr/>
        </p:nvPicPr>
        <p:blipFill>
          <a:blip r:embed="rId3">
            <a:alphaModFix/>
          </a:blip>
          <a:stretch>
            <a:fillRect/>
          </a:stretch>
        </p:blipFill>
        <p:spPr>
          <a:xfrm>
            <a:off x="4428424" y="1217874"/>
            <a:ext cx="3889000" cy="3372600"/>
          </a:xfrm>
          <a:prstGeom prst="rect">
            <a:avLst/>
          </a:prstGeom>
          <a:noFill/>
          <a:ln>
            <a:noFill/>
          </a:ln>
        </p:spPr>
      </p:pic>
      <p:pic>
        <p:nvPicPr>
          <p:cNvPr id="332" name="Google Shape;332;p41"/>
          <p:cNvPicPr preferRelativeResize="0"/>
          <p:nvPr/>
        </p:nvPicPr>
        <p:blipFill>
          <a:blip r:embed="rId4">
            <a:alphaModFix/>
          </a:blip>
          <a:stretch>
            <a:fillRect/>
          </a:stretch>
        </p:blipFill>
        <p:spPr>
          <a:xfrm>
            <a:off x="272675" y="2878675"/>
            <a:ext cx="4005275" cy="180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32"/>
                                        </p:tgtEl>
                                      </p:cBhvr>
                                    </p:animEffect>
                                    <p:set>
                                      <p:cBhvr>
                                        <p:cTn dur="1" fill="hold">
                                          <p:stCondLst>
                                            <p:cond delay="1000"/>
                                          </p:stCondLst>
                                        </p:cTn>
                                        <p:tgtEl>
                                          <p:spTgt spid="3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Wave?</a:t>
            </a:r>
            <a:endParaRPr/>
          </a:p>
        </p:txBody>
      </p:sp>
      <p:sp>
        <p:nvSpPr>
          <p:cNvPr id="146" name="Google Shape;146;p15"/>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Waves: Waves transport energy without the transfer of matter. But what does that mean?</a:t>
            </a:r>
            <a:endParaRPr sz="2000"/>
          </a:p>
          <a:p>
            <a:pPr indent="-355600" lvl="0" marL="457200" rtl="0" algn="l">
              <a:spcBef>
                <a:spcPts val="0"/>
              </a:spcBef>
              <a:spcAft>
                <a:spcPts val="0"/>
              </a:spcAft>
              <a:buSzPts val="2000"/>
              <a:buChar char="●"/>
            </a:pPr>
            <a:r>
              <a:rPr lang="en" sz="2000"/>
              <a:t>What are some types of waves?</a:t>
            </a:r>
            <a:endParaRPr sz="2000"/>
          </a:p>
          <a:p>
            <a:pPr indent="-355600" lvl="0" marL="457200" rtl="0" algn="l">
              <a:spcBef>
                <a:spcPts val="0"/>
              </a:spcBef>
              <a:spcAft>
                <a:spcPts val="0"/>
              </a:spcAft>
              <a:buSzPts val="2000"/>
              <a:buChar char="●"/>
            </a:pPr>
            <a:r>
              <a:rPr lang="en" sz="2000"/>
              <a:t>There are a lot:</a:t>
            </a:r>
            <a:endParaRPr sz="2000"/>
          </a:p>
          <a:p>
            <a:pPr indent="-355600" lvl="1" marL="914400" rtl="0" algn="l">
              <a:spcBef>
                <a:spcPts val="0"/>
              </a:spcBef>
              <a:spcAft>
                <a:spcPts val="0"/>
              </a:spcAft>
              <a:buSzPts val="2000"/>
              <a:buChar char="○"/>
            </a:pPr>
            <a:r>
              <a:rPr lang="en" sz="2000"/>
              <a:t>Sound Waves</a:t>
            </a:r>
            <a:endParaRPr sz="2000"/>
          </a:p>
          <a:p>
            <a:pPr indent="-355600" lvl="1" marL="914400" rtl="0" algn="l">
              <a:spcBef>
                <a:spcPts val="0"/>
              </a:spcBef>
              <a:spcAft>
                <a:spcPts val="0"/>
              </a:spcAft>
              <a:buSzPts val="2000"/>
              <a:buChar char="○"/>
            </a:pPr>
            <a:r>
              <a:rPr lang="en" sz="2000"/>
              <a:t>Light (Electromagnetic Spectrum</a:t>
            </a:r>
            <a:endParaRPr sz="2000"/>
          </a:p>
          <a:p>
            <a:pPr indent="-355600" lvl="1" marL="914400" rtl="0" algn="l">
              <a:spcBef>
                <a:spcPts val="0"/>
              </a:spcBef>
              <a:spcAft>
                <a:spcPts val="0"/>
              </a:spcAft>
              <a:buSzPts val="2000"/>
              <a:buChar char="○"/>
            </a:pPr>
            <a:r>
              <a:rPr lang="en" sz="2000"/>
              <a:t>Heat energy</a:t>
            </a:r>
            <a:endParaRPr sz="2000"/>
          </a:p>
          <a:p>
            <a:pPr indent="-355600" lvl="1" marL="914400" rtl="0" algn="l">
              <a:spcBef>
                <a:spcPts val="0"/>
              </a:spcBef>
              <a:spcAft>
                <a:spcPts val="0"/>
              </a:spcAft>
              <a:buSzPts val="2000"/>
              <a:buChar char="○"/>
            </a:pPr>
            <a:r>
              <a:rPr lang="en" sz="2000"/>
              <a:t>Radiation</a:t>
            </a:r>
            <a:endParaRPr sz="2000"/>
          </a:p>
          <a:p>
            <a:pPr indent="-355600" lvl="1" marL="914400" rtl="0" algn="l">
              <a:spcBef>
                <a:spcPts val="0"/>
              </a:spcBef>
              <a:spcAft>
                <a:spcPts val="0"/>
              </a:spcAft>
              <a:buSzPts val="2000"/>
              <a:buChar char="○"/>
            </a:pPr>
            <a:r>
              <a:rPr lang="en" sz="2000"/>
              <a:t>And much much more</a:t>
            </a:r>
            <a:endParaRPr sz="2000"/>
          </a:p>
          <a:p>
            <a:pPr indent="0" lvl="0" marL="0" rtl="0" algn="l">
              <a:spcBef>
                <a:spcPts val="1600"/>
              </a:spcBef>
              <a:spcAft>
                <a:spcPts val="1600"/>
              </a:spcAft>
              <a:buNone/>
            </a:pPr>
            <a:r>
              <a:t/>
            </a:r>
            <a:endParaRPr sz="2000"/>
          </a:p>
        </p:txBody>
      </p:sp>
      <p:pic>
        <p:nvPicPr>
          <p:cNvPr id="147" name="Google Shape;147;p15"/>
          <p:cNvPicPr preferRelativeResize="0"/>
          <p:nvPr/>
        </p:nvPicPr>
        <p:blipFill>
          <a:blip r:embed="rId3">
            <a:alphaModFix/>
          </a:blip>
          <a:stretch>
            <a:fillRect/>
          </a:stretch>
        </p:blipFill>
        <p:spPr>
          <a:xfrm>
            <a:off x="5549625" y="2571750"/>
            <a:ext cx="3145325" cy="2096875"/>
          </a:xfrm>
          <a:prstGeom prst="rect">
            <a:avLst/>
          </a:prstGeom>
          <a:noFill/>
          <a:ln>
            <a:noFill/>
          </a:ln>
        </p:spPr>
      </p:pic>
      <p:pic>
        <p:nvPicPr>
          <p:cNvPr id="148" name="Google Shape;148;p15"/>
          <p:cNvPicPr preferRelativeResize="0"/>
          <p:nvPr/>
        </p:nvPicPr>
        <p:blipFill>
          <a:blip r:embed="rId4">
            <a:alphaModFix/>
          </a:blip>
          <a:stretch>
            <a:fillRect/>
          </a:stretch>
        </p:blipFill>
        <p:spPr>
          <a:xfrm>
            <a:off x="923925" y="2867675"/>
            <a:ext cx="4366525" cy="209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8"/>
                                        </p:tgtEl>
                                      </p:cBhvr>
                                    </p:animEffect>
                                    <p:set>
                                      <p:cBhvr>
                                        <p:cTn dur="1" fill="hold">
                                          <p:stCondLst>
                                            <p:cond delay="1000"/>
                                          </p:stCondLst>
                                        </p:cTn>
                                        <p:tgtEl>
                                          <p:spTgt spid="1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Phase and Out of Phase</a:t>
            </a:r>
            <a:endParaRPr/>
          </a:p>
        </p:txBody>
      </p:sp>
      <p:sp>
        <p:nvSpPr>
          <p:cNvPr id="338" name="Google Shape;338;p42"/>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 Phase: Perfect </a:t>
            </a:r>
            <a:r>
              <a:rPr lang="en"/>
              <a:t>Constructive</a:t>
            </a:r>
            <a:r>
              <a:rPr lang="en"/>
              <a:t> Interference</a:t>
            </a:r>
            <a:endParaRPr/>
          </a:p>
          <a:p>
            <a:pPr indent="-355600" lvl="0" marL="457200" rtl="0" algn="l">
              <a:spcBef>
                <a:spcPts val="0"/>
              </a:spcBef>
              <a:spcAft>
                <a:spcPts val="0"/>
              </a:spcAft>
              <a:buSzPts val="2000"/>
              <a:buChar char="●"/>
            </a:pPr>
            <a:r>
              <a:rPr lang="en"/>
              <a:t>Out of</a:t>
            </a:r>
            <a:r>
              <a:rPr lang="en"/>
              <a:t> Phase: Perfect Destructive Interference</a:t>
            </a:r>
            <a:endParaRPr/>
          </a:p>
          <a:p>
            <a:pPr indent="-355600" lvl="0" marL="457200" rtl="0" algn="l">
              <a:spcBef>
                <a:spcPts val="0"/>
              </a:spcBef>
              <a:spcAft>
                <a:spcPts val="0"/>
              </a:spcAft>
              <a:buSzPts val="2000"/>
              <a:buChar char="●"/>
            </a:pPr>
            <a:r>
              <a:rPr lang="en"/>
              <a:t>Somewhere in Between:</a:t>
            </a:r>
            <a:endParaRPr/>
          </a:p>
          <a:p>
            <a:pPr indent="-355600" lvl="0" marL="457200" rtl="0" algn="l">
              <a:spcBef>
                <a:spcPts val="0"/>
              </a:spcBef>
              <a:spcAft>
                <a:spcPts val="0"/>
              </a:spcAft>
              <a:buSzPts val="2000"/>
              <a:buChar char="●"/>
            </a:pPr>
            <a:r>
              <a:rPr lang="en"/>
              <a:t>90 Degrees out of phase</a:t>
            </a:r>
            <a:endParaRPr/>
          </a:p>
        </p:txBody>
      </p:sp>
      <p:pic>
        <p:nvPicPr>
          <p:cNvPr id="339" name="Google Shape;339;p42"/>
          <p:cNvPicPr preferRelativeResize="0"/>
          <p:nvPr/>
        </p:nvPicPr>
        <p:blipFill>
          <a:blip r:embed="rId3">
            <a:alphaModFix/>
          </a:blip>
          <a:stretch>
            <a:fillRect/>
          </a:stretch>
        </p:blipFill>
        <p:spPr>
          <a:xfrm>
            <a:off x="4571988" y="2483925"/>
            <a:ext cx="3800475" cy="2286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Waves have D</a:t>
            </a:r>
            <a:r>
              <a:rPr lang="en"/>
              <a:t>iffering</a:t>
            </a:r>
            <a:r>
              <a:rPr lang="en"/>
              <a:t> Frequencies</a:t>
            </a:r>
            <a:endParaRPr/>
          </a:p>
        </p:txBody>
      </p:sp>
      <p:sp>
        <p:nvSpPr>
          <p:cNvPr id="345" name="Google Shape;345;p43"/>
          <p:cNvSpPr txBox="1"/>
          <p:nvPr>
            <p:ph idx="1" type="body"/>
          </p:nvPr>
        </p:nvSpPr>
        <p:spPr>
          <a:xfrm>
            <a:off x="548647" y="1371600"/>
            <a:ext cx="4644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only seen waves with the same frequency</a:t>
            </a:r>
            <a:endParaRPr/>
          </a:p>
          <a:p>
            <a:pPr indent="0" lvl="0" marL="0" rtl="0" algn="l">
              <a:spcBef>
                <a:spcPts val="1600"/>
              </a:spcBef>
              <a:spcAft>
                <a:spcPts val="0"/>
              </a:spcAft>
              <a:buNone/>
            </a:pPr>
            <a:r>
              <a:rPr lang="en"/>
              <a:t>What if they are different?</a:t>
            </a:r>
            <a:endParaRPr/>
          </a:p>
          <a:p>
            <a:pPr indent="-355600" lvl="0" marL="457200" rtl="0" algn="l">
              <a:spcBef>
                <a:spcPts val="1600"/>
              </a:spcBef>
              <a:spcAft>
                <a:spcPts val="0"/>
              </a:spcAft>
              <a:buSzPts val="2000"/>
              <a:buChar char="●"/>
            </a:pPr>
            <a:r>
              <a:rPr lang="en"/>
              <a:t>Constructively interferes at some points</a:t>
            </a:r>
            <a:endParaRPr/>
          </a:p>
          <a:p>
            <a:pPr indent="-355600" lvl="0" marL="457200" rtl="0" algn="l">
              <a:spcBef>
                <a:spcPts val="0"/>
              </a:spcBef>
              <a:spcAft>
                <a:spcPts val="0"/>
              </a:spcAft>
              <a:buSzPts val="2000"/>
              <a:buChar char="●"/>
            </a:pPr>
            <a:r>
              <a:rPr lang="en"/>
              <a:t>Destructively interferes at others</a:t>
            </a:r>
            <a:endParaRPr/>
          </a:p>
          <a:p>
            <a:pPr indent="-355600" lvl="0" marL="457200" rtl="0" algn="l">
              <a:spcBef>
                <a:spcPts val="0"/>
              </a:spcBef>
              <a:spcAft>
                <a:spcPts val="0"/>
              </a:spcAft>
              <a:buSzPts val="2000"/>
              <a:buChar char="●"/>
            </a:pPr>
            <a:r>
              <a:rPr lang="en"/>
              <a:t>Music?</a:t>
            </a:r>
            <a:endParaRPr/>
          </a:p>
        </p:txBody>
      </p:sp>
      <p:pic>
        <p:nvPicPr>
          <p:cNvPr id="346" name="Google Shape;346;p43"/>
          <p:cNvPicPr preferRelativeResize="0"/>
          <p:nvPr/>
        </p:nvPicPr>
        <p:blipFill>
          <a:blip r:embed="rId3">
            <a:alphaModFix/>
          </a:blip>
          <a:stretch>
            <a:fillRect/>
          </a:stretch>
        </p:blipFill>
        <p:spPr>
          <a:xfrm>
            <a:off x="5345947" y="1523700"/>
            <a:ext cx="3645653" cy="27342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4"/>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352" name="Google Shape;352;p44"/>
          <p:cNvSpPr txBox="1"/>
          <p:nvPr>
            <p:ph idx="1" type="body"/>
          </p:nvPr>
        </p:nvSpPr>
        <p:spPr>
          <a:xfrm>
            <a:off x="548640" y="13716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interference?</a:t>
            </a:r>
            <a:endParaRPr/>
          </a:p>
          <a:p>
            <a:pPr indent="0" lvl="0" marL="0" rtl="0" algn="l">
              <a:spcBef>
                <a:spcPts val="1600"/>
              </a:spcBef>
              <a:spcAft>
                <a:spcPts val="0"/>
              </a:spcAft>
              <a:buNone/>
            </a:pPr>
            <a:r>
              <a:rPr lang="en"/>
              <a:t>What is the difference between Constructive and Destructive interference?</a:t>
            </a:r>
            <a:endParaRPr/>
          </a:p>
          <a:p>
            <a:pPr indent="0" lvl="0" marL="0" rtl="0" algn="l">
              <a:spcBef>
                <a:spcPts val="1600"/>
              </a:spcBef>
              <a:spcAft>
                <a:spcPts val="0"/>
              </a:spcAft>
              <a:buNone/>
            </a:pPr>
            <a:r>
              <a:rPr lang="en"/>
              <a:t>What does it mean for 2 waves to be 180 degrees out of phase?</a:t>
            </a:r>
            <a:endParaRPr/>
          </a:p>
          <a:p>
            <a:pPr indent="0" lvl="0" marL="0" rtl="0" algn="l">
              <a:spcBef>
                <a:spcPts val="1600"/>
              </a:spcBef>
              <a:spcAft>
                <a:spcPts val="0"/>
              </a:spcAft>
              <a:buNone/>
            </a:pPr>
            <a:r>
              <a:rPr lang="en"/>
              <a:t>What happens when different frequencies interfere with each other?</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097280" y="457200"/>
            <a:ext cx="77775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a wave look like?</a:t>
            </a:r>
            <a:endParaRPr/>
          </a:p>
        </p:txBody>
      </p:sp>
      <p:sp>
        <p:nvSpPr>
          <p:cNvPr id="154" name="Google Shape;154;p16"/>
          <p:cNvSpPr txBox="1"/>
          <p:nvPr>
            <p:ph idx="1" type="body"/>
          </p:nvPr>
        </p:nvSpPr>
        <p:spPr>
          <a:xfrm>
            <a:off x="548640" y="1371600"/>
            <a:ext cx="39999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Transverse waves</a:t>
            </a:r>
            <a:endParaRPr sz="2000"/>
          </a:p>
          <a:p>
            <a:pPr indent="-355600" lvl="1" marL="914400" rtl="0" algn="l">
              <a:spcBef>
                <a:spcPts val="0"/>
              </a:spcBef>
              <a:spcAft>
                <a:spcPts val="0"/>
              </a:spcAft>
              <a:buSzPts val="2000"/>
              <a:buChar char="○"/>
            </a:pPr>
            <a:r>
              <a:rPr lang="en" sz="2000"/>
              <a:t>They do the up and down </a:t>
            </a:r>
            <a:endParaRPr sz="2000"/>
          </a:p>
          <a:p>
            <a:pPr indent="-355600" lvl="1" marL="914400" rtl="0" algn="l">
              <a:spcBef>
                <a:spcPts val="0"/>
              </a:spcBef>
              <a:spcAft>
                <a:spcPts val="0"/>
              </a:spcAft>
              <a:buSzPts val="2000"/>
              <a:buChar char="○"/>
            </a:pPr>
            <a:r>
              <a:rPr lang="en" sz="2000"/>
              <a:t>Vroom, drop, vroom, drop, etc.</a:t>
            </a:r>
            <a:endParaRPr sz="2000"/>
          </a:p>
          <a:p>
            <a:pPr indent="-355600" lvl="0" marL="457200" rtl="0" algn="l">
              <a:spcBef>
                <a:spcPts val="0"/>
              </a:spcBef>
              <a:spcAft>
                <a:spcPts val="0"/>
              </a:spcAft>
              <a:buSzPts val="2000"/>
              <a:buChar char="●"/>
            </a:pPr>
            <a:r>
              <a:rPr lang="en" sz="2000"/>
              <a:t>Longitudinal waves</a:t>
            </a:r>
            <a:endParaRPr sz="2000"/>
          </a:p>
          <a:p>
            <a:pPr indent="-355600" lvl="1" marL="914400" rtl="0" algn="l">
              <a:spcBef>
                <a:spcPts val="0"/>
              </a:spcBef>
              <a:spcAft>
                <a:spcPts val="0"/>
              </a:spcAft>
              <a:buSzPts val="2000"/>
              <a:buChar char="○"/>
            </a:pPr>
            <a:r>
              <a:rPr lang="en" sz="2000"/>
              <a:t>They do the back and forth</a:t>
            </a:r>
            <a:endParaRPr sz="2000"/>
          </a:p>
          <a:p>
            <a:pPr indent="-355600" lvl="1" marL="914400" rtl="0" algn="l">
              <a:spcBef>
                <a:spcPts val="0"/>
              </a:spcBef>
              <a:spcAft>
                <a:spcPts val="0"/>
              </a:spcAft>
              <a:buSzPts val="2000"/>
              <a:buChar char="○"/>
            </a:pPr>
            <a:r>
              <a:rPr lang="en" sz="2000"/>
              <a:t>Squish, unsquish, squish, unsquish, etc.</a:t>
            </a:r>
            <a:endParaRPr sz="2000"/>
          </a:p>
        </p:txBody>
      </p:sp>
      <p:pic>
        <p:nvPicPr>
          <p:cNvPr id="155" name="Google Shape;155;p16"/>
          <p:cNvPicPr preferRelativeResize="0"/>
          <p:nvPr/>
        </p:nvPicPr>
        <p:blipFill>
          <a:blip r:embed="rId3">
            <a:alphaModFix/>
          </a:blip>
          <a:stretch>
            <a:fillRect/>
          </a:stretch>
        </p:blipFill>
        <p:spPr>
          <a:xfrm>
            <a:off x="5171901" y="1258200"/>
            <a:ext cx="3834126" cy="1595700"/>
          </a:xfrm>
          <a:prstGeom prst="rect">
            <a:avLst/>
          </a:prstGeom>
          <a:noFill/>
          <a:ln>
            <a:noFill/>
          </a:ln>
        </p:spPr>
      </p:pic>
      <p:pic>
        <p:nvPicPr>
          <p:cNvPr id="156" name="Google Shape;156;p16"/>
          <p:cNvPicPr preferRelativeResize="0"/>
          <p:nvPr/>
        </p:nvPicPr>
        <p:blipFill>
          <a:blip r:embed="rId4">
            <a:alphaModFix/>
          </a:blip>
          <a:stretch>
            <a:fillRect/>
          </a:stretch>
        </p:blipFill>
        <p:spPr>
          <a:xfrm>
            <a:off x="5171900" y="3223475"/>
            <a:ext cx="3834125" cy="1369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Expressing longitudinal waves</a:t>
            </a:r>
            <a:endParaRPr/>
          </a:p>
        </p:txBody>
      </p:sp>
      <p:sp>
        <p:nvSpPr>
          <p:cNvPr id="162" name="Google Shape;162;p17"/>
          <p:cNvSpPr txBox="1"/>
          <p:nvPr>
            <p:ph idx="1" type="body"/>
          </p:nvPr>
        </p:nvSpPr>
        <p:spPr>
          <a:xfrm>
            <a:off x="548640" y="1371300"/>
            <a:ext cx="385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Compressions and rarefactions are hard to show on paper</a:t>
            </a:r>
            <a:endParaRPr sz="2000"/>
          </a:p>
          <a:p>
            <a:pPr indent="-355600" lvl="0" marL="457200" rtl="0" algn="l">
              <a:spcBef>
                <a:spcPts val="0"/>
              </a:spcBef>
              <a:spcAft>
                <a:spcPts val="0"/>
              </a:spcAft>
              <a:buSzPts val="2000"/>
              <a:buChar char="●"/>
            </a:pPr>
            <a:r>
              <a:rPr lang="en" sz="2000"/>
              <a:t>We can draw longitudinal waves in a way similar to transverse waves!</a:t>
            </a:r>
            <a:endParaRPr sz="2000"/>
          </a:p>
        </p:txBody>
      </p:sp>
      <p:pic>
        <p:nvPicPr>
          <p:cNvPr id="163" name="Google Shape;163;p17"/>
          <p:cNvPicPr preferRelativeResize="0"/>
          <p:nvPr/>
        </p:nvPicPr>
        <p:blipFill>
          <a:blip r:embed="rId3">
            <a:alphaModFix/>
          </a:blip>
          <a:stretch>
            <a:fillRect/>
          </a:stretch>
        </p:blipFill>
        <p:spPr>
          <a:xfrm>
            <a:off x="4443575" y="1026350"/>
            <a:ext cx="4230646" cy="3744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“squiggle?”</a:t>
            </a:r>
            <a:endParaRPr/>
          </a:p>
        </p:txBody>
      </p:sp>
      <p:sp>
        <p:nvSpPr>
          <p:cNvPr id="169" name="Google Shape;169;p18"/>
          <p:cNvSpPr txBox="1"/>
          <p:nvPr>
            <p:ph idx="1" type="body"/>
          </p:nvPr>
        </p:nvSpPr>
        <p:spPr>
          <a:xfrm>
            <a:off x="406065" y="1371300"/>
            <a:ext cx="8421300" cy="1545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A squiggle (cycle) is the segment from the same color to the next same color (aka, red to red or orange to orange to orange). After one cycle the next cycle looks the exact same. Repeat repeat repeat.</a:t>
            </a:r>
            <a:endParaRPr sz="2000"/>
          </a:p>
        </p:txBody>
      </p:sp>
      <p:pic>
        <p:nvPicPr>
          <p:cNvPr id="170" name="Google Shape;170;p18"/>
          <p:cNvPicPr preferRelativeResize="0"/>
          <p:nvPr/>
        </p:nvPicPr>
        <p:blipFill>
          <a:blip r:embed="rId3">
            <a:alphaModFix/>
          </a:blip>
          <a:stretch>
            <a:fillRect/>
          </a:stretch>
        </p:blipFill>
        <p:spPr>
          <a:xfrm>
            <a:off x="899000" y="2673624"/>
            <a:ext cx="7346001" cy="2469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Frequency and wavelength</a:t>
            </a:r>
            <a:endParaRPr/>
          </a:p>
        </p:txBody>
      </p:sp>
      <p:sp>
        <p:nvSpPr>
          <p:cNvPr id="176" name="Google Shape;176;p19"/>
          <p:cNvSpPr txBox="1"/>
          <p:nvPr>
            <p:ph idx="1" type="body"/>
          </p:nvPr>
        </p:nvSpPr>
        <p:spPr>
          <a:xfrm>
            <a:off x="548650" y="1371300"/>
            <a:ext cx="45141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Frequency (f): number of squiggles per second. Measured in “hertz.” Units for “hertz” is 1/</a:t>
            </a:r>
            <a:r>
              <a:rPr lang="en"/>
              <a:t>s</a:t>
            </a:r>
            <a:r>
              <a:rPr lang="en" sz="2000"/>
              <a:t>.</a:t>
            </a:r>
            <a:endParaRPr sz="2000"/>
          </a:p>
          <a:p>
            <a:pPr indent="-355600" lvl="0" marL="457200" rtl="0" algn="l">
              <a:spcBef>
                <a:spcPts val="0"/>
              </a:spcBef>
              <a:spcAft>
                <a:spcPts val="0"/>
              </a:spcAft>
              <a:buSzPts val="2000"/>
              <a:buChar char="●"/>
            </a:pPr>
            <a:r>
              <a:rPr lang="en" sz="2000"/>
              <a:t>Wavelength (λ): length of squiggle. Measured in meters.</a:t>
            </a:r>
            <a:endParaRPr sz="2000"/>
          </a:p>
        </p:txBody>
      </p:sp>
      <p:pic>
        <p:nvPicPr>
          <p:cNvPr id="177" name="Google Shape;177;p19"/>
          <p:cNvPicPr preferRelativeResize="0"/>
          <p:nvPr/>
        </p:nvPicPr>
        <p:blipFill>
          <a:blip r:embed="rId3">
            <a:alphaModFix/>
          </a:blip>
          <a:stretch>
            <a:fillRect/>
          </a:stretch>
        </p:blipFill>
        <p:spPr>
          <a:xfrm>
            <a:off x="5216000" y="1434337"/>
            <a:ext cx="3767576" cy="2274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the two</a:t>
            </a:r>
            <a:endParaRPr/>
          </a:p>
        </p:txBody>
      </p:sp>
      <p:sp>
        <p:nvSpPr>
          <p:cNvPr id="183" name="Google Shape;183;p20"/>
          <p:cNvSpPr txBox="1"/>
          <p:nvPr>
            <p:ph idx="1" type="body"/>
          </p:nvPr>
        </p:nvSpPr>
        <p:spPr>
          <a:xfrm>
            <a:off x="548640" y="1371300"/>
            <a:ext cx="4527600" cy="3536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Wavelength</a:t>
            </a:r>
            <a:endParaRPr sz="2000"/>
          </a:p>
          <a:p>
            <a:pPr indent="-355600" lvl="1" marL="914400" rtl="0" algn="l">
              <a:spcBef>
                <a:spcPts val="0"/>
              </a:spcBef>
              <a:spcAft>
                <a:spcPts val="0"/>
              </a:spcAft>
              <a:buSzPts val="2000"/>
              <a:buChar char="○"/>
            </a:pPr>
            <a:r>
              <a:rPr lang="en" sz="2000"/>
              <a:t>Measured as the distance between peaks or distance between troughs. </a:t>
            </a:r>
            <a:endParaRPr sz="2000"/>
          </a:p>
          <a:p>
            <a:pPr indent="-355600" lvl="1" marL="914400" rtl="0" algn="l">
              <a:spcBef>
                <a:spcPts val="0"/>
              </a:spcBef>
              <a:spcAft>
                <a:spcPts val="0"/>
              </a:spcAft>
              <a:buSzPts val="2000"/>
              <a:buChar char="○"/>
            </a:pPr>
            <a:r>
              <a:rPr lang="en" sz="2000"/>
              <a:t>Also the length of a cycle.</a:t>
            </a:r>
            <a:endParaRPr sz="2000"/>
          </a:p>
          <a:p>
            <a:pPr indent="-355600" lvl="0" marL="457200" rtl="0" algn="l">
              <a:spcBef>
                <a:spcPts val="0"/>
              </a:spcBef>
              <a:spcAft>
                <a:spcPts val="0"/>
              </a:spcAft>
              <a:buSzPts val="2000"/>
              <a:buChar char="●"/>
            </a:pPr>
            <a:r>
              <a:rPr lang="en" sz="2000"/>
              <a:t>Frequency</a:t>
            </a:r>
            <a:endParaRPr sz="2000"/>
          </a:p>
          <a:p>
            <a:pPr indent="-355600" lvl="1" marL="914400" rtl="0" algn="l">
              <a:spcBef>
                <a:spcPts val="0"/>
              </a:spcBef>
              <a:spcAft>
                <a:spcPts val="0"/>
              </a:spcAft>
              <a:buSzPts val="2000"/>
              <a:buChar char="○"/>
            </a:pPr>
            <a:r>
              <a:rPr lang="en" sz="2000"/>
              <a:t>How many cycles occur in a given time</a:t>
            </a:r>
            <a:endParaRPr sz="2000"/>
          </a:p>
          <a:p>
            <a:pPr indent="-355600" lvl="1" marL="914400" rtl="0" algn="l">
              <a:spcBef>
                <a:spcPts val="0"/>
              </a:spcBef>
              <a:spcAft>
                <a:spcPts val="0"/>
              </a:spcAft>
              <a:buSzPts val="2000"/>
              <a:buChar char="○"/>
            </a:pPr>
            <a:r>
              <a:rPr lang="en" sz="2000"/>
              <a:t># of cycles divided by time.</a:t>
            </a:r>
            <a:endParaRPr sz="2000"/>
          </a:p>
        </p:txBody>
      </p:sp>
      <p:pic>
        <p:nvPicPr>
          <p:cNvPr id="184" name="Google Shape;184;p20"/>
          <p:cNvPicPr preferRelativeResize="0"/>
          <p:nvPr/>
        </p:nvPicPr>
        <p:blipFill>
          <a:blip r:embed="rId3">
            <a:alphaModFix/>
          </a:blip>
          <a:stretch>
            <a:fillRect/>
          </a:stretch>
        </p:blipFill>
        <p:spPr>
          <a:xfrm>
            <a:off x="4824025" y="1875200"/>
            <a:ext cx="3985874" cy="2333920"/>
          </a:xfrm>
          <a:prstGeom prst="rect">
            <a:avLst/>
          </a:prstGeom>
          <a:noFill/>
          <a:ln>
            <a:noFill/>
          </a:ln>
        </p:spPr>
      </p:pic>
      <p:sp>
        <p:nvSpPr>
          <p:cNvPr id="185" name="Google Shape;185;p20"/>
          <p:cNvSpPr txBox="1"/>
          <p:nvPr/>
        </p:nvSpPr>
        <p:spPr>
          <a:xfrm>
            <a:off x="5005725" y="4075775"/>
            <a:ext cx="29391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*that should say f = 2 cycles / 2 seconds</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1097280" y="457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a:t>
            </a:r>
            <a:r>
              <a:rPr lang="en"/>
              <a:t>(amplitude)</a:t>
            </a:r>
            <a:endParaRPr/>
          </a:p>
        </p:txBody>
      </p:sp>
      <p:sp>
        <p:nvSpPr>
          <p:cNvPr id="191" name="Google Shape;191;p21"/>
          <p:cNvSpPr txBox="1"/>
          <p:nvPr>
            <p:ph idx="1" type="body"/>
          </p:nvPr>
        </p:nvSpPr>
        <p:spPr>
          <a:xfrm>
            <a:off x="548640" y="1371300"/>
            <a:ext cx="3999900" cy="334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Amplitude</a:t>
            </a:r>
            <a:endParaRPr sz="2000"/>
          </a:p>
          <a:p>
            <a:pPr indent="-355600" lvl="1" marL="914400" rtl="0" algn="l">
              <a:spcBef>
                <a:spcPts val="0"/>
              </a:spcBef>
              <a:spcAft>
                <a:spcPts val="0"/>
              </a:spcAft>
              <a:buSzPts val="2000"/>
              <a:buChar char="○"/>
            </a:pPr>
            <a:r>
              <a:rPr lang="en" sz="2000"/>
              <a:t>How “tall” a wave looks</a:t>
            </a:r>
            <a:endParaRPr sz="2000"/>
          </a:p>
          <a:p>
            <a:pPr indent="-355600" lvl="1" marL="914400" rtl="0" algn="l">
              <a:spcBef>
                <a:spcPts val="0"/>
              </a:spcBef>
              <a:spcAft>
                <a:spcPts val="0"/>
              </a:spcAft>
              <a:buSzPts val="2000"/>
              <a:buChar char="○"/>
            </a:pPr>
            <a:r>
              <a:rPr lang="en" sz="2000"/>
              <a:t>Determine the “strength” of the wave</a:t>
            </a:r>
            <a:endParaRPr sz="2000"/>
          </a:p>
          <a:p>
            <a:pPr indent="-355600" lvl="1" marL="914400" rtl="0" algn="l">
              <a:spcBef>
                <a:spcPts val="0"/>
              </a:spcBef>
              <a:spcAft>
                <a:spcPts val="0"/>
              </a:spcAft>
              <a:buSzPts val="2000"/>
              <a:buChar char="○"/>
            </a:pPr>
            <a:r>
              <a:rPr lang="en" sz="2000"/>
              <a:t>High amplitude sound waves are loud</a:t>
            </a:r>
            <a:endParaRPr sz="2000"/>
          </a:p>
          <a:p>
            <a:pPr indent="-355600" lvl="1" marL="914400" rtl="0" algn="l">
              <a:spcBef>
                <a:spcPts val="0"/>
              </a:spcBef>
              <a:spcAft>
                <a:spcPts val="0"/>
              </a:spcAft>
              <a:buSzPts val="2000"/>
              <a:buChar char="○"/>
            </a:pPr>
            <a:r>
              <a:rPr lang="en" sz="2000"/>
              <a:t>High amplitude light waves are “bright”</a:t>
            </a:r>
            <a:endParaRPr sz="2000"/>
          </a:p>
        </p:txBody>
      </p:sp>
      <p:pic>
        <p:nvPicPr>
          <p:cNvPr id="192" name="Google Shape;192;p21"/>
          <p:cNvPicPr preferRelativeResize="0"/>
          <p:nvPr/>
        </p:nvPicPr>
        <p:blipFill>
          <a:blip r:embed="rId3">
            <a:alphaModFix/>
          </a:blip>
          <a:stretch>
            <a:fillRect/>
          </a:stretch>
        </p:blipFill>
        <p:spPr>
          <a:xfrm>
            <a:off x="4464000" y="1246250"/>
            <a:ext cx="4527601" cy="2846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