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Nunito"/>
      <p:regular r:id="rId23"/>
      <p:bold r:id="rId24"/>
      <p:italic r:id="rId25"/>
      <p:boldItalic r:id="rId26"/>
    </p:embeddedFont>
    <p:embeddedFont>
      <p:font typeface="Maven Pro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28" Type="http://schemas.openxmlformats.org/officeDocument/2006/relationships/font" Target="fonts/MavenPro-bold.fntdata"/><Relationship Id="rId27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2d5614f2f6_0_6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2d5614f2f6_0_6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2d5614f2f6_0_7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2d5614f2f6_0_7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2d5614f2f6_0_7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2d5614f2f6_0_7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2d5614f2f6_0_6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2d5614f2f6_0_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2d5614f2f6_0_7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2d5614f2f6_0_7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2d5614f2f6_0_7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2d5614f2f6_0_7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2d5614f2f6_0_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12d5614f2f6_0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2d5614f2f6_0_8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2d5614f2f6_0_8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2d5614f2f6_0_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2d5614f2f6_0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2d5614f2f6_0_6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2d5614f2f6_0_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2d5614f2f6_0_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2d5614f2f6_0_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2d5614f2f6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2d5614f2f6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2d5614f2f6_0_8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2d5614f2f6_0_8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2d5614f2f6_0_6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2d5614f2f6_0_6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2d5614f2f6_0_7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2d5614f2f6_0_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2d5614f2f6_0_6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2d5614f2f6_0_6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columbia.edu/~nhc1/UN2802_s21/LorentzForce.pdf" TargetMode="External"/><Relationship Id="rId4" Type="http://schemas.openxmlformats.org/officeDocument/2006/relationships/image" Target="../media/image12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Journey Through Magnetism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2"/>
          <p:cNvSpPr txBox="1"/>
          <p:nvPr>
            <p:ph type="title"/>
          </p:nvPr>
        </p:nvSpPr>
        <p:spPr>
          <a:xfrm>
            <a:off x="1303800" y="598575"/>
            <a:ext cx="70305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Angular Momentum</a:t>
            </a:r>
            <a:endParaRPr/>
          </a:p>
        </p:txBody>
      </p:sp>
      <p:sp>
        <p:nvSpPr>
          <p:cNvPr id="356" name="Google Shape;356;p22"/>
          <p:cNvSpPr txBox="1"/>
          <p:nvPr>
            <p:ph idx="1" type="body"/>
          </p:nvPr>
        </p:nvSpPr>
        <p:spPr>
          <a:xfrm>
            <a:off x="1303800" y="1214175"/>
            <a:ext cx="3430500" cy="6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Linear momentum is the integral of force with respect to time.</a:t>
            </a:r>
            <a:endParaRPr/>
          </a:p>
        </p:txBody>
      </p:sp>
      <p:sp>
        <p:nvSpPr>
          <p:cNvPr id="357" name="Google Shape;357;p22"/>
          <p:cNvSpPr txBox="1"/>
          <p:nvPr>
            <p:ph idx="1" type="body"/>
          </p:nvPr>
        </p:nvSpPr>
        <p:spPr>
          <a:xfrm>
            <a:off x="1303800" y="1759950"/>
            <a:ext cx="3430500" cy="6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By Newton’s second law, F = ma where m is mass and a is acceleration. </a:t>
            </a:r>
            <a:endParaRPr/>
          </a:p>
        </p:txBody>
      </p:sp>
      <p:sp>
        <p:nvSpPr>
          <p:cNvPr id="358" name="Google Shape;358;p22"/>
          <p:cNvSpPr txBox="1"/>
          <p:nvPr>
            <p:ph idx="1" type="body"/>
          </p:nvPr>
        </p:nvSpPr>
        <p:spPr>
          <a:xfrm>
            <a:off x="1303800" y="2374950"/>
            <a:ext cx="3430500" cy="8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Linear momentum p is thus mass times velocity as velocity is the integral of acceleration with respect to time.</a:t>
            </a:r>
            <a:endParaRPr/>
          </a:p>
        </p:txBody>
      </p:sp>
      <p:sp>
        <p:nvSpPr>
          <p:cNvPr id="359" name="Google Shape;359;p22"/>
          <p:cNvSpPr txBox="1"/>
          <p:nvPr>
            <p:ph idx="1" type="body"/>
          </p:nvPr>
        </p:nvSpPr>
        <p:spPr>
          <a:xfrm>
            <a:off x="1303800" y="3220050"/>
            <a:ext cx="3430500" cy="10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Similarly, angular momentum, L, is the integral of torque with time, which, for a particle moving in a circle of radius R, is mvR = mR</a:t>
            </a:r>
            <a:r>
              <a:rPr baseline="30000" lang="en"/>
              <a:t>2</a:t>
            </a:r>
            <a:r>
              <a:rPr lang="en"/>
              <a:t>ω.</a:t>
            </a:r>
            <a:endParaRPr/>
          </a:p>
        </p:txBody>
      </p:sp>
      <p:pic>
        <p:nvPicPr>
          <p:cNvPr id="360" name="Google Shape;36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6700" y="1366575"/>
            <a:ext cx="4104901" cy="349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3"/>
          <p:cNvSpPr txBox="1"/>
          <p:nvPr>
            <p:ph type="title"/>
          </p:nvPr>
        </p:nvSpPr>
        <p:spPr>
          <a:xfrm>
            <a:off x="1303800" y="598575"/>
            <a:ext cx="70305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Gyromagnetic Ratio</a:t>
            </a:r>
            <a:endParaRPr/>
          </a:p>
        </p:txBody>
      </p:sp>
      <p:sp>
        <p:nvSpPr>
          <p:cNvPr id="366" name="Google Shape;366;p23"/>
          <p:cNvSpPr txBox="1"/>
          <p:nvPr>
            <p:ph idx="1" type="body"/>
          </p:nvPr>
        </p:nvSpPr>
        <p:spPr>
          <a:xfrm>
            <a:off x="1303800" y="1214175"/>
            <a:ext cx="34305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Recall µ = QR</a:t>
            </a:r>
            <a:r>
              <a:rPr baseline="30000" lang="en"/>
              <a:t>2</a:t>
            </a:r>
            <a:r>
              <a:rPr lang="en"/>
              <a:t>ω/2 and L = mR</a:t>
            </a:r>
            <a:r>
              <a:rPr baseline="30000" lang="en"/>
              <a:t>2</a:t>
            </a:r>
            <a:r>
              <a:rPr lang="en"/>
              <a:t>ω.</a:t>
            </a:r>
            <a:endParaRPr/>
          </a:p>
        </p:txBody>
      </p:sp>
      <p:sp>
        <p:nvSpPr>
          <p:cNvPr id="367" name="Google Shape;367;p23"/>
          <p:cNvSpPr txBox="1"/>
          <p:nvPr>
            <p:ph idx="1" type="body"/>
          </p:nvPr>
        </p:nvSpPr>
        <p:spPr>
          <a:xfrm>
            <a:off x="1303800" y="1599075"/>
            <a:ext cx="34305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Thus, µ = [Q/(2m)]L.</a:t>
            </a:r>
            <a:endParaRPr/>
          </a:p>
        </p:txBody>
      </p:sp>
      <p:sp>
        <p:nvSpPr>
          <p:cNvPr id="368" name="Google Shape;368;p23"/>
          <p:cNvSpPr txBox="1"/>
          <p:nvPr>
            <p:ph idx="1" type="body"/>
          </p:nvPr>
        </p:nvSpPr>
        <p:spPr>
          <a:xfrm>
            <a:off x="1303800" y="1983975"/>
            <a:ext cx="3430500" cy="8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However, recall that this was for a ring of charge, what about for some other distribution of charge? A particle?</a:t>
            </a:r>
            <a:endParaRPr/>
          </a:p>
        </p:txBody>
      </p:sp>
      <p:sp>
        <p:nvSpPr>
          <p:cNvPr id="369" name="Google Shape;369;p23"/>
          <p:cNvSpPr txBox="1"/>
          <p:nvPr>
            <p:ph idx="1" type="body"/>
          </p:nvPr>
        </p:nvSpPr>
        <p:spPr>
          <a:xfrm>
            <a:off x="1303800" y="2829075"/>
            <a:ext cx="3430500" cy="8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More generally, we say µ = [gQ/(2m)]L where g is a dimensionless scale factor, often around 2 for elementary particles.</a:t>
            </a:r>
            <a:endParaRPr/>
          </a:p>
        </p:txBody>
      </p:sp>
      <p:sp>
        <p:nvSpPr>
          <p:cNvPr id="370" name="Google Shape;370;p23"/>
          <p:cNvSpPr txBox="1"/>
          <p:nvPr>
            <p:ph idx="1" type="body"/>
          </p:nvPr>
        </p:nvSpPr>
        <p:spPr>
          <a:xfrm>
            <a:off x="1303800" y="3674175"/>
            <a:ext cx="3430500" cy="8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Regardless, the important idea is that µ, our magnetic moment, is directly proportional to the angular momentum of a particle.</a:t>
            </a:r>
            <a:endParaRPr/>
          </a:p>
        </p:txBody>
      </p:sp>
      <p:sp>
        <p:nvSpPr>
          <p:cNvPr id="371" name="Google Shape;371;p23"/>
          <p:cNvSpPr txBox="1"/>
          <p:nvPr>
            <p:ph idx="1" type="body"/>
          </p:nvPr>
        </p:nvSpPr>
        <p:spPr>
          <a:xfrm>
            <a:off x="1303800" y="4519275"/>
            <a:ext cx="34305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For simplicity, let r = gQ/(2m).</a:t>
            </a:r>
            <a:endParaRPr/>
          </a:p>
        </p:txBody>
      </p:sp>
      <p:pic>
        <p:nvPicPr>
          <p:cNvPr id="372" name="Google Shape;37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1537" y="1402125"/>
            <a:ext cx="2991203" cy="168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2670" y="3153625"/>
            <a:ext cx="3548925" cy="1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4"/>
          <p:cNvSpPr txBox="1"/>
          <p:nvPr>
            <p:ph type="title"/>
          </p:nvPr>
        </p:nvSpPr>
        <p:spPr>
          <a:xfrm>
            <a:off x="824000" y="763600"/>
            <a:ext cx="58578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Angular Momentum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5"/>
          <p:cNvSpPr txBox="1"/>
          <p:nvPr>
            <p:ph type="title"/>
          </p:nvPr>
        </p:nvSpPr>
        <p:spPr>
          <a:xfrm>
            <a:off x="1303800" y="598575"/>
            <a:ext cx="70305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Work-Energy Theorem</a:t>
            </a:r>
            <a:endParaRPr/>
          </a:p>
        </p:txBody>
      </p:sp>
      <p:sp>
        <p:nvSpPr>
          <p:cNvPr id="384" name="Google Shape;384;p25"/>
          <p:cNvSpPr txBox="1"/>
          <p:nvPr>
            <p:ph idx="1" type="body"/>
          </p:nvPr>
        </p:nvSpPr>
        <p:spPr>
          <a:xfrm>
            <a:off x="1303800" y="1214175"/>
            <a:ext cx="3430500" cy="8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You may have heard that work is the amount of force applied over a certain distance. </a:t>
            </a:r>
            <a:endParaRPr/>
          </a:p>
        </p:txBody>
      </p:sp>
      <p:sp>
        <p:nvSpPr>
          <p:cNvPr id="385" name="Google Shape;385;p25"/>
          <p:cNvSpPr txBox="1"/>
          <p:nvPr>
            <p:ph idx="1" type="body"/>
          </p:nvPr>
        </p:nvSpPr>
        <p:spPr>
          <a:xfrm>
            <a:off x="1303800" y="1990050"/>
            <a:ext cx="3430500" cy="8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 rotational </a:t>
            </a:r>
            <a:r>
              <a:rPr lang="en"/>
              <a:t>mechanics</a:t>
            </a:r>
            <a:r>
              <a:rPr lang="en"/>
              <a:t>, we can say that work is the torque applied over a certain angle.</a:t>
            </a:r>
            <a:endParaRPr/>
          </a:p>
        </p:txBody>
      </p:sp>
      <p:sp>
        <p:nvSpPr>
          <p:cNvPr id="386" name="Google Shape;386;p25"/>
          <p:cNvSpPr txBox="1"/>
          <p:nvPr>
            <p:ph idx="1" type="body"/>
          </p:nvPr>
        </p:nvSpPr>
        <p:spPr>
          <a:xfrm>
            <a:off x="1303800" y="2835150"/>
            <a:ext cx="3430500" cy="8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can integrate magnetic torque over our angle t to get the work done by the magnetic field as W = -µBcos(θ).</a:t>
            </a:r>
            <a:endParaRPr/>
          </a:p>
        </p:txBody>
      </p:sp>
      <p:sp>
        <p:nvSpPr>
          <p:cNvPr id="387" name="Google Shape;387;p25"/>
          <p:cNvSpPr txBox="1"/>
          <p:nvPr>
            <p:ph idx="1" type="body"/>
          </p:nvPr>
        </p:nvSpPr>
        <p:spPr>
          <a:xfrm>
            <a:off x="1303800" y="3680250"/>
            <a:ext cx="3430500" cy="8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Energy is the ability to do work, so the more work is done by the magnetic field, the less energy there is.</a:t>
            </a:r>
            <a:endParaRPr/>
          </a:p>
        </p:txBody>
      </p:sp>
      <p:sp>
        <p:nvSpPr>
          <p:cNvPr id="388" name="Google Shape;388;p25"/>
          <p:cNvSpPr txBox="1"/>
          <p:nvPr>
            <p:ph idx="1" type="body"/>
          </p:nvPr>
        </p:nvSpPr>
        <p:spPr>
          <a:xfrm>
            <a:off x="1303800" y="4525350"/>
            <a:ext cx="34305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Thus, E = W.</a:t>
            </a:r>
            <a:endParaRPr/>
          </a:p>
        </p:txBody>
      </p:sp>
      <p:pic>
        <p:nvPicPr>
          <p:cNvPr id="389" name="Google Shape;38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6700" y="1366575"/>
            <a:ext cx="2949213" cy="3624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6"/>
          <p:cNvSpPr txBox="1"/>
          <p:nvPr>
            <p:ph type="title"/>
          </p:nvPr>
        </p:nvSpPr>
        <p:spPr>
          <a:xfrm>
            <a:off x="1303800" y="598575"/>
            <a:ext cx="70305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Angular Momentum and Work</a:t>
            </a:r>
            <a:endParaRPr/>
          </a:p>
        </p:txBody>
      </p:sp>
      <p:sp>
        <p:nvSpPr>
          <p:cNvPr id="395" name="Google Shape;395;p26"/>
          <p:cNvSpPr txBox="1"/>
          <p:nvPr>
            <p:ph idx="1" type="body"/>
          </p:nvPr>
        </p:nvSpPr>
        <p:spPr>
          <a:xfrm>
            <a:off x="1303800" y="1214175"/>
            <a:ext cx="3430500" cy="6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Let us say </a:t>
            </a:r>
            <a:r>
              <a:rPr lang="en"/>
              <a:t>µBcos(θ) = µ⋅B, where ⋅ is our dot product. </a:t>
            </a:r>
            <a:endParaRPr/>
          </a:p>
        </p:txBody>
      </p:sp>
      <p:sp>
        <p:nvSpPr>
          <p:cNvPr id="396" name="Google Shape;396;p26"/>
          <p:cNvSpPr txBox="1"/>
          <p:nvPr>
            <p:ph idx="1" type="body"/>
          </p:nvPr>
        </p:nvSpPr>
        <p:spPr>
          <a:xfrm>
            <a:off x="1303800" y="2444175"/>
            <a:ext cx="34305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Recall µ = rL, so µ⋅B = rL⋅B.</a:t>
            </a:r>
            <a:endParaRPr/>
          </a:p>
        </p:txBody>
      </p:sp>
      <p:sp>
        <p:nvSpPr>
          <p:cNvPr id="397" name="Google Shape;397;p26"/>
          <p:cNvSpPr txBox="1"/>
          <p:nvPr>
            <p:ph idx="1" type="body"/>
          </p:nvPr>
        </p:nvSpPr>
        <p:spPr>
          <a:xfrm>
            <a:off x="1303800" y="2829075"/>
            <a:ext cx="3430500" cy="8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Let’s say L = J</a:t>
            </a:r>
            <a:r>
              <a:rPr baseline="-25000" lang="en"/>
              <a:t>x</a:t>
            </a:r>
            <a:r>
              <a:rPr lang="en"/>
              <a:t> + J</a:t>
            </a:r>
            <a:r>
              <a:rPr baseline="-25000" lang="en"/>
              <a:t>y</a:t>
            </a:r>
            <a:r>
              <a:rPr lang="en"/>
              <a:t> + J</a:t>
            </a:r>
            <a:r>
              <a:rPr baseline="-25000" lang="en"/>
              <a:t>z</a:t>
            </a:r>
            <a:r>
              <a:rPr lang="en"/>
              <a:t> where each J</a:t>
            </a:r>
            <a:r>
              <a:rPr baseline="-25000" lang="en"/>
              <a:t>i</a:t>
            </a:r>
            <a:r>
              <a:rPr lang="en"/>
              <a:t> represents the angular momentum in the x, y, or z direction.</a:t>
            </a:r>
            <a:endParaRPr/>
          </a:p>
        </p:txBody>
      </p:sp>
      <p:sp>
        <p:nvSpPr>
          <p:cNvPr id="398" name="Google Shape;398;p26"/>
          <p:cNvSpPr txBox="1"/>
          <p:nvPr>
            <p:ph idx="1" type="body"/>
          </p:nvPr>
        </p:nvSpPr>
        <p:spPr>
          <a:xfrm>
            <a:off x="1303800" y="3674175"/>
            <a:ext cx="3430500" cy="8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Then, if B is in the z direction only, L⋅B = J</a:t>
            </a:r>
            <a:r>
              <a:rPr baseline="-25000" lang="en"/>
              <a:t>z</a:t>
            </a:r>
            <a:r>
              <a:rPr lang="en"/>
              <a:t>B only as the J</a:t>
            </a:r>
            <a:r>
              <a:rPr baseline="-25000" lang="en"/>
              <a:t>x</a:t>
            </a:r>
            <a:r>
              <a:rPr lang="en"/>
              <a:t>, J</a:t>
            </a:r>
            <a:r>
              <a:rPr baseline="-25000" lang="en"/>
              <a:t>y</a:t>
            </a:r>
            <a:r>
              <a:rPr lang="en"/>
              <a:t> terms are perpendicular to B, so the dot product returns 0.</a:t>
            </a:r>
            <a:endParaRPr/>
          </a:p>
        </p:txBody>
      </p:sp>
      <p:sp>
        <p:nvSpPr>
          <p:cNvPr id="399" name="Google Shape;399;p26"/>
          <p:cNvSpPr txBox="1"/>
          <p:nvPr/>
        </p:nvSpPr>
        <p:spPr>
          <a:xfrm>
            <a:off x="1303800" y="1829175"/>
            <a:ext cx="34305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Note if µ is perpendicular to B, then θ = 90, so our dot product returns 0.</a:t>
            </a:r>
            <a:endParaRPr/>
          </a:p>
        </p:txBody>
      </p:sp>
      <p:pic>
        <p:nvPicPr>
          <p:cNvPr id="400" name="Google Shape;40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6700" y="1366575"/>
            <a:ext cx="3863101" cy="362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7"/>
          <p:cNvSpPr txBox="1"/>
          <p:nvPr>
            <p:ph type="title"/>
          </p:nvPr>
        </p:nvSpPr>
        <p:spPr>
          <a:xfrm>
            <a:off x="1303800" y="598575"/>
            <a:ext cx="70305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Uneven Magnetic Field</a:t>
            </a:r>
            <a:endParaRPr/>
          </a:p>
        </p:txBody>
      </p:sp>
      <p:sp>
        <p:nvSpPr>
          <p:cNvPr id="406" name="Google Shape;406;p27"/>
          <p:cNvSpPr txBox="1"/>
          <p:nvPr>
            <p:ph idx="1" type="body"/>
          </p:nvPr>
        </p:nvSpPr>
        <p:spPr>
          <a:xfrm>
            <a:off x="1303800" y="1214175"/>
            <a:ext cx="3430500" cy="6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Now consider an elementary particle fired along the positive x direction along z = 0.</a:t>
            </a:r>
            <a:endParaRPr/>
          </a:p>
        </p:txBody>
      </p:sp>
      <p:sp>
        <p:nvSpPr>
          <p:cNvPr id="407" name="Google Shape;407;p27"/>
          <p:cNvSpPr txBox="1"/>
          <p:nvPr>
            <p:ph idx="1" type="body"/>
          </p:nvPr>
        </p:nvSpPr>
        <p:spPr>
          <a:xfrm>
            <a:off x="1303800" y="1829175"/>
            <a:ext cx="3430500" cy="10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Along the z direction, let’s say there’s an uneven magnetic field B = B</a:t>
            </a:r>
            <a:r>
              <a:rPr baseline="-25000" lang="en"/>
              <a:t>0</a:t>
            </a:r>
            <a:r>
              <a:rPr lang="en"/>
              <a:t> + bz. Thus, the magnetic field is stronger the higher up you go.</a:t>
            </a:r>
            <a:endParaRPr/>
          </a:p>
        </p:txBody>
      </p:sp>
      <p:sp>
        <p:nvSpPr>
          <p:cNvPr id="408" name="Google Shape;408;p27"/>
          <p:cNvSpPr txBox="1"/>
          <p:nvPr>
            <p:ph idx="1" type="body"/>
          </p:nvPr>
        </p:nvSpPr>
        <p:spPr>
          <a:xfrm>
            <a:off x="1303800" y="2904375"/>
            <a:ext cx="34305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Energy is E = -µ⋅B = -rJ</a:t>
            </a:r>
            <a:r>
              <a:rPr baseline="-25000" lang="en"/>
              <a:t>z</a:t>
            </a:r>
            <a:r>
              <a:rPr lang="en"/>
              <a:t>(B</a:t>
            </a:r>
            <a:r>
              <a:rPr baseline="-25000" lang="en"/>
              <a:t>0</a:t>
            </a:r>
            <a:r>
              <a:rPr lang="en"/>
              <a:t> + bz).</a:t>
            </a:r>
            <a:endParaRPr/>
          </a:p>
        </p:txBody>
      </p:sp>
      <p:sp>
        <p:nvSpPr>
          <p:cNvPr id="409" name="Google Shape;409;p27"/>
          <p:cNvSpPr txBox="1"/>
          <p:nvPr>
            <p:ph idx="1" type="body"/>
          </p:nvPr>
        </p:nvSpPr>
        <p:spPr>
          <a:xfrm>
            <a:off x="1303800" y="3289275"/>
            <a:ext cx="34305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Work done by the field is W = E.</a:t>
            </a:r>
            <a:endParaRPr/>
          </a:p>
        </p:txBody>
      </p:sp>
      <p:sp>
        <p:nvSpPr>
          <p:cNvPr id="410" name="Google Shape;410;p27"/>
          <p:cNvSpPr txBox="1"/>
          <p:nvPr>
            <p:ph idx="1" type="body"/>
          </p:nvPr>
        </p:nvSpPr>
        <p:spPr>
          <a:xfrm>
            <a:off x="1303800" y="3674175"/>
            <a:ext cx="3430500" cy="8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Energy decreases as we apply a force, so we say energy is the negative </a:t>
            </a:r>
            <a:r>
              <a:rPr lang="en"/>
              <a:t>spatial</a:t>
            </a:r>
            <a:r>
              <a:rPr lang="en"/>
              <a:t> derivative of force.</a:t>
            </a:r>
            <a:endParaRPr/>
          </a:p>
        </p:txBody>
      </p:sp>
      <p:sp>
        <p:nvSpPr>
          <p:cNvPr id="411" name="Google Shape;411;p27"/>
          <p:cNvSpPr txBox="1"/>
          <p:nvPr>
            <p:ph idx="1" type="body"/>
          </p:nvPr>
        </p:nvSpPr>
        <p:spPr>
          <a:xfrm>
            <a:off x="1303800" y="4519275"/>
            <a:ext cx="34305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Thus, F = -dE/dz = rJ</a:t>
            </a:r>
            <a:r>
              <a:rPr baseline="-25000" lang="en"/>
              <a:t>z</a:t>
            </a:r>
            <a:r>
              <a:rPr lang="en"/>
              <a:t>b.</a:t>
            </a:r>
            <a:endParaRPr/>
          </a:p>
        </p:txBody>
      </p:sp>
      <p:pic>
        <p:nvPicPr>
          <p:cNvPr id="412" name="Google Shape;41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6700" y="1366575"/>
            <a:ext cx="3495078" cy="362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8"/>
          <p:cNvSpPr txBox="1"/>
          <p:nvPr>
            <p:ph type="title"/>
          </p:nvPr>
        </p:nvSpPr>
        <p:spPr>
          <a:xfrm>
            <a:off x="1303800" y="598575"/>
            <a:ext cx="70305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Uneven Magnetic Field (continued)</a:t>
            </a:r>
            <a:endParaRPr/>
          </a:p>
        </p:txBody>
      </p:sp>
      <p:sp>
        <p:nvSpPr>
          <p:cNvPr id="418" name="Google Shape;418;p28"/>
          <p:cNvSpPr txBox="1"/>
          <p:nvPr>
            <p:ph idx="1" type="body"/>
          </p:nvPr>
        </p:nvSpPr>
        <p:spPr>
          <a:xfrm>
            <a:off x="1303800" y="1214175"/>
            <a:ext cx="3430500" cy="8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This means different forces are applied to particles with different angular momentums in the z direction.</a:t>
            </a:r>
            <a:endParaRPr/>
          </a:p>
        </p:txBody>
      </p:sp>
      <p:sp>
        <p:nvSpPr>
          <p:cNvPr id="419" name="Google Shape;419;p28"/>
          <p:cNvSpPr txBox="1"/>
          <p:nvPr>
            <p:ph idx="1" type="body"/>
          </p:nvPr>
        </p:nvSpPr>
        <p:spPr>
          <a:xfrm>
            <a:off x="1303800" y="2059275"/>
            <a:ext cx="3430500" cy="8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Now after shooting the particles through the magnetic field, place a board parallel to the z-axis some distance away.</a:t>
            </a:r>
            <a:endParaRPr/>
          </a:p>
        </p:txBody>
      </p:sp>
      <p:sp>
        <p:nvSpPr>
          <p:cNvPr id="420" name="Google Shape;420;p28"/>
          <p:cNvSpPr txBox="1"/>
          <p:nvPr>
            <p:ph idx="1" type="body"/>
          </p:nvPr>
        </p:nvSpPr>
        <p:spPr>
          <a:xfrm>
            <a:off x="1303800" y="2904375"/>
            <a:ext cx="3430500" cy="6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If we look at where the particles land, we can calculate the initial angular momentum.</a:t>
            </a:r>
            <a:endParaRPr/>
          </a:p>
        </p:txBody>
      </p:sp>
      <p:sp>
        <p:nvSpPr>
          <p:cNvPr id="421" name="Google Shape;421;p28"/>
          <p:cNvSpPr txBox="1"/>
          <p:nvPr>
            <p:ph idx="1" type="body"/>
          </p:nvPr>
        </p:nvSpPr>
        <p:spPr>
          <a:xfrm>
            <a:off x="1303800" y="3519375"/>
            <a:ext cx="3430500" cy="8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expect a continuous distribution of where particles land if angular momentum is continuous.</a:t>
            </a:r>
            <a:endParaRPr/>
          </a:p>
        </p:txBody>
      </p:sp>
      <p:pic>
        <p:nvPicPr>
          <p:cNvPr id="422" name="Google Shape;42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6700" y="1366575"/>
            <a:ext cx="4104899" cy="2273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9"/>
          <p:cNvSpPr txBox="1"/>
          <p:nvPr>
            <p:ph type="title"/>
          </p:nvPr>
        </p:nvSpPr>
        <p:spPr>
          <a:xfrm>
            <a:off x="1303800" y="598575"/>
            <a:ext cx="70305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Stern-Gerlach</a:t>
            </a:r>
            <a:endParaRPr/>
          </a:p>
        </p:txBody>
      </p:sp>
      <p:sp>
        <p:nvSpPr>
          <p:cNvPr id="428" name="Google Shape;428;p29"/>
          <p:cNvSpPr txBox="1"/>
          <p:nvPr>
            <p:ph idx="1" type="body"/>
          </p:nvPr>
        </p:nvSpPr>
        <p:spPr>
          <a:xfrm>
            <a:off x="1303800" y="1214175"/>
            <a:ext cx="7030500" cy="6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Stern-Gerlach did this experiment and found that there was a clear split between where the particles landed.</a:t>
            </a:r>
            <a:endParaRPr/>
          </a:p>
        </p:txBody>
      </p:sp>
      <p:pic>
        <p:nvPicPr>
          <p:cNvPr id="429" name="Google Shape;42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2386" y="2214075"/>
            <a:ext cx="4019226" cy="2647076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29"/>
          <p:cNvSpPr txBox="1"/>
          <p:nvPr>
            <p:ph idx="1" type="body"/>
          </p:nvPr>
        </p:nvSpPr>
        <p:spPr>
          <a:xfrm>
            <a:off x="1303800" y="1829175"/>
            <a:ext cx="74019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This suggests angular momentum, in </a:t>
            </a:r>
            <a:r>
              <a:rPr lang="en"/>
              <a:t>particular spin angular momentum, is actually discretized.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>
            <p:ph type="title"/>
          </p:nvPr>
        </p:nvSpPr>
        <p:spPr>
          <a:xfrm>
            <a:off x="824000" y="763600"/>
            <a:ext cx="58578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Magnetic Moment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5"/>
          <p:cNvSpPr txBox="1"/>
          <p:nvPr>
            <p:ph type="title"/>
          </p:nvPr>
        </p:nvSpPr>
        <p:spPr>
          <a:xfrm>
            <a:off x="1303800" y="598575"/>
            <a:ext cx="70305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Torque</a:t>
            </a:r>
            <a:endParaRPr/>
          </a:p>
        </p:txBody>
      </p:sp>
      <p:sp>
        <p:nvSpPr>
          <p:cNvPr id="288" name="Google Shape;288;p15"/>
          <p:cNvSpPr txBox="1"/>
          <p:nvPr>
            <p:ph idx="1" type="body"/>
          </p:nvPr>
        </p:nvSpPr>
        <p:spPr>
          <a:xfrm>
            <a:off x="1303800" y="1214175"/>
            <a:ext cx="3430500" cy="6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If we apply a force to a lever, it begins to rotate about its pivot.</a:t>
            </a:r>
            <a:endParaRPr/>
          </a:p>
        </p:txBody>
      </p:sp>
      <p:sp>
        <p:nvSpPr>
          <p:cNvPr id="289" name="Google Shape;289;p15"/>
          <p:cNvSpPr txBox="1"/>
          <p:nvPr>
            <p:ph idx="1" type="body"/>
          </p:nvPr>
        </p:nvSpPr>
        <p:spPr>
          <a:xfrm>
            <a:off x="1303800" y="1829175"/>
            <a:ext cx="3430500" cy="6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have given it some “rotational” version of force, called torque. 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2374950"/>
            <a:ext cx="3430500" cy="8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maximize the torque by applying the force at a 90 degree angle to the lever and minimize it with a 0 degree angle.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3220050"/>
            <a:ext cx="3430500" cy="8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For a </a:t>
            </a:r>
            <a:r>
              <a:rPr lang="en"/>
              <a:t>lever a length r from its pivot, applying a force F at an angle θ produces a torque Τ where Τ = rFsin(θ).</a:t>
            </a:r>
            <a:endParaRPr/>
          </a:p>
        </p:txBody>
      </p:sp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1303800" y="4065150"/>
            <a:ext cx="3430500" cy="8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However, rFsin(θ) does not have a direction, so instead say </a:t>
            </a:r>
            <a:r>
              <a:rPr lang="en"/>
              <a:t>Τ = r×F, where the × gives us the proper magnitude and direction.</a:t>
            </a:r>
            <a:endParaRPr/>
          </a:p>
        </p:txBody>
      </p:sp>
      <p:pic>
        <p:nvPicPr>
          <p:cNvPr id="293" name="Google Shape;2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6700" y="1307350"/>
            <a:ext cx="4104901" cy="3532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title"/>
          </p:nvPr>
        </p:nvSpPr>
        <p:spPr>
          <a:xfrm>
            <a:off x="1303800" y="598575"/>
            <a:ext cx="70305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Magnetic Force</a:t>
            </a:r>
            <a:endParaRPr/>
          </a:p>
        </p:txBody>
      </p:sp>
      <p:sp>
        <p:nvSpPr>
          <p:cNvPr id="299" name="Google Shape;299;p16"/>
          <p:cNvSpPr txBox="1"/>
          <p:nvPr>
            <p:ph idx="1" type="body"/>
          </p:nvPr>
        </p:nvSpPr>
        <p:spPr>
          <a:xfrm>
            <a:off x="1303800" y="1214175"/>
            <a:ext cx="3430500" cy="6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Charged particles feel a force from the electric and magnetic fields.</a:t>
            </a:r>
            <a:endParaRPr/>
          </a:p>
        </p:txBody>
      </p:sp>
      <p:sp>
        <p:nvSpPr>
          <p:cNvPr id="300" name="Google Shape;300;p16"/>
          <p:cNvSpPr txBox="1"/>
          <p:nvPr>
            <p:ph idx="1" type="body"/>
          </p:nvPr>
        </p:nvSpPr>
        <p:spPr>
          <a:xfrm>
            <a:off x="1303800" y="1829175"/>
            <a:ext cx="3430500" cy="10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For a particle of charge q moving at a velocity v at an angle t to a magnetic field B, the force F on that particle is given by the equation F = qv×B (</a:t>
            </a:r>
            <a:r>
              <a:rPr lang="en" u="sng">
                <a:solidFill>
                  <a:schemeClr val="hlink"/>
                </a:solidFill>
                <a:hlinkClick r:id="rId3"/>
              </a:rPr>
              <a:t>derivation</a:t>
            </a:r>
            <a:r>
              <a:rPr lang="en"/>
              <a:t>).</a:t>
            </a:r>
            <a:endParaRPr/>
          </a:p>
        </p:txBody>
      </p:sp>
      <p:sp>
        <p:nvSpPr>
          <p:cNvPr id="301" name="Google Shape;301;p16"/>
          <p:cNvSpPr txBox="1"/>
          <p:nvPr>
            <p:ph idx="1" type="body"/>
          </p:nvPr>
        </p:nvSpPr>
        <p:spPr>
          <a:xfrm>
            <a:off x="1303800" y="2904375"/>
            <a:ext cx="3430500" cy="8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can note that current, I, is the amount of charge flowing in a unit of time, so for a wire of length l, we can rewrite qv as Il.</a:t>
            </a:r>
            <a:endParaRPr/>
          </a:p>
        </p:txBody>
      </p:sp>
      <p:sp>
        <p:nvSpPr>
          <p:cNvPr id="302" name="Google Shape;302;p16"/>
          <p:cNvSpPr txBox="1"/>
          <p:nvPr>
            <p:ph idx="1" type="body"/>
          </p:nvPr>
        </p:nvSpPr>
        <p:spPr>
          <a:xfrm>
            <a:off x="1303800" y="3749475"/>
            <a:ext cx="34305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Thus, F = lI×B.</a:t>
            </a:r>
            <a:endParaRPr/>
          </a:p>
        </p:txBody>
      </p:sp>
      <p:pic>
        <p:nvPicPr>
          <p:cNvPr id="303" name="Google Shape;30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3100" y="1214175"/>
            <a:ext cx="3164549" cy="185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86700" y="3220150"/>
            <a:ext cx="3867469" cy="177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7"/>
          <p:cNvSpPr txBox="1"/>
          <p:nvPr>
            <p:ph type="title"/>
          </p:nvPr>
        </p:nvSpPr>
        <p:spPr>
          <a:xfrm>
            <a:off x="1303800" y="598575"/>
            <a:ext cx="70305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 of Wire</a:t>
            </a:r>
            <a:endParaRPr/>
          </a:p>
        </p:txBody>
      </p:sp>
      <p:sp>
        <p:nvSpPr>
          <p:cNvPr id="310" name="Google Shape;310;p17"/>
          <p:cNvSpPr txBox="1"/>
          <p:nvPr>
            <p:ph idx="1" type="body"/>
          </p:nvPr>
        </p:nvSpPr>
        <p:spPr>
          <a:xfrm>
            <a:off x="1303800" y="1214175"/>
            <a:ext cx="3430500" cy="10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Consider now a rectangular loop of current with a magnetic field passing through it such that B is completely orthogonal to one side of the loop..</a:t>
            </a:r>
            <a:endParaRPr/>
          </a:p>
        </p:txBody>
      </p:sp>
      <p:sp>
        <p:nvSpPr>
          <p:cNvPr id="311" name="Google Shape;311;p17"/>
          <p:cNvSpPr txBox="1"/>
          <p:nvPr>
            <p:ph idx="1" type="body"/>
          </p:nvPr>
        </p:nvSpPr>
        <p:spPr>
          <a:xfrm>
            <a:off x="1303800" y="2289375"/>
            <a:ext cx="3430500" cy="8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There is a force on each side of the rectangle, thus providing a torque on our current loop.</a:t>
            </a:r>
            <a:endParaRPr/>
          </a:p>
        </p:txBody>
      </p:sp>
      <p:pic>
        <p:nvPicPr>
          <p:cNvPr id="312" name="Google Shape;3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2725" y="1214175"/>
            <a:ext cx="2037551" cy="1464276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17"/>
          <p:cNvSpPr txBox="1"/>
          <p:nvPr>
            <p:ph idx="1" type="body"/>
          </p:nvPr>
        </p:nvSpPr>
        <p:spPr>
          <a:xfrm>
            <a:off x="1303800" y="3143575"/>
            <a:ext cx="3430500" cy="8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There is a force on each side of the rectangle, thus providing a torque on our current loop.</a:t>
            </a:r>
            <a:endParaRPr/>
          </a:p>
        </p:txBody>
      </p:sp>
      <p:sp>
        <p:nvSpPr>
          <p:cNvPr id="314" name="Google Shape;314;p17"/>
          <p:cNvSpPr txBox="1"/>
          <p:nvPr>
            <p:ph idx="1" type="body"/>
          </p:nvPr>
        </p:nvSpPr>
        <p:spPr>
          <a:xfrm>
            <a:off x="1303800" y="3988663"/>
            <a:ext cx="3430500" cy="10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Notice that two forces provide torques and two forces do not. Let the sides where the forces do not provide torque have length w and the other sides have length l.</a:t>
            </a:r>
            <a:endParaRPr/>
          </a:p>
        </p:txBody>
      </p:sp>
      <p:pic>
        <p:nvPicPr>
          <p:cNvPr id="315" name="Google Shape;3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1700" y="2830851"/>
            <a:ext cx="1958581" cy="216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8"/>
          <p:cNvSpPr txBox="1"/>
          <p:nvPr>
            <p:ph type="title"/>
          </p:nvPr>
        </p:nvSpPr>
        <p:spPr>
          <a:xfrm>
            <a:off x="1303800" y="598575"/>
            <a:ext cx="70305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 of Wire (continued)</a:t>
            </a:r>
            <a:endParaRPr/>
          </a:p>
        </p:txBody>
      </p:sp>
      <p:sp>
        <p:nvSpPr>
          <p:cNvPr id="321" name="Google Shape;321;p18"/>
          <p:cNvSpPr txBox="1"/>
          <p:nvPr>
            <p:ph idx="1" type="body"/>
          </p:nvPr>
        </p:nvSpPr>
        <p:spPr>
          <a:xfrm>
            <a:off x="1303800" y="1214175"/>
            <a:ext cx="3430500" cy="6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forces that provide torques are IlB, and the torques provided are IlBsin(θ) = lI×B.</a:t>
            </a:r>
            <a:endParaRPr/>
          </a:p>
        </p:txBody>
      </p:sp>
      <p:sp>
        <p:nvSpPr>
          <p:cNvPr id="322" name="Google Shape;322;p18"/>
          <p:cNvSpPr txBox="1"/>
          <p:nvPr>
            <p:ph idx="1" type="body"/>
          </p:nvPr>
        </p:nvSpPr>
        <p:spPr>
          <a:xfrm>
            <a:off x="1303800" y="1829175"/>
            <a:ext cx="3430500" cy="8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Each of our forces are a distance w/2 away from the center (where the loop will rotate), so each force causes a torque of </a:t>
            </a:r>
            <a:r>
              <a:rPr lang="en"/>
              <a:t>l(w/2)I×B.</a:t>
            </a:r>
            <a:endParaRPr/>
          </a:p>
        </p:txBody>
      </p:sp>
      <p:sp>
        <p:nvSpPr>
          <p:cNvPr id="323" name="Google Shape;323;p18"/>
          <p:cNvSpPr txBox="1"/>
          <p:nvPr>
            <p:ph idx="1" type="body"/>
          </p:nvPr>
        </p:nvSpPr>
        <p:spPr>
          <a:xfrm>
            <a:off x="1303800" y="2674275"/>
            <a:ext cx="3430500" cy="8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As there are two forces, a total torque of lw</a:t>
            </a:r>
            <a:r>
              <a:rPr lang="en"/>
              <a:t>I×B is created where lw is the area of our loop, which we will call A = lw.</a:t>
            </a:r>
            <a:endParaRPr/>
          </a:p>
        </p:txBody>
      </p:sp>
      <p:sp>
        <p:nvSpPr>
          <p:cNvPr id="324" name="Google Shape;324;p18"/>
          <p:cNvSpPr txBox="1"/>
          <p:nvPr>
            <p:ph idx="1" type="body"/>
          </p:nvPr>
        </p:nvSpPr>
        <p:spPr>
          <a:xfrm>
            <a:off x="1303800" y="3519375"/>
            <a:ext cx="3430500" cy="8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Thus, in general, AI</a:t>
            </a:r>
            <a:r>
              <a:rPr lang="en"/>
              <a:t>×B gives torque, even for non-rectangular loops with more general magnetic fields.</a:t>
            </a:r>
            <a:endParaRPr/>
          </a:p>
        </p:txBody>
      </p:sp>
      <p:pic>
        <p:nvPicPr>
          <p:cNvPr id="325" name="Google Shape;3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6700" y="1366575"/>
            <a:ext cx="4104899" cy="3063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9"/>
          <p:cNvSpPr txBox="1"/>
          <p:nvPr>
            <p:ph type="title"/>
          </p:nvPr>
        </p:nvSpPr>
        <p:spPr>
          <a:xfrm>
            <a:off x="1303800" y="598575"/>
            <a:ext cx="70305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Magnetic Moment</a:t>
            </a:r>
            <a:endParaRPr/>
          </a:p>
        </p:txBody>
      </p:sp>
      <p:sp>
        <p:nvSpPr>
          <p:cNvPr id="331" name="Google Shape;331;p19"/>
          <p:cNvSpPr txBox="1"/>
          <p:nvPr>
            <p:ph idx="1" type="body"/>
          </p:nvPr>
        </p:nvSpPr>
        <p:spPr>
          <a:xfrm>
            <a:off x="1303800" y="1214175"/>
            <a:ext cx="3430500" cy="6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It is useful to make the quantity AI one term, which we will call µ.</a:t>
            </a:r>
            <a:endParaRPr/>
          </a:p>
        </p:txBody>
      </p:sp>
      <p:sp>
        <p:nvSpPr>
          <p:cNvPr id="332" name="Google Shape;332;p19"/>
          <p:cNvSpPr txBox="1"/>
          <p:nvPr>
            <p:ph idx="1" type="body"/>
          </p:nvPr>
        </p:nvSpPr>
        <p:spPr>
          <a:xfrm>
            <a:off x="1303800" y="1829175"/>
            <a:ext cx="3430500" cy="8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For any object, we can say µ = IA and µ×B will give the torque on the object due to the magnetic field.</a:t>
            </a:r>
            <a:endParaRPr/>
          </a:p>
        </p:txBody>
      </p:sp>
      <p:sp>
        <p:nvSpPr>
          <p:cNvPr id="333" name="Google Shape;333;p19"/>
          <p:cNvSpPr txBox="1"/>
          <p:nvPr>
            <p:ph idx="1" type="body"/>
          </p:nvPr>
        </p:nvSpPr>
        <p:spPr>
          <a:xfrm>
            <a:off x="1303800" y="2674275"/>
            <a:ext cx="3430500" cy="8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direction of our magnetic moment is the curl of the current I, which is perpendicular to the face of our loop.</a:t>
            </a:r>
            <a:endParaRPr/>
          </a:p>
        </p:txBody>
      </p:sp>
      <p:pic>
        <p:nvPicPr>
          <p:cNvPr id="334" name="Google Shape;3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6700" y="1366575"/>
            <a:ext cx="3377398" cy="362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0"/>
          <p:cNvSpPr txBox="1"/>
          <p:nvPr>
            <p:ph type="title"/>
          </p:nvPr>
        </p:nvSpPr>
        <p:spPr>
          <a:xfrm>
            <a:off x="824000" y="763600"/>
            <a:ext cx="58578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Angular Momentum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1"/>
          <p:cNvSpPr txBox="1"/>
          <p:nvPr>
            <p:ph type="title"/>
          </p:nvPr>
        </p:nvSpPr>
        <p:spPr>
          <a:xfrm>
            <a:off x="1303800" y="598575"/>
            <a:ext cx="70305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Ring of Stationary Charge</a:t>
            </a:r>
            <a:endParaRPr/>
          </a:p>
        </p:txBody>
      </p:sp>
      <p:sp>
        <p:nvSpPr>
          <p:cNvPr id="345" name="Google Shape;345;p21"/>
          <p:cNvSpPr txBox="1"/>
          <p:nvPr>
            <p:ph idx="1" type="body"/>
          </p:nvPr>
        </p:nvSpPr>
        <p:spPr>
          <a:xfrm>
            <a:off x="1303800" y="1214175"/>
            <a:ext cx="3430500" cy="6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Consider a ring of stationary charge with radius R.</a:t>
            </a:r>
            <a:endParaRPr/>
          </a:p>
        </p:txBody>
      </p:sp>
      <p:sp>
        <p:nvSpPr>
          <p:cNvPr id="346" name="Google Shape;346;p21"/>
          <p:cNvSpPr txBox="1"/>
          <p:nvPr>
            <p:ph idx="1" type="body"/>
          </p:nvPr>
        </p:nvSpPr>
        <p:spPr>
          <a:xfrm>
            <a:off x="1303800" y="1829175"/>
            <a:ext cx="3430500" cy="10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Angular velocity is the radians traveled per second for an object. For an object moving at a velocity v around a circle of radius R, the angular velocity ω is given by ω = v/R.</a:t>
            </a:r>
            <a:endParaRPr/>
          </a:p>
        </p:txBody>
      </p:sp>
      <p:sp>
        <p:nvSpPr>
          <p:cNvPr id="347" name="Google Shape;347;p21"/>
          <p:cNvSpPr txBox="1"/>
          <p:nvPr>
            <p:ph idx="1" type="body"/>
          </p:nvPr>
        </p:nvSpPr>
        <p:spPr>
          <a:xfrm>
            <a:off x="1303800" y="2904375"/>
            <a:ext cx="3430500" cy="10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Spinning this ring with angular velocity w means that it takes a time of t = 2π/ω for all the charge Q to travel 2π radians, or a full cycle around the ring.</a:t>
            </a:r>
            <a:endParaRPr/>
          </a:p>
        </p:txBody>
      </p:sp>
      <p:sp>
        <p:nvSpPr>
          <p:cNvPr id="348" name="Google Shape;348;p21"/>
          <p:cNvSpPr txBox="1"/>
          <p:nvPr>
            <p:ph idx="1" type="body"/>
          </p:nvPr>
        </p:nvSpPr>
        <p:spPr>
          <a:xfrm>
            <a:off x="1303800" y="3979575"/>
            <a:ext cx="3430500" cy="6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Thus, the current in the ring is I = Q/t, which is Qw/(2π).</a:t>
            </a:r>
            <a:endParaRPr/>
          </a:p>
        </p:txBody>
      </p:sp>
      <p:sp>
        <p:nvSpPr>
          <p:cNvPr id="349" name="Google Shape;349;p21"/>
          <p:cNvSpPr txBox="1"/>
          <p:nvPr>
            <p:ph idx="1" type="body"/>
          </p:nvPr>
        </p:nvSpPr>
        <p:spPr>
          <a:xfrm>
            <a:off x="1303800" y="4594575"/>
            <a:ext cx="34305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Recall µ = IA = [Qw/(2</a:t>
            </a:r>
            <a:r>
              <a:rPr lang="en"/>
              <a:t>π</a:t>
            </a:r>
            <a:r>
              <a:rPr lang="en"/>
              <a:t>)]πR</a:t>
            </a:r>
            <a:r>
              <a:rPr baseline="30000" lang="en"/>
              <a:t>2</a:t>
            </a:r>
            <a:r>
              <a:rPr lang="en"/>
              <a:t> = QR</a:t>
            </a:r>
            <a:r>
              <a:rPr baseline="30000" lang="en"/>
              <a:t>2</a:t>
            </a:r>
            <a:r>
              <a:rPr lang="en"/>
              <a:t>ω/2.</a:t>
            </a:r>
            <a:endParaRPr/>
          </a:p>
        </p:txBody>
      </p:sp>
      <p:pic>
        <p:nvPicPr>
          <p:cNvPr id="350" name="Google Shape;3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6700" y="1366575"/>
            <a:ext cx="3517424" cy="362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