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Economica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italic.fntdata"/><Relationship Id="rId30" Type="http://schemas.openxmlformats.org/officeDocument/2006/relationships/font" Target="fonts/Economica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Economica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c2762002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c2762002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b80080a2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b80080a2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b80080a2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b80080a2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c2762002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c2762002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c2762002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c2762002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b80080a2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b80080a2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c2762002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c2762002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b80080a2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b80080a2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b80080a2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b80080a2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b80080a2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b80080a2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b699c2e2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b699c2e2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b80080a2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b80080a2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c2762002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c2762002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b80080a2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b80080a2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c2762002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c276200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699c2e2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b699c2e2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c2762002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c2762002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b80080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b80080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c2762002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c2762002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2762002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c2762002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b80080a2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b80080a2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b80080a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b80080a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4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Walk Through Physics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 Sopkins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Coefficients of a polynomial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225225"/>
            <a:ext cx="3999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Notice that p(0) = c</a:t>
            </a:r>
            <a:r>
              <a:rPr baseline="-25000" lang="en"/>
              <a:t>0</a:t>
            </a:r>
            <a:r>
              <a:rPr lang="en"/>
              <a:t>.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6254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 p’ = dp/dx. Then, p’(x) = c</a:t>
            </a:r>
            <a:r>
              <a:rPr baseline="-25000" lang="en"/>
              <a:t>1</a:t>
            </a:r>
            <a:r>
              <a:rPr lang="en"/>
              <a:t> + 2c</a:t>
            </a:r>
            <a:r>
              <a:rPr baseline="-25000" lang="en"/>
              <a:t>2</a:t>
            </a:r>
            <a:r>
              <a:rPr lang="en"/>
              <a:t>x + 3c</a:t>
            </a:r>
            <a:r>
              <a:rPr baseline="-25000" lang="en"/>
              <a:t>3</a:t>
            </a:r>
            <a:r>
              <a:rPr lang="en"/>
              <a:t>x</a:t>
            </a:r>
            <a:r>
              <a:rPr baseline="30000" lang="en"/>
              <a:t>2</a:t>
            </a:r>
            <a:r>
              <a:rPr lang="en"/>
              <a:t> . . ., so p’(0) = c</a:t>
            </a:r>
            <a:r>
              <a:rPr baseline="-25000" lang="en"/>
              <a:t>1</a:t>
            </a:r>
            <a:r>
              <a:rPr lang="en"/>
              <a:t>.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24258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Thus</a:t>
            </a:r>
            <a:r>
              <a:rPr lang="en"/>
              <a:t>, p’’(0) = 2c</a:t>
            </a:r>
            <a:r>
              <a:rPr baseline="-25000" lang="en"/>
              <a:t>2</a:t>
            </a:r>
            <a:r>
              <a:rPr lang="en"/>
              <a:t> and p’’’(0) = 6c</a:t>
            </a:r>
            <a:r>
              <a:rPr baseline="-25000" lang="en"/>
              <a:t>3</a:t>
            </a:r>
            <a:r>
              <a:rPr lang="en"/>
              <a:t> = (3!)c</a:t>
            </a:r>
            <a:r>
              <a:rPr baseline="-25000" lang="en"/>
              <a:t>3</a:t>
            </a:r>
            <a:r>
              <a:rPr lang="en"/>
              <a:t>.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2826025"/>
            <a:ext cx="8520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 us define p</a:t>
            </a:r>
            <a:r>
              <a:rPr baseline="30000" lang="en"/>
              <a:t>(a)</a:t>
            </a:r>
            <a:r>
              <a:rPr lang="en"/>
              <a:t> to be the “a”th derivative of the polynomial p(x). In other words, the result when we take the derivative of p(x) “a” times.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3874225"/>
            <a:ext cx="8520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general to find c</a:t>
            </a:r>
            <a:r>
              <a:rPr baseline="-25000" lang="en"/>
              <a:t>a</a:t>
            </a:r>
            <a:r>
              <a:rPr lang="en"/>
              <a:t>, where a is an integer between 0 and n inclusive, we can use the equation c</a:t>
            </a:r>
            <a:r>
              <a:rPr baseline="-25000" lang="en"/>
              <a:t>a</a:t>
            </a:r>
            <a:r>
              <a:rPr lang="en"/>
              <a:t> = p</a:t>
            </a:r>
            <a:r>
              <a:rPr baseline="30000" lang="en"/>
              <a:t>(a)</a:t>
            </a:r>
            <a:r>
              <a:rPr lang="en"/>
              <a:t>(0)/(a!).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34740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Then p</a:t>
            </a:r>
            <a:r>
              <a:rPr baseline="30000" lang="en"/>
              <a:t>(a)</a:t>
            </a:r>
            <a:r>
              <a:rPr lang="en"/>
              <a:t>(0) represents the value of the function p</a:t>
            </a:r>
            <a:r>
              <a:rPr baseline="30000" lang="en"/>
              <a:t>(a)</a:t>
            </a:r>
            <a:r>
              <a:rPr lang="en"/>
              <a:t>(x) at x = 0.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20256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can continue taking derivatives to get p’’ = dp’/dx = 2c</a:t>
            </a:r>
            <a:r>
              <a:rPr baseline="-25000" lang="en"/>
              <a:t>2</a:t>
            </a:r>
            <a:r>
              <a:rPr lang="en"/>
              <a:t> + 6c</a:t>
            </a:r>
            <a:r>
              <a:rPr baseline="-25000" lang="en"/>
              <a:t>3</a:t>
            </a:r>
            <a:r>
              <a:rPr lang="en"/>
              <a:t>x + </a:t>
            </a:r>
            <a:r>
              <a:rPr lang="en"/>
              <a:t>. . . and p’’’ = dp’’/dx = 3c</a:t>
            </a:r>
            <a:r>
              <a:rPr baseline="-25000" lang="en"/>
              <a:t>3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 approximation (at x = 0)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52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 us try to approximate a function f(x) as a polynomial p(x). Thus, we treat f as a </a:t>
            </a:r>
            <a:r>
              <a:rPr lang="en"/>
              <a:t>polynomial</a:t>
            </a:r>
            <a:r>
              <a:rPr lang="en"/>
              <a:t>.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6341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polynomial is formed from many “monomial” terms c</a:t>
            </a:r>
            <a:r>
              <a:rPr baseline="-25000" lang="en"/>
              <a:t>a</a:t>
            </a:r>
            <a:r>
              <a:rPr lang="en"/>
              <a:t>x</a:t>
            </a:r>
            <a:r>
              <a:rPr baseline="30000" lang="en"/>
              <a:t>a</a:t>
            </a:r>
            <a:r>
              <a:rPr lang="en"/>
              <a:t>.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61950" y="2020900"/>
            <a:ext cx="3999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know c</a:t>
            </a:r>
            <a:r>
              <a:rPr baseline="-25000" lang="en"/>
              <a:t>a </a:t>
            </a:r>
            <a:r>
              <a:rPr lang="en"/>
              <a:t>= f</a:t>
            </a:r>
            <a:r>
              <a:rPr baseline="30000" lang="en"/>
              <a:t>(a)</a:t>
            </a:r>
            <a:r>
              <a:rPr lang="en"/>
              <a:t>(0)/(a!), so c</a:t>
            </a:r>
            <a:r>
              <a:rPr baseline="-25000" lang="en"/>
              <a:t>a</a:t>
            </a:r>
            <a:r>
              <a:rPr lang="en"/>
              <a:t>x</a:t>
            </a:r>
            <a:r>
              <a:rPr baseline="30000" lang="en"/>
              <a:t>a</a:t>
            </a:r>
            <a:r>
              <a:rPr lang="en"/>
              <a:t> = [f</a:t>
            </a:r>
            <a:r>
              <a:rPr baseline="30000" lang="en"/>
              <a:t>(a)</a:t>
            </a:r>
            <a:r>
              <a:rPr lang="en"/>
              <a:t>(0)/(a!)]x</a:t>
            </a:r>
            <a:r>
              <a:rPr baseline="30000" lang="en"/>
              <a:t>a</a:t>
            </a:r>
            <a:r>
              <a:rPr lang="en"/>
              <a:t>.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61950" y="2421100"/>
            <a:ext cx="79158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can write out each and every term to get f(x) ≈ f(0) + f’(0)x + [</a:t>
            </a:r>
            <a:r>
              <a:rPr lang="en"/>
              <a:t>1/2]f</a:t>
            </a:r>
            <a:r>
              <a:rPr lang="en"/>
              <a:t>’’(0)x</a:t>
            </a:r>
            <a:r>
              <a:rPr baseline="30000" lang="en"/>
              <a:t>2</a:t>
            </a:r>
            <a:r>
              <a:rPr lang="en"/>
              <a:t> + [</a:t>
            </a:r>
            <a:r>
              <a:rPr lang="en"/>
              <a:t>1/(3</a:t>
            </a:r>
            <a:r>
              <a:rPr lang="en"/>
              <a:t>!)]f’’’(0)x</a:t>
            </a:r>
            <a:r>
              <a:rPr baseline="30000" lang="en"/>
              <a:t>3</a:t>
            </a:r>
            <a:r>
              <a:rPr lang="en"/>
              <a:t> . . . with more terms.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61950" y="3069100"/>
            <a:ext cx="39999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called the Taylor expansion of f(x) at the value x = 0, also known as the Maclaurin series of a function.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1850" y="2816575"/>
            <a:ext cx="4527600" cy="1842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73700" y="1806450"/>
            <a:ext cx="7596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Relativity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one constant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225225"/>
            <a:ext cx="39999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speed of light (in a vacuum) is constant in any reference frame.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873225"/>
            <a:ext cx="39999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That means that a stationary observer and an observer moving at a velocity v will both observe the sleep of light to be constant.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2769025"/>
            <a:ext cx="3999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call the constant “c.”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99625"/>
            <a:ext cx="4411592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frames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225225"/>
            <a:ext cx="39999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denote reference frames with the symbol sigma: Σ.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873225"/>
            <a:ext cx="39999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Generally, a moving reference frame is denoted as Σ’ and a stationary one is Σ.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2571750"/>
            <a:ext cx="39999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us, we will define Σ’ to be moving along the positive x’-axis at a constant </a:t>
            </a:r>
            <a:r>
              <a:rPr lang="en"/>
              <a:t>velocity</a:t>
            </a:r>
            <a:r>
              <a:rPr lang="en"/>
              <a:t> v compared to Σ where the x and x’ axes are parallel and the y and y’ axes are parallel.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99625"/>
            <a:ext cx="4321606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clock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225225"/>
            <a:ext cx="39999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 us define a clock of a constant length L and a </a:t>
            </a:r>
            <a:r>
              <a:rPr lang="en"/>
              <a:t>light</a:t>
            </a:r>
            <a:r>
              <a:rPr lang="en"/>
              <a:t> beam bouncing up and down along the y-axis.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2123850"/>
            <a:ext cx="39999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Since the speed of light is constant, we can change the length of the clock so it takes light one second to go from the bottom to the top.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3022475"/>
            <a:ext cx="39999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But what if we put this clock on a spaceship moving at a constant velocity v? 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99625"/>
            <a:ext cx="4527600" cy="335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dilation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225225"/>
            <a:ext cx="39999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the Σ’ (spaceship) system, the light beam still seems to go straight from the bottom of the clock to the top.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2121025"/>
            <a:ext cx="39999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However, in the</a:t>
            </a:r>
            <a:r>
              <a:rPr lang="en"/>
              <a:t> Σ (stationary) system, the light beam travels a further distance.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11700" y="2771850"/>
            <a:ext cx="39999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Thus, the stationary observer thinks more time passed compared to the spaceship observer.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11700" y="3667650"/>
            <a:ext cx="3999900" cy="1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relationship can be written as t = γt’ where t’ is time passed through the spaceship system and t is time passed in the stationary system. Sometimes t and t’ are defined oppositely.</a:t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99625"/>
            <a:ext cx="4439686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Relativistic momentum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11700" y="1225225"/>
            <a:ext cx="39999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 us introduce a quantity called momentum, represented as p.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11700" y="2769013"/>
            <a:ext cx="39999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 object in different reference frames will have different momentums due to time dilation if we use p = mv, so we need a new momentum in relativity.</a:t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11700" y="3912625"/>
            <a:ext cx="3999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Relativistic momentum is defined as γm</a:t>
            </a:r>
            <a:r>
              <a:rPr baseline="-25000" lang="en"/>
              <a:t>0</a:t>
            </a:r>
            <a:r>
              <a:rPr lang="en"/>
              <a:t>v.</a:t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99625"/>
            <a:ext cx="4283057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311700" y="1873225"/>
            <a:ext cx="39999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Momentum is generally calculated as mass times velocity, but in the relativistic sense, this is not true.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Relativistic kinetic energy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311700" y="1225225"/>
            <a:ext cx="39999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can use some integration techniques to go from relativistic momentum to relativistic kinetic energy.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311700" y="2123850"/>
            <a:ext cx="3999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gives us the formula KE = γm</a:t>
            </a:r>
            <a:r>
              <a:rPr baseline="-25000" lang="en"/>
              <a:t>0</a:t>
            </a:r>
            <a:r>
              <a:rPr lang="en"/>
              <a:t>c</a:t>
            </a:r>
            <a:r>
              <a:rPr baseline="30000" lang="en"/>
              <a:t>2</a:t>
            </a:r>
            <a:r>
              <a:rPr lang="en"/>
              <a:t> - m</a:t>
            </a:r>
            <a:r>
              <a:rPr baseline="-25000" lang="en"/>
              <a:t>0</a:t>
            </a:r>
            <a:r>
              <a:rPr lang="en"/>
              <a:t>c</a:t>
            </a:r>
            <a:r>
              <a:rPr baseline="30000" lang="en"/>
              <a:t>2</a:t>
            </a:r>
            <a:r>
              <a:rPr lang="en"/>
              <a:t>.</a:t>
            </a:r>
            <a:endParaRPr/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99625"/>
            <a:ext cx="3535497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 approximation of kinetic energy</a:t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311700" y="1225225"/>
            <a:ext cx="39999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Of course, we can try to Taylor approximate this kinetic energy to approximate the term γm</a:t>
            </a:r>
            <a:r>
              <a:rPr baseline="-25000" lang="en"/>
              <a:t>0</a:t>
            </a:r>
            <a:r>
              <a:rPr lang="en"/>
              <a:t>c</a:t>
            </a:r>
            <a:r>
              <a:rPr baseline="30000" lang="en"/>
              <a:t>2</a:t>
            </a:r>
            <a:r>
              <a:rPr lang="en"/>
              <a:t> ≈ </a:t>
            </a:r>
            <a:r>
              <a:rPr lang="en"/>
              <a:t>m</a:t>
            </a:r>
            <a:r>
              <a:rPr baseline="-25000" lang="en"/>
              <a:t>0</a:t>
            </a:r>
            <a:r>
              <a:rPr lang="en"/>
              <a:t>c</a:t>
            </a:r>
            <a:r>
              <a:rPr baseline="30000" lang="en"/>
              <a:t>2</a:t>
            </a:r>
            <a:r>
              <a:rPr lang="en"/>
              <a:t>[1 + (1/2)(v</a:t>
            </a:r>
            <a:r>
              <a:rPr baseline="30000" lang="en"/>
              <a:t>2</a:t>
            </a:r>
            <a:r>
              <a:rPr lang="en"/>
              <a:t>/c</a:t>
            </a:r>
            <a:r>
              <a:rPr baseline="30000" lang="en"/>
              <a:t>2</a:t>
            </a:r>
            <a:r>
              <a:rPr lang="en"/>
              <a:t>) + (3/8)(v</a:t>
            </a:r>
            <a:r>
              <a:rPr baseline="30000" lang="en"/>
              <a:t>4</a:t>
            </a:r>
            <a:r>
              <a:rPr lang="en"/>
              <a:t>/c</a:t>
            </a:r>
            <a:r>
              <a:rPr baseline="30000" lang="en"/>
              <a:t>4</a:t>
            </a:r>
            <a:r>
              <a:rPr lang="en"/>
              <a:t>) + . . .].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4311600" y="1225225"/>
            <a:ext cx="39999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objects moving very slowly (v &lt;&lt;&lt; c), then v</a:t>
            </a:r>
            <a:r>
              <a:rPr baseline="30000" lang="en"/>
              <a:t>4</a:t>
            </a:r>
            <a:r>
              <a:rPr lang="en"/>
              <a:t>/c</a:t>
            </a:r>
            <a:r>
              <a:rPr baseline="30000" lang="en"/>
              <a:t>4</a:t>
            </a:r>
            <a:r>
              <a:rPr lang="en"/>
              <a:t> and subsequent terms disappear, giving us </a:t>
            </a:r>
            <a:r>
              <a:rPr lang="en"/>
              <a:t>γm</a:t>
            </a:r>
            <a:r>
              <a:rPr baseline="-25000" lang="en"/>
              <a:t>0</a:t>
            </a:r>
            <a:r>
              <a:rPr lang="en"/>
              <a:t>c</a:t>
            </a:r>
            <a:r>
              <a:rPr baseline="30000" lang="en"/>
              <a:t>2</a:t>
            </a:r>
            <a:r>
              <a:rPr lang="en"/>
              <a:t> ≈ m</a:t>
            </a:r>
            <a:r>
              <a:rPr baseline="-25000" lang="en"/>
              <a:t>0</a:t>
            </a:r>
            <a:r>
              <a:rPr lang="en"/>
              <a:t>c</a:t>
            </a:r>
            <a:r>
              <a:rPr baseline="30000" lang="en"/>
              <a:t>2</a:t>
            </a:r>
            <a:r>
              <a:rPr lang="en"/>
              <a:t>[1 + (1/2)(v</a:t>
            </a:r>
            <a:r>
              <a:rPr baseline="30000" lang="en"/>
              <a:t>2</a:t>
            </a:r>
            <a:r>
              <a:rPr lang="en"/>
              <a:t>/c</a:t>
            </a:r>
            <a:r>
              <a:rPr baseline="30000" lang="en"/>
              <a:t>2</a:t>
            </a:r>
            <a:r>
              <a:rPr lang="en"/>
              <a:t>)].</a:t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311700" y="4453750"/>
            <a:ext cx="79998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Thus, </a:t>
            </a:r>
            <a:r>
              <a:rPr lang="en"/>
              <a:t>KE = γm</a:t>
            </a:r>
            <a:r>
              <a:rPr baseline="-25000" lang="en"/>
              <a:t>0</a:t>
            </a:r>
            <a:r>
              <a:rPr lang="en"/>
              <a:t>c</a:t>
            </a:r>
            <a:r>
              <a:rPr baseline="30000" lang="en"/>
              <a:t>2</a:t>
            </a:r>
            <a:r>
              <a:rPr lang="en"/>
              <a:t> - m</a:t>
            </a:r>
            <a:r>
              <a:rPr baseline="-25000" lang="en"/>
              <a:t>0</a:t>
            </a:r>
            <a:r>
              <a:rPr lang="en"/>
              <a:t>c</a:t>
            </a:r>
            <a:r>
              <a:rPr baseline="30000" lang="en"/>
              <a:t>2</a:t>
            </a:r>
            <a:r>
              <a:rPr lang="en"/>
              <a:t> ≈ m</a:t>
            </a:r>
            <a:r>
              <a:rPr baseline="-25000" lang="en"/>
              <a:t>0</a:t>
            </a:r>
            <a:r>
              <a:rPr lang="en"/>
              <a:t>c</a:t>
            </a:r>
            <a:r>
              <a:rPr baseline="30000" lang="en"/>
              <a:t>2</a:t>
            </a:r>
            <a:r>
              <a:rPr lang="en"/>
              <a:t>(1/2)(v</a:t>
            </a:r>
            <a:r>
              <a:rPr baseline="30000" lang="en"/>
              <a:t>2</a:t>
            </a:r>
            <a:r>
              <a:rPr lang="en"/>
              <a:t>/c</a:t>
            </a:r>
            <a:r>
              <a:rPr baseline="30000" lang="en"/>
              <a:t>2</a:t>
            </a:r>
            <a:r>
              <a:rPr lang="en"/>
              <a:t>), which simplifies to KE ≈ (1/2)m</a:t>
            </a:r>
            <a:r>
              <a:rPr baseline="-25000" lang="en"/>
              <a:t>0</a:t>
            </a:r>
            <a:r>
              <a:rPr lang="en"/>
              <a:t>v</a:t>
            </a:r>
            <a:r>
              <a:rPr baseline="30000" lang="en"/>
              <a:t>2</a:t>
            </a:r>
            <a:r>
              <a:rPr lang="en"/>
              <a:t>.</a:t>
            </a: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50" y="2121026"/>
            <a:ext cx="7570699" cy="23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806450"/>
            <a:ext cx="7596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 Expansions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Einstein’s equation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311700" y="1225225"/>
            <a:ext cx="3999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</a:t>
            </a:r>
            <a:r>
              <a:rPr baseline="-25000" lang="en"/>
              <a:t>0</a:t>
            </a:r>
            <a:r>
              <a:rPr lang="en"/>
              <a:t> = m</a:t>
            </a:r>
            <a:r>
              <a:rPr baseline="-25000" lang="en"/>
              <a:t>0</a:t>
            </a:r>
            <a:r>
              <a:rPr lang="en"/>
              <a:t>c</a:t>
            </a:r>
            <a:r>
              <a:rPr baseline="30000" lang="en"/>
              <a:t>2</a:t>
            </a:r>
            <a:r>
              <a:rPr lang="en"/>
              <a:t>, but what does this really mean?</a:t>
            </a:r>
            <a:endParaRPr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311700" y="1625425"/>
            <a:ext cx="39999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</a:t>
            </a:r>
            <a:r>
              <a:rPr baseline="-25000" lang="en"/>
              <a:t>0</a:t>
            </a:r>
            <a:r>
              <a:rPr lang="en"/>
              <a:t> denotes the energy of an object at rest (the 0 represents that the object is moving at a velocity v = 0).</a:t>
            </a:r>
            <a:endParaRPr/>
          </a:p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311700" y="2521225"/>
            <a:ext cx="39999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mass of an object is m</a:t>
            </a:r>
            <a:r>
              <a:rPr baseline="-25000" lang="en"/>
              <a:t>0</a:t>
            </a:r>
            <a:r>
              <a:rPr lang="en"/>
              <a:t>, and c is the speed of light. Thus, an object at rest intrinsically has energy due to its mass.</a:t>
            </a:r>
            <a:endParaRPr baseline="-25000"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311700" y="3417025"/>
            <a:ext cx="3999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called mass-energy equivalence.</a:t>
            </a:r>
            <a:endParaRPr baseline="-25000"/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99625"/>
            <a:ext cx="4527599" cy="2880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Relativistic energy</a:t>
            </a:r>
            <a:endParaRPr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311700" y="1225225"/>
            <a:ext cx="39999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can sum kinetic energy and the energy due to the mass of an object to get the total mass of an object.</a:t>
            </a:r>
            <a:endParaRPr/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311700" y="2123850"/>
            <a:ext cx="39999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 relativistic momentum be p and relativistic energy be E. We can do some manipulation to get </a:t>
            </a:r>
            <a:r>
              <a:rPr lang="en"/>
              <a:t>p</a:t>
            </a:r>
            <a:r>
              <a:rPr baseline="30000" lang="en"/>
              <a:t>2</a:t>
            </a:r>
            <a:r>
              <a:rPr lang="en"/>
              <a:t> - (E/c)</a:t>
            </a:r>
            <a:r>
              <a:rPr baseline="30000" lang="en"/>
              <a:t>2</a:t>
            </a:r>
            <a:r>
              <a:rPr lang="en"/>
              <a:t> = -m</a:t>
            </a:r>
            <a:r>
              <a:rPr baseline="-25000" lang="en"/>
              <a:t>0</a:t>
            </a:r>
            <a:r>
              <a:rPr baseline="30000" lang="en"/>
              <a:t>2</a:t>
            </a:r>
            <a:r>
              <a:rPr lang="en"/>
              <a:t>c</a:t>
            </a:r>
            <a:r>
              <a:rPr baseline="30000" lang="en"/>
              <a:t>2</a:t>
            </a:r>
            <a:r>
              <a:rPr lang="en"/>
              <a:t>.</a:t>
            </a:r>
            <a:endParaRPr/>
          </a:p>
        </p:txBody>
      </p:sp>
      <p:sp>
        <p:nvSpPr>
          <p:cNvPr id="238" name="Google Shape;238;p33"/>
          <p:cNvSpPr txBox="1"/>
          <p:nvPr>
            <p:ph idx="1" type="body"/>
          </p:nvPr>
        </p:nvSpPr>
        <p:spPr>
          <a:xfrm>
            <a:off x="311700" y="3019650"/>
            <a:ext cx="39999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we rearrange this, we get E</a:t>
            </a:r>
            <a:r>
              <a:rPr baseline="30000" lang="en"/>
              <a:t>2</a:t>
            </a:r>
            <a:r>
              <a:rPr lang="en"/>
              <a:t> = </a:t>
            </a:r>
            <a:r>
              <a:rPr lang="en"/>
              <a:t>p</a:t>
            </a:r>
            <a:r>
              <a:rPr baseline="30000" lang="en"/>
              <a:t>2</a:t>
            </a:r>
            <a:r>
              <a:rPr lang="en"/>
              <a:t>c</a:t>
            </a:r>
            <a:r>
              <a:rPr baseline="30000" lang="en"/>
              <a:t>2</a:t>
            </a:r>
            <a:r>
              <a:rPr lang="en"/>
              <a:t> + m</a:t>
            </a:r>
            <a:r>
              <a:rPr baseline="-25000" lang="en"/>
              <a:t>0</a:t>
            </a:r>
            <a:r>
              <a:rPr baseline="30000" lang="en"/>
              <a:t>2</a:t>
            </a:r>
            <a:r>
              <a:rPr lang="en"/>
              <a:t>c</a:t>
            </a:r>
            <a:r>
              <a:rPr baseline="30000" lang="en"/>
              <a:t>4</a:t>
            </a:r>
            <a:r>
              <a:rPr lang="en"/>
              <a:t>. This is the generalized form of Einstein’s equivalence principle for objects with velocity.</a:t>
            </a:r>
            <a:endParaRPr/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99625"/>
            <a:ext cx="4126334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773700" y="1806450"/>
            <a:ext cx="7596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“simple” question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“simple” question</a:t>
            </a:r>
            <a:endParaRPr/>
          </a:p>
        </p:txBody>
      </p:sp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311700" y="1225225"/>
            <a:ext cx="39999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 a block of mass M on a circular table be connected by a string by a block also of mass M hanging under the center of the table.</a:t>
            </a:r>
            <a:endParaRPr/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311700" y="2123850"/>
            <a:ext cx="39999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At first, let the block on the table be spinning at a constant angular velocity ω</a:t>
            </a:r>
            <a:r>
              <a:rPr baseline="-25000" lang="en"/>
              <a:t>0</a:t>
            </a:r>
            <a:r>
              <a:rPr lang="en"/>
              <a:t> such that the spinning of the block counteracts the force of gravity (F</a:t>
            </a:r>
            <a:r>
              <a:rPr baseline="-25000" lang="en"/>
              <a:t>a</a:t>
            </a:r>
            <a:r>
              <a:rPr lang="en"/>
              <a:t> = Mg) applied by the hanging block.</a:t>
            </a:r>
            <a:endParaRPr/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311700" y="3267450"/>
            <a:ext cx="39999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Now let’s give the spinning block a little push into the center of the table. What is the subsequent motion of the block?</a:t>
            </a:r>
            <a:endParaRPr/>
          </a:p>
        </p:txBody>
      </p:sp>
      <p:pic>
        <p:nvPicPr>
          <p:cNvPr id="253" name="Google Shape;2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99625"/>
            <a:ext cx="4527601" cy="3084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3999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take a graph and remove a point from it.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625425"/>
            <a:ext cx="3999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do we know which point we removed?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999950"/>
            <a:ext cx="39999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can zoom in and see what the values of nearby points are and deduce that the removed point should be “very close” to the nearby points.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3143550"/>
            <a:ext cx="39999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More concretely: we approach the point from both sides of the graph and see the trend very near, but not at, a particular point.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99625"/>
            <a:ext cx="4527600" cy="313665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4039350"/>
            <a:ext cx="39999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the idea behind taking a “limit” of a function.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25225"/>
            <a:ext cx="39999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can calculate the “slope” of a line by taking the rise (change in y coordinate) and dividing it by the run (change in x coordinate).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2123850"/>
            <a:ext cx="39999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a line of the form y = f(x), the slope from a point x = a to x = b can be written as the fraction [f(b) - f(a)]/[b - a].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99625"/>
            <a:ext cx="4527601" cy="2302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Derivatives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25225"/>
            <a:ext cx="3999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about the slope for a non-linear curve?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625425"/>
            <a:ext cx="39999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can approximate the slope at a certain point “a” as the slope of the line that passes through “a” and a nearby point “b.” 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2521225"/>
            <a:ext cx="39999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 b gets closer to a, our approximation gets better.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3169225"/>
            <a:ext cx="39999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we use our slope formula and take the limit as b approaches a, we get the slope of the curve at a point a.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4065025"/>
            <a:ext cx="39999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call the slope at a the value of the “derivative” of the curve at the point a.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99625"/>
            <a:ext cx="3565342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Derivatives as a function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225225"/>
            <a:ext cx="39999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can plot the value of the derivative at every </a:t>
            </a:r>
            <a:r>
              <a:rPr lang="en"/>
              <a:t>point</a:t>
            </a:r>
            <a:r>
              <a:rPr lang="en"/>
              <a:t> to get the derivative as a function, which we denote as dy/dx where d represents a small change in.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2368825"/>
            <a:ext cx="39999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Thus, dy/dx represents a small change in y divided by a small change in x, which is rise over run at a very small scale.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99625"/>
            <a:ext cx="4527601" cy="3412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Derivative of a constant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225225"/>
            <a:ext cx="39999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constant function y = c has a slope of 0 everywhere, so the derivative dy/dx of the function y = c is 0.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99625"/>
            <a:ext cx="4270529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252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polynomial p(x) is the sum of terms c</a:t>
            </a:r>
            <a:r>
              <a:rPr baseline="-25000" lang="en"/>
              <a:t>n</a:t>
            </a:r>
            <a:r>
              <a:rPr lang="en"/>
              <a:t>x</a:t>
            </a:r>
            <a:r>
              <a:rPr baseline="30000" lang="en"/>
              <a:t>n</a:t>
            </a:r>
            <a:r>
              <a:rPr lang="en"/>
              <a:t> where c</a:t>
            </a:r>
            <a:r>
              <a:rPr baseline="-25000" lang="en"/>
              <a:t>n</a:t>
            </a:r>
            <a:r>
              <a:rPr lang="en"/>
              <a:t> is some constant and n is a non-negative integer.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6254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general, we can write a polynomial as the </a:t>
            </a:r>
            <a:r>
              <a:rPr lang="en"/>
              <a:t>expression</a:t>
            </a:r>
            <a:r>
              <a:rPr lang="en"/>
              <a:t> p(x) = c</a:t>
            </a:r>
            <a:r>
              <a:rPr baseline="-25000" lang="en"/>
              <a:t>0</a:t>
            </a:r>
            <a:r>
              <a:rPr lang="en"/>
              <a:t> + c</a:t>
            </a:r>
            <a:r>
              <a:rPr baseline="-25000" lang="en"/>
              <a:t>1</a:t>
            </a:r>
            <a:r>
              <a:rPr lang="en"/>
              <a:t>x  + c</a:t>
            </a:r>
            <a:r>
              <a:rPr baseline="-25000" lang="en"/>
              <a:t>2</a:t>
            </a:r>
            <a:r>
              <a:rPr lang="en"/>
              <a:t>x</a:t>
            </a:r>
            <a:r>
              <a:rPr baseline="30000" lang="en"/>
              <a:t>2</a:t>
            </a:r>
            <a:r>
              <a:rPr lang="en"/>
              <a:t> + . . . + c</a:t>
            </a:r>
            <a:r>
              <a:rPr baseline="-25000" lang="en"/>
              <a:t>n</a:t>
            </a:r>
            <a:r>
              <a:rPr lang="en"/>
              <a:t>x</a:t>
            </a:r>
            <a:r>
              <a:rPr baseline="30000" lang="en"/>
              <a:t>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rule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225225"/>
            <a:ext cx="3999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about for a polynomial?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625425"/>
            <a:ext cx="3999900" cy="1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can do some manipulation of the derivative formula for a polynomial and find that, in general, the derivative of the function y = x</a:t>
            </a:r>
            <a:r>
              <a:rPr baseline="30000" lang="en"/>
              <a:t>n</a:t>
            </a:r>
            <a:r>
              <a:rPr lang="en"/>
              <a:t> is dy/dx = nx</a:t>
            </a:r>
            <a:r>
              <a:rPr baseline="30000" lang="en"/>
              <a:t>n-1</a:t>
            </a:r>
            <a:r>
              <a:rPr lang="en"/>
              <a:t> where n is a non-zero integer.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500" y="1147225"/>
            <a:ext cx="3280155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