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8.xml" ContentType="application/vnd.openxmlformats-officedocument.theme+xml"/>
  <Override PartName="/ppt/slideLayouts/slideLayout20.xml" ContentType="application/vnd.openxmlformats-officedocument.presentationml.slideLayout+xml"/>
  <Override PartName="/ppt/theme/theme9.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11.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1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1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15.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16.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17.xml" ContentType="application/vnd.openxmlformats-officedocument.theme+xml"/>
  <Override PartName="/ppt/slideLayouts/slideLayout40.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69" r:id="rId3"/>
    <p:sldMasterId id="2147483687" r:id="rId4"/>
    <p:sldMasterId id="2147483672" r:id="rId5"/>
    <p:sldMasterId id="2147483676" r:id="rId6"/>
    <p:sldMasterId id="2147483679" r:id="rId7"/>
    <p:sldMasterId id="2147483682" r:id="rId8"/>
    <p:sldMasterId id="2147483685" r:id="rId9"/>
    <p:sldMasterId id="2147483692" r:id="rId10"/>
    <p:sldMasterId id="2147483698" r:id="rId11"/>
    <p:sldMasterId id="2147483702" r:id="rId12"/>
    <p:sldMasterId id="2147483705" r:id="rId13"/>
    <p:sldMasterId id="2147483708" r:id="rId14"/>
    <p:sldMasterId id="2147483713" r:id="rId15"/>
    <p:sldMasterId id="2147483716" r:id="rId16"/>
    <p:sldMasterId id="2147483719" r:id="rId17"/>
    <p:sldMasterId id="2147483722" r:id="rId18"/>
  </p:sldMasterIdLst>
  <p:notesMasterIdLst>
    <p:notesMasterId r:id="rId37"/>
  </p:notesMasterIdLst>
  <p:sldIdLst>
    <p:sldId id="313" r:id="rId19"/>
    <p:sldId id="314" r:id="rId20"/>
    <p:sldId id="315" r:id="rId21"/>
    <p:sldId id="316" r:id="rId22"/>
    <p:sldId id="317" r:id="rId23"/>
    <p:sldId id="318" r:id="rId24"/>
    <p:sldId id="319" r:id="rId25"/>
    <p:sldId id="320" r:id="rId26"/>
    <p:sldId id="331" r:id="rId27"/>
    <p:sldId id="321" r:id="rId28"/>
    <p:sldId id="323" r:id="rId29"/>
    <p:sldId id="324" r:id="rId30"/>
    <p:sldId id="325" r:id="rId31"/>
    <p:sldId id="326" r:id="rId32"/>
    <p:sldId id="333" r:id="rId33"/>
    <p:sldId id="327" r:id="rId34"/>
    <p:sldId id="332" r:id="rId35"/>
    <p:sldId id="330" r:id="rId36"/>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initials="K"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994" autoAdjust="0"/>
  </p:normalViewPr>
  <p:slideViewPr>
    <p:cSldViewPr>
      <p:cViewPr varScale="1">
        <p:scale>
          <a:sx n="116" d="100"/>
          <a:sy n="116" d="100"/>
        </p:scale>
        <p:origin x="1464" y="84"/>
      </p:cViewPr>
      <p:guideLst>
        <p:guide orient="horz" pos="2160"/>
        <p:guide pos="2880"/>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B93DEE-6DC7-4019-B2E9-0C4238D5EE49}" type="datetimeFigureOut">
              <a:rPr lang="en-US" smtClean="0"/>
              <a:pPr/>
              <a:t>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55D073-3400-42D1-88BB-37DC21B29C49}" type="slidenum">
              <a:rPr lang="en-US" smtClean="0"/>
              <a:pPr/>
              <a:t>‹#›</a:t>
            </a:fld>
            <a:endParaRPr lang="en-US"/>
          </a:p>
        </p:txBody>
      </p:sp>
    </p:spTree>
    <p:extLst>
      <p:ext uri="{BB962C8B-B14F-4D97-AF65-F5344CB8AC3E}">
        <p14:creationId xmlns:p14="http://schemas.microsoft.com/office/powerpoint/2010/main" val="1940720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a:t>
            </a:r>
            <a:r>
              <a:rPr lang="en-US" baseline="0" dirty="0" smtClean="0"/>
              <a:t> answer is C</a:t>
            </a:r>
            <a:endParaRPr lang="en-US" dirty="0"/>
          </a:p>
        </p:txBody>
      </p:sp>
      <p:sp>
        <p:nvSpPr>
          <p:cNvPr id="4" name="Slide Number Placeholder 3"/>
          <p:cNvSpPr>
            <a:spLocks noGrp="1"/>
          </p:cNvSpPr>
          <p:nvPr>
            <p:ph type="sldNum" sz="quarter" idx="10"/>
          </p:nvPr>
        </p:nvSpPr>
        <p:spPr/>
        <p:txBody>
          <a:bodyPr/>
          <a:lstStyle/>
          <a:p>
            <a:fld id="{9AB36305-836F-4DC4-8519-4D39157E5B8B}" type="slidenum">
              <a:rPr lang="en-US" smtClean="0"/>
              <a:pPr/>
              <a:t>3</a:t>
            </a:fld>
            <a:endParaRPr lang="en-US"/>
          </a:p>
        </p:txBody>
      </p:sp>
    </p:spTree>
    <p:extLst>
      <p:ext uri="{BB962C8B-B14F-4D97-AF65-F5344CB8AC3E}">
        <p14:creationId xmlns:p14="http://schemas.microsoft.com/office/powerpoint/2010/main" val="885368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13708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Economic growth results in an </a:t>
            </a:r>
            <a:r>
              <a:rPr lang="en-US" sz="1200" b="0" i="1" u="none" strike="noStrike" kern="1200" baseline="0" dirty="0" smtClean="0">
                <a:solidFill>
                  <a:schemeClr val="tx1"/>
                </a:solidFill>
                <a:latin typeface="+mn-lt"/>
                <a:ea typeface="+mn-ea"/>
                <a:cs typeface="+mn-cs"/>
              </a:rPr>
              <a:t>outward shift </a:t>
            </a:r>
            <a:r>
              <a:rPr lang="en-US" sz="1200" b="0" i="0" u="none" strike="noStrike" kern="1200" baseline="0" dirty="0" smtClean="0">
                <a:solidFill>
                  <a:schemeClr val="tx1"/>
                </a:solidFill>
                <a:latin typeface="+mn-lt"/>
                <a:ea typeface="+mn-ea"/>
                <a:cs typeface="+mn-cs"/>
              </a:rPr>
              <a:t>of the production possibility frontier because production possibilities are expanded. The economy can now produce more of everything. For example, if production is initially at point </a:t>
            </a:r>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(25 </a:t>
            </a:r>
            <a:r>
              <a:rPr lang="en-US" sz="1200" b="0" i="0" u="none" strike="noStrike" kern="1200" baseline="0" dirty="0" err="1" smtClean="0">
                <a:solidFill>
                  <a:schemeClr val="tx1"/>
                </a:solidFill>
                <a:latin typeface="+mn-lt"/>
                <a:ea typeface="+mn-ea"/>
                <a:cs typeface="+mn-cs"/>
              </a:rPr>
              <a:t>Dreamliners</a:t>
            </a:r>
            <a:r>
              <a:rPr lang="en-US" sz="1200" b="0" i="0" u="none" strike="noStrike" kern="1200" baseline="0" dirty="0" smtClean="0">
                <a:solidFill>
                  <a:schemeClr val="tx1"/>
                </a:solidFill>
                <a:latin typeface="+mn-lt"/>
                <a:ea typeface="+mn-ea"/>
                <a:cs typeface="+mn-cs"/>
              </a:rPr>
              <a:t> and 20 small jets), economic growth means that </a:t>
            </a:r>
            <a:r>
              <a:rPr lang="en-US" sz="1200" b="0" i="0" u="none" strike="noStrike" kern="1200" baseline="0" dirty="0" err="1" smtClean="0">
                <a:solidFill>
                  <a:schemeClr val="tx1"/>
                </a:solidFill>
                <a:latin typeface="+mn-lt"/>
                <a:ea typeface="+mn-ea"/>
                <a:cs typeface="+mn-cs"/>
              </a:rPr>
              <a:t>theeconomy</a:t>
            </a:r>
            <a:r>
              <a:rPr lang="en-US" sz="1200" b="0" i="0" u="none" strike="noStrike" kern="1200" baseline="0" dirty="0" smtClean="0">
                <a:solidFill>
                  <a:schemeClr val="tx1"/>
                </a:solidFill>
                <a:latin typeface="+mn-lt"/>
                <a:ea typeface="+mn-ea"/>
                <a:cs typeface="+mn-cs"/>
              </a:rPr>
              <a:t> could move to point </a:t>
            </a:r>
            <a:r>
              <a:rPr lang="en-US" sz="1200" b="0" i="1" u="none" strike="noStrike" kern="1200" baseline="0" dirty="0" smtClean="0">
                <a:solidFill>
                  <a:schemeClr val="tx1"/>
                </a:solidFill>
                <a:latin typeface="+mn-lt"/>
                <a:ea typeface="+mn-ea"/>
                <a:cs typeface="+mn-cs"/>
              </a:rPr>
              <a:t>E </a:t>
            </a:r>
            <a:r>
              <a:rPr lang="en-US" sz="1200" b="0" i="0" u="none" strike="noStrike" kern="1200" baseline="0" dirty="0" smtClean="0">
                <a:solidFill>
                  <a:schemeClr val="tx1"/>
                </a:solidFill>
                <a:latin typeface="+mn-lt"/>
                <a:ea typeface="+mn-ea"/>
                <a:cs typeface="+mn-cs"/>
              </a:rPr>
              <a:t>(30 </a:t>
            </a:r>
            <a:r>
              <a:rPr lang="en-US" sz="1200" b="0" i="0" u="none" strike="noStrike" kern="1200" baseline="0" dirty="0" err="1" smtClean="0">
                <a:solidFill>
                  <a:schemeClr val="tx1"/>
                </a:solidFill>
                <a:latin typeface="+mn-lt"/>
                <a:ea typeface="+mn-ea"/>
                <a:cs typeface="+mn-cs"/>
              </a:rPr>
              <a:t>Dreamliners</a:t>
            </a:r>
            <a:r>
              <a:rPr lang="en-US" sz="1200" b="0" i="0" u="none" strike="noStrike" kern="1200" baseline="0" dirty="0" smtClean="0">
                <a:solidFill>
                  <a:schemeClr val="tx1"/>
                </a:solidFill>
                <a:latin typeface="+mn-lt"/>
                <a:ea typeface="+mn-ea"/>
                <a:cs typeface="+mn-cs"/>
              </a:rPr>
              <a:t> and 25 small jets).</a:t>
            </a:r>
          </a:p>
        </p:txBody>
      </p:sp>
    </p:spTree>
    <p:extLst>
      <p:ext uri="{BB962C8B-B14F-4D97-AF65-F5344CB8AC3E}">
        <p14:creationId xmlns:p14="http://schemas.microsoft.com/office/powerpoint/2010/main" val="2001680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en-US" smtClean="0"/>
          </a:p>
        </p:txBody>
      </p:sp>
      <p:sp>
        <p:nvSpPr>
          <p:cNvPr id="100356" name="Slide Number Placeholder 3"/>
          <p:cNvSpPr>
            <a:spLocks noGrp="1"/>
          </p:cNvSpPr>
          <p:nvPr>
            <p:ph type="sldNum" sz="quarter" idx="5"/>
          </p:nvPr>
        </p:nvSpPr>
        <p:spPr>
          <a:noFill/>
        </p:spPr>
        <p:txBody>
          <a:bodyPr/>
          <a:lstStyle/>
          <a:p>
            <a:fld id="{209743C3-266B-4C90-9D74-8B5E03BDD1FC}" type="slidenum">
              <a:rPr lang="en-US" smtClean="0"/>
              <a:pPr/>
              <a:t>8</a:t>
            </a:fld>
            <a:endParaRPr lang="en-US" smtClean="0"/>
          </a:p>
        </p:txBody>
      </p:sp>
    </p:spTree>
    <p:extLst>
      <p:ext uri="{BB962C8B-B14F-4D97-AF65-F5344CB8AC3E}">
        <p14:creationId xmlns:p14="http://schemas.microsoft.com/office/powerpoint/2010/main" val="103761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02366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053150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718022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 more difficult question</a:t>
            </a:r>
            <a:r>
              <a:rPr lang="en-US" baseline="0" dirty="0" smtClean="0"/>
              <a:t> because it requires a two-step calculation of cost.  A is correct. </a:t>
            </a:r>
            <a:r>
              <a:rPr lang="en-US" sz="1200" kern="1200" dirty="0" smtClean="0">
                <a:solidFill>
                  <a:schemeClr val="tx1"/>
                </a:solidFill>
                <a:latin typeface="+mn-lt"/>
                <a:ea typeface="+mn-ea"/>
                <a:cs typeface="+mn-cs"/>
              </a:rPr>
              <a:t>In Australia, the opportunity cost of harvesting 10 bushels of tomatoes is 20 bushels of apples. In Brazil, the opportunity cost of harvesting 10 bushels of tomatoes is 12.5 bushels of apples. Australia has the absolute advantage in both goods, but also exhibits the higher opportunity cost of growing tomatoes.</a:t>
            </a:r>
            <a:endParaRPr lang="en-US" dirty="0"/>
          </a:p>
        </p:txBody>
      </p:sp>
      <p:sp>
        <p:nvSpPr>
          <p:cNvPr id="4" name="Slide Number Placeholder 3"/>
          <p:cNvSpPr>
            <a:spLocks noGrp="1"/>
          </p:cNvSpPr>
          <p:nvPr>
            <p:ph type="sldNum" sz="quarter" idx="10"/>
          </p:nvPr>
        </p:nvSpPr>
        <p:spPr/>
        <p:txBody>
          <a:bodyPr/>
          <a:lstStyle/>
          <a:p>
            <a:fld id="{9AB36305-836F-4DC4-8519-4D39157E5B8B}" type="slidenum">
              <a:rPr lang="en-US" smtClean="0"/>
              <a:pPr/>
              <a:t>16</a:t>
            </a:fld>
            <a:endParaRPr lang="en-US"/>
          </a:p>
        </p:txBody>
      </p:sp>
    </p:spTree>
    <p:extLst>
      <p:ext uri="{BB962C8B-B14F-4D97-AF65-F5344CB8AC3E}">
        <p14:creationId xmlns:p14="http://schemas.microsoft.com/office/powerpoint/2010/main" val="3242662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26"/>
          <p:cNvSpPr>
            <a:spLocks noGrp="1" noRot="1" noChangeAspect="1" noChangeArrowheads="1" noTextEdit="1"/>
          </p:cNvSpPr>
          <p:nvPr>
            <p:ph type="sldImg"/>
          </p:nvPr>
        </p:nvSpPr>
        <p:spPr>
          <a:ln/>
        </p:spPr>
      </p:sp>
      <p:sp>
        <p:nvSpPr>
          <p:cNvPr id="13107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In this hypothetical example, Canada and the United States produce only two goods: pork and aircraft. Aircraft are measured on the vertical axis and pork on the horizontal axis. Panel (a) shows the U.S. production possibility frontier. It is relatively flat, implying that the United States has a comparative advantage in pork production. Panel (b) shows the Canadian production possibility frontier. It is relatively steep, implying that Canada has a comparative advantage in aircraft production. Just like two individuals, both countries gain from specialization and trade.</a:t>
            </a:r>
          </a:p>
        </p:txBody>
      </p:sp>
    </p:spTree>
    <p:extLst>
      <p:ext uri="{BB962C8B-B14F-4D97-AF65-F5344CB8AC3E}">
        <p14:creationId xmlns:p14="http://schemas.microsoft.com/office/powerpoint/2010/main" val="35515487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blogs.worthpublishers.com/econblog/" TargetMode="External"/><Relationship Id="rId3" Type="http://schemas.openxmlformats.org/officeDocument/2006/relationships/hyperlink" Target="http://www.gregmankiw.blogspot.com/" TargetMode="External"/><Relationship Id="rId7" Type="http://schemas.openxmlformats.org/officeDocument/2006/relationships/hyperlink" Target="http://marginalrevolution.com/" TargetMode="External"/><Relationship Id="rId12" Type="http://schemas.openxmlformats.org/officeDocument/2006/relationships/image" Target="../media/image14.png"/><Relationship Id="rId2" Type="http://schemas.openxmlformats.org/officeDocument/2006/relationships/image" Target="../media/image9.jpeg"/><Relationship Id="rId16" Type="http://schemas.openxmlformats.org/officeDocument/2006/relationships/image" Target="../media/image16.png"/><Relationship Id="rId1" Type="http://schemas.openxmlformats.org/officeDocument/2006/relationships/slideMaster" Target="../slideMasters/slideMaster5.xml"/><Relationship Id="rId6" Type="http://schemas.openxmlformats.org/officeDocument/2006/relationships/image" Target="../media/image11.png"/><Relationship Id="rId11" Type="http://schemas.openxmlformats.org/officeDocument/2006/relationships/hyperlink" Target="http://www.bls.gov/" TargetMode="External"/><Relationship Id="rId5" Type="http://schemas.openxmlformats.org/officeDocument/2006/relationships/hyperlink" Target="http://krugman.blogs.nytimes.com/" TargetMode="External"/><Relationship Id="rId15" Type="http://schemas.openxmlformats.org/officeDocument/2006/relationships/hyperlink" Target="http://www.bea.gov/" TargetMode="Externa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hyperlink" Target="http://www.freakonomics.com/blog/" TargetMode="External"/><Relationship Id="rId1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hyperlink" Target="http://www.bea.gov/" TargetMode="External"/><Relationship Id="rId3" Type="http://schemas.openxmlformats.org/officeDocument/2006/relationships/hyperlink" Target="http://www.gregmankiw.blogspot.com/" TargetMode="External"/><Relationship Id="rId7" Type="http://schemas.openxmlformats.org/officeDocument/2006/relationships/hyperlink" Target="http://www.freakonomics.com/blog/" TargetMode="External"/><Relationship Id="rId12" Type="http://schemas.openxmlformats.org/officeDocument/2006/relationships/image" Target="../media/image15.png"/><Relationship Id="rId2" Type="http://schemas.openxmlformats.org/officeDocument/2006/relationships/image" Target="../media/image9.jpeg"/><Relationship Id="rId16" Type="http://schemas.openxmlformats.org/officeDocument/2006/relationships/image" Target="../media/image22.png"/><Relationship Id="rId1" Type="http://schemas.openxmlformats.org/officeDocument/2006/relationships/slideMaster" Target="../slideMasters/slideMaster14.xml"/><Relationship Id="rId6" Type="http://schemas.openxmlformats.org/officeDocument/2006/relationships/image" Target="../media/image12.png"/><Relationship Id="rId11" Type="http://schemas.openxmlformats.org/officeDocument/2006/relationships/hyperlink" Target="http://blogs.worthpublishers.com/econblog/" TargetMode="External"/><Relationship Id="rId5" Type="http://schemas.openxmlformats.org/officeDocument/2006/relationships/hyperlink" Target="http://marginalrevolution.com/" TargetMode="External"/><Relationship Id="rId15" Type="http://schemas.openxmlformats.org/officeDocument/2006/relationships/hyperlink" Target="http://krugman.blogs.nytimes.com/" TargetMode="External"/><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hyperlink" Target="http://www.bls.gov/" TargetMode="External"/><Relationship Id="rId14"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prstGeom prst="rect">
            <a:avLst/>
          </a:prstGeo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2"/>
          <p:cNvPicPr>
            <a:picLocks noChangeAspect="1" noChangeArrowheads="1"/>
          </p:cNvPicPr>
          <p:nvPr userDrawn="1"/>
        </p:nvPicPr>
        <p:blipFill rotWithShape="1">
          <a:blip r:embed="rId2" cstate="screen">
            <a:extLst>
              <a:ext uri="{28A0092B-C50C-407E-A947-70E740481C1C}">
                <a14:useLocalDpi xmlns:a14="http://schemas.microsoft.com/office/drawing/2010/main" val="0"/>
              </a:ext>
            </a:extLst>
          </a:blip>
          <a:srcRect/>
          <a:stretch/>
        </p:blipFill>
        <p:spPr bwMode="auto">
          <a:xfrm>
            <a:off x="8153536" y="-76200"/>
            <a:ext cx="943896" cy="99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a:hlinkClick r:id="" action="ppaction://noaction"/>
          </p:cNvPr>
          <p:cNvSpPr/>
          <p:nvPr userDrawn="1"/>
        </p:nvSpPr>
        <p:spPr>
          <a:xfrm>
            <a:off x="0" y="5952053"/>
            <a:ext cx="1143000" cy="905947"/>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r>
              <a:rPr lang="en-US" sz="11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 action="ppaction://noaction"/>
              </a:rPr>
              <a:t>To </a:t>
            </a:r>
            <a:r>
              <a:rPr lang="en-US" sz="11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rPr>
              <a:t>Active Learning</a:t>
            </a:r>
            <a:endParaRPr lang="en-US" sz="11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pic>
        <p:nvPicPr>
          <p:cNvPr id="10" name="Picture 9">
            <a:hlinkClick r:id="" action="ppaction://noaction"/>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7974496" y="6028188"/>
            <a:ext cx="1143000" cy="856979"/>
          </a:xfrm>
          <a:prstGeom prst="rect">
            <a:avLst/>
          </a:prstGeom>
        </p:spPr>
      </p:pic>
      <p:sp>
        <p:nvSpPr>
          <p:cNvPr id="11" name="TextBox 10"/>
          <p:cNvSpPr txBox="1"/>
          <p:nvPr userDrawn="1"/>
        </p:nvSpPr>
        <p:spPr>
          <a:xfrm>
            <a:off x="8126895" y="6209547"/>
            <a:ext cx="634182" cy="523220"/>
          </a:xfrm>
          <a:prstGeom prst="rect">
            <a:avLst/>
          </a:prstGeom>
          <a:noFill/>
        </p:spPr>
        <p:txBody>
          <a:bodyPr wrap="square" rtlCol="0">
            <a:spAutoFit/>
          </a:bodyPr>
          <a:lstStyle/>
          <a:p>
            <a:r>
              <a:rPr lang="en-US" sz="1400" b="1" dirty="0" smtClean="0">
                <a:solidFill>
                  <a:schemeClr val="bg1"/>
                </a:solidFill>
                <a:effectLst>
                  <a:outerShdw blurRad="38100" dist="38100" dir="2700000" algn="tl">
                    <a:srgbClr val="000000">
                      <a:alpha val="43137"/>
                    </a:srgbClr>
                  </a:outerShdw>
                </a:effectLst>
                <a:hlinkClick r:id="" action="ppaction://noaction"/>
              </a:rPr>
              <a:t>To Video</a:t>
            </a:r>
            <a:endParaRPr lang="en-US" sz="1400" b="1" dirty="0">
              <a:solidFill>
                <a:schemeClr val="bg1"/>
              </a:solidFill>
              <a:effectLst>
                <a:outerShdw blurRad="38100" dist="38100" dir="2700000" algn="tl">
                  <a:srgbClr val="000000">
                    <a:alpha val="43137"/>
                  </a:srgbClr>
                </a:outerShdw>
              </a:effectLst>
            </a:endParaRPr>
          </a:p>
        </p:txBody>
      </p:sp>
      <p:sp>
        <p:nvSpPr>
          <p:cNvPr id="12"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6145913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Copyright 2013 Worth Publishers</a:t>
            </a:r>
            <a:endParaRPr lang="en-US"/>
          </a:p>
        </p:txBody>
      </p:sp>
      <p:sp>
        <p:nvSpPr>
          <p:cNvPr id="6" name="Slide Number Placeholder 5"/>
          <p:cNvSpPr>
            <a:spLocks noGrp="1"/>
          </p:cNvSpPr>
          <p:nvPr>
            <p:ph type="sldNum" sz="quarter" idx="12"/>
          </p:nvPr>
        </p:nvSpPr>
        <p:spPr/>
        <p:txBody>
          <a:bodyPr/>
          <a:lstStyle/>
          <a:p>
            <a:fld id="{F4F44DE6-8B77-400C-8F66-8B96B952C9BA}" type="slidenum">
              <a:rPr lang="en-US" smtClean="0"/>
              <a:pPr/>
              <a:t>‹#›</a:t>
            </a:fld>
            <a:endParaRPr lang="en-US"/>
          </a:p>
        </p:txBody>
      </p:sp>
    </p:spTree>
    <p:extLst>
      <p:ext uri="{BB962C8B-B14F-4D97-AF65-F5344CB8AC3E}">
        <p14:creationId xmlns:p14="http://schemas.microsoft.com/office/powerpoint/2010/main" val="31369617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cxnSp>
        <p:nvCxnSpPr>
          <p:cNvPr id="2" name="Straight Connector 1"/>
          <p:cNvCxnSpPr/>
          <p:nvPr/>
        </p:nvCxnSpPr>
        <p:spPr>
          <a:xfrm>
            <a:off x="0" y="5715000"/>
            <a:ext cx="9144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2514600"/>
            <a:ext cx="9144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4" name="Picture 8" descr="mf57.jpg"/>
          <p:cNvPicPr>
            <a:picLocks noChangeAspect="1"/>
          </p:cNvPicPr>
          <p:nvPr/>
        </p:nvPicPr>
        <p:blipFill>
          <a:blip r:embed="rId2">
            <a:clrChange>
              <a:clrFrom>
                <a:srgbClr val="FFF1F6"/>
              </a:clrFrom>
              <a:clrTo>
                <a:srgbClr val="FFF1F6">
                  <a:alpha val="0"/>
                </a:srgbClr>
              </a:clrTo>
            </a:clrChange>
            <a:extLst>
              <a:ext uri="{28A0092B-C50C-407E-A947-70E740481C1C}">
                <a14:useLocalDpi xmlns:a14="http://schemas.microsoft.com/office/drawing/2010/main" val="0"/>
              </a:ext>
            </a:extLst>
          </a:blip>
          <a:srcRect/>
          <a:stretch>
            <a:fillRect/>
          </a:stretch>
        </p:blipFill>
        <p:spPr bwMode="auto">
          <a:xfrm>
            <a:off x="7467600" y="0"/>
            <a:ext cx="16764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p:cNvSpPr txBox="1">
            <a:spLocks noChangeArrowheads="1"/>
          </p:cNvSpPr>
          <p:nvPr/>
        </p:nvSpPr>
        <p:spPr bwMode="auto">
          <a:xfrm>
            <a:off x="0" y="1676400"/>
            <a:ext cx="9144000" cy="369888"/>
          </a:xfrm>
          <a:prstGeom prst="rect">
            <a:avLst/>
          </a:prstGeom>
          <a:solidFill>
            <a:srgbClr val="CCFF33">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b="1" i="1">
                <a:latin typeface="Arial" charset="0"/>
              </a:rPr>
              <a:t>Some good blogs and other sites to get the juices flowing:</a:t>
            </a:r>
          </a:p>
        </p:txBody>
      </p:sp>
      <p:sp>
        <p:nvSpPr>
          <p:cNvPr id="6" name="Title 1"/>
          <p:cNvSpPr txBox="1">
            <a:spLocks/>
          </p:cNvSpPr>
          <p:nvPr/>
        </p:nvSpPr>
        <p:spPr>
          <a:xfrm>
            <a:off x="0" y="0"/>
            <a:ext cx="6629400" cy="784225"/>
          </a:xfrm>
          <a:prstGeom prst="rect">
            <a:avLst/>
          </a:prstGeom>
          <a:noFill/>
          <a:effectLst/>
        </p:spPr>
        <p:txBody>
          <a:bodyPr/>
          <a:lstStyle>
            <a:lvl1pPr>
              <a:defRPr sz="3600">
                <a:solidFill>
                  <a:schemeClr val="accent1">
                    <a:lumMod val="60000"/>
                    <a:lumOff val="40000"/>
                  </a:schemeClr>
                </a:solidFill>
                <a:effectLst>
                  <a:outerShdw blurRad="38100" dist="38100" dir="2700000" algn="tl">
                    <a:srgbClr val="000000">
                      <a:alpha val="43137"/>
                    </a:srgbClr>
                  </a:outerShdw>
                </a:effectLst>
              </a:defRPr>
            </a:lvl1pPr>
          </a:lstStyle>
          <a:p>
            <a:pPr>
              <a:defRPr/>
            </a:pPr>
            <a:r>
              <a:rPr lang="en-US" sz="4800" b="1" dirty="0" smtClean="0">
                <a:solidFill>
                  <a:schemeClr val="accent6">
                    <a:lumMod val="75000"/>
                  </a:schemeClr>
                </a:solidFill>
                <a:latin typeface="Century Gothic" pitchFamily="34" charset="0"/>
                <a:cs typeface="Arial" pitchFamily="34" charset="0"/>
              </a:rPr>
              <a:t>Food for Thought….</a:t>
            </a:r>
            <a:endParaRPr lang="en-US" sz="4800" b="1" dirty="0">
              <a:solidFill>
                <a:schemeClr val="accent6">
                  <a:lumMod val="75000"/>
                </a:schemeClr>
              </a:solidFill>
              <a:latin typeface="Century Gothic" pitchFamily="34" charset="0"/>
              <a:cs typeface="Arial" pitchFamily="34" charset="0"/>
            </a:endParaRPr>
          </a:p>
        </p:txBody>
      </p:sp>
      <p:pic>
        <p:nvPicPr>
          <p:cNvPr id="7" name="Picture 2">
            <a:hlinkClick r:id="rId3"/>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172200" y="3894138"/>
            <a:ext cx="2724150" cy="517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hlinkClick r:id="rId5"/>
          </p:cNvPr>
          <p:cNvPicPr>
            <a:picLocks noChangeAspect="1" noChangeArrowheads="1"/>
          </p:cNvPicPr>
          <p:nvPr/>
        </p:nvPicPr>
        <p:blipFill rotWithShape="1">
          <a:blip r:embed="rId6" cstate="screen">
            <a:extLst>
              <a:ext uri="{28A0092B-C50C-407E-A947-70E740481C1C}">
                <a14:useLocalDpi xmlns:a14="http://schemas.microsoft.com/office/drawing/2010/main" val="0"/>
              </a:ext>
            </a:extLst>
          </a:blip>
          <a:srcRect/>
          <a:stretch/>
        </p:blipFill>
        <p:spPr bwMode="auto">
          <a:xfrm>
            <a:off x="403225" y="3768725"/>
            <a:ext cx="2111375" cy="768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3" y="2878138"/>
            <a:ext cx="2998787" cy="539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a:hlinkClick r:id="rId9"/>
          </p:cNvPr>
          <p:cNvPicPr>
            <a:picLocks noChangeAspect="1" noChangeArrowheads="1"/>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5162550" y="2819400"/>
            <a:ext cx="2686050" cy="657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5849938"/>
            <a:ext cx="2667000" cy="3635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a:hlinkClick r:id="rId13"/>
          </p:cNvPr>
          <p:cNvPicPr>
            <a:picLocks noChangeAspect="1" noChangeArrowheads="1"/>
          </p:cNvPicPr>
          <p:nvPr/>
        </p:nvPicPr>
        <p:blipFill>
          <a:blip r:embed="rId14" cstate="screen">
            <a:extLst>
              <a:ext uri="{28A0092B-C50C-407E-A947-70E740481C1C}">
                <a14:useLocalDpi xmlns:a14="http://schemas.microsoft.com/office/drawing/2010/main" val="0"/>
              </a:ext>
            </a:extLst>
          </a:blip>
          <a:srcRect/>
          <a:stretch>
            <a:fillRect/>
          </a:stretch>
        </p:blipFill>
        <p:spPr bwMode="auto">
          <a:xfrm>
            <a:off x="2819400" y="4824413"/>
            <a:ext cx="3689350" cy="5857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a:hlinkClick r:id="rId15"/>
          </p:cNvPr>
          <p:cNvPicPr>
            <a:picLocks noChangeAspect="1" noChangeArrowheads="1"/>
          </p:cNvPicPr>
          <p:nvPr/>
        </p:nvPicPr>
        <p:blipFill>
          <a:blip r:embed="rId16" cstate="screen">
            <a:extLst>
              <a:ext uri="{28A0092B-C50C-407E-A947-70E740481C1C}">
                <a14:useLocalDpi xmlns:a14="http://schemas.microsoft.com/office/drawing/2010/main" val="0"/>
              </a:ext>
            </a:extLst>
          </a:blip>
          <a:srcRect/>
          <a:stretch>
            <a:fillRect/>
          </a:stretch>
        </p:blipFill>
        <p:spPr bwMode="auto">
          <a:xfrm>
            <a:off x="5175250" y="5838825"/>
            <a:ext cx="3130550" cy="384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Slide Number Placeholder 4"/>
          <p:cNvSpPr>
            <a:spLocks noGrp="1"/>
          </p:cNvSpPr>
          <p:nvPr>
            <p:ph type="sldNum" sz="quarter" idx="10"/>
          </p:nvPr>
        </p:nvSpPr>
        <p:spPr>
          <a:xfrm>
            <a:off x="6553200" y="6492875"/>
            <a:ext cx="2133600" cy="365125"/>
          </a:xfrm>
        </p:spPr>
        <p:txBody>
          <a:bodyPr/>
          <a:lstStyle>
            <a:lvl1pPr>
              <a:defRPr/>
            </a:lvl1pPr>
          </a:lstStyle>
          <a:p>
            <a:pPr>
              <a:defRPr/>
            </a:pPr>
            <a:fld id="{7C2CC41E-FED2-45C2-81A4-A3B1F8E0267B}" type="slidenum">
              <a:rPr lang="en-US"/>
              <a:pPr>
                <a:defRPr/>
              </a:pPr>
              <a:t>‹#›</a:t>
            </a:fld>
            <a:endParaRPr lang="en-US"/>
          </a:p>
        </p:txBody>
      </p:sp>
      <p:sp>
        <p:nvSpPr>
          <p:cNvPr id="1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2051745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1313" indent="0">
              <a:defRPr>
                <a:solidFill>
                  <a:schemeClr val="accent1">
                    <a:lumMod val="75000"/>
                  </a:schemeClr>
                </a:solidFill>
              </a:defRPr>
            </a:lvl1pPr>
            <a:lvl2pPr marL="742950" indent="0">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ight Arrow 8">
            <a:hlinkClick r:id="" action="ppaction://noaction"/>
          </p:cNvPr>
          <p:cNvSpPr/>
          <p:nvPr userDrawn="1"/>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pic>
        <p:nvPicPr>
          <p:cNvPr id="10" name="Picture 9">
            <a:hlinkClick r:id="" action="ppaction://noaction"/>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974496" y="6028188"/>
            <a:ext cx="1143000" cy="856979"/>
          </a:xfrm>
          <a:prstGeom prst="rect">
            <a:avLst/>
          </a:prstGeom>
        </p:spPr>
      </p:pic>
      <p:cxnSp>
        <p:nvCxnSpPr>
          <p:cNvPr id="15" name="Straight Connector 14"/>
          <p:cNvCxnSpPr/>
          <p:nvPr userDrawn="1"/>
        </p:nvCxnSpPr>
        <p:spPr>
          <a:xfrm>
            <a:off x="0" y="1287308"/>
            <a:ext cx="9144000" cy="0"/>
          </a:xfrm>
          <a:prstGeom prst="line">
            <a:avLst/>
          </a:prstGeom>
          <a:ln w="76200" cmpd="sng">
            <a:solidFill>
              <a:schemeClr val="tx2">
                <a:lumMod val="40000"/>
                <a:lumOff val="60000"/>
                <a:alpha val="49000"/>
              </a:schemeClr>
            </a:solidFill>
            <a:prstDash val="solid"/>
          </a:ln>
        </p:spPr>
        <p:style>
          <a:lnRef idx="1">
            <a:schemeClr val="accent5"/>
          </a:lnRef>
          <a:fillRef idx="0">
            <a:schemeClr val="accent5"/>
          </a:fillRef>
          <a:effectRef idx="0">
            <a:schemeClr val="accent5"/>
          </a:effectRef>
          <a:fontRef idx="minor">
            <a:schemeClr val="tx1"/>
          </a:fontRef>
        </p:style>
      </p:cxnSp>
      <p:pic>
        <p:nvPicPr>
          <p:cNvPr id="2050" name="Picture 2"/>
          <p:cNvPicPr>
            <a:picLocks noChangeAspect="1" noChangeArrowheads="1"/>
          </p:cNvPicPr>
          <p:nvPr userDrawn="1"/>
        </p:nvPicPr>
        <p:blipFill rotWithShape="1">
          <a:blip r:embed="rId3" cstate="screen">
            <a:extLst>
              <a:ext uri="{28A0092B-C50C-407E-A947-70E740481C1C}">
                <a14:useLocalDpi xmlns:a14="http://schemas.microsoft.com/office/drawing/2010/main" val="0"/>
              </a:ext>
            </a:extLst>
          </a:blip>
          <a:srcRect/>
          <a:stretch/>
        </p:blipFill>
        <p:spPr bwMode="auto">
          <a:xfrm>
            <a:off x="5867400" y="51250"/>
            <a:ext cx="3276600" cy="135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Connector 15"/>
          <p:cNvCxnSpPr/>
          <p:nvPr userDrawn="1"/>
        </p:nvCxnSpPr>
        <p:spPr>
          <a:xfrm>
            <a:off x="0" y="5791200"/>
            <a:ext cx="9144000" cy="0"/>
          </a:xfrm>
          <a:prstGeom prst="line">
            <a:avLst/>
          </a:prstGeom>
          <a:ln w="76200" cmpd="sng">
            <a:solidFill>
              <a:schemeClr val="tx2">
                <a:lumMod val="40000"/>
                <a:lumOff val="60000"/>
                <a:alpha val="49000"/>
              </a:schemeClr>
            </a:solidFill>
            <a:prstDash val="solid"/>
          </a:ln>
        </p:spPr>
        <p:style>
          <a:lnRef idx="1">
            <a:schemeClr val="accent5"/>
          </a:lnRef>
          <a:fillRef idx="0">
            <a:schemeClr val="accent5"/>
          </a:fillRef>
          <a:effectRef idx="0">
            <a:schemeClr val="accent5"/>
          </a:effectRef>
          <a:fontRef idx="minor">
            <a:schemeClr val="tx1"/>
          </a:fontRef>
        </p:style>
      </p:cxnSp>
      <p:sp>
        <p:nvSpPr>
          <p:cNvPr id="13"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8173374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Custom Layout">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4763" y="5486400"/>
            <a:ext cx="9136063" cy="1371600"/>
          </a:xfrm>
          <a:prstGeom prst="rect">
            <a:avLst/>
          </a:prstGeom>
          <a:solidFill>
            <a:schemeClr val="tx1">
              <a:alpha val="81000"/>
            </a:schemeClr>
          </a:solidFill>
        </p:spPr>
        <p:txBody>
          <a:bodyPr anchor="ctr">
            <a:normAutofit/>
          </a:bodyPr>
          <a:lstStyle/>
          <a:p>
            <a:pPr algn="r">
              <a:defRPr/>
            </a:pPr>
            <a:endParaRPr lang="en-US" sz="4800" spc="50" dirty="0">
              <a:latin typeface="Candara" pitchFamily="34" charset="0"/>
              <a:ea typeface="Tahoma" pitchFamily="34" charset="0"/>
              <a:cs typeface="Tahoma" pitchFamily="34" charset="0"/>
            </a:endParaRPr>
          </a:p>
        </p:txBody>
      </p:sp>
      <p:sp>
        <p:nvSpPr>
          <p:cNvPr id="6" name="TextBox 5"/>
          <p:cNvSpPr txBox="1"/>
          <p:nvPr/>
        </p:nvSpPr>
        <p:spPr>
          <a:xfrm>
            <a:off x="261938" y="5181600"/>
            <a:ext cx="887412" cy="1862138"/>
          </a:xfrm>
          <a:prstGeom prst="rect">
            <a:avLst/>
          </a:prstGeom>
          <a:noFill/>
        </p:spPr>
        <p:txBody>
          <a:bodyPr>
            <a:spAutoFit/>
          </a:bodyPr>
          <a:lstStyle/>
          <a:p>
            <a:pPr>
              <a:defRPr/>
            </a:pPr>
            <a:r>
              <a:rPr lang="en-US" sz="11500" b="1" dirty="0">
                <a:solidFill>
                  <a:schemeClr val="bg1"/>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1</a:t>
            </a:r>
          </a:p>
        </p:txBody>
      </p:sp>
      <p:sp>
        <p:nvSpPr>
          <p:cNvPr id="7" name="TextBox 6"/>
          <p:cNvSpPr txBox="1"/>
          <p:nvPr/>
        </p:nvSpPr>
        <p:spPr>
          <a:xfrm rot="16200000">
            <a:off x="-418306" y="5965795"/>
            <a:ext cx="1358900" cy="400110"/>
          </a:xfrm>
          <a:prstGeom prst="rect">
            <a:avLst/>
          </a:prstGeom>
          <a:noFill/>
        </p:spPr>
        <p:txBody>
          <a:bodyPr>
            <a:spAutoFit/>
          </a:bodyPr>
          <a:lstStyle/>
          <a:p>
            <a:pPr>
              <a:defRPr/>
            </a:pPr>
            <a:r>
              <a:rPr lang="en-US" b="1" cap="all" dirty="0">
                <a:solidFill>
                  <a:schemeClr val="bg1">
                    <a:lumMod val="75000"/>
                  </a:schemeClr>
                </a:solidFill>
                <a:latin typeface="Gill Sans MT" pitchFamily="34" charset="0"/>
                <a:ea typeface="+mj-ea"/>
                <a:cs typeface="+mj-cs"/>
              </a:rPr>
              <a:t>Chapter</a:t>
            </a:r>
            <a:endParaRPr lang="en-US" sz="2000" b="1" cap="all" dirty="0">
              <a:solidFill>
                <a:schemeClr val="bg1">
                  <a:lumMod val="75000"/>
                </a:schemeClr>
              </a:solidFill>
              <a:latin typeface="Gill Sans MT" pitchFamily="34" charset="0"/>
              <a:ea typeface="+mj-ea"/>
              <a:cs typeface="+mj-cs"/>
            </a:endParaRPr>
          </a:p>
        </p:txBody>
      </p:sp>
      <p:sp>
        <p:nvSpPr>
          <p:cNvPr id="8" name="TextBox 7"/>
          <p:cNvSpPr txBox="1"/>
          <p:nvPr/>
        </p:nvSpPr>
        <p:spPr>
          <a:xfrm>
            <a:off x="-4763" y="4953000"/>
            <a:ext cx="9148763" cy="338137"/>
          </a:xfrm>
          <a:prstGeom prst="rect">
            <a:avLst/>
          </a:prstGeom>
          <a:solidFill>
            <a:schemeClr val="tx1">
              <a:alpha val="52000"/>
            </a:schemeClr>
          </a:solidFill>
        </p:spPr>
        <p:txBody>
          <a:bodyPr wrap="square">
            <a:spAutoFit/>
          </a:bodyPr>
          <a:lstStyle/>
          <a:p>
            <a:pPr algn="ctr">
              <a:defRPr/>
            </a:pPr>
            <a:r>
              <a:rPr lang="en-US" sz="1600" cap="small" spc="400" dirty="0">
                <a:solidFill>
                  <a:schemeClr val="bg1"/>
                </a:solidFill>
                <a:latin typeface="Tw Cen MT" pitchFamily="34" charset="0"/>
              </a:rPr>
              <a:t>Dynamic PowerPoint™ Slides by </a:t>
            </a:r>
            <a:r>
              <a:rPr lang="en-US" sz="1600" cap="small" spc="400" dirty="0" err="1">
                <a:solidFill>
                  <a:schemeClr val="bg1"/>
                </a:solidFill>
                <a:latin typeface="Tw Cen MT" pitchFamily="34" charset="0"/>
              </a:rPr>
              <a:t>Solina</a:t>
            </a:r>
            <a:r>
              <a:rPr lang="en-US" sz="1600" cap="small" spc="400" dirty="0">
                <a:solidFill>
                  <a:schemeClr val="bg1"/>
                </a:solidFill>
                <a:latin typeface="Tw Cen MT" pitchFamily="34" charset="0"/>
              </a:rPr>
              <a:t> </a:t>
            </a:r>
            <a:r>
              <a:rPr lang="en-US" sz="1600" cap="small" spc="400" dirty="0" err="1">
                <a:solidFill>
                  <a:schemeClr val="bg1"/>
                </a:solidFill>
                <a:latin typeface="Tw Cen MT" pitchFamily="34" charset="0"/>
              </a:rPr>
              <a:t>Lindahl</a:t>
            </a:r>
            <a:endParaRPr lang="en-US" sz="1600" cap="small" spc="400" dirty="0">
              <a:solidFill>
                <a:schemeClr val="bg1"/>
              </a:solidFill>
              <a:latin typeface="Tw Cen MT" pitchFamily="34" charset="0"/>
            </a:endParaRPr>
          </a:p>
        </p:txBody>
      </p:sp>
      <p:sp>
        <p:nvSpPr>
          <p:cNvPr id="13" name="Title 1"/>
          <p:cNvSpPr>
            <a:spLocks noGrp="1"/>
          </p:cNvSpPr>
          <p:nvPr>
            <p:ph type="title" hasCustomPrompt="1"/>
          </p:nvPr>
        </p:nvSpPr>
        <p:spPr>
          <a:xfrm>
            <a:off x="1371600" y="5486398"/>
            <a:ext cx="7772400" cy="1371601"/>
          </a:xfrm>
          <a:noFill/>
        </p:spPr>
        <p:txBody>
          <a:bodyPr>
            <a:noAutofit/>
          </a:bodyPr>
          <a:lstStyle>
            <a:lvl1pPr algn="r">
              <a:defRPr lang="en-US" sz="5400" b="1" i="0" u="none" strike="noStrike" cap="none" spc="100" baseline="0" smtClean="0">
                <a:solidFill>
                  <a:srgbClr val="FF3300"/>
                </a:solidFill>
                <a:effectLst/>
                <a:latin typeface="Candara" pitchFamily="34" charset="0"/>
              </a:defRPr>
            </a:lvl1pPr>
          </a:lstStyle>
          <a:p>
            <a:r>
              <a:rPr lang="en-US" dirty="0" smtClean="0"/>
              <a:t>First Principles</a:t>
            </a:r>
            <a:endParaRPr lang="en-US" dirty="0"/>
          </a:p>
        </p:txBody>
      </p:sp>
      <p:sp>
        <p:nvSpPr>
          <p:cNvPr id="11" name="Slide Number Placeholder 4"/>
          <p:cNvSpPr>
            <a:spLocks noGrp="1"/>
          </p:cNvSpPr>
          <p:nvPr>
            <p:ph type="sldNum" sz="quarter" idx="12"/>
          </p:nvPr>
        </p:nvSpPr>
        <p:spPr/>
        <p:txBody>
          <a:bodyPr/>
          <a:lstStyle>
            <a:lvl1pPr>
              <a:defRPr/>
            </a:lvl1pPr>
          </a:lstStyle>
          <a:p>
            <a:pPr>
              <a:defRPr/>
            </a:pPr>
            <a:fld id="{729B2C18-4E02-4E6A-91FC-517D930E6D4E}" type="slidenum">
              <a:rPr lang="en-US"/>
              <a:pPr>
                <a:defRPr/>
              </a:pPr>
              <a:t>‹#›</a:t>
            </a:fld>
            <a:endParaRPr lang="en-US"/>
          </a:p>
        </p:txBody>
      </p:sp>
      <p:pic>
        <p:nvPicPr>
          <p:cNvPr id="159746" name="Picture 2" descr="C:\Users\solina\Dropbox\Krugman 3e Dynamic PPTs\Krugman 3e material\covers\Krugman3e_Econ_FrontCover.jpg"/>
          <p:cNvPicPr>
            <a:picLocks noChangeAspect="1" noChangeArrowheads="1"/>
          </p:cNvPicPr>
          <p:nvPr userDrawn="1"/>
        </p:nvPicPr>
        <p:blipFill rotWithShape="1">
          <a:blip r:embed="rId3" cstate="screen">
            <a:extLst>
              <a:ext uri="{28A0092B-C50C-407E-A947-70E740481C1C}">
                <a14:useLocalDpi xmlns:a14="http://schemas.microsoft.com/office/drawing/2010/main" val="0"/>
              </a:ext>
            </a:extLst>
          </a:blip>
          <a:srcRect/>
          <a:stretch/>
        </p:blipFill>
        <p:spPr bwMode="auto">
          <a:xfrm>
            <a:off x="4840941" y="0"/>
            <a:ext cx="4303059" cy="1183341"/>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13818605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406293393"/>
      </p:ext>
    </p:extLst>
  </p:cSld>
  <p:clrMapOvr>
    <a:masterClrMapping/>
  </p:clrMapOvr>
  <p:transition>
    <p:fade thruBlk="1"/>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29852625"/>
      </p:ext>
    </p:extLst>
  </p:cSld>
  <p:clrMapOvr>
    <a:masterClrMapping/>
  </p:clrMapOvr>
  <p:transition>
    <p:fade thruBlk="1"/>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440984043"/>
      </p:ext>
    </p:extLst>
  </p:cSld>
  <p:clrMapOvr>
    <a:masterClrMapping/>
  </p:clrMapOvr>
  <p:transition>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2912159916"/>
      </p:ext>
    </p:extLst>
  </p:cSld>
  <p:clrMapOvr>
    <a:masterClrMapping/>
  </p:clrMapOvr>
  <p:transition>
    <p:fade thruBlk="1"/>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2359308934"/>
      </p:ext>
    </p:extLst>
  </p:cSld>
  <p:clrMapOvr>
    <a:masterClrMapping/>
  </p:clrMapOvr>
  <p:transition>
    <p:fade thruBlk="1"/>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408443429"/>
      </p:ext>
    </p:extLst>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400886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176719728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828800" y="2438400"/>
            <a:ext cx="5245100" cy="3932581"/>
          </a:xfrm>
          <a:prstGeom prst="rect">
            <a:avLst/>
          </a:prstGeom>
        </p:spPr>
      </p:pic>
      <p:sp>
        <p:nvSpPr>
          <p:cNvPr id="7" name="Content Placeholder 2"/>
          <p:cNvSpPr>
            <a:spLocks noGrp="1"/>
          </p:cNvSpPr>
          <p:nvPr>
            <p:ph idx="1"/>
          </p:nvPr>
        </p:nvSpPr>
        <p:spPr>
          <a:xfrm>
            <a:off x="457200" y="1143000"/>
            <a:ext cx="8686800" cy="1371600"/>
          </a:xfrm>
        </p:spPr>
        <p:txBody>
          <a:bodyPr>
            <a:noAutofit/>
          </a:bodyPr>
          <a:lstStyle>
            <a:lvl1pPr>
              <a:defRPr sz="3200" baseline="0">
                <a:latin typeface="Candara" pitchFamily="34" charset="0"/>
              </a:defRPr>
            </a:lvl1pPr>
            <a:lvl2pPr>
              <a:defRPr sz="2800" baseline="0">
                <a:latin typeface="Candara" pitchFamily="34" charset="0"/>
              </a:defRPr>
            </a:lvl2pPr>
            <a:lvl3pPr>
              <a:defRPr sz="2400" baseline="0">
                <a:latin typeface="Candara" pitchFamily="34" charset="0"/>
              </a:defRPr>
            </a:lvl3pPr>
            <a:lvl4pPr>
              <a:defRPr sz="2000" baseline="0">
                <a:latin typeface="Candara" pitchFamily="34" charset="0"/>
              </a:defRPr>
            </a:lvl4pPr>
            <a:lvl5pPr>
              <a:defRPr sz="2000" baseline="0">
                <a:latin typeface="Candara" pitchFamily="34" charset="0"/>
              </a:defRPr>
            </a:lvl5pPr>
          </a:lstStyle>
          <a:p>
            <a:pPr lvl="0"/>
            <a:r>
              <a:rPr lang="en-US" smtClean="0"/>
              <a:t>Click to edit Master text styles</a:t>
            </a:r>
          </a:p>
          <a:p>
            <a:pPr lvl="1"/>
            <a:r>
              <a:rPr lang="en-US" smtClean="0"/>
              <a:t>Second level</a:t>
            </a:r>
          </a:p>
        </p:txBody>
      </p:sp>
      <p:sp>
        <p:nvSpPr>
          <p:cNvPr id="8" name="Footer Placeholder 4"/>
          <p:cNvSpPr txBox="1">
            <a:spLocks/>
          </p:cNvSpPr>
          <p:nvPr/>
        </p:nvSpPr>
        <p:spPr>
          <a:xfrm>
            <a:off x="2324100" y="6629400"/>
            <a:ext cx="4800600" cy="228600"/>
          </a:xfrm>
          <a:prstGeom prst="rect">
            <a:avLst/>
          </a:prstGeom>
        </p:spPr>
        <p:txBody>
          <a:bodyPr/>
          <a:lstStyle>
            <a:defPPr>
              <a:defRPr lang="en-US"/>
            </a:defPPr>
            <a:lvl1pPr marL="0" algn="ctr" defTabSz="914400" rtl="0" eaLnBrk="1" fontAlgn="auto" latinLnBrk="0" hangingPunct="1">
              <a:spcBef>
                <a:spcPts val="0"/>
              </a:spcBef>
              <a:spcAft>
                <a:spcPts val="0"/>
              </a:spcAft>
              <a:defRPr sz="1100" i="0" kern="1200" cap="small" spc="400" baseline="0" smtClean="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403844364"/>
      </p:ext>
    </p:extLst>
  </p:cSld>
  <p:clrMapOvr>
    <a:masterClrMapping/>
  </p:clrMapOvr>
  <p:transition>
    <p:fade thruBlk="1"/>
  </p:transition>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prstGeom prst="rect">
            <a:avLst/>
          </a:prstGeo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2"/>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a:stretch/>
        </p:blipFill>
        <p:spPr bwMode="auto">
          <a:xfrm>
            <a:off x="8153536" y="-76200"/>
            <a:ext cx="943896" cy="99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a:hlinkClick r:id="" action="ppaction://noaction"/>
          </p:cNvPr>
          <p:cNvSpPr/>
          <p:nvPr/>
        </p:nvSpPr>
        <p:spPr>
          <a:xfrm>
            <a:off x="0" y="5952053"/>
            <a:ext cx="1143000" cy="905947"/>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r>
              <a:rPr lang="en-US" sz="11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 action="ppaction://noaction"/>
              </a:rPr>
              <a:t>To </a:t>
            </a:r>
            <a:r>
              <a:rPr lang="en-US" sz="11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rPr>
              <a:t>Active Learning</a:t>
            </a:r>
            <a:endParaRPr lang="en-US" sz="11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pic>
        <p:nvPicPr>
          <p:cNvPr id="10" name="Picture 9">
            <a:hlinkClick r:id="" action="ppaction://noaction"/>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7974496" y="6028188"/>
            <a:ext cx="1143000" cy="856979"/>
          </a:xfrm>
          <a:prstGeom prst="rect">
            <a:avLst/>
          </a:prstGeom>
        </p:spPr>
      </p:pic>
      <p:sp>
        <p:nvSpPr>
          <p:cNvPr id="11" name="TextBox 10"/>
          <p:cNvSpPr txBox="1"/>
          <p:nvPr/>
        </p:nvSpPr>
        <p:spPr>
          <a:xfrm>
            <a:off x="8126895" y="6209547"/>
            <a:ext cx="634182" cy="523220"/>
          </a:xfrm>
          <a:prstGeom prst="rect">
            <a:avLst/>
          </a:prstGeom>
          <a:noFill/>
        </p:spPr>
        <p:txBody>
          <a:bodyPr wrap="square" rtlCol="0">
            <a:spAutoFit/>
          </a:bodyPr>
          <a:lstStyle/>
          <a:p>
            <a:r>
              <a:rPr lang="en-US" sz="1400" b="1" dirty="0" smtClean="0">
                <a:solidFill>
                  <a:schemeClr val="bg1"/>
                </a:solidFill>
                <a:effectLst>
                  <a:outerShdw blurRad="38100" dist="38100" dir="2700000" algn="tl">
                    <a:srgbClr val="000000">
                      <a:alpha val="43137"/>
                    </a:srgbClr>
                  </a:outerShdw>
                </a:effectLst>
                <a:hlinkClick r:id="" action="ppaction://noaction"/>
              </a:rPr>
              <a:t>To Video</a:t>
            </a:r>
            <a:endParaRPr lang="en-US" sz="1400" b="1" dirty="0">
              <a:solidFill>
                <a:schemeClr val="bg1"/>
              </a:solidFill>
              <a:effectLst>
                <a:outerShdw blurRad="38100" dist="38100" dir="2700000" algn="tl">
                  <a:srgbClr val="000000">
                    <a:alpha val="43137"/>
                  </a:srgbClr>
                </a:outerShdw>
              </a:effectLst>
            </a:endParaRPr>
          </a:p>
        </p:txBody>
      </p:sp>
      <p:sp>
        <p:nvSpPr>
          <p:cNvPr id="12"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smtClean="0"/>
              <a:t>Copyright 2013 Worth Publishers</a:t>
            </a:r>
            <a:endParaRPr lang="en-US" dirty="0"/>
          </a:p>
        </p:txBody>
      </p:sp>
    </p:spTree>
    <p:extLst>
      <p:ext uri="{BB962C8B-B14F-4D97-AF65-F5344CB8AC3E}">
        <p14:creationId xmlns:p14="http://schemas.microsoft.com/office/powerpoint/2010/main" val="3614591378"/>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400886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3489" y="0"/>
            <a:ext cx="1140511" cy="771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8382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40613323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291459"/>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Copyright 2012 Worth Publishers</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0EB2B95-EA4E-4992-810B-4F372A161FC4}" type="slidenum">
              <a:rPr lang="en-US" smtClean="0"/>
              <a:pPr/>
              <a:t>‹#›</a:t>
            </a:fld>
            <a:endParaRPr lang="en-US"/>
          </a:p>
        </p:txBody>
      </p:sp>
    </p:spTree>
    <p:extLst>
      <p:ext uri="{BB962C8B-B14F-4D97-AF65-F5344CB8AC3E}">
        <p14:creationId xmlns:p14="http://schemas.microsoft.com/office/powerpoint/2010/main" val="3436253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Copyright 2012 Worth Publishers</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0EB2B95-EA4E-4992-810B-4F372A161FC4}" type="slidenum">
              <a:rPr lang="en-US" smtClean="0"/>
              <a:pPr/>
              <a:t>‹#›</a:t>
            </a:fld>
            <a:endParaRPr lang="en-US"/>
          </a:p>
        </p:txBody>
      </p:sp>
    </p:spTree>
    <p:extLst>
      <p:ext uri="{BB962C8B-B14F-4D97-AF65-F5344CB8AC3E}">
        <p14:creationId xmlns:p14="http://schemas.microsoft.com/office/powerpoint/2010/main" val="42265316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4763" y="5486400"/>
            <a:ext cx="9136063" cy="1371600"/>
          </a:xfrm>
          <a:prstGeom prst="rect">
            <a:avLst/>
          </a:prstGeom>
          <a:solidFill>
            <a:schemeClr val="tx1">
              <a:alpha val="81000"/>
            </a:schemeClr>
          </a:solidFill>
        </p:spPr>
        <p:txBody>
          <a:bodyPr anchor="ctr">
            <a:normAutofit/>
          </a:bodyPr>
          <a:lstStyle/>
          <a:p>
            <a:pPr algn="r">
              <a:defRPr/>
            </a:pPr>
            <a:endParaRPr lang="en-US" sz="4800" spc="50" dirty="0">
              <a:latin typeface="Candara" pitchFamily="34" charset="0"/>
              <a:ea typeface="Tahoma" pitchFamily="34" charset="0"/>
              <a:cs typeface="Tahoma" pitchFamily="34" charset="0"/>
            </a:endParaRPr>
          </a:p>
        </p:txBody>
      </p:sp>
      <p:sp>
        <p:nvSpPr>
          <p:cNvPr id="6" name="TextBox 5"/>
          <p:cNvSpPr txBox="1"/>
          <p:nvPr/>
        </p:nvSpPr>
        <p:spPr>
          <a:xfrm>
            <a:off x="261938" y="5181600"/>
            <a:ext cx="887412" cy="1862138"/>
          </a:xfrm>
          <a:prstGeom prst="rect">
            <a:avLst/>
          </a:prstGeom>
          <a:noFill/>
        </p:spPr>
        <p:txBody>
          <a:bodyPr>
            <a:spAutoFit/>
          </a:bodyPr>
          <a:lstStyle/>
          <a:p>
            <a:pPr>
              <a:defRPr/>
            </a:pPr>
            <a:r>
              <a:rPr lang="en-US" sz="11500" b="1" dirty="0">
                <a:solidFill>
                  <a:schemeClr val="bg1"/>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4</a:t>
            </a:r>
          </a:p>
        </p:txBody>
      </p:sp>
      <p:sp>
        <p:nvSpPr>
          <p:cNvPr id="7" name="TextBox 6"/>
          <p:cNvSpPr txBox="1"/>
          <p:nvPr/>
        </p:nvSpPr>
        <p:spPr>
          <a:xfrm rot="16200000">
            <a:off x="-418306" y="5965795"/>
            <a:ext cx="1358900" cy="400110"/>
          </a:xfrm>
          <a:prstGeom prst="rect">
            <a:avLst/>
          </a:prstGeom>
          <a:noFill/>
        </p:spPr>
        <p:txBody>
          <a:bodyPr>
            <a:spAutoFit/>
          </a:bodyPr>
          <a:lstStyle/>
          <a:p>
            <a:pPr>
              <a:defRPr/>
            </a:pPr>
            <a:r>
              <a:rPr lang="en-US" b="1" cap="all" dirty="0">
                <a:solidFill>
                  <a:schemeClr val="bg1">
                    <a:lumMod val="75000"/>
                  </a:schemeClr>
                </a:solidFill>
                <a:latin typeface="Gill Sans MT" pitchFamily="34" charset="0"/>
                <a:ea typeface="+mj-ea"/>
                <a:cs typeface="+mj-cs"/>
              </a:rPr>
              <a:t>Chapter</a:t>
            </a:r>
            <a:endParaRPr lang="en-US" sz="2000" b="1" cap="all" dirty="0">
              <a:solidFill>
                <a:schemeClr val="bg1">
                  <a:lumMod val="75000"/>
                </a:schemeClr>
              </a:solidFill>
              <a:latin typeface="Gill Sans MT" pitchFamily="34" charset="0"/>
              <a:ea typeface="+mj-ea"/>
              <a:cs typeface="+mj-cs"/>
            </a:endParaRPr>
          </a:p>
        </p:txBody>
      </p:sp>
      <p:sp>
        <p:nvSpPr>
          <p:cNvPr id="8" name="TextBox 7"/>
          <p:cNvSpPr txBox="1"/>
          <p:nvPr/>
        </p:nvSpPr>
        <p:spPr>
          <a:xfrm>
            <a:off x="-4763" y="4953000"/>
            <a:ext cx="9148763" cy="338137"/>
          </a:xfrm>
          <a:prstGeom prst="rect">
            <a:avLst/>
          </a:prstGeom>
          <a:solidFill>
            <a:schemeClr val="tx1">
              <a:alpha val="52000"/>
            </a:schemeClr>
          </a:solidFill>
        </p:spPr>
        <p:txBody>
          <a:bodyPr wrap="square">
            <a:spAutoFit/>
          </a:bodyPr>
          <a:lstStyle/>
          <a:p>
            <a:pPr algn="ctr">
              <a:defRPr/>
            </a:pPr>
            <a:r>
              <a:rPr lang="en-US" sz="1600" cap="small" spc="400" dirty="0">
                <a:solidFill>
                  <a:schemeClr val="bg1"/>
                </a:solidFill>
                <a:latin typeface="Tw Cen MT" pitchFamily="34" charset="0"/>
              </a:rPr>
              <a:t>Dynamic PowerPoint™ Slides by </a:t>
            </a:r>
            <a:r>
              <a:rPr lang="en-US" sz="1600" cap="small" spc="400" dirty="0" err="1">
                <a:solidFill>
                  <a:schemeClr val="bg1"/>
                </a:solidFill>
                <a:latin typeface="Tw Cen MT" pitchFamily="34" charset="0"/>
              </a:rPr>
              <a:t>Solina</a:t>
            </a:r>
            <a:r>
              <a:rPr lang="en-US" sz="1600" cap="small" spc="400" dirty="0">
                <a:solidFill>
                  <a:schemeClr val="bg1"/>
                </a:solidFill>
                <a:latin typeface="Tw Cen MT" pitchFamily="34" charset="0"/>
              </a:rPr>
              <a:t> </a:t>
            </a:r>
            <a:r>
              <a:rPr lang="en-US" sz="1600" cap="small" spc="400" dirty="0" err="1">
                <a:solidFill>
                  <a:schemeClr val="bg1"/>
                </a:solidFill>
                <a:latin typeface="Tw Cen MT" pitchFamily="34" charset="0"/>
              </a:rPr>
              <a:t>Lindahl</a:t>
            </a:r>
            <a:endParaRPr lang="en-US" sz="1600" cap="small" spc="400" dirty="0">
              <a:solidFill>
                <a:schemeClr val="bg1"/>
              </a:solidFill>
              <a:latin typeface="Tw Cen MT" pitchFamily="34" charset="0"/>
            </a:endParaRPr>
          </a:p>
        </p:txBody>
      </p:sp>
      <p:pic>
        <p:nvPicPr>
          <p:cNvPr id="159746" name="Picture 2" descr="C:\Users\solina\Dropbox\Krugman 3e Dynamic PPTs\Krugman 3e material\covers\Krugman3e_Econ_FrontCover.jpg"/>
          <p:cNvPicPr>
            <a:picLocks noChangeAspect="1" noChangeArrowheads="1"/>
          </p:cNvPicPr>
          <p:nvPr userDrawn="1"/>
        </p:nvPicPr>
        <p:blipFill rotWithShape="1">
          <a:blip r:embed="rId3" cstate="screen">
            <a:extLst>
              <a:ext uri="{28A0092B-C50C-407E-A947-70E740481C1C}">
                <a14:useLocalDpi xmlns:a14="http://schemas.microsoft.com/office/drawing/2010/main" val="0"/>
              </a:ext>
            </a:extLst>
          </a:blip>
          <a:srcRect/>
          <a:stretch/>
        </p:blipFill>
        <p:spPr bwMode="auto">
          <a:xfrm>
            <a:off x="4840941" y="0"/>
            <a:ext cx="4303059" cy="1183341"/>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userDrawn="1"/>
        </p:nvSpPr>
        <p:spPr>
          <a:xfrm>
            <a:off x="1371600" y="5486398"/>
            <a:ext cx="7772400" cy="1371601"/>
          </a:xfrm>
          <a:prstGeom prst="rect">
            <a:avLst/>
          </a:prstGeom>
          <a:noFill/>
        </p:spPr>
        <p:txBody>
          <a:bodyPr>
            <a:noAutofit/>
          </a:bodyPr>
          <a:lstStyle>
            <a:lvl1pPr algn="r" defTabSz="914400" rtl="0" eaLnBrk="1" latinLnBrk="0" hangingPunct="1">
              <a:spcBef>
                <a:spcPct val="0"/>
              </a:spcBef>
              <a:buNone/>
              <a:defRPr lang="en-US" sz="5400" b="1" i="0" u="none" strike="noStrike" kern="1200" cap="none" spc="100" baseline="0" smtClean="0">
                <a:solidFill>
                  <a:srgbClr val="FF3300"/>
                </a:solidFill>
                <a:effectLst/>
                <a:latin typeface="Candara" pitchFamily="34" charset="0"/>
                <a:ea typeface="+mj-ea"/>
                <a:cs typeface="+mj-cs"/>
              </a:defRPr>
            </a:lvl1pPr>
          </a:lstStyle>
          <a:p>
            <a:r>
              <a:rPr lang="en-US" sz="4400" dirty="0" smtClean="0"/>
              <a:t>Consumer</a:t>
            </a:r>
            <a:r>
              <a:rPr lang="en-US" sz="4400" baseline="0" dirty="0" smtClean="0"/>
              <a:t> and Producer Surplus</a:t>
            </a:r>
            <a:endParaRPr lang="en-US" sz="4400" dirty="0"/>
          </a:p>
        </p:txBody>
      </p:sp>
      <p:sp>
        <p:nvSpPr>
          <p:cNvPr id="9"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39649263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BE5A4D5-130C-4359-8DEC-3E9B93D775B5}" type="datetimeFigureOut">
              <a:rPr lang="en-US" smtClean="0"/>
              <a:pPr/>
              <a:t>1/17/2017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4F44DE6-8B77-400C-8F66-8B96B952C9BA}" type="slidenum">
              <a:rPr lang="en-US" smtClean="0"/>
              <a:pPr/>
              <a:t>‹#›</a:t>
            </a:fld>
            <a:endParaRPr lang="en-US"/>
          </a:p>
        </p:txBody>
      </p:sp>
    </p:spTree>
    <p:extLst>
      <p:ext uri="{BB962C8B-B14F-4D97-AF65-F5344CB8AC3E}">
        <p14:creationId xmlns:p14="http://schemas.microsoft.com/office/powerpoint/2010/main" val="31369617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3489" y="0"/>
            <a:ext cx="1140511" cy="771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8382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40613323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cxnSp>
        <p:nvCxnSpPr>
          <p:cNvPr id="2" name="Straight Connector 1"/>
          <p:cNvCxnSpPr/>
          <p:nvPr/>
        </p:nvCxnSpPr>
        <p:spPr>
          <a:xfrm>
            <a:off x="0" y="5715000"/>
            <a:ext cx="9144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2514600"/>
            <a:ext cx="9144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4" name="Picture 8" descr="mf57.jpg"/>
          <p:cNvPicPr>
            <a:picLocks noChangeAspect="1"/>
          </p:cNvPicPr>
          <p:nvPr/>
        </p:nvPicPr>
        <p:blipFill>
          <a:blip r:embed="rId2">
            <a:clrChange>
              <a:clrFrom>
                <a:srgbClr val="FFF1F6"/>
              </a:clrFrom>
              <a:clrTo>
                <a:srgbClr val="FFF1F6">
                  <a:alpha val="0"/>
                </a:srgbClr>
              </a:clrTo>
            </a:clrChange>
            <a:extLst>
              <a:ext uri="{28A0092B-C50C-407E-A947-70E740481C1C}">
                <a14:useLocalDpi xmlns:a14="http://schemas.microsoft.com/office/drawing/2010/main" val="0"/>
              </a:ext>
            </a:extLst>
          </a:blip>
          <a:srcRect/>
          <a:stretch>
            <a:fillRect/>
          </a:stretch>
        </p:blipFill>
        <p:spPr bwMode="auto">
          <a:xfrm>
            <a:off x="7467600" y="0"/>
            <a:ext cx="16764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p:cNvSpPr txBox="1">
            <a:spLocks noChangeArrowheads="1"/>
          </p:cNvSpPr>
          <p:nvPr/>
        </p:nvSpPr>
        <p:spPr bwMode="auto">
          <a:xfrm>
            <a:off x="0" y="1676400"/>
            <a:ext cx="9144000" cy="369888"/>
          </a:xfrm>
          <a:prstGeom prst="rect">
            <a:avLst/>
          </a:prstGeom>
          <a:solidFill>
            <a:srgbClr val="CCFF33">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b="1" i="1">
                <a:latin typeface="Arial" charset="0"/>
              </a:rPr>
              <a:t>Some good blogs and other sites to get the juices flowing:</a:t>
            </a:r>
          </a:p>
        </p:txBody>
      </p:sp>
      <p:sp>
        <p:nvSpPr>
          <p:cNvPr id="6" name="Title 1"/>
          <p:cNvSpPr txBox="1">
            <a:spLocks/>
          </p:cNvSpPr>
          <p:nvPr/>
        </p:nvSpPr>
        <p:spPr>
          <a:xfrm>
            <a:off x="0" y="0"/>
            <a:ext cx="6629400" cy="784225"/>
          </a:xfrm>
          <a:prstGeom prst="rect">
            <a:avLst/>
          </a:prstGeom>
          <a:noFill/>
          <a:effectLst/>
        </p:spPr>
        <p:txBody>
          <a:bodyPr/>
          <a:lstStyle>
            <a:lvl1pPr>
              <a:defRPr sz="3600">
                <a:solidFill>
                  <a:schemeClr val="accent1">
                    <a:lumMod val="60000"/>
                    <a:lumOff val="40000"/>
                  </a:schemeClr>
                </a:solidFill>
                <a:effectLst>
                  <a:outerShdw blurRad="38100" dist="38100" dir="2700000" algn="tl">
                    <a:srgbClr val="000000">
                      <a:alpha val="43137"/>
                    </a:srgbClr>
                  </a:outerShdw>
                </a:effectLst>
              </a:defRPr>
            </a:lvl1pPr>
          </a:lstStyle>
          <a:p>
            <a:pPr>
              <a:defRPr/>
            </a:pPr>
            <a:r>
              <a:rPr lang="en-US" sz="4800" b="1" dirty="0" smtClean="0">
                <a:solidFill>
                  <a:schemeClr val="accent6">
                    <a:lumMod val="75000"/>
                  </a:schemeClr>
                </a:solidFill>
                <a:latin typeface="Century Gothic" pitchFamily="34" charset="0"/>
                <a:cs typeface="Arial" pitchFamily="34" charset="0"/>
              </a:rPr>
              <a:t>Food for Thought….</a:t>
            </a:r>
            <a:endParaRPr lang="en-US" sz="4800" b="1" dirty="0">
              <a:solidFill>
                <a:schemeClr val="accent6">
                  <a:lumMod val="75000"/>
                </a:schemeClr>
              </a:solidFill>
              <a:latin typeface="Century Gothic" pitchFamily="34" charset="0"/>
              <a:cs typeface="Arial" pitchFamily="34" charset="0"/>
            </a:endParaRPr>
          </a:p>
        </p:txBody>
      </p:sp>
      <p:pic>
        <p:nvPicPr>
          <p:cNvPr id="7" name="Picture 2">
            <a:hlinkClick r:id="rId3"/>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172200" y="3894138"/>
            <a:ext cx="2724150" cy="517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7013" y="2878138"/>
            <a:ext cx="2998787" cy="539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a:hlinkClick r:id="rId7"/>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5162550" y="2819400"/>
            <a:ext cx="2686050" cy="657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5849938"/>
            <a:ext cx="2667000" cy="3635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a:hlinkClick r:id="rId11"/>
          </p:cNvPr>
          <p:cNvPicPr>
            <a:picLocks noChangeAspect="1" noChangeArrowheads="1"/>
          </p:cNvPicPr>
          <p:nvPr/>
        </p:nvPicPr>
        <p:blipFill>
          <a:blip r:embed="rId12" cstate="screen">
            <a:extLst>
              <a:ext uri="{28A0092B-C50C-407E-A947-70E740481C1C}">
                <a14:useLocalDpi xmlns:a14="http://schemas.microsoft.com/office/drawing/2010/main" val="0"/>
              </a:ext>
            </a:extLst>
          </a:blip>
          <a:srcRect/>
          <a:stretch>
            <a:fillRect/>
          </a:stretch>
        </p:blipFill>
        <p:spPr bwMode="auto">
          <a:xfrm>
            <a:off x="2819400" y="4824413"/>
            <a:ext cx="3689350" cy="5857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a:hlinkClick r:id="rId13"/>
          </p:cNvPr>
          <p:cNvPicPr>
            <a:picLocks noChangeAspect="1" noChangeArrowheads="1"/>
          </p:cNvPicPr>
          <p:nvPr/>
        </p:nvPicPr>
        <p:blipFill>
          <a:blip r:embed="rId14" cstate="screen">
            <a:extLst>
              <a:ext uri="{28A0092B-C50C-407E-A947-70E740481C1C}">
                <a14:useLocalDpi xmlns:a14="http://schemas.microsoft.com/office/drawing/2010/main" val="0"/>
              </a:ext>
            </a:extLst>
          </a:blip>
          <a:srcRect/>
          <a:stretch>
            <a:fillRect/>
          </a:stretch>
        </p:blipFill>
        <p:spPr bwMode="auto">
          <a:xfrm>
            <a:off x="5175250" y="5838825"/>
            <a:ext cx="3130550" cy="384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Slide Number Placeholder 4"/>
          <p:cNvSpPr>
            <a:spLocks noGrp="1"/>
          </p:cNvSpPr>
          <p:nvPr>
            <p:ph type="sldNum" sz="quarter" idx="10"/>
          </p:nvPr>
        </p:nvSpPr>
        <p:spPr>
          <a:xfrm>
            <a:off x="6553200" y="6492875"/>
            <a:ext cx="2133600" cy="365125"/>
          </a:xfrm>
        </p:spPr>
        <p:txBody>
          <a:bodyPr/>
          <a:lstStyle>
            <a:lvl1pPr>
              <a:defRPr/>
            </a:lvl1pPr>
          </a:lstStyle>
          <a:p>
            <a:pPr>
              <a:defRPr/>
            </a:pPr>
            <a:fld id="{7C2CC41E-FED2-45C2-81A4-A3B1F8E0267B}" type="slidenum">
              <a:rPr lang="en-US"/>
              <a:pPr>
                <a:defRPr/>
              </a:pPr>
              <a:t>‹#›</a:t>
            </a:fld>
            <a:endParaRPr lang="en-US"/>
          </a:p>
        </p:txBody>
      </p:sp>
      <p:sp>
        <p:nvSpPr>
          <p:cNvPr id="15" name="Footer Placeholder 4"/>
          <p:cNvSpPr>
            <a:spLocks noGrp="1"/>
          </p:cNvSpPr>
          <p:nvPr>
            <p:ph type="ftr" sz="quarter" idx="11"/>
          </p:nvPr>
        </p:nvSpPr>
        <p:spPr>
          <a:xfrm>
            <a:off x="2171700" y="6629400"/>
            <a:ext cx="4800600" cy="228600"/>
          </a:xfrm>
          <a:prstGeom prst="rect">
            <a:avLst/>
          </a:prstGeom>
        </p:spPr>
        <p:txBody>
          <a:bodyPr/>
          <a:lstStyle>
            <a:lvl1pPr>
              <a:defRPr sz="1100" i="0" cap="small" spc="400" baseline="0" smtClean="0"/>
            </a:lvl1pPr>
          </a:lstStyle>
          <a:p>
            <a:pPr>
              <a:defRPr/>
            </a:pPr>
            <a:r>
              <a:rPr lang="en-US"/>
              <a:t>Copyright 2012 Worth Publishers</a:t>
            </a:r>
          </a:p>
        </p:txBody>
      </p:sp>
      <p:pic>
        <p:nvPicPr>
          <p:cNvPr id="33794" name="Picture 2">
            <a:hlinkClick r:id="rId15"/>
          </p:cNvPr>
          <p:cNvPicPr>
            <a:picLocks noChangeAspect="1" noChangeArrowheads="1"/>
          </p:cNvPicPr>
          <p:nvPr userDrawn="1"/>
        </p:nvPicPr>
        <p:blipFill>
          <a:blip r:embed="rId16" cstate="screen">
            <a:extLst>
              <a:ext uri="{28A0092B-C50C-407E-A947-70E740481C1C}">
                <a14:useLocalDpi xmlns:a14="http://schemas.microsoft.com/office/drawing/2010/main" val="0"/>
              </a:ext>
            </a:extLst>
          </a:blip>
          <a:srcRect/>
          <a:stretch>
            <a:fillRect/>
          </a:stretch>
        </p:blipFill>
        <p:spPr bwMode="auto">
          <a:xfrm>
            <a:off x="391934" y="3737661"/>
            <a:ext cx="2895599" cy="8304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517455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1313" indent="0">
              <a:defRPr>
                <a:solidFill>
                  <a:schemeClr val="accent1">
                    <a:lumMod val="75000"/>
                  </a:schemeClr>
                </a:solidFill>
              </a:defRPr>
            </a:lvl1pPr>
            <a:lvl2pPr marL="742950" indent="0">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ight Arrow 8">
            <a:hlinkClick r:id="" action="ppaction://noaction"/>
          </p:cNvPr>
          <p:cNvSpPr/>
          <p:nvPr userDrawn="1"/>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pic>
        <p:nvPicPr>
          <p:cNvPr id="10" name="Picture 9">
            <a:hlinkClick r:id="" action="ppaction://noaction"/>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974496" y="6028188"/>
            <a:ext cx="1143000" cy="856979"/>
          </a:xfrm>
          <a:prstGeom prst="rect">
            <a:avLst/>
          </a:prstGeom>
        </p:spPr>
      </p:pic>
      <p:cxnSp>
        <p:nvCxnSpPr>
          <p:cNvPr id="15" name="Straight Connector 14"/>
          <p:cNvCxnSpPr/>
          <p:nvPr userDrawn="1"/>
        </p:nvCxnSpPr>
        <p:spPr>
          <a:xfrm>
            <a:off x="0" y="1287308"/>
            <a:ext cx="9144000" cy="0"/>
          </a:xfrm>
          <a:prstGeom prst="line">
            <a:avLst/>
          </a:prstGeom>
          <a:ln w="76200" cmpd="sng">
            <a:solidFill>
              <a:schemeClr val="tx2">
                <a:lumMod val="40000"/>
                <a:lumOff val="60000"/>
                <a:alpha val="49000"/>
              </a:schemeClr>
            </a:solidFill>
            <a:prstDash val="solid"/>
          </a:ln>
        </p:spPr>
        <p:style>
          <a:lnRef idx="1">
            <a:schemeClr val="accent5"/>
          </a:lnRef>
          <a:fillRef idx="0">
            <a:schemeClr val="accent5"/>
          </a:fillRef>
          <a:effectRef idx="0">
            <a:schemeClr val="accent5"/>
          </a:effectRef>
          <a:fontRef idx="minor">
            <a:schemeClr val="tx1"/>
          </a:fontRef>
        </p:style>
      </p:cxnSp>
      <p:pic>
        <p:nvPicPr>
          <p:cNvPr id="2050" name="Picture 2"/>
          <p:cNvPicPr>
            <a:picLocks noChangeAspect="1" noChangeArrowheads="1"/>
          </p:cNvPicPr>
          <p:nvPr userDrawn="1"/>
        </p:nvPicPr>
        <p:blipFill rotWithShape="1">
          <a:blip r:embed="rId3" cstate="screen">
            <a:extLst>
              <a:ext uri="{28A0092B-C50C-407E-A947-70E740481C1C}">
                <a14:useLocalDpi xmlns:a14="http://schemas.microsoft.com/office/drawing/2010/main" val="0"/>
              </a:ext>
            </a:extLst>
          </a:blip>
          <a:srcRect/>
          <a:stretch/>
        </p:blipFill>
        <p:spPr bwMode="auto">
          <a:xfrm>
            <a:off x="5867400" y="51250"/>
            <a:ext cx="3276600" cy="135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Connector 15"/>
          <p:cNvCxnSpPr/>
          <p:nvPr userDrawn="1"/>
        </p:nvCxnSpPr>
        <p:spPr>
          <a:xfrm>
            <a:off x="0" y="5791200"/>
            <a:ext cx="9144000" cy="0"/>
          </a:xfrm>
          <a:prstGeom prst="line">
            <a:avLst/>
          </a:prstGeom>
          <a:ln w="76200" cmpd="sng">
            <a:solidFill>
              <a:schemeClr val="tx2">
                <a:lumMod val="40000"/>
                <a:lumOff val="60000"/>
                <a:alpha val="49000"/>
              </a:schemeClr>
            </a:solidFill>
            <a:prstDash val="solid"/>
          </a:ln>
        </p:spPr>
        <p:style>
          <a:lnRef idx="1">
            <a:schemeClr val="accent5"/>
          </a:lnRef>
          <a:fillRef idx="0">
            <a:schemeClr val="accent5"/>
          </a:fillRef>
          <a:effectRef idx="0">
            <a:schemeClr val="accent5"/>
          </a:effectRef>
          <a:fontRef idx="minor">
            <a:schemeClr val="tx1"/>
          </a:fontRef>
        </p:style>
      </p:cxnSp>
      <p:sp>
        <p:nvSpPr>
          <p:cNvPr id="13"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81733744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_Custom Layout">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4763" y="5486400"/>
            <a:ext cx="9136063" cy="1371600"/>
          </a:xfrm>
          <a:prstGeom prst="rect">
            <a:avLst/>
          </a:prstGeom>
          <a:solidFill>
            <a:schemeClr val="tx1">
              <a:alpha val="81000"/>
            </a:schemeClr>
          </a:solidFill>
        </p:spPr>
        <p:txBody>
          <a:bodyPr anchor="ctr">
            <a:normAutofit/>
          </a:bodyPr>
          <a:lstStyle/>
          <a:p>
            <a:pPr algn="r">
              <a:defRPr/>
            </a:pPr>
            <a:endParaRPr lang="en-US" sz="4800" spc="50" dirty="0">
              <a:latin typeface="Candara" pitchFamily="34" charset="0"/>
              <a:ea typeface="Tahoma" pitchFamily="34" charset="0"/>
              <a:cs typeface="Tahoma" pitchFamily="34" charset="0"/>
            </a:endParaRPr>
          </a:p>
        </p:txBody>
      </p:sp>
      <p:sp>
        <p:nvSpPr>
          <p:cNvPr id="6" name="TextBox 5"/>
          <p:cNvSpPr txBox="1"/>
          <p:nvPr/>
        </p:nvSpPr>
        <p:spPr>
          <a:xfrm>
            <a:off x="261938" y="5181600"/>
            <a:ext cx="887412" cy="1862138"/>
          </a:xfrm>
          <a:prstGeom prst="rect">
            <a:avLst/>
          </a:prstGeom>
          <a:noFill/>
        </p:spPr>
        <p:txBody>
          <a:bodyPr>
            <a:spAutoFit/>
          </a:bodyPr>
          <a:lstStyle/>
          <a:p>
            <a:pPr>
              <a:defRPr/>
            </a:pPr>
            <a:r>
              <a:rPr lang="en-US" sz="11500" b="1" dirty="0">
                <a:solidFill>
                  <a:schemeClr val="bg1"/>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1</a:t>
            </a:r>
          </a:p>
        </p:txBody>
      </p:sp>
      <p:sp>
        <p:nvSpPr>
          <p:cNvPr id="7" name="TextBox 6"/>
          <p:cNvSpPr txBox="1"/>
          <p:nvPr/>
        </p:nvSpPr>
        <p:spPr>
          <a:xfrm rot="16200000">
            <a:off x="-418306" y="5965795"/>
            <a:ext cx="1358900" cy="400110"/>
          </a:xfrm>
          <a:prstGeom prst="rect">
            <a:avLst/>
          </a:prstGeom>
          <a:noFill/>
        </p:spPr>
        <p:txBody>
          <a:bodyPr>
            <a:spAutoFit/>
          </a:bodyPr>
          <a:lstStyle/>
          <a:p>
            <a:pPr>
              <a:defRPr/>
            </a:pPr>
            <a:r>
              <a:rPr lang="en-US" b="1" cap="all" dirty="0">
                <a:solidFill>
                  <a:schemeClr val="bg1">
                    <a:lumMod val="75000"/>
                  </a:schemeClr>
                </a:solidFill>
                <a:latin typeface="Gill Sans MT" pitchFamily="34" charset="0"/>
                <a:ea typeface="+mj-ea"/>
                <a:cs typeface="+mj-cs"/>
              </a:rPr>
              <a:t>Chapter</a:t>
            </a:r>
            <a:endParaRPr lang="en-US" sz="2000" b="1" cap="all" dirty="0">
              <a:solidFill>
                <a:schemeClr val="bg1">
                  <a:lumMod val="75000"/>
                </a:schemeClr>
              </a:solidFill>
              <a:latin typeface="Gill Sans MT" pitchFamily="34" charset="0"/>
              <a:ea typeface="+mj-ea"/>
              <a:cs typeface="+mj-cs"/>
            </a:endParaRPr>
          </a:p>
        </p:txBody>
      </p:sp>
      <p:sp>
        <p:nvSpPr>
          <p:cNvPr id="8" name="TextBox 7"/>
          <p:cNvSpPr txBox="1"/>
          <p:nvPr/>
        </p:nvSpPr>
        <p:spPr>
          <a:xfrm>
            <a:off x="-4763" y="4953000"/>
            <a:ext cx="9148763" cy="338137"/>
          </a:xfrm>
          <a:prstGeom prst="rect">
            <a:avLst/>
          </a:prstGeom>
          <a:solidFill>
            <a:schemeClr val="tx1">
              <a:alpha val="52000"/>
            </a:schemeClr>
          </a:solidFill>
        </p:spPr>
        <p:txBody>
          <a:bodyPr wrap="square">
            <a:spAutoFit/>
          </a:bodyPr>
          <a:lstStyle/>
          <a:p>
            <a:pPr algn="ctr">
              <a:defRPr/>
            </a:pPr>
            <a:r>
              <a:rPr lang="en-US" sz="1600" cap="small" spc="400" dirty="0">
                <a:solidFill>
                  <a:schemeClr val="bg1"/>
                </a:solidFill>
                <a:latin typeface="Tw Cen MT" pitchFamily="34" charset="0"/>
              </a:rPr>
              <a:t>Dynamic PowerPoint™ Slides by </a:t>
            </a:r>
            <a:r>
              <a:rPr lang="en-US" sz="1600" cap="small" spc="400" dirty="0" err="1">
                <a:solidFill>
                  <a:schemeClr val="bg1"/>
                </a:solidFill>
                <a:latin typeface="Tw Cen MT" pitchFamily="34" charset="0"/>
              </a:rPr>
              <a:t>Solina</a:t>
            </a:r>
            <a:r>
              <a:rPr lang="en-US" sz="1600" cap="small" spc="400" dirty="0">
                <a:solidFill>
                  <a:schemeClr val="bg1"/>
                </a:solidFill>
                <a:latin typeface="Tw Cen MT" pitchFamily="34" charset="0"/>
              </a:rPr>
              <a:t> </a:t>
            </a:r>
            <a:r>
              <a:rPr lang="en-US" sz="1600" cap="small" spc="400" dirty="0" err="1">
                <a:solidFill>
                  <a:schemeClr val="bg1"/>
                </a:solidFill>
                <a:latin typeface="Tw Cen MT" pitchFamily="34" charset="0"/>
              </a:rPr>
              <a:t>Lindahl</a:t>
            </a:r>
            <a:endParaRPr lang="en-US" sz="1600" cap="small" spc="400" dirty="0">
              <a:solidFill>
                <a:schemeClr val="bg1"/>
              </a:solidFill>
              <a:latin typeface="Tw Cen MT" pitchFamily="34" charset="0"/>
            </a:endParaRPr>
          </a:p>
        </p:txBody>
      </p:sp>
      <p:sp>
        <p:nvSpPr>
          <p:cNvPr id="13" name="Title 1"/>
          <p:cNvSpPr>
            <a:spLocks noGrp="1"/>
          </p:cNvSpPr>
          <p:nvPr>
            <p:ph type="title" hasCustomPrompt="1"/>
          </p:nvPr>
        </p:nvSpPr>
        <p:spPr>
          <a:xfrm>
            <a:off x="1371600" y="5486398"/>
            <a:ext cx="7772400" cy="1371601"/>
          </a:xfrm>
          <a:noFill/>
        </p:spPr>
        <p:txBody>
          <a:bodyPr>
            <a:noAutofit/>
          </a:bodyPr>
          <a:lstStyle>
            <a:lvl1pPr algn="r">
              <a:defRPr lang="en-US" sz="5400" b="1" i="0" u="none" strike="noStrike" cap="none" spc="100" baseline="0" smtClean="0">
                <a:solidFill>
                  <a:srgbClr val="FF3300"/>
                </a:solidFill>
                <a:effectLst/>
                <a:latin typeface="Candara" pitchFamily="34" charset="0"/>
              </a:defRPr>
            </a:lvl1pPr>
          </a:lstStyle>
          <a:p>
            <a:r>
              <a:rPr lang="en-US" dirty="0" smtClean="0"/>
              <a:t>First Principles</a:t>
            </a:r>
            <a:endParaRPr lang="en-US" dirty="0"/>
          </a:p>
        </p:txBody>
      </p:sp>
      <p:sp>
        <p:nvSpPr>
          <p:cNvPr id="10" name="Footer Placeholder 3"/>
          <p:cNvSpPr>
            <a:spLocks noGrp="1"/>
          </p:cNvSpPr>
          <p:nvPr>
            <p:ph type="ftr" sz="quarter" idx="11"/>
          </p:nvPr>
        </p:nvSpPr>
        <p:spPr>
          <a:xfrm>
            <a:off x="2400300" y="6629400"/>
            <a:ext cx="4343400" cy="228600"/>
          </a:xfrm>
          <a:prstGeom prst="rect">
            <a:avLst/>
          </a:prstGeom>
        </p:spPr>
        <p:txBody>
          <a:bodyPr/>
          <a:lstStyle>
            <a:lvl1pPr>
              <a:defRPr/>
            </a:lvl1pPr>
          </a:lstStyle>
          <a:p>
            <a:pPr>
              <a:defRPr/>
            </a:pPr>
            <a:r>
              <a:rPr lang="en-US"/>
              <a:t>Copyright 2012 Worth Publishers</a:t>
            </a:r>
          </a:p>
        </p:txBody>
      </p:sp>
      <p:sp>
        <p:nvSpPr>
          <p:cNvPr id="11" name="Slide Number Placeholder 4"/>
          <p:cNvSpPr>
            <a:spLocks noGrp="1"/>
          </p:cNvSpPr>
          <p:nvPr>
            <p:ph type="sldNum" sz="quarter" idx="12"/>
          </p:nvPr>
        </p:nvSpPr>
        <p:spPr/>
        <p:txBody>
          <a:bodyPr/>
          <a:lstStyle>
            <a:lvl1pPr>
              <a:defRPr/>
            </a:lvl1pPr>
          </a:lstStyle>
          <a:p>
            <a:pPr>
              <a:defRPr/>
            </a:pPr>
            <a:fld id="{729B2C18-4E02-4E6A-91FC-517D930E6D4E}" type="slidenum">
              <a:rPr lang="en-US"/>
              <a:pPr>
                <a:defRPr/>
              </a:pPr>
              <a:t>‹#›</a:t>
            </a:fld>
            <a:endParaRPr lang="en-US"/>
          </a:p>
        </p:txBody>
      </p:sp>
      <p:pic>
        <p:nvPicPr>
          <p:cNvPr id="159746" name="Picture 2" descr="C:\Users\solina\Dropbox\Krugman 3e Dynamic PPTs\Krugman 3e material\covers\Krugman3e_Econ_FrontCover.jpg"/>
          <p:cNvPicPr>
            <a:picLocks noChangeAspect="1" noChangeArrowheads="1"/>
          </p:cNvPicPr>
          <p:nvPr userDrawn="1"/>
        </p:nvPicPr>
        <p:blipFill rotWithShape="1">
          <a:blip r:embed="rId3" cstate="screen">
            <a:extLst>
              <a:ext uri="{28A0092B-C50C-407E-A947-70E740481C1C}">
                <a14:useLocalDpi xmlns:a14="http://schemas.microsoft.com/office/drawing/2010/main" val="0"/>
              </a:ext>
            </a:extLst>
          </a:blip>
          <a:srcRect/>
          <a:stretch/>
        </p:blipFill>
        <p:spPr bwMode="auto">
          <a:xfrm>
            <a:off x="4840941" y="0"/>
            <a:ext cx="4303059" cy="118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86053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Line 11"/>
          <p:cNvSpPr>
            <a:spLocks noChangeShapeType="1"/>
          </p:cNvSpPr>
          <p:nvPr/>
        </p:nvSpPr>
        <p:spPr bwMode="auto">
          <a:xfrm>
            <a:off x="0" y="0"/>
            <a:ext cx="9144000" cy="0"/>
          </a:xfrm>
          <a:prstGeom prst="line">
            <a:avLst/>
          </a:prstGeom>
          <a:noFill/>
          <a:ln w="9525">
            <a:solidFill>
              <a:schemeClr val="tx1"/>
            </a:solidFill>
            <a:round/>
            <a:headEnd/>
            <a:tailEnd/>
          </a:ln>
          <a:effectLst/>
        </p:spPr>
        <p:txBody>
          <a:bodyPr/>
          <a:lstStyle/>
          <a:p>
            <a:pPr>
              <a:defRPr/>
            </a:pPr>
            <a:endParaRPr lang="en-US" sz="3200" dirty="0">
              <a:latin typeface="Arial" pitchFamily="34" charset="0"/>
              <a:cs typeface="Arial" pitchFamily="34" charset="0"/>
            </a:endParaRPr>
          </a:p>
        </p:txBody>
      </p:sp>
      <p:sp>
        <p:nvSpPr>
          <p:cNvPr id="2" name="Title 1"/>
          <p:cNvSpPr>
            <a:spLocks noGrp="1"/>
          </p:cNvSpPr>
          <p:nvPr>
            <p:ph type="title"/>
          </p:nvPr>
        </p:nvSpPr>
        <p:spPr>
          <a:xfrm>
            <a:off x="0" y="0"/>
            <a:ext cx="9144000" cy="912813"/>
          </a:xfrm>
          <a:solidFill>
            <a:schemeClr val="accent5"/>
          </a:solidFill>
        </p:spPr>
        <p:txBody>
          <a:bodyPr/>
          <a:lstStyle>
            <a:lvl1pPr algn="ctr">
              <a:defRPr sz="4800" b="0" spc="300">
                <a:solidFill>
                  <a:srgbClr val="FFFFFF"/>
                </a:solidFill>
                <a:effectLst>
                  <a:outerShdw blurRad="38100" dist="38100" dir="2700000" algn="tl">
                    <a:srgbClr val="000000">
                      <a:alpha val="43137"/>
                    </a:srgbClr>
                  </a:outerShdw>
                </a:effectLst>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Font typeface="Arial" pitchFamily="34" charset="0"/>
              <a:buChar char="•"/>
              <a:defRPr>
                <a:latin typeface="Arial" pitchFamily="34" charset="0"/>
                <a:cs typeface="Arial" pitchFamily="34" charset="0"/>
              </a:defRPr>
            </a:lvl1pPr>
            <a:lvl2pPr>
              <a:buFont typeface="Arial" pitchFamily="34" charset="0"/>
              <a:buChar char="•"/>
              <a:defRPr sz="3200" b="1">
                <a:latin typeface="Arial" pitchFamily="34" charset="0"/>
                <a:cs typeface="Arial" pitchFamily="34" charset="0"/>
              </a:defRPr>
            </a:lvl2pPr>
            <a:lvl3pPr>
              <a:buFont typeface="Arial" pitchFamily="34" charset="0"/>
              <a:buChar char="•"/>
              <a:defRPr sz="2800" b="1">
                <a:latin typeface="Arial" pitchFamily="34" charset="0"/>
                <a:cs typeface="Arial" pitchFamily="34" charset="0"/>
              </a:defRPr>
            </a:lvl3pPr>
            <a:lvl4pPr>
              <a:buFont typeface="Arial" pitchFamily="34" charset="0"/>
              <a:buChar char="•"/>
              <a:defRPr sz="2400" b="1">
                <a:latin typeface="Arial" pitchFamily="34" charset="0"/>
                <a:cs typeface="Arial" pitchFamily="34" charset="0"/>
              </a:defRPr>
            </a:lvl4pPr>
            <a:lvl5pPr>
              <a:buFont typeface="Arial" pitchFamily="34" charset="0"/>
              <a:buChar char="•"/>
              <a:defRPr sz="2400" b="1">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Oval 7"/>
          <p:cNvSpPr/>
          <p:nvPr userDrawn="1"/>
        </p:nvSpPr>
        <p:spPr bwMode="auto">
          <a:xfrm>
            <a:off x="8305800" y="6492240"/>
            <a:ext cx="457200" cy="365760"/>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noFill/>
            <a:prstDash val="solid"/>
            <a:round/>
            <a:headEnd type="none" w="med" len="med"/>
            <a:tailEnd type="none" w="med" len="med"/>
          </a:ln>
          <a:effectLst/>
        </p:spPr>
        <p:txBody>
          <a:bodyPr/>
          <a:lstStyle/>
          <a:p>
            <a:pPr>
              <a:defRPr/>
            </a:pPr>
            <a:endParaRPr lang="en-US">
              <a:latin typeface="Arial" pitchFamily="34" charset="0"/>
              <a:cs typeface="Arial" pitchFamily="34" charset="0"/>
            </a:endParaRPr>
          </a:p>
        </p:txBody>
      </p:sp>
      <p:sp>
        <p:nvSpPr>
          <p:cNvPr id="9" name="Footer Placeholder 4"/>
          <p:cNvSpPr txBox="1">
            <a:spLocks/>
          </p:cNvSpPr>
          <p:nvPr userDrawn="1"/>
        </p:nvSpPr>
        <p:spPr>
          <a:xfrm>
            <a:off x="8382000" y="6492875"/>
            <a:ext cx="381000" cy="365125"/>
          </a:xfrm>
          <a:prstGeom prst="rect">
            <a:avLst/>
          </a:prstGeom>
        </p:spPr>
        <p:txBody>
          <a:bodyPr/>
          <a:lstStyle>
            <a:lvl1pPr>
              <a:defRPr sz="1400">
                <a:latin typeface="Century Gothic"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4-</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Slide Number Placeholder 5"/>
          <p:cNvSpPr txBox="1">
            <a:spLocks/>
          </p:cNvSpPr>
          <p:nvPr userDrawn="1"/>
        </p:nvSpPr>
        <p:spPr>
          <a:xfrm>
            <a:off x="8686800" y="6492240"/>
            <a:ext cx="457200" cy="365760"/>
          </a:xfrm>
          <a:prstGeom prst="rect">
            <a:avLst/>
          </a:prstGeom>
        </p:spPr>
        <p:txBody>
          <a:bodyPr/>
          <a:lstStyle>
            <a:lvl1pPr>
              <a:defRPr sz="1400">
                <a:latin typeface="Century Gothic"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A61F0A8-952B-4500-9ABC-60817A0249CB}" type="slidenum">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420854810"/>
      </p:ext>
    </p:extLst>
  </p:cSld>
  <p:clrMapOvr>
    <a:masterClrMapping/>
  </p:clrMapOvr>
  <p:transition>
    <p:fade thruBlk="1"/>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406293393"/>
      </p:ext>
    </p:extLst>
  </p:cSld>
  <p:clrMapOvr>
    <a:masterClrMapping/>
  </p:clrMapOvr>
  <p:transition>
    <p:fade thruBlk="1"/>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29852625"/>
      </p:ext>
    </p:extLst>
  </p:cSld>
  <p:clrMapOvr>
    <a:masterClrMapping/>
  </p:clrMapOvr>
  <p:transition>
    <p:fade thruBlk="1"/>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440984043"/>
      </p:ext>
    </p:extLst>
  </p:cSld>
  <p:clrMapOvr>
    <a:masterClrMapping/>
  </p:clrMapOvr>
  <p:transition>
    <p:fade thruBlk="1"/>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2912159916"/>
      </p:ext>
    </p:extLst>
  </p:cSld>
  <p:clrMapOvr>
    <a:masterClrMapping/>
  </p:clrMapOvr>
  <p:transition>
    <p:fade thruBlk="1"/>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2359308934"/>
      </p:ext>
    </p:extLst>
  </p:cSld>
  <p:clrMapOvr>
    <a:masterClrMapping/>
  </p:clrMapOvr>
  <p:transition>
    <p:fade thruBlk="1"/>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408443429"/>
      </p:ext>
    </p:extLst>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0600" y="-31750"/>
            <a:ext cx="8153400" cy="946150"/>
          </a:xfrm>
          <a:noFill/>
        </p:spPr>
        <p:txBody>
          <a:bodyPr/>
          <a:lstStyle>
            <a:lvl1pPr algn="l">
              <a:defRPr sz="4000" baseline="0">
                <a:solidFill>
                  <a:schemeClr val="accent6">
                    <a:lumMod val="75000"/>
                  </a:schemeClr>
                </a:solidFill>
                <a:effectLst>
                  <a:outerShdw blurRad="38100" dist="38100" dir="2700000" algn="tl">
                    <a:srgbClr val="000000">
                      <a:alpha val="43137"/>
                    </a:srgbClr>
                  </a:outerShdw>
                </a:effectLst>
              </a:defRPr>
            </a:lvl1pPr>
          </a:lstStyle>
          <a:p>
            <a:r>
              <a:rPr lang="en-US" dirty="0" smtClean="0"/>
              <a:t>Take a look…..</a:t>
            </a:r>
            <a:endParaRPr lang="en-US" dirty="0"/>
          </a:p>
        </p:txBody>
      </p:sp>
      <p:sp>
        <p:nvSpPr>
          <p:cNvPr id="3" name="Date Placeholder 2"/>
          <p:cNvSpPr>
            <a:spLocks noGrp="1"/>
          </p:cNvSpPr>
          <p:nvPr>
            <p:ph type="dt" sz="half" idx="10"/>
          </p:nvPr>
        </p:nvSpPr>
        <p:spPr>
          <a:xfrm>
            <a:off x="457200" y="6356350"/>
            <a:ext cx="381000" cy="365125"/>
          </a:xfrm>
          <a:prstGeom prst="rect">
            <a:avLst/>
          </a:prstGeom>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2012 Worth Publishers</a:t>
            </a:r>
            <a:endParaRPr lang="en-US"/>
          </a:p>
        </p:txBody>
      </p:sp>
      <p:sp>
        <p:nvSpPr>
          <p:cNvPr id="5" name="Slide Number Placeholder 4"/>
          <p:cNvSpPr>
            <a:spLocks noGrp="1"/>
          </p:cNvSpPr>
          <p:nvPr>
            <p:ph type="sldNum" sz="quarter" idx="12"/>
          </p:nvPr>
        </p:nvSpPr>
        <p:spPr>
          <a:xfrm>
            <a:off x="8153400" y="6400800"/>
            <a:ext cx="457200" cy="228600"/>
          </a:xfrm>
          <a:prstGeom prst="rect">
            <a:avLst/>
          </a:prstGeom>
        </p:spPr>
        <p:txBody>
          <a:bodyPr/>
          <a:lstStyle/>
          <a:p>
            <a:pPr>
              <a:defRPr/>
            </a:pPr>
            <a:fld id="{397979CC-4B86-46FB-8E31-C36FC5A7CF61}" type="slidenum">
              <a:rPr lang="en-US" smtClean="0"/>
              <a:pPr>
                <a:defRPr/>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11133"/>
            <a:ext cx="990600" cy="1104743"/>
          </a:xfrm>
          <a:prstGeom prst="rect">
            <a:avLst/>
          </a:prstGeom>
        </p:spPr>
      </p:pic>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1828800" y="2438400"/>
            <a:ext cx="5245100" cy="3932581"/>
          </a:xfrm>
          <a:prstGeom prst="rect">
            <a:avLst/>
          </a:prstGeom>
        </p:spPr>
      </p:pic>
    </p:spTree>
    <p:extLst>
      <p:ext uri="{BB962C8B-B14F-4D97-AF65-F5344CB8AC3E}">
        <p14:creationId xmlns:p14="http://schemas.microsoft.com/office/powerpoint/2010/main" val="1927267147"/>
      </p:ext>
    </p:extLst>
  </p:cSld>
  <p:clrMapOvr>
    <a:masterClrMapping/>
  </p:clrMapOvr>
  <p:transition>
    <p:fade thruBlk="1"/>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17671972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6BE5A4D5-130C-4359-8DEC-3E9B93D775B5}" type="datetimeFigureOut">
              <a:rPr lang="en-US" smtClean="0"/>
              <a:pPr/>
              <a:t>1/17/2017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4F44DE6-8B77-400C-8F66-8B96B952C9BA}" type="slidenum">
              <a:rPr lang="en-US" smtClean="0"/>
              <a:pPr/>
              <a:t>‹#›</a:t>
            </a:fld>
            <a:endParaRPr lang="en-US"/>
          </a:p>
        </p:txBody>
      </p:sp>
      <p:sp>
        <p:nvSpPr>
          <p:cNvPr id="7" name="Text Placeholder 2"/>
          <p:cNvSpPr>
            <a:spLocks noGrp="1"/>
          </p:cNvSpPr>
          <p:nvPr>
            <p:ph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buFontTx/>
              <a:buNone/>
              <a:defRPr sz="3600" b="1">
                <a:latin typeface="Candara" pitchFamily="34" charset="0"/>
              </a:defRPr>
            </a:lvl1pPr>
            <a:lvl2pPr marL="457200" indent="0">
              <a:buFontTx/>
              <a:buNone/>
              <a:defRPr sz="3200" b="1">
                <a:latin typeface="Candara" pitchFamily="34" charset="0"/>
              </a:defRPr>
            </a:lvl2pPr>
            <a:lvl3pPr marL="914400" indent="0">
              <a:buFontTx/>
              <a:buNone/>
              <a:defRPr sz="2800" b="1">
                <a:latin typeface="Candara" pitchFamily="34" charset="0"/>
              </a:defRPr>
            </a:lvl3pPr>
            <a:lvl4pPr marL="1371600" indent="0">
              <a:buFontTx/>
              <a:buNone/>
              <a:defRPr sz="2400" b="1">
                <a:latin typeface="Candara" pitchFamily="34" charset="0"/>
              </a:defRPr>
            </a:lvl4pPr>
            <a:lvl5pPr marL="1828800" indent="0">
              <a:buFontTx/>
              <a:buNone/>
              <a:defRPr sz="2400" b="1">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1369617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29852625"/>
      </p:ext>
    </p:extLst>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Copyright 2013 Worth Publishers</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0EB2B95-EA4E-4992-810B-4F372A161FC4}" type="slidenum">
              <a:rPr lang="en-US" smtClean="0"/>
              <a:pPr/>
              <a:t>‹#›</a:t>
            </a:fld>
            <a:endParaRPr lang="en-US"/>
          </a:p>
        </p:txBody>
      </p:sp>
    </p:spTree>
    <p:extLst>
      <p:ext uri="{BB962C8B-B14F-4D97-AF65-F5344CB8AC3E}">
        <p14:creationId xmlns:p14="http://schemas.microsoft.com/office/powerpoint/2010/main" val="343625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Copyright 2013 Worth Publishers</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0EB2B95-EA4E-4992-810B-4F372A161FC4}" type="slidenum">
              <a:rPr lang="en-US" smtClean="0"/>
              <a:pPr/>
              <a:t>‹#›</a:t>
            </a:fld>
            <a:endParaRPr lang="en-US"/>
          </a:p>
        </p:txBody>
      </p:sp>
    </p:spTree>
    <p:extLst>
      <p:ext uri="{BB962C8B-B14F-4D97-AF65-F5344CB8AC3E}">
        <p14:creationId xmlns:p14="http://schemas.microsoft.com/office/powerpoint/2010/main" val="422653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4763" y="5486400"/>
            <a:ext cx="9136063" cy="1371600"/>
          </a:xfrm>
          <a:prstGeom prst="rect">
            <a:avLst/>
          </a:prstGeom>
          <a:solidFill>
            <a:schemeClr val="tx1">
              <a:alpha val="81000"/>
            </a:schemeClr>
          </a:solidFill>
        </p:spPr>
        <p:txBody>
          <a:bodyPr anchor="ctr">
            <a:normAutofit/>
          </a:bodyPr>
          <a:lstStyle/>
          <a:p>
            <a:pPr algn="r">
              <a:defRPr/>
            </a:pPr>
            <a:endParaRPr lang="en-US" sz="4800" spc="50" dirty="0">
              <a:latin typeface="Candara" pitchFamily="34" charset="0"/>
              <a:ea typeface="Tahoma" pitchFamily="34" charset="0"/>
              <a:cs typeface="Tahoma" pitchFamily="34" charset="0"/>
            </a:endParaRPr>
          </a:p>
        </p:txBody>
      </p:sp>
      <p:sp>
        <p:nvSpPr>
          <p:cNvPr id="6" name="TextBox 5"/>
          <p:cNvSpPr txBox="1"/>
          <p:nvPr/>
        </p:nvSpPr>
        <p:spPr>
          <a:xfrm>
            <a:off x="261938" y="5181600"/>
            <a:ext cx="887412" cy="1862138"/>
          </a:xfrm>
          <a:prstGeom prst="rect">
            <a:avLst/>
          </a:prstGeom>
          <a:noFill/>
        </p:spPr>
        <p:txBody>
          <a:bodyPr>
            <a:spAutoFit/>
          </a:bodyPr>
          <a:lstStyle/>
          <a:p>
            <a:pPr>
              <a:defRPr/>
            </a:pPr>
            <a:r>
              <a:rPr lang="en-US" sz="11500" b="1" dirty="0">
                <a:solidFill>
                  <a:schemeClr val="bg1"/>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1</a:t>
            </a:r>
          </a:p>
        </p:txBody>
      </p:sp>
      <p:sp>
        <p:nvSpPr>
          <p:cNvPr id="7" name="TextBox 6"/>
          <p:cNvSpPr txBox="1"/>
          <p:nvPr/>
        </p:nvSpPr>
        <p:spPr>
          <a:xfrm rot="16200000">
            <a:off x="-418306" y="5965795"/>
            <a:ext cx="1358900" cy="400110"/>
          </a:xfrm>
          <a:prstGeom prst="rect">
            <a:avLst/>
          </a:prstGeom>
          <a:noFill/>
        </p:spPr>
        <p:txBody>
          <a:bodyPr>
            <a:spAutoFit/>
          </a:bodyPr>
          <a:lstStyle/>
          <a:p>
            <a:pPr>
              <a:defRPr/>
            </a:pPr>
            <a:r>
              <a:rPr lang="en-US" b="1" cap="all" dirty="0">
                <a:solidFill>
                  <a:schemeClr val="bg1">
                    <a:lumMod val="75000"/>
                  </a:schemeClr>
                </a:solidFill>
                <a:latin typeface="Gill Sans MT" pitchFamily="34" charset="0"/>
                <a:ea typeface="+mj-ea"/>
                <a:cs typeface="+mj-cs"/>
              </a:rPr>
              <a:t>Chapter</a:t>
            </a:r>
            <a:endParaRPr lang="en-US" sz="2000" b="1" cap="all" dirty="0">
              <a:solidFill>
                <a:schemeClr val="bg1">
                  <a:lumMod val="75000"/>
                </a:schemeClr>
              </a:solidFill>
              <a:latin typeface="Gill Sans MT" pitchFamily="34" charset="0"/>
              <a:ea typeface="+mj-ea"/>
              <a:cs typeface="+mj-cs"/>
            </a:endParaRPr>
          </a:p>
        </p:txBody>
      </p:sp>
      <p:sp>
        <p:nvSpPr>
          <p:cNvPr id="8" name="TextBox 7"/>
          <p:cNvSpPr txBox="1"/>
          <p:nvPr/>
        </p:nvSpPr>
        <p:spPr>
          <a:xfrm>
            <a:off x="-4763" y="4953000"/>
            <a:ext cx="9148763" cy="338137"/>
          </a:xfrm>
          <a:prstGeom prst="rect">
            <a:avLst/>
          </a:prstGeom>
          <a:solidFill>
            <a:schemeClr val="tx1">
              <a:alpha val="52000"/>
            </a:schemeClr>
          </a:solidFill>
        </p:spPr>
        <p:txBody>
          <a:bodyPr wrap="square">
            <a:spAutoFit/>
          </a:bodyPr>
          <a:lstStyle/>
          <a:p>
            <a:pPr algn="ctr">
              <a:defRPr/>
            </a:pPr>
            <a:r>
              <a:rPr lang="en-US" sz="1600" cap="small" spc="400" dirty="0">
                <a:solidFill>
                  <a:schemeClr val="bg1"/>
                </a:solidFill>
                <a:latin typeface="Tw Cen MT" pitchFamily="34" charset="0"/>
              </a:rPr>
              <a:t>Dynamic PowerPoint™ Slides by </a:t>
            </a:r>
            <a:r>
              <a:rPr lang="en-US" sz="1600" cap="small" spc="400" dirty="0" err="1">
                <a:solidFill>
                  <a:schemeClr val="bg1"/>
                </a:solidFill>
                <a:latin typeface="Tw Cen MT" pitchFamily="34" charset="0"/>
              </a:rPr>
              <a:t>Solina</a:t>
            </a:r>
            <a:r>
              <a:rPr lang="en-US" sz="1600" cap="small" spc="400" dirty="0">
                <a:solidFill>
                  <a:schemeClr val="bg1"/>
                </a:solidFill>
                <a:latin typeface="Tw Cen MT" pitchFamily="34" charset="0"/>
              </a:rPr>
              <a:t> </a:t>
            </a:r>
            <a:r>
              <a:rPr lang="en-US" sz="1600" cap="small" spc="400" dirty="0" err="1">
                <a:solidFill>
                  <a:schemeClr val="bg1"/>
                </a:solidFill>
                <a:latin typeface="Tw Cen MT" pitchFamily="34" charset="0"/>
              </a:rPr>
              <a:t>Lindahl</a:t>
            </a:r>
            <a:endParaRPr lang="en-US" sz="1600" cap="small" spc="400" dirty="0">
              <a:solidFill>
                <a:schemeClr val="bg1"/>
              </a:solidFill>
              <a:latin typeface="Tw Cen MT" pitchFamily="34" charset="0"/>
            </a:endParaRPr>
          </a:p>
        </p:txBody>
      </p:sp>
      <p:pic>
        <p:nvPicPr>
          <p:cNvPr id="159746" name="Picture 2" descr="C:\Users\solina\Dropbox\Krugman 3e Dynamic PPTs\Krugman 3e material\covers\Krugman3e_Econ_FrontCover.jpg"/>
          <p:cNvPicPr>
            <a:picLocks noChangeAspect="1" noChangeArrowheads="1"/>
          </p:cNvPicPr>
          <p:nvPr userDrawn="1"/>
        </p:nvPicPr>
        <p:blipFill rotWithShape="1">
          <a:blip r:embed="rId3" cstate="screen">
            <a:extLst>
              <a:ext uri="{28A0092B-C50C-407E-A947-70E740481C1C}">
                <a14:useLocalDpi xmlns:a14="http://schemas.microsoft.com/office/drawing/2010/main" val="0"/>
              </a:ext>
            </a:extLst>
          </a:blip>
          <a:srcRect/>
          <a:stretch/>
        </p:blipFill>
        <p:spPr bwMode="auto">
          <a:xfrm>
            <a:off x="4840941" y="0"/>
            <a:ext cx="4303059" cy="1183341"/>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userDrawn="1"/>
        </p:nvSpPr>
        <p:spPr>
          <a:xfrm>
            <a:off x="1371600" y="5486398"/>
            <a:ext cx="7772400" cy="1371601"/>
          </a:xfrm>
          <a:prstGeom prst="rect">
            <a:avLst/>
          </a:prstGeom>
          <a:noFill/>
        </p:spPr>
        <p:txBody>
          <a:bodyPr>
            <a:noAutofit/>
          </a:bodyPr>
          <a:lstStyle>
            <a:lvl1pPr algn="r" defTabSz="914400" rtl="0" eaLnBrk="1" latinLnBrk="0" hangingPunct="1">
              <a:spcBef>
                <a:spcPct val="0"/>
              </a:spcBef>
              <a:buNone/>
              <a:defRPr lang="en-US" sz="5400" b="1" i="0" u="none" strike="noStrike" kern="1200" cap="none" spc="100" baseline="0" smtClean="0">
                <a:solidFill>
                  <a:srgbClr val="FF3300"/>
                </a:solidFill>
                <a:effectLst/>
                <a:latin typeface="Candara" pitchFamily="34" charset="0"/>
                <a:ea typeface="+mj-ea"/>
                <a:cs typeface="+mj-cs"/>
              </a:defRPr>
            </a:lvl1pPr>
          </a:lstStyle>
          <a:p>
            <a:r>
              <a:rPr lang="en-US" dirty="0" smtClean="0"/>
              <a:t>First Principles</a:t>
            </a:r>
            <a:endParaRPr lang="en-US" dirty="0"/>
          </a:p>
        </p:txBody>
      </p:sp>
      <p:sp>
        <p:nvSpPr>
          <p:cNvPr id="9"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3964926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slide" Target="../slides/slide4.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slide" Target="../slides/slide4.xml"/><Relationship Id="rId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slide" Target="../slides/slide4.xml"/><Relationship Id="rId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image" Target="../media/image6.png"/></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theme" Target="../theme/theme14.xml"/><Relationship Id="rId4" Type="http://schemas.openxmlformats.org/officeDocument/2006/relationships/slideLayout" Target="../slideLayouts/slideLayout33.xml"/></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slide" Target="../slides/slide4.xml"/><Relationship Id="rId4" Type="http://schemas.openxmlformats.org/officeDocument/2006/relationships/image" Target="../media/image18.png"/></Relationships>
</file>

<file path=ppt/slideMasters/_rels/slideMaster16.xml.rels><?xml version="1.0" encoding="UTF-8" standalone="yes"?>
<Relationships xmlns="http://schemas.openxmlformats.org/package/2006/relationships"><Relationship Id="rId3" Type="http://schemas.openxmlformats.org/officeDocument/2006/relationships/theme" Target="../theme/theme16.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image" Target="../media/image19.png"/><Relationship Id="rId4" Type="http://schemas.openxmlformats.org/officeDocument/2006/relationships/slide" Target="../slides/slide4.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slideLayout" Target="../slideLayouts/slideLayout39.xml"/><Relationship Id="rId1" Type="http://schemas.openxmlformats.org/officeDocument/2006/relationships/slideLayout" Target="../slideLayouts/slideLayout38.xml"/><Relationship Id="rId5" Type="http://schemas.openxmlformats.org/officeDocument/2006/relationships/image" Target="../media/image20.png"/><Relationship Id="rId4" Type="http://schemas.openxmlformats.org/officeDocument/2006/relationships/slide" Target="../slides/slide4.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theme" Target="../theme/theme18.xml"/><Relationship Id="rId1" Type="http://schemas.openxmlformats.org/officeDocument/2006/relationships/slideLayout" Target="../slideLayouts/slideLayout40.xml"/><Relationship Id="rId4" Type="http://schemas.openxmlformats.org/officeDocument/2006/relationships/slide" Target="../slides/slide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slide" Target="../slides/slide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slide" Target="../slides/slide4.xml"/><Relationship Id="rId4" Type="http://schemas.openxmlformats.org/officeDocument/2006/relationships/image" Target="../media/image18.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slide" Target="../slides/slide4.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slide" Target="../slides/slide4.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theme" Target="../theme/theme9.xml"/><Relationship Id="rId1" Type="http://schemas.openxmlformats.org/officeDocument/2006/relationships/slideLayout" Target="../slideLayouts/slideLayout20.xml"/><Relationship Id="rId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830388"/>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fontAlgn="auto">
              <a:spcBef>
                <a:spcPts val="0"/>
              </a:spcBef>
              <a:spcAft>
                <a:spcPts val="0"/>
              </a:spcAft>
              <a:defRPr sz="1100" i="0" cap="small" spc="400" baseline="0" smtClean="0">
                <a:solidFill>
                  <a:schemeClr val="tx1">
                    <a:lumMod val="50000"/>
                    <a:lumOff val="50000"/>
                  </a:schemeClr>
                </a:solidFill>
                <a:latin typeface="+mn-lt"/>
                <a:cs typeface="+mn-cs"/>
              </a:defRPr>
            </a:lvl1pPr>
          </a:lstStyle>
          <a:p>
            <a:r>
              <a:rPr lang="en-US" smtClean="0"/>
              <a:t>Copyright 2013 Worth Publishers</a:t>
            </a:r>
            <a:endParaRPr lang="en-US" dirty="0"/>
          </a:p>
        </p:txBody>
      </p:sp>
      <p:sp>
        <p:nvSpPr>
          <p:cNvPr id="8" name="Title 1"/>
          <p:cNvSpPr txBox="1">
            <a:spLocks/>
          </p:cNvSpPr>
          <p:nvPr/>
        </p:nvSpPr>
        <p:spPr>
          <a:xfrm>
            <a:off x="990600" y="120650"/>
            <a:ext cx="8153400" cy="946150"/>
          </a:xfrm>
          <a:prstGeom prst="rect">
            <a:avLst/>
          </a:prstGeom>
          <a:noFill/>
        </p:spPr>
        <p:txBody>
          <a:bodyPr/>
          <a:lstStyle>
            <a:lvl1pPr algn="l" rtl="0" eaLnBrk="0" fontAlgn="base" hangingPunct="0">
              <a:spcBef>
                <a:spcPct val="0"/>
              </a:spcBef>
              <a:spcAft>
                <a:spcPct val="0"/>
              </a:spcAft>
              <a:defRPr sz="4000" b="1" i="1" kern="1200" baseline="0">
                <a:solidFill>
                  <a:schemeClr val="accent6">
                    <a:lumMod val="75000"/>
                  </a:schemeClr>
                </a:solidFill>
                <a:effectLst>
                  <a:outerShdw blurRad="38100" dist="38100" dir="2700000" algn="tl">
                    <a:srgbClr val="000000">
                      <a:alpha val="43137"/>
                    </a:srgbClr>
                  </a:outerShdw>
                </a:effectLst>
                <a:latin typeface="Century Gothic" pitchFamily="34" charset="0"/>
                <a:ea typeface="+mj-ea"/>
                <a:cs typeface="+mj-cs"/>
              </a:defRPr>
            </a:lvl1pPr>
            <a:lvl2pPr algn="ctr" rtl="0" eaLnBrk="0" fontAlgn="base" hangingPunct="0">
              <a:spcBef>
                <a:spcPct val="0"/>
              </a:spcBef>
              <a:spcAft>
                <a:spcPct val="0"/>
              </a:spcAft>
              <a:defRPr sz="4400" b="1" i="1">
                <a:solidFill>
                  <a:schemeClr val="tx1"/>
                </a:solidFill>
                <a:latin typeface="Century Gothic" pitchFamily="34" charset="0"/>
              </a:defRPr>
            </a:lvl2pPr>
            <a:lvl3pPr algn="ctr" rtl="0" eaLnBrk="0" fontAlgn="base" hangingPunct="0">
              <a:spcBef>
                <a:spcPct val="0"/>
              </a:spcBef>
              <a:spcAft>
                <a:spcPct val="0"/>
              </a:spcAft>
              <a:defRPr sz="4400" b="1" i="1">
                <a:solidFill>
                  <a:schemeClr val="tx1"/>
                </a:solidFill>
                <a:latin typeface="Century Gothic" pitchFamily="34" charset="0"/>
              </a:defRPr>
            </a:lvl3pPr>
            <a:lvl4pPr algn="ctr" rtl="0" eaLnBrk="0" fontAlgn="base" hangingPunct="0">
              <a:spcBef>
                <a:spcPct val="0"/>
              </a:spcBef>
              <a:spcAft>
                <a:spcPct val="0"/>
              </a:spcAft>
              <a:defRPr sz="4400" b="1" i="1">
                <a:solidFill>
                  <a:schemeClr val="tx1"/>
                </a:solidFill>
                <a:latin typeface="Century Gothic" pitchFamily="34" charset="0"/>
              </a:defRPr>
            </a:lvl4pPr>
            <a:lvl5pPr algn="ctr" rtl="0" eaLnBrk="0" fontAlgn="base" hangingPunct="0">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a:lstStyle>
          <a:p>
            <a:r>
              <a:rPr lang="en-US" smtClean="0"/>
              <a:t>Take a look…..</a:t>
            </a:r>
            <a:endParaRPr lang="en-US" dirty="0"/>
          </a:p>
        </p:txBody>
      </p:sp>
      <p:pic>
        <p:nvPicPr>
          <p:cNvPr id="11" name="Picture 10"/>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0" y="-11133"/>
            <a:ext cx="990600" cy="1104743"/>
          </a:xfrm>
          <a:prstGeom prst="rect">
            <a:avLst/>
          </a:prstGeom>
        </p:spPr>
      </p:pic>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Tree>
  </p:cSld>
  <p:clrMap bg1="lt1" tx1="dk1" bg2="lt2" tx2="dk2" accent1="accent1" accent2="accent2" accent3="accent3" accent4="accent4" accent5="accent5" accent6="accent6" hlink="hlink" folHlink="folHlink"/>
  <p:sldLayoutIdLst>
    <p:sldLayoutId id="2147483690" r:id="rId1"/>
  </p:sldLayoutIdLst>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fade">
                                      <p:cBhvr>
                                        <p:cTn id="7" dur="500"/>
                                        <p:tgtEl>
                                          <p:spTgt spid="10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6">
                                            <p:txEl>
                                              <p:pRg st="1" end="1"/>
                                            </p:txEl>
                                          </p:spTgt>
                                        </p:tgtEl>
                                        <p:attrNameLst>
                                          <p:attrName>style.visibility</p:attrName>
                                        </p:attrNameLst>
                                      </p:cBhvr>
                                      <p:to>
                                        <p:strVal val="visible"/>
                                      </p:to>
                                    </p:set>
                                    <p:animEffect transition="in" filter="fade">
                                      <p:cBhvr>
                                        <p:cTn id="12" dur="500"/>
                                        <p:tgtEl>
                                          <p:spTgt spid="10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6">
                                            <p:txEl>
                                              <p:pRg st="2" end="2"/>
                                            </p:txEl>
                                          </p:spTgt>
                                        </p:tgtEl>
                                        <p:attrNameLst>
                                          <p:attrName>style.visibility</p:attrName>
                                        </p:attrNameLst>
                                      </p:cBhvr>
                                      <p:to>
                                        <p:strVal val="visible"/>
                                      </p:to>
                                    </p:set>
                                    <p:animEffect transition="in" filter="fade">
                                      <p:cBhvr>
                                        <p:cTn id="17" dur="500"/>
                                        <p:tgtEl>
                                          <p:spTgt spid="10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6">
                                            <p:txEl>
                                              <p:pRg st="3" end="3"/>
                                            </p:txEl>
                                          </p:spTgt>
                                        </p:tgtEl>
                                        <p:attrNameLst>
                                          <p:attrName>style.visibility</p:attrName>
                                        </p:attrNameLst>
                                      </p:cBhvr>
                                      <p:to>
                                        <p:strVal val="visible"/>
                                      </p:to>
                                    </p:set>
                                    <p:animEffect transition="in" filter="fade">
                                      <p:cBhvr>
                                        <p:cTn id="22" dur="500"/>
                                        <p:tgtEl>
                                          <p:spTgt spid="10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6">
                                            <p:txEl>
                                              <p:pRg st="4" end="4"/>
                                            </p:txEl>
                                          </p:spTgt>
                                        </p:tgtEl>
                                        <p:attrNameLst>
                                          <p:attrName>style.visibility</p:attrName>
                                        </p:attrNameLst>
                                      </p:cBhvr>
                                      <p:to>
                                        <p:strVal val="visible"/>
                                      </p:to>
                                    </p:set>
                                    <p:animEffect transition="in" filter="fade">
                                      <p:cBhvr>
                                        <p:cTn id="27" dur="500"/>
                                        <p:tgtEl>
                                          <p:spTgt spid="10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uiExpand="1" build="p">
        <p:tmplLst>
          <p:tmpl lvl="1">
            <p:tnLst>
              <p:par>
                <p:cTn presetID="10" presetClass="entr" presetSubtype="0" fill="hold" nodeType="with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Lst>
      </p:bldP>
    </p:bld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830388"/>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fontAlgn="auto">
              <a:spcBef>
                <a:spcPts val="0"/>
              </a:spcBef>
              <a:spcAft>
                <a:spcPts val="0"/>
              </a:spcAft>
              <a:defRPr sz="1100" i="0" cap="small" spc="400" baseline="0" smtClean="0">
                <a:solidFill>
                  <a:schemeClr val="tx1">
                    <a:lumMod val="50000"/>
                    <a:lumOff val="50000"/>
                  </a:schemeClr>
                </a:solidFill>
                <a:latin typeface="+mn-lt"/>
                <a:cs typeface="+mn-cs"/>
              </a:defRPr>
            </a:lvl1pPr>
          </a:lstStyle>
          <a:p>
            <a:r>
              <a:rPr lang="en-US" smtClean="0"/>
              <a:t>Copyright 2013 Worth Publishers</a:t>
            </a:r>
            <a:endParaRPr lang="en-US" dirty="0"/>
          </a:p>
        </p:txBody>
      </p:sp>
      <p:sp>
        <p:nvSpPr>
          <p:cNvPr id="8" name="Title 1"/>
          <p:cNvSpPr txBox="1">
            <a:spLocks/>
          </p:cNvSpPr>
          <p:nvPr/>
        </p:nvSpPr>
        <p:spPr>
          <a:xfrm>
            <a:off x="990600" y="120650"/>
            <a:ext cx="8153400" cy="946150"/>
          </a:xfrm>
          <a:prstGeom prst="rect">
            <a:avLst/>
          </a:prstGeom>
          <a:noFill/>
        </p:spPr>
        <p:txBody>
          <a:bodyPr/>
          <a:lstStyle>
            <a:lvl1pPr algn="l" rtl="0" eaLnBrk="0" fontAlgn="base" hangingPunct="0">
              <a:spcBef>
                <a:spcPct val="0"/>
              </a:spcBef>
              <a:spcAft>
                <a:spcPct val="0"/>
              </a:spcAft>
              <a:defRPr sz="4000" b="1" i="1" kern="1200" baseline="0">
                <a:solidFill>
                  <a:schemeClr val="accent6">
                    <a:lumMod val="75000"/>
                  </a:schemeClr>
                </a:solidFill>
                <a:effectLst>
                  <a:outerShdw blurRad="38100" dist="38100" dir="2700000" algn="tl">
                    <a:srgbClr val="000000">
                      <a:alpha val="43137"/>
                    </a:srgbClr>
                  </a:outerShdw>
                </a:effectLst>
                <a:latin typeface="Century Gothic" pitchFamily="34" charset="0"/>
                <a:ea typeface="+mj-ea"/>
                <a:cs typeface="+mj-cs"/>
              </a:defRPr>
            </a:lvl1pPr>
            <a:lvl2pPr algn="ctr" rtl="0" eaLnBrk="0" fontAlgn="base" hangingPunct="0">
              <a:spcBef>
                <a:spcPct val="0"/>
              </a:spcBef>
              <a:spcAft>
                <a:spcPct val="0"/>
              </a:spcAft>
              <a:defRPr sz="4400" b="1" i="1">
                <a:solidFill>
                  <a:schemeClr val="tx1"/>
                </a:solidFill>
                <a:latin typeface="Century Gothic" pitchFamily="34" charset="0"/>
              </a:defRPr>
            </a:lvl2pPr>
            <a:lvl3pPr algn="ctr" rtl="0" eaLnBrk="0" fontAlgn="base" hangingPunct="0">
              <a:spcBef>
                <a:spcPct val="0"/>
              </a:spcBef>
              <a:spcAft>
                <a:spcPct val="0"/>
              </a:spcAft>
              <a:defRPr sz="4400" b="1" i="1">
                <a:solidFill>
                  <a:schemeClr val="tx1"/>
                </a:solidFill>
                <a:latin typeface="Century Gothic" pitchFamily="34" charset="0"/>
              </a:defRPr>
            </a:lvl3pPr>
            <a:lvl4pPr algn="ctr" rtl="0" eaLnBrk="0" fontAlgn="base" hangingPunct="0">
              <a:spcBef>
                <a:spcPct val="0"/>
              </a:spcBef>
              <a:spcAft>
                <a:spcPct val="0"/>
              </a:spcAft>
              <a:defRPr sz="4400" b="1" i="1">
                <a:solidFill>
                  <a:schemeClr val="tx1"/>
                </a:solidFill>
                <a:latin typeface="Century Gothic" pitchFamily="34" charset="0"/>
              </a:defRPr>
            </a:lvl4pPr>
            <a:lvl5pPr algn="ctr" rtl="0" eaLnBrk="0" fontAlgn="base" hangingPunct="0">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a:lstStyle>
          <a:p>
            <a:r>
              <a:rPr lang="en-US" smtClean="0"/>
              <a:t>Take a look…..</a:t>
            </a:r>
            <a:endParaRPr lang="en-US" dirty="0"/>
          </a:p>
        </p:txBody>
      </p:sp>
      <p:pic>
        <p:nvPicPr>
          <p:cNvPr id="11" name="Picture 10"/>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0" y="-11133"/>
            <a:ext cx="990600" cy="1104743"/>
          </a:xfrm>
          <a:prstGeom prst="rect">
            <a:avLst/>
          </a:prstGeom>
        </p:spPr>
      </p:pic>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5"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5"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Lst>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fade">
                                      <p:cBhvr>
                                        <p:cTn id="7" dur="500"/>
                                        <p:tgtEl>
                                          <p:spTgt spid="10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6">
                                            <p:txEl>
                                              <p:pRg st="1" end="1"/>
                                            </p:txEl>
                                          </p:spTgt>
                                        </p:tgtEl>
                                        <p:attrNameLst>
                                          <p:attrName>style.visibility</p:attrName>
                                        </p:attrNameLst>
                                      </p:cBhvr>
                                      <p:to>
                                        <p:strVal val="visible"/>
                                      </p:to>
                                    </p:set>
                                    <p:animEffect transition="in" filter="fade">
                                      <p:cBhvr>
                                        <p:cTn id="12" dur="500"/>
                                        <p:tgtEl>
                                          <p:spTgt spid="10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6">
                                            <p:txEl>
                                              <p:pRg st="2" end="2"/>
                                            </p:txEl>
                                          </p:spTgt>
                                        </p:tgtEl>
                                        <p:attrNameLst>
                                          <p:attrName>style.visibility</p:attrName>
                                        </p:attrNameLst>
                                      </p:cBhvr>
                                      <p:to>
                                        <p:strVal val="visible"/>
                                      </p:to>
                                    </p:set>
                                    <p:animEffect transition="in" filter="fade">
                                      <p:cBhvr>
                                        <p:cTn id="17" dur="500"/>
                                        <p:tgtEl>
                                          <p:spTgt spid="10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6">
                                            <p:txEl>
                                              <p:pRg st="3" end="3"/>
                                            </p:txEl>
                                          </p:spTgt>
                                        </p:tgtEl>
                                        <p:attrNameLst>
                                          <p:attrName>style.visibility</p:attrName>
                                        </p:attrNameLst>
                                      </p:cBhvr>
                                      <p:to>
                                        <p:strVal val="visible"/>
                                      </p:to>
                                    </p:set>
                                    <p:animEffect transition="in" filter="fade">
                                      <p:cBhvr>
                                        <p:cTn id="22" dur="500"/>
                                        <p:tgtEl>
                                          <p:spTgt spid="10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6">
                                            <p:txEl>
                                              <p:pRg st="4" end="4"/>
                                            </p:txEl>
                                          </p:spTgt>
                                        </p:tgtEl>
                                        <p:attrNameLst>
                                          <p:attrName>style.visibility</p:attrName>
                                        </p:attrNameLst>
                                      </p:cBhvr>
                                      <p:to>
                                        <p:strVal val="visible"/>
                                      </p:to>
                                    </p:set>
                                    <p:animEffect transition="in" filter="fade">
                                      <p:cBhvr>
                                        <p:cTn id="27" dur="500"/>
                                        <p:tgtEl>
                                          <p:spTgt spid="10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uild="p">
        <p:tmplLst>
          <p:tmpl lvl="1">
            <p:tnLst>
              <p:par>
                <p:cTn presetID="10" presetClass="entr" presetSubtype="0" fill="hold" nodeType="with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Lst>
      </p:bldP>
    </p:bld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838200"/>
          </a:xfrm>
          <a:prstGeom prst="rect">
            <a:avLst/>
          </a:prstGeom>
          <a:solidFill>
            <a:schemeClr val="accent5">
              <a:lumMod val="20000"/>
              <a:lumOff val="80000"/>
              <a:alpha val="44000"/>
            </a:schemeClr>
          </a:solid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990600"/>
            <a:ext cx="8839200" cy="4648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0" y="838200"/>
            <a:ext cx="9144000" cy="0"/>
          </a:xfrm>
          <a:prstGeom prst="line">
            <a:avLst/>
          </a:prstGeom>
          <a:ln w="127000" cmpd="sng">
            <a:solidFill>
              <a:schemeClr val="tx2">
                <a:lumMod val="20000"/>
                <a:lumOff val="80000"/>
                <a:alpha val="71000"/>
              </a:schemeClr>
            </a:solidFill>
            <a:prstDash val="solid"/>
          </a:ln>
        </p:spPr>
        <p:style>
          <a:lnRef idx="1">
            <a:schemeClr val="accent5"/>
          </a:lnRef>
          <a:fillRef idx="0">
            <a:schemeClr val="accent5"/>
          </a:fillRef>
          <a:effectRef idx="0">
            <a:schemeClr val="accent5"/>
          </a:effectRef>
          <a:fontRef idx="minor">
            <a:schemeClr val="tx1"/>
          </a:fontRef>
        </p:style>
      </p:cxnSp>
      <p:sp>
        <p:nvSpPr>
          <p:cNvPr id="11" name="Oval 10"/>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hlinkClick r:id="rId5"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5"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427468067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dt="0"/>
  <p:txStyles>
    <p:titleStyle>
      <a:lvl1pPr algn="r" defTabSz="914400" rtl="0" eaLnBrk="1" latinLnBrk="0" hangingPunct="1">
        <a:spcBef>
          <a:spcPct val="0"/>
        </a:spcBef>
        <a:buNone/>
        <a:defRPr sz="4400" b="1" kern="1200" spc="-200" baseline="0">
          <a:solidFill>
            <a:schemeClr val="accent6">
              <a:lumMod val="75000"/>
            </a:schemeClr>
          </a:solidFill>
          <a:latin typeface="Candara" pitchFamily="34" charset="0"/>
          <a:ea typeface="+mj-ea"/>
          <a:cs typeface="+mj-cs"/>
        </a:defRPr>
      </a:lvl1pPr>
    </p:titleStyle>
    <p:bodyStyle>
      <a:lvl1pPr marL="0" indent="0" algn="l" defTabSz="914400" rtl="0" eaLnBrk="1" latinLnBrk="0" hangingPunct="1">
        <a:spcBef>
          <a:spcPct val="20000"/>
        </a:spcBef>
        <a:buFontTx/>
        <a:buNone/>
        <a:defRPr sz="3200" b="1" kern="1200">
          <a:solidFill>
            <a:schemeClr val="tx1"/>
          </a:solidFill>
          <a:latin typeface="Candara" pitchFamily="34" charset="0"/>
          <a:ea typeface="+mn-ea"/>
          <a:cs typeface="+mn-cs"/>
        </a:defRPr>
      </a:lvl1pPr>
      <a:lvl2pPr marL="457200" indent="0" algn="l" defTabSz="914400" rtl="0" eaLnBrk="1" latinLnBrk="0" hangingPunct="1">
        <a:spcBef>
          <a:spcPct val="20000"/>
        </a:spcBef>
        <a:buFontTx/>
        <a:buNone/>
        <a:defRPr sz="2800" b="1" kern="1200">
          <a:solidFill>
            <a:schemeClr val="tx1"/>
          </a:solidFill>
          <a:latin typeface="Candara" pitchFamily="34" charset="0"/>
          <a:ea typeface="+mn-ea"/>
          <a:cs typeface="+mn-cs"/>
        </a:defRPr>
      </a:lvl2pPr>
      <a:lvl3pPr marL="9144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3pPr>
      <a:lvl4pPr marL="1371600" indent="0" algn="l" defTabSz="914400" rtl="0" eaLnBrk="1" latinLnBrk="0" hangingPunct="1">
        <a:spcBef>
          <a:spcPct val="20000"/>
        </a:spcBef>
        <a:buFontTx/>
        <a:buNone/>
        <a:defRPr sz="2000" b="1" kern="1200">
          <a:solidFill>
            <a:schemeClr val="tx1"/>
          </a:solidFill>
          <a:latin typeface="Candara" pitchFamily="34" charset="0"/>
          <a:ea typeface="+mn-ea"/>
          <a:cs typeface="+mn-cs"/>
        </a:defRPr>
      </a:lvl4pPr>
      <a:lvl5pPr marL="1828800" indent="0" algn="l" defTabSz="914400" rtl="0" eaLnBrk="1" latinLnBrk="0" hangingPunct="1">
        <a:spcBef>
          <a:spcPct val="20000"/>
        </a:spcBef>
        <a:buFontTx/>
        <a:buNone/>
        <a:defRPr sz="20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blipFill>
            <a:blip r:embed="rId4">
              <a:extLst>
                <a:ext uri="{28A0092B-C50C-407E-A947-70E740481C1C}">
                  <a14:useLocalDpi xmlns:a14="http://schemas.microsoft.com/office/drawing/2010/main" val="0"/>
                </a:ext>
              </a:extLst>
            </a:blip>
            <a:stretch>
              <a:fillRect/>
            </a:stretch>
          </a:blip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0" y="1722437"/>
            <a:ext cx="91440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2445768626"/>
      </p:ext>
    </p:extLst>
  </p:cSld>
  <p:clrMap bg1="lt1" tx1="dk1" bg2="lt2" tx2="dk2" accent1="accent1" accent2="accent2" accent3="accent3" accent4="accent4" accent5="accent5" accent6="accent6" hlink="hlink" folHlink="folHlink"/>
  <p:sldLayoutIdLst>
    <p:sldLayoutId id="2147483703" r:id="rId1"/>
    <p:sldLayoutId id="2147483704" r:id="rId2"/>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44DE6-8B77-400C-8F66-8B96B952C9BA}" type="slidenum">
              <a:rPr lang="en-US" smtClean="0"/>
              <a:pPr/>
              <a:t>‹#›</a:t>
            </a:fld>
            <a:endParaRPr lang="en-US"/>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203875306"/>
      </p:ext>
    </p:extLst>
  </p:cSld>
  <p:clrMap bg1="lt1" tx1="dk1" bg2="lt2" tx2="dk2" accent1="accent1" accent2="accent2" accent3="accent3" accent4="accent4" accent5="accent5" accent6="accent6" hlink="hlink" folHlink="folHlink"/>
  <p:sldLayoutIdLst>
    <p:sldLayoutId id="2147483706" r:id="rId1"/>
    <p:sldLayoutId id="2147483707"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239000" y="6629400"/>
            <a:ext cx="1905000" cy="228600"/>
          </a:xfrm>
          <a:prstGeom prst="rect">
            <a:avLst/>
          </a:prstGeom>
        </p:spPr>
        <p:txBody>
          <a:bodyPr vert="horz" lIns="91440" tIns="45720" rIns="91440" bIns="45720" rtlCol="0" anchor="ctr"/>
          <a:lstStyle>
            <a:lvl1pPr algn="r">
              <a:defRPr sz="1000" smtClean="0">
                <a:solidFill>
                  <a:schemeClr val="tx1">
                    <a:tint val="75000"/>
                  </a:schemeClr>
                </a:solidFill>
              </a:defRPr>
            </a:lvl1pPr>
          </a:lstStyle>
          <a:p>
            <a:pPr>
              <a:defRPr/>
            </a:pPr>
            <a:fld id="{8C80E936-C63C-43A2-9E7F-B6560F637838}" type="slidenum">
              <a:rPr lang="en-US"/>
              <a:pPr>
                <a:defRPr/>
              </a:pPr>
              <a:t>‹#›</a:t>
            </a:fld>
            <a:endParaRPr lang="en-US" dirty="0"/>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latin typeface="Calibri" pitchFamily="34" charset="0"/>
                <a:cs typeface="Calibri" pitchFamily="34" charset="0"/>
              </a:defRPr>
            </a:lvl1pPr>
          </a:lstStyle>
          <a:p>
            <a:pPr>
              <a:defRPr/>
            </a:pPr>
            <a:r>
              <a:rPr lang="en-US" smtClean="0"/>
              <a:t>Copyright 2013 Worth Publishers</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iming>
    <p:tnLst>
      <p:par>
        <p:cTn id="1" dur="indefinite" restart="never" nodeType="tmRoot"/>
      </p:par>
    </p:tnLst>
  </p:timing>
  <p:hf sldNum="0" hdr="0" dt="0"/>
  <p:txStyles>
    <p:titleStyle>
      <a:lvl1pPr algn="ctr" rtl="0" eaLnBrk="1" fontAlgn="base" hangingPunct="1">
        <a:spcBef>
          <a:spcPct val="0"/>
        </a:spcBef>
        <a:spcAft>
          <a:spcPct val="0"/>
        </a:spcAft>
        <a:defRPr sz="4400" b="1" kern="1200">
          <a:solidFill>
            <a:schemeClr val="tx1"/>
          </a:solidFill>
          <a:latin typeface="Candara" pitchFamily="34" charset="0"/>
          <a:ea typeface="+mj-ea"/>
          <a:cs typeface="+mj-cs"/>
        </a:defRPr>
      </a:lvl1pPr>
      <a:lvl2pPr algn="ctr" rtl="0" eaLnBrk="1" fontAlgn="base" hangingPunct="1">
        <a:spcBef>
          <a:spcPct val="0"/>
        </a:spcBef>
        <a:spcAft>
          <a:spcPct val="0"/>
        </a:spcAft>
        <a:defRPr sz="4400">
          <a:solidFill>
            <a:schemeClr val="tx1"/>
          </a:solidFill>
          <a:latin typeface="Century Gothic" pitchFamily="34" charset="0"/>
        </a:defRPr>
      </a:lvl2pPr>
      <a:lvl3pPr algn="ctr" rtl="0" eaLnBrk="1" fontAlgn="base" hangingPunct="1">
        <a:spcBef>
          <a:spcPct val="0"/>
        </a:spcBef>
        <a:spcAft>
          <a:spcPct val="0"/>
        </a:spcAft>
        <a:defRPr sz="4400">
          <a:solidFill>
            <a:schemeClr val="tx1"/>
          </a:solidFill>
          <a:latin typeface="Century Gothic" pitchFamily="34" charset="0"/>
        </a:defRPr>
      </a:lvl3pPr>
      <a:lvl4pPr algn="ctr" rtl="0" eaLnBrk="1" fontAlgn="base" hangingPunct="1">
        <a:spcBef>
          <a:spcPct val="0"/>
        </a:spcBef>
        <a:spcAft>
          <a:spcPct val="0"/>
        </a:spcAft>
        <a:defRPr sz="4400">
          <a:solidFill>
            <a:schemeClr val="tx1"/>
          </a:solidFill>
          <a:latin typeface="Century Gothic" pitchFamily="34" charset="0"/>
        </a:defRPr>
      </a:lvl4pPr>
      <a:lvl5pPr algn="ctr" rtl="0" eaLnBrk="1" fontAlgn="base" hangingPunct="1">
        <a:spcBef>
          <a:spcPct val="0"/>
        </a:spcBef>
        <a:spcAft>
          <a:spcPct val="0"/>
        </a:spcAft>
        <a:defRPr sz="4400">
          <a:solidFill>
            <a:schemeClr val="tx1"/>
          </a:solidFill>
          <a:latin typeface="Century Gothic" pitchFamily="34" charset="0"/>
        </a:defRPr>
      </a:lvl5pPr>
      <a:lvl6pPr marL="457200" algn="ctr" rtl="0" eaLnBrk="1" fontAlgn="base" hangingPunct="1">
        <a:spcBef>
          <a:spcPct val="0"/>
        </a:spcBef>
        <a:spcAft>
          <a:spcPct val="0"/>
        </a:spcAft>
        <a:defRPr sz="4400">
          <a:solidFill>
            <a:schemeClr val="tx1"/>
          </a:solidFill>
          <a:latin typeface="Century Gothic" pitchFamily="34" charset="0"/>
        </a:defRPr>
      </a:lvl6pPr>
      <a:lvl7pPr marL="914400" algn="ctr" rtl="0" eaLnBrk="1" fontAlgn="base" hangingPunct="1">
        <a:spcBef>
          <a:spcPct val="0"/>
        </a:spcBef>
        <a:spcAft>
          <a:spcPct val="0"/>
        </a:spcAft>
        <a:defRPr sz="4400">
          <a:solidFill>
            <a:schemeClr val="tx1"/>
          </a:solidFill>
          <a:latin typeface="Century Gothic" pitchFamily="34" charset="0"/>
        </a:defRPr>
      </a:lvl7pPr>
      <a:lvl8pPr marL="1371600" algn="ctr" rtl="0" eaLnBrk="1" fontAlgn="base" hangingPunct="1">
        <a:spcBef>
          <a:spcPct val="0"/>
        </a:spcBef>
        <a:spcAft>
          <a:spcPct val="0"/>
        </a:spcAft>
        <a:defRPr sz="4400">
          <a:solidFill>
            <a:schemeClr val="tx1"/>
          </a:solidFill>
          <a:latin typeface="Century Gothic" pitchFamily="34" charset="0"/>
        </a:defRPr>
      </a:lvl8pPr>
      <a:lvl9pPr marL="1828800" algn="ctr" rtl="0" eaLnBrk="1" fontAlgn="base" hangingPunct="1">
        <a:spcBef>
          <a:spcPct val="0"/>
        </a:spcBef>
        <a:spcAft>
          <a:spcPct val="0"/>
        </a:spcAft>
        <a:defRPr sz="4400">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a:solidFill>
            <a:schemeClr val="tx1"/>
          </a:solidFill>
          <a:latin typeface="Candara" pitchFamily="34" charset="0"/>
          <a:ea typeface="+mn-ea"/>
          <a:cs typeface="+mn-cs"/>
        </a:defRPr>
      </a:lvl1pPr>
      <a:lvl2pPr marL="457200" indent="0" algn="l" rtl="0" eaLnBrk="1" fontAlgn="base" hangingPunct="1">
        <a:spcBef>
          <a:spcPct val="20000"/>
        </a:spcBef>
        <a:spcAft>
          <a:spcPct val="0"/>
        </a:spcAft>
        <a:buFontTx/>
        <a:buNone/>
        <a:defRPr sz="3200" b="1" kern="1200">
          <a:solidFill>
            <a:schemeClr val="tx1"/>
          </a:solidFill>
          <a:latin typeface="Candara" pitchFamily="34" charset="0"/>
          <a:ea typeface="+mn-ea"/>
          <a:cs typeface="+mn-cs"/>
        </a:defRPr>
      </a:lvl2pPr>
      <a:lvl3pPr marL="914400" indent="0" algn="l" rtl="0" eaLnBrk="1" fontAlgn="base" hangingPunct="1">
        <a:spcBef>
          <a:spcPct val="20000"/>
        </a:spcBef>
        <a:spcAft>
          <a:spcPct val="0"/>
        </a:spcAft>
        <a:buFontTx/>
        <a:buNone/>
        <a:defRPr sz="2800" b="1" kern="1200">
          <a:solidFill>
            <a:schemeClr val="tx1"/>
          </a:solidFill>
          <a:latin typeface="Candara" pitchFamily="34" charset="0"/>
          <a:ea typeface="+mn-ea"/>
          <a:cs typeface="+mn-cs"/>
        </a:defRPr>
      </a:lvl3pPr>
      <a:lvl4pPr marL="1371600" indent="0" algn="l" rtl="0" eaLnBrk="1" fontAlgn="base" hangingPunct="1">
        <a:spcBef>
          <a:spcPct val="20000"/>
        </a:spcBef>
        <a:spcAft>
          <a:spcPct val="0"/>
        </a:spcAft>
        <a:buFontTx/>
        <a:buNone/>
        <a:defRPr sz="2400" b="1" kern="1200">
          <a:solidFill>
            <a:schemeClr val="tx1"/>
          </a:solidFill>
          <a:latin typeface="Candara" pitchFamily="34" charset="0"/>
          <a:ea typeface="+mn-ea"/>
          <a:cs typeface="+mn-cs"/>
        </a:defRPr>
      </a:lvl4pPr>
      <a:lvl5pPr marL="1828800" indent="0" algn="l" rtl="0" eaLnBrk="1" fontAlgn="base" hangingPunct="1">
        <a:spcBef>
          <a:spcPct val="20000"/>
        </a:spcBef>
        <a:spcAft>
          <a:spcPct val="0"/>
        </a:spcAft>
        <a:buFontTx/>
        <a:buNone/>
        <a:defRPr sz="24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Practice</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pic>
        <p:nvPicPr>
          <p:cNvPr id="12292" name="Picture 11" descr="Pencil_8160.JPG"/>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895042" y="47416"/>
            <a:ext cx="224895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5"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5"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8" name="Right Arrow 7">
            <a:hlinkClick r:id="" action="ppaction://noaction"/>
          </p:cNvPr>
          <p:cNvSpPr/>
          <p:nvPr/>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Lst>
  <p:transition>
    <p:fade thruBlk="1"/>
  </p:transition>
  <p:timing>
    <p:tnLst>
      <p:par>
        <p:cTn id="1" dur="indefinite" restart="never" nodeType="tmRoot"/>
      </p:par>
    </p:tn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Application</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Oval 9"/>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pic>
        <p:nvPicPr>
          <p:cNvPr id="2050" name="Picture 2"/>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534184" y="304800"/>
            <a:ext cx="1609816" cy="60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Arrow 7">
            <a:hlinkClick r:id="" action="ppaction://noaction"/>
          </p:cNvPr>
          <p:cNvSpPr/>
          <p:nvPr/>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1"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055139934"/>
      </p:ext>
    </p:extLst>
  </p:cSld>
  <p:clrMap bg1="lt1" tx1="dk1" bg2="lt2" tx2="dk2" accent1="accent1" accent2="accent2" accent3="accent3" accent4="accent4" accent5="accent5" accent6="accent6" hlink="hlink" folHlink="folHlink"/>
  <p:sldLayoutIdLst>
    <p:sldLayoutId id="2147483717" r:id="rId1"/>
    <p:sldLayoutId id="2147483718" r:id="rId2"/>
  </p:sldLayoutIdLst>
  <p:transition>
    <p:fade thruBlk="1"/>
  </p:transition>
  <p:timing>
    <p:tnLst>
      <p:par>
        <p:cTn id="1" dur="indefinite" restart="never" nodeType="tmRoot"/>
      </p:par>
    </p:tn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7543800" y="0"/>
            <a:ext cx="1600200" cy="954107"/>
          </a:xfrm>
          <a:prstGeom prst="rect">
            <a:avLst/>
          </a:prstGeom>
          <a:solidFill>
            <a:schemeClr val="accent3">
              <a:lumMod val="20000"/>
              <a:lumOff val="80000"/>
            </a:schemeClr>
          </a:solidFill>
        </p:spPr>
        <p:txBody>
          <a:bodyPr wrap="square" rtlCol="0">
            <a:spAutoFit/>
          </a:bodyPr>
          <a:lstStyle/>
          <a:p>
            <a:endParaRPr lang="en-US" sz="1400" dirty="0" smtClean="0"/>
          </a:p>
          <a:p>
            <a:endParaRPr lang="en-US" sz="1400" dirty="0" smtClean="0"/>
          </a:p>
          <a:p>
            <a:endParaRPr lang="en-US" sz="1400" dirty="0" smtClean="0"/>
          </a:p>
          <a:p>
            <a:endParaRPr lang="en-US" sz="1400" dirty="0"/>
          </a:p>
        </p:txBody>
      </p:sp>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Discussion</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pic>
        <p:nvPicPr>
          <p:cNvPr id="2" name="Picture 2" descr="Man thinking"/>
          <p:cNvPicPr>
            <a:picLocks noChangeAspect="1" noChangeArrowheads="1"/>
          </p:cNvPicPr>
          <p:nvPr/>
        </p:nvPicPr>
        <p:blipFill rotWithShape="1">
          <a:blip r:embed="rId5" cstate="screen">
            <a:duotone>
              <a:schemeClr val="accent6">
                <a:shade val="45000"/>
                <a:satMod val="135000"/>
              </a:schemeClr>
              <a:prstClr val="white"/>
            </a:duotone>
            <a:extLst>
              <a:ext uri="{28A0092B-C50C-407E-A947-70E740481C1C}">
                <a14:useLocalDpi xmlns:a14="http://schemas.microsoft.com/office/drawing/2010/main" val="0"/>
              </a:ext>
            </a:extLst>
          </a:blip>
          <a:srcRect/>
          <a:stretch/>
        </p:blipFill>
        <p:spPr bwMode="auto">
          <a:xfrm flipH="1">
            <a:off x="7536595" y="108569"/>
            <a:ext cx="780664" cy="8381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2" descr="Man thinking"/>
          <p:cNvPicPr>
            <a:picLocks noChangeAspect="1" noChangeArrowheads="1"/>
          </p:cNvPicPr>
          <p:nvPr/>
        </p:nvPicPr>
        <p:blipFill rotWithShape="1">
          <a:blip r:embed="rId5"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bwMode="auto">
          <a:xfrm>
            <a:off x="8370066" y="108568"/>
            <a:ext cx="780664" cy="8381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Right Arrow 10">
            <a:hlinkClick r:id="" action="ppaction://noaction"/>
          </p:cNvPr>
          <p:cNvSpPr/>
          <p:nvPr/>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2"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999456525"/>
      </p:ext>
    </p:extLst>
  </p:cSld>
  <p:clrMap bg1="lt1" tx1="dk1" bg2="lt2" tx2="dk2" accent1="accent1" accent2="accent2" accent3="accent3" accent4="accent4" accent5="accent5" accent6="accent6" hlink="hlink" folHlink="folHlink"/>
  <p:sldLayoutIdLst>
    <p:sldLayoutId id="2147483720" r:id="rId1"/>
    <p:sldLayoutId id="2147483721" r:id="rId2"/>
  </p:sldLayoutIdLst>
  <p:transition>
    <p:fade thruBlk="1"/>
  </p:transition>
  <p:timing>
    <p:tnLst>
      <p:par>
        <p:cTn id="1" dur="indefinite" restart="never" nodeType="tmRoot"/>
      </p:par>
    </p:tn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26" name="Picture 2"/>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0" y="0"/>
            <a:ext cx="91440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4235582923"/>
      </p:ext>
    </p:extLst>
  </p:cSld>
  <p:clrMap bg1="lt1" tx1="dk1" bg2="lt2" tx2="dk2" accent1="accent1" accent2="accent2" accent3="accent3" accent4="accent4" accent5="accent5" accent6="accent6" hlink="hlink" folHlink="folHlink"/>
  <p:sldLayoutIdLst>
    <p:sldLayoutId id="2147483723"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3600" b="1" kern="1200">
          <a:solidFill>
            <a:schemeClr val="tx1"/>
          </a:solidFill>
          <a:latin typeface="Candara" pitchFamily="34" charset="0"/>
          <a:ea typeface="+mn-ea"/>
          <a:cs typeface="+mn-cs"/>
        </a:defRPr>
      </a:lvl1pPr>
      <a:lvl2pPr marL="457200" indent="0" algn="l" defTabSz="914400" rtl="0" eaLnBrk="1" latinLnBrk="0" hangingPunct="1">
        <a:spcBef>
          <a:spcPct val="20000"/>
        </a:spcBef>
        <a:buFontTx/>
        <a:buNone/>
        <a:defRPr sz="3200" b="1" kern="1200">
          <a:solidFill>
            <a:schemeClr val="tx1"/>
          </a:solidFill>
          <a:latin typeface="Candara" pitchFamily="34" charset="0"/>
          <a:ea typeface="+mn-ea"/>
          <a:cs typeface="+mn-cs"/>
        </a:defRPr>
      </a:lvl2pPr>
      <a:lvl3pPr marL="914400" indent="0" algn="l" defTabSz="914400" rtl="0" eaLnBrk="1" latinLnBrk="0" hangingPunct="1">
        <a:spcBef>
          <a:spcPct val="20000"/>
        </a:spcBef>
        <a:buFontTx/>
        <a:buNone/>
        <a:defRPr sz="2800" b="1" kern="1200">
          <a:solidFill>
            <a:schemeClr val="tx1"/>
          </a:solidFill>
          <a:latin typeface="Candara" pitchFamily="34" charset="0"/>
          <a:ea typeface="+mn-ea"/>
          <a:cs typeface="+mn-cs"/>
        </a:defRPr>
      </a:lvl3pPr>
      <a:lvl4pPr marL="13716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4pPr>
      <a:lvl5pPr marL="18288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838200"/>
          </a:xfrm>
          <a:prstGeom prst="rect">
            <a:avLst/>
          </a:prstGeom>
          <a:solidFill>
            <a:schemeClr val="accent5">
              <a:lumMod val="20000"/>
              <a:lumOff val="80000"/>
              <a:alpha val="44000"/>
            </a:schemeClr>
          </a:solid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990600"/>
            <a:ext cx="8839200" cy="4648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0" y="838200"/>
            <a:ext cx="9144000" cy="0"/>
          </a:xfrm>
          <a:prstGeom prst="line">
            <a:avLst/>
          </a:prstGeom>
          <a:ln w="127000" cmpd="sng">
            <a:solidFill>
              <a:schemeClr val="tx2">
                <a:lumMod val="20000"/>
                <a:lumOff val="80000"/>
                <a:alpha val="71000"/>
              </a:schemeClr>
            </a:solidFill>
            <a:prstDash val="solid"/>
          </a:ln>
        </p:spPr>
        <p:style>
          <a:lnRef idx="1">
            <a:schemeClr val="accent5"/>
          </a:lnRef>
          <a:fillRef idx="0">
            <a:schemeClr val="accent5"/>
          </a:fillRef>
          <a:effectRef idx="0">
            <a:schemeClr val="accent5"/>
          </a:effectRef>
          <a:fontRef idx="minor">
            <a:schemeClr val="tx1"/>
          </a:fontRef>
        </p:style>
      </p:cxnSp>
      <p:sp>
        <p:nvSpPr>
          <p:cNvPr id="11" name="Oval 10"/>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hlinkClick r:id="rId7"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7"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427468067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91" r:id="rId3"/>
    <p:sldLayoutId id="2147483727" r:id="rId4"/>
    <p:sldLayoutId id="2147483728" r:id="rId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dt="0"/>
  <p:txStyles>
    <p:titleStyle>
      <a:lvl1pPr algn="r" defTabSz="914400" rtl="0" eaLnBrk="1" latinLnBrk="0" hangingPunct="1">
        <a:spcBef>
          <a:spcPct val="0"/>
        </a:spcBef>
        <a:buNone/>
        <a:defRPr sz="4400" b="1" kern="1200" spc="-200" baseline="0">
          <a:solidFill>
            <a:schemeClr val="accent6">
              <a:lumMod val="75000"/>
            </a:schemeClr>
          </a:solidFill>
          <a:latin typeface="Candara" pitchFamily="34" charset="0"/>
          <a:ea typeface="+mj-ea"/>
          <a:cs typeface="+mj-cs"/>
        </a:defRPr>
      </a:lvl1pPr>
    </p:titleStyle>
    <p:bodyStyle>
      <a:lvl1pPr marL="0" indent="0" algn="l" defTabSz="914400" rtl="0" eaLnBrk="1" latinLnBrk="0" hangingPunct="1">
        <a:spcBef>
          <a:spcPct val="20000"/>
        </a:spcBef>
        <a:buFontTx/>
        <a:buNone/>
        <a:defRPr sz="3200" b="1" kern="1200">
          <a:solidFill>
            <a:schemeClr val="tx1"/>
          </a:solidFill>
          <a:latin typeface="Candara" pitchFamily="34" charset="0"/>
          <a:ea typeface="+mn-ea"/>
          <a:cs typeface="+mn-cs"/>
        </a:defRPr>
      </a:lvl1pPr>
      <a:lvl2pPr marL="457200" indent="0" algn="l" defTabSz="914400" rtl="0" eaLnBrk="1" latinLnBrk="0" hangingPunct="1">
        <a:spcBef>
          <a:spcPct val="20000"/>
        </a:spcBef>
        <a:buFontTx/>
        <a:buNone/>
        <a:defRPr sz="2800" b="1" kern="1200">
          <a:solidFill>
            <a:schemeClr val="tx1"/>
          </a:solidFill>
          <a:latin typeface="Candara" pitchFamily="34" charset="0"/>
          <a:ea typeface="+mn-ea"/>
          <a:cs typeface="+mn-cs"/>
        </a:defRPr>
      </a:lvl2pPr>
      <a:lvl3pPr marL="9144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3pPr>
      <a:lvl4pPr marL="1371600" indent="0" algn="l" defTabSz="914400" rtl="0" eaLnBrk="1" latinLnBrk="0" hangingPunct="1">
        <a:spcBef>
          <a:spcPct val="20000"/>
        </a:spcBef>
        <a:buFontTx/>
        <a:buNone/>
        <a:defRPr sz="2000" b="1" kern="1200">
          <a:solidFill>
            <a:schemeClr val="tx1"/>
          </a:solidFill>
          <a:latin typeface="Candara" pitchFamily="34" charset="0"/>
          <a:ea typeface="+mn-ea"/>
          <a:cs typeface="+mn-cs"/>
        </a:defRPr>
      </a:lvl4pPr>
      <a:lvl5pPr marL="1828800" indent="0" algn="l" defTabSz="914400" rtl="0" eaLnBrk="1" latinLnBrk="0" hangingPunct="1">
        <a:spcBef>
          <a:spcPct val="20000"/>
        </a:spcBef>
        <a:buFontTx/>
        <a:buNone/>
        <a:defRPr sz="20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blipFill>
            <a:blip r:embed="rId4">
              <a:extLst>
                <a:ext uri="{28A0092B-C50C-407E-A947-70E740481C1C}">
                  <a14:useLocalDpi xmlns:a14="http://schemas.microsoft.com/office/drawing/2010/main" val="0"/>
                </a:ext>
              </a:extLst>
            </a:blip>
            <a:stretch>
              <a:fillRect/>
            </a:stretch>
          </a:blip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0" y="1722437"/>
            <a:ext cx="91440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2445768626"/>
      </p:ext>
    </p:extLst>
  </p:cSld>
  <p:clrMap bg1="lt1" tx1="dk1" bg2="lt2" tx2="dk2" accent1="accent1" accent2="accent2" accent3="accent3" accent4="accent4" accent5="accent5" accent6="accent6" hlink="hlink" folHlink="folHlink"/>
  <p:sldLayoutIdLst>
    <p:sldLayoutId id="2147483670" r:id="rId1"/>
    <p:sldLayoutId id="2147483671" r:id="rId2"/>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44DE6-8B77-400C-8F66-8B96B952C9BA}" type="slidenum">
              <a:rPr lang="en-US" smtClean="0"/>
              <a:pPr/>
              <a:t>‹#›</a:t>
            </a:fld>
            <a:endParaRPr lang="en-US"/>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203875306"/>
      </p:ext>
    </p:extLst>
  </p:cSld>
  <p:clrMap bg1="lt1" tx1="dk1" bg2="lt2" tx2="dk2" accent1="accent1" accent2="accent2" accent3="accent3" accent4="accent4" accent5="accent5" accent6="accent6" hlink="hlink" folHlink="folHlink"/>
  <p:sldLayoutIdLst>
    <p:sldLayoutId id="2147483689" r:id="rId1"/>
    <p:sldLayoutId id="2147483688" r:id="rId2"/>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239000" y="6629400"/>
            <a:ext cx="1905000" cy="228600"/>
          </a:xfrm>
          <a:prstGeom prst="rect">
            <a:avLst/>
          </a:prstGeom>
        </p:spPr>
        <p:txBody>
          <a:bodyPr vert="horz" lIns="91440" tIns="45720" rIns="91440" bIns="45720" rtlCol="0" anchor="ctr"/>
          <a:lstStyle>
            <a:lvl1pPr algn="r">
              <a:defRPr sz="1000" smtClean="0">
                <a:solidFill>
                  <a:schemeClr val="tx1">
                    <a:tint val="75000"/>
                  </a:schemeClr>
                </a:solidFill>
              </a:defRPr>
            </a:lvl1pPr>
          </a:lstStyle>
          <a:p>
            <a:pPr>
              <a:defRPr/>
            </a:pPr>
            <a:fld id="{8C80E936-C63C-43A2-9E7F-B6560F637838}" type="slidenum">
              <a:rPr lang="en-US"/>
              <a:pPr>
                <a:defRPr/>
              </a:pPr>
              <a:t>‹#›</a:t>
            </a:fld>
            <a:endParaRPr lang="en-US" dirty="0"/>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latin typeface="Calibri" pitchFamily="34" charset="0"/>
                <a:cs typeface="Calibri" pitchFamily="34" charset="0"/>
              </a:defRPr>
            </a:lvl1pPr>
          </a:lstStyle>
          <a:p>
            <a:pPr>
              <a:defRPr/>
            </a:pPr>
            <a:r>
              <a:rPr lang="en-US" smtClean="0"/>
              <a:t>Copyright 2013 Worth Publishers</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hf sldNum="0" hdr="0" dt="0"/>
  <p:txStyles>
    <p:titleStyle>
      <a:lvl1pPr algn="ctr" rtl="0" eaLnBrk="1" fontAlgn="base" hangingPunct="1">
        <a:spcBef>
          <a:spcPct val="0"/>
        </a:spcBef>
        <a:spcAft>
          <a:spcPct val="0"/>
        </a:spcAft>
        <a:defRPr sz="4400" b="1" kern="1200">
          <a:solidFill>
            <a:schemeClr val="tx1"/>
          </a:solidFill>
          <a:latin typeface="Candara" pitchFamily="34" charset="0"/>
          <a:ea typeface="+mj-ea"/>
          <a:cs typeface="+mj-cs"/>
        </a:defRPr>
      </a:lvl1pPr>
      <a:lvl2pPr algn="ctr" rtl="0" eaLnBrk="1" fontAlgn="base" hangingPunct="1">
        <a:spcBef>
          <a:spcPct val="0"/>
        </a:spcBef>
        <a:spcAft>
          <a:spcPct val="0"/>
        </a:spcAft>
        <a:defRPr sz="4400">
          <a:solidFill>
            <a:schemeClr val="tx1"/>
          </a:solidFill>
          <a:latin typeface="Century Gothic" pitchFamily="34" charset="0"/>
        </a:defRPr>
      </a:lvl2pPr>
      <a:lvl3pPr algn="ctr" rtl="0" eaLnBrk="1" fontAlgn="base" hangingPunct="1">
        <a:spcBef>
          <a:spcPct val="0"/>
        </a:spcBef>
        <a:spcAft>
          <a:spcPct val="0"/>
        </a:spcAft>
        <a:defRPr sz="4400">
          <a:solidFill>
            <a:schemeClr val="tx1"/>
          </a:solidFill>
          <a:latin typeface="Century Gothic" pitchFamily="34" charset="0"/>
        </a:defRPr>
      </a:lvl3pPr>
      <a:lvl4pPr algn="ctr" rtl="0" eaLnBrk="1" fontAlgn="base" hangingPunct="1">
        <a:spcBef>
          <a:spcPct val="0"/>
        </a:spcBef>
        <a:spcAft>
          <a:spcPct val="0"/>
        </a:spcAft>
        <a:defRPr sz="4400">
          <a:solidFill>
            <a:schemeClr val="tx1"/>
          </a:solidFill>
          <a:latin typeface="Century Gothic" pitchFamily="34" charset="0"/>
        </a:defRPr>
      </a:lvl4pPr>
      <a:lvl5pPr algn="ctr" rtl="0" eaLnBrk="1" fontAlgn="base" hangingPunct="1">
        <a:spcBef>
          <a:spcPct val="0"/>
        </a:spcBef>
        <a:spcAft>
          <a:spcPct val="0"/>
        </a:spcAft>
        <a:defRPr sz="4400">
          <a:solidFill>
            <a:schemeClr val="tx1"/>
          </a:solidFill>
          <a:latin typeface="Century Gothic" pitchFamily="34" charset="0"/>
        </a:defRPr>
      </a:lvl5pPr>
      <a:lvl6pPr marL="457200" algn="ctr" rtl="0" eaLnBrk="1" fontAlgn="base" hangingPunct="1">
        <a:spcBef>
          <a:spcPct val="0"/>
        </a:spcBef>
        <a:spcAft>
          <a:spcPct val="0"/>
        </a:spcAft>
        <a:defRPr sz="4400">
          <a:solidFill>
            <a:schemeClr val="tx1"/>
          </a:solidFill>
          <a:latin typeface="Century Gothic" pitchFamily="34" charset="0"/>
        </a:defRPr>
      </a:lvl6pPr>
      <a:lvl7pPr marL="914400" algn="ctr" rtl="0" eaLnBrk="1" fontAlgn="base" hangingPunct="1">
        <a:spcBef>
          <a:spcPct val="0"/>
        </a:spcBef>
        <a:spcAft>
          <a:spcPct val="0"/>
        </a:spcAft>
        <a:defRPr sz="4400">
          <a:solidFill>
            <a:schemeClr val="tx1"/>
          </a:solidFill>
          <a:latin typeface="Century Gothic" pitchFamily="34" charset="0"/>
        </a:defRPr>
      </a:lvl7pPr>
      <a:lvl8pPr marL="1371600" algn="ctr" rtl="0" eaLnBrk="1" fontAlgn="base" hangingPunct="1">
        <a:spcBef>
          <a:spcPct val="0"/>
        </a:spcBef>
        <a:spcAft>
          <a:spcPct val="0"/>
        </a:spcAft>
        <a:defRPr sz="4400">
          <a:solidFill>
            <a:schemeClr val="tx1"/>
          </a:solidFill>
          <a:latin typeface="Century Gothic" pitchFamily="34" charset="0"/>
        </a:defRPr>
      </a:lvl8pPr>
      <a:lvl9pPr marL="1828800" algn="ctr" rtl="0" eaLnBrk="1" fontAlgn="base" hangingPunct="1">
        <a:spcBef>
          <a:spcPct val="0"/>
        </a:spcBef>
        <a:spcAft>
          <a:spcPct val="0"/>
        </a:spcAft>
        <a:defRPr sz="4400">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a:solidFill>
            <a:schemeClr val="tx1"/>
          </a:solidFill>
          <a:latin typeface="Candara" pitchFamily="34" charset="0"/>
          <a:ea typeface="+mn-ea"/>
          <a:cs typeface="+mn-cs"/>
        </a:defRPr>
      </a:lvl1pPr>
      <a:lvl2pPr marL="457200" indent="0" algn="l" rtl="0" eaLnBrk="1" fontAlgn="base" hangingPunct="1">
        <a:spcBef>
          <a:spcPct val="20000"/>
        </a:spcBef>
        <a:spcAft>
          <a:spcPct val="0"/>
        </a:spcAft>
        <a:buFontTx/>
        <a:buNone/>
        <a:defRPr sz="3200" b="1" kern="1200">
          <a:solidFill>
            <a:schemeClr val="tx1"/>
          </a:solidFill>
          <a:latin typeface="Candara" pitchFamily="34" charset="0"/>
          <a:ea typeface="+mn-ea"/>
          <a:cs typeface="+mn-cs"/>
        </a:defRPr>
      </a:lvl2pPr>
      <a:lvl3pPr marL="914400" indent="0" algn="l" rtl="0" eaLnBrk="1" fontAlgn="base" hangingPunct="1">
        <a:spcBef>
          <a:spcPct val="20000"/>
        </a:spcBef>
        <a:spcAft>
          <a:spcPct val="0"/>
        </a:spcAft>
        <a:buFontTx/>
        <a:buNone/>
        <a:defRPr sz="2800" b="1" kern="1200">
          <a:solidFill>
            <a:schemeClr val="tx1"/>
          </a:solidFill>
          <a:latin typeface="Candara" pitchFamily="34" charset="0"/>
          <a:ea typeface="+mn-ea"/>
          <a:cs typeface="+mn-cs"/>
        </a:defRPr>
      </a:lvl3pPr>
      <a:lvl4pPr marL="1371600" indent="0" algn="l" rtl="0" eaLnBrk="1" fontAlgn="base" hangingPunct="1">
        <a:spcBef>
          <a:spcPct val="20000"/>
        </a:spcBef>
        <a:spcAft>
          <a:spcPct val="0"/>
        </a:spcAft>
        <a:buFontTx/>
        <a:buNone/>
        <a:defRPr sz="2400" b="1" kern="1200">
          <a:solidFill>
            <a:schemeClr val="tx1"/>
          </a:solidFill>
          <a:latin typeface="Candara" pitchFamily="34" charset="0"/>
          <a:ea typeface="+mn-ea"/>
          <a:cs typeface="+mn-cs"/>
        </a:defRPr>
      </a:lvl4pPr>
      <a:lvl5pPr marL="1828800" indent="0" algn="l" rtl="0" eaLnBrk="1" fontAlgn="base" hangingPunct="1">
        <a:spcBef>
          <a:spcPct val="20000"/>
        </a:spcBef>
        <a:spcAft>
          <a:spcPct val="0"/>
        </a:spcAft>
        <a:buFontTx/>
        <a:buNone/>
        <a:defRPr sz="24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Practice</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pic>
        <p:nvPicPr>
          <p:cNvPr id="12292" name="Picture 11" descr="Pencil_8160.JPG"/>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895042" y="47416"/>
            <a:ext cx="224895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5"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5"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8" name="Right Arrow 7">
            <a:hlinkClick r:id="" action="ppaction://noaction"/>
          </p:cNvPr>
          <p:cNvSpPr/>
          <p:nvPr userDrawn="1"/>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Lst>
  <p:transition>
    <p:fade thruBlk="1"/>
  </p:transition>
  <p:timing>
    <p:tnLst>
      <p:par>
        <p:cTn id="1" dur="indefinite" restart="never" nodeType="tmRoot"/>
      </p:par>
    </p:tn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Application</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Oval 9"/>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pic>
        <p:nvPicPr>
          <p:cNvPr id="2050" name="Picture 2"/>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534184" y="304800"/>
            <a:ext cx="1609816" cy="60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Arrow 7">
            <a:hlinkClick r:id="" action="ppaction://noaction"/>
          </p:cNvPr>
          <p:cNvSpPr/>
          <p:nvPr userDrawn="1"/>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1"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055139934"/>
      </p:ext>
    </p:extLst>
  </p:cSld>
  <p:clrMap bg1="lt1" tx1="dk1" bg2="lt2" tx2="dk2" accent1="accent1" accent2="accent2" accent3="accent3" accent4="accent4" accent5="accent5" accent6="accent6" hlink="hlink" folHlink="folHlink"/>
  <p:sldLayoutIdLst>
    <p:sldLayoutId id="2147483680" r:id="rId1"/>
    <p:sldLayoutId id="2147483681" r:id="rId2"/>
  </p:sldLayoutIdLst>
  <p:transition>
    <p:fade thruBlk="1"/>
  </p:transition>
  <p:timing>
    <p:tnLst>
      <p:par>
        <p:cTn id="1" dur="indefinite" restart="never" nodeType="tmRoot"/>
      </p:par>
    </p:tn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p:cNvSpPr txBox="1"/>
          <p:nvPr userDrawn="1"/>
        </p:nvSpPr>
        <p:spPr>
          <a:xfrm>
            <a:off x="7543800" y="0"/>
            <a:ext cx="1600200" cy="954107"/>
          </a:xfrm>
          <a:prstGeom prst="rect">
            <a:avLst/>
          </a:prstGeom>
          <a:solidFill>
            <a:schemeClr val="accent3">
              <a:lumMod val="20000"/>
              <a:lumOff val="80000"/>
            </a:schemeClr>
          </a:solidFill>
        </p:spPr>
        <p:txBody>
          <a:bodyPr wrap="square" rtlCol="0">
            <a:spAutoFit/>
          </a:bodyPr>
          <a:lstStyle/>
          <a:p>
            <a:endParaRPr lang="en-US" sz="1400" dirty="0" smtClean="0"/>
          </a:p>
          <a:p>
            <a:endParaRPr lang="en-US" sz="1400" dirty="0" smtClean="0"/>
          </a:p>
          <a:p>
            <a:endParaRPr lang="en-US" sz="1400" dirty="0" smtClean="0"/>
          </a:p>
          <a:p>
            <a:endParaRPr lang="en-US" sz="1400" dirty="0"/>
          </a:p>
        </p:txBody>
      </p:sp>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Discussion</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pic>
        <p:nvPicPr>
          <p:cNvPr id="2" name="Picture 2" descr="Man thinking"/>
          <p:cNvPicPr>
            <a:picLocks noChangeAspect="1" noChangeArrowheads="1"/>
          </p:cNvPicPr>
          <p:nvPr userDrawn="1"/>
        </p:nvPicPr>
        <p:blipFill rotWithShape="1">
          <a:blip r:embed="rId5" cstate="screen">
            <a:duotone>
              <a:schemeClr val="accent6">
                <a:shade val="45000"/>
                <a:satMod val="135000"/>
              </a:schemeClr>
              <a:prstClr val="white"/>
            </a:duotone>
            <a:extLst>
              <a:ext uri="{28A0092B-C50C-407E-A947-70E740481C1C}">
                <a14:useLocalDpi xmlns:a14="http://schemas.microsoft.com/office/drawing/2010/main" val="0"/>
              </a:ext>
            </a:extLst>
          </a:blip>
          <a:srcRect/>
          <a:stretch/>
        </p:blipFill>
        <p:spPr bwMode="auto">
          <a:xfrm flipH="1">
            <a:off x="7536595" y="108569"/>
            <a:ext cx="780664" cy="8381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2" descr="Man thinking"/>
          <p:cNvPicPr>
            <a:picLocks noChangeAspect="1" noChangeArrowheads="1"/>
          </p:cNvPicPr>
          <p:nvPr userDrawn="1"/>
        </p:nvPicPr>
        <p:blipFill rotWithShape="1">
          <a:blip r:embed="rId5"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bwMode="auto">
          <a:xfrm>
            <a:off x="8370066" y="108568"/>
            <a:ext cx="780664" cy="8381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Right Arrow 10">
            <a:hlinkClick r:id="" action="ppaction://noaction"/>
          </p:cNvPr>
          <p:cNvSpPr/>
          <p:nvPr userDrawn="1"/>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2"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3999456525"/>
      </p:ext>
    </p:extLst>
  </p:cSld>
  <p:clrMap bg1="lt1" tx1="dk1" bg2="lt2" tx2="dk2" accent1="accent1" accent2="accent2" accent3="accent3" accent4="accent4" accent5="accent5" accent6="accent6" hlink="hlink" folHlink="folHlink"/>
  <p:sldLayoutIdLst>
    <p:sldLayoutId id="2147483683" r:id="rId1"/>
    <p:sldLayoutId id="2147483684" r:id="rId2"/>
  </p:sldLayoutIdLst>
  <p:transition>
    <p:fade thruBlk="1"/>
  </p:transition>
  <p:timing>
    <p:tnLst>
      <p:par>
        <p:cTn id="1" dur="indefinite" restart="never" nodeType="tmRoot"/>
      </p:par>
    </p:tnLst>
  </p:timing>
  <p:hf sldNum="0" hd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26" name="Picture 2"/>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0" y="0"/>
            <a:ext cx="91440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r>
              <a:rPr lang="en-US" dirty="0" smtClean="0"/>
              <a:t>Copyright 2013 Worth Publishers</a:t>
            </a:r>
            <a:endParaRPr lang="en-US" dirty="0"/>
          </a:p>
        </p:txBody>
      </p:sp>
    </p:spTree>
    <p:extLst>
      <p:ext uri="{BB962C8B-B14F-4D97-AF65-F5344CB8AC3E}">
        <p14:creationId xmlns:p14="http://schemas.microsoft.com/office/powerpoint/2010/main" val="4235582923"/>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3600" b="1" kern="1200">
          <a:solidFill>
            <a:schemeClr val="tx1"/>
          </a:solidFill>
          <a:latin typeface="Candara" pitchFamily="34" charset="0"/>
          <a:ea typeface="+mn-ea"/>
          <a:cs typeface="+mn-cs"/>
        </a:defRPr>
      </a:lvl1pPr>
      <a:lvl2pPr marL="457200" indent="0" algn="l" defTabSz="914400" rtl="0" eaLnBrk="1" latinLnBrk="0" hangingPunct="1">
        <a:spcBef>
          <a:spcPct val="20000"/>
        </a:spcBef>
        <a:buFontTx/>
        <a:buNone/>
        <a:defRPr sz="3200" b="1" kern="1200">
          <a:solidFill>
            <a:schemeClr val="tx1"/>
          </a:solidFill>
          <a:latin typeface="Candara" pitchFamily="34" charset="0"/>
          <a:ea typeface="+mn-ea"/>
          <a:cs typeface="+mn-cs"/>
        </a:defRPr>
      </a:lvl2pPr>
      <a:lvl3pPr marL="914400" indent="0" algn="l" defTabSz="914400" rtl="0" eaLnBrk="1" latinLnBrk="0" hangingPunct="1">
        <a:spcBef>
          <a:spcPct val="20000"/>
        </a:spcBef>
        <a:buFontTx/>
        <a:buNone/>
        <a:defRPr sz="2800" b="1" kern="1200">
          <a:solidFill>
            <a:schemeClr val="tx1"/>
          </a:solidFill>
          <a:latin typeface="Candara" pitchFamily="34" charset="0"/>
          <a:ea typeface="+mn-ea"/>
          <a:cs typeface="+mn-cs"/>
        </a:defRPr>
      </a:lvl3pPr>
      <a:lvl4pPr marL="13716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4pPr>
      <a:lvl5pPr marL="18288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685800" y="1143000"/>
            <a:ext cx="7391400" cy="4953000"/>
          </a:xfrm>
          <a:prstGeom prst="rect">
            <a:avLst/>
          </a:prstGeom>
          <a:solidFill>
            <a:schemeClr val="accent1">
              <a:lumMod val="20000"/>
              <a:lumOff val="80000"/>
            </a:schemeClr>
          </a:solidFill>
          <a:ln>
            <a:solidFill>
              <a:schemeClr val="accent1">
                <a:lumMod val="20000"/>
                <a:lumOff val="80000"/>
              </a:schemeClr>
            </a:solidFill>
          </a:ln>
        </p:spPr>
        <p:txBody>
          <a:bodyPr vert="horz" lIns="91440" tIns="45720" rIns="91440" bIns="45720" rtlCol="0">
            <a:normAutofit/>
            <a:scene3d>
              <a:camera prst="perspectiveRelaxed"/>
              <a:lightRig rig="threePt" dir="t"/>
            </a:scene3d>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Font typeface="Times" pitchFamily="18" charset="0"/>
              <a:buNone/>
              <a:defRPr/>
            </a:pPr>
            <a:r>
              <a:rPr lang="en-US" sz="3600" dirty="0" smtClean="0">
                <a:solidFill>
                  <a:schemeClr val="tx1"/>
                </a:solidFill>
              </a:rPr>
              <a:t>The PPF is </a:t>
            </a:r>
          </a:p>
          <a:p>
            <a:pPr>
              <a:buFont typeface="Times" pitchFamily="18" charset="0"/>
              <a:buNone/>
              <a:defRPr/>
            </a:pPr>
            <a:r>
              <a:rPr lang="en-US" sz="3600" dirty="0" smtClean="0">
                <a:solidFill>
                  <a:schemeClr val="tx1"/>
                </a:solidFill>
              </a:rPr>
              <a:t>a diagram </a:t>
            </a:r>
          </a:p>
          <a:p>
            <a:pPr>
              <a:buFont typeface="Times" pitchFamily="18" charset="0"/>
              <a:buNone/>
              <a:defRPr/>
            </a:pPr>
            <a:r>
              <a:rPr lang="en-US" sz="3600" dirty="0" smtClean="0">
                <a:solidFill>
                  <a:schemeClr val="tx1"/>
                </a:solidFill>
              </a:rPr>
              <a:t>that shows the </a:t>
            </a:r>
          </a:p>
          <a:p>
            <a:pPr>
              <a:buFont typeface="Times" pitchFamily="18" charset="0"/>
              <a:buNone/>
              <a:defRPr/>
            </a:pPr>
            <a:r>
              <a:rPr lang="en-US" sz="3600" dirty="0" smtClean="0">
                <a:solidFill>
                  <a:schemeClr val="tx1"/>
                </a:solidFill>
              </a:rPr>
              <a:t>combinations of </a:t>
            </a:r>
          </a:p>
          <a:p>
            <a:pPr>
              <a:buFont typeface="Times" pitchFamily="18" charset="0"/>
              <a:buNone/>
              <a:defRPr/>
            </a:pPr>
            <a:r>
              <a:rPr lang="en-US" sz="3600" dirty="0" smtClean="0">
                <a:solidFill>
                  <a:schemeClr val="tx1"/>
                </a:solidFill>
              </a:rPr>
              <a:t>two goods that are possible for a society </a:t>
            </a:r>
          </a:p>
          <a:p>
            <a:pPr>
              <a:buFont typeface="Times" pitchFamily="18" charset="0"/>
              <a:buNone/>
              <a:defRPr/>
            </a:pPr>
            <a:r>
              <a:rPr lang="en-US" sz="3600" dirty="0" smtClean="0">
                <a:solidFill>
                  <a:schemeClr val="tx1"/>
                </a:solidFill>
              </a:rPr>
              <a:t>to produce at full employment. </a:t>
            </a:r>
          </a:p>
        </p:txBody>
      </p:sp>
      <p:sp>
        <p:nvSpPr>
          <p:cNvPr id="3" name="TextBox 2"/>
          <p:cNvSpPr txBox="1"/>
          <p:nvPr/>
        </p:nvSpPr>
        <p:spPr>
          <a:xfrm>
            <a:off x="0" y="152400"/>
            <a:ext cx="8539140" cy="584775"/>
          </a:xfrm>
          <a:prstGeom prst="rect">
            <a:avLst/>
          </a:prstGeom>
          <a:noFill/>
        </p:spPr>
        <p:txBody>
          <a:bodyPr wrap="square" rtlCol="0">
            <a:spAutoFit/>
          </a:bodyPr>
          <a:lstStyle/>
          <a:p>
            <a:r>
              <a:rPr lang="en-US" sz="3200" b="1" dirty="0" smtClean="0">
                <a:solidFill>
                  <a:srgbClr val="FF0000"/>
                </a:solidFill>
              </a:rPr>
              <a:t>PPF Curve:  Production Possibility Frontier</a:t>
            </a:r>
            <a:endParaRPr lang="en-US" sz="3200" b="1" dirty="0">
              <a:solidFill>
                <a:srgbClr val="FF0000"/>
              </a:solidFill>
            </a:endParaRPr>
          </a:p>
        </p:txBody>
      </p:sp>
    </p:spTree>
    <p:extLst>
      <p:ext uri="{BB962C8B-B14F-4D97-AF65-F5344CB8AC3E}">
        <p14:creationId xmlns:p14="http://schemas.microsoft.com/office/powerpoint/2010/main" val="117875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Comparative Advantage and Gains from Trade</a:t>
            </a:r>
          </a:p>
        </p:txBody>
      </p:sp>
      <p:sp>
        <p:nvSpPr>
          <p:cNvPr id="3" name="Content Placeholder 2"/>
          <p:cNvSpPr>
            <a:spLocks noGrp="1"/>
          </p:cNvSpPr>
          <p:nvPr>
            <p:ph idx="1"/>
          </p:nvPr>
        </p:nvSpPr>
        <p:spPr/>
        <p:txBody>
          <a:bodyPr/>
          <a:lstStyle/>
          <a:p>
            <a:pPr algn="ctr"/>
            <a:r>
              <a:rPr lang="en-US" sz="2400" dirty="0" smtClean="0"/>
              <a:t>Mexico’s Production Possibilities Frontier</a:t>
            </a:r>
            <a:endParaRPr lang="en-US" sz="2400" dirty="0"/>
          </a:p>
        </p:txBody>
      </p:sp>
      <p:graphicFrame>
        <p:nvGraphicFramePr>
          <p:cNvPr id="5" name="Content Placeholder 3"/>
          <p:cNvGraphicFramePr>
            <a:graphicFrameLocks/>
          </p:cNvGraphicFramePr>
          <p:nvPr>
            <p:extLst>
              <p:ext uri="{D42A27DB-BD31-4B8C-83A1-F6EECF244321}">
                <p14:modId xmlns:p14="http://schemas.microsoft.com/office/powerpoint/2010/main" val="2407133067"/>
              </p:ext>
            </p:extLst>
          </p:nvPr>
        </p:nvGraphicFramePr>
        <p:xfrm>
          <a:off x="5193252" y="1816239"/>
          <a:ext cx="3581400" cy="1493520"/>
        </p:xfrm>
        <a:graphic>
          <a:graphicData uri="http://schemas.openxmlformats.org/drawingml/2006/table">
            <a:tbl>
              <a:tblPr/>
              <a:tblGrid>
                <a:gridCol w="1371600"/>
                <a:gridCol w="2209800"/>
              </a:tblGrid>
              <a:tr h="449540">
                <a:tc gridSpan="2">
                  <a:txBody>
                    <a:bodyPr/>
                    <a:lstStyle/>
                    <a:p>
                      <a:pPr marL="0" marR="0">
                        <a:spcBef>
                          <a:spcPts val="0"/>
                        </a:spcBef>
                        <a:spcAft>
                          <a:spcPts val="0"/>
                        </a:spcAft>
                      </a:pPr>
                      <a:r>
                        <a:rPr lang="en-US" sz="1600" b="1" dirty="0" smtClean="0">
                          <a:latin typeface="Century Gothic"/>
                          <a:ea typeface="Batang"/>
                        </a:rPr>
                        <a:t>Production </a:t>
                      </a:r>
                      <a:r>
                        <a:rPr lang="en-US" sz="1600" b="1" dirty="0">
                          <a:latin typeface="Century Gothic"/>
                          <a:ea typeface="Batang"/>
                        </a:rPr>
                        <a:t>Possibilities</a:t>
                      </a:r>
                      <a:endParaRPr lang="en-US" sz="2000" dirty="0">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hMerge="1">
                  <a:txBody>
                    <a:bodyPr/>
                    <a:lstStyle/>
                    <a:p>
                      <a:endParaRPr lang="en-US"/>
                    </a:p>
                  </a:txBody>
                  <a:tcPr/>
                </a:tc>
              </a:tr>
              <a:tr h="312460">
                <a:tc>
                  <a:txBody>
                    <a:bodyPr/>
                    <a:lstStyle/>
                    <a:p>
                      <a:pPr marL="0" marR="0" algn="ctr">
                        <a:spcBef>
                          <a:spcPts val="0"/>
                        </a:spcBef>
                        <a:spcAft>
                          <a:spcPts val="0"/>
                        </a:spcAft>
                      </a:pPr>
                      <a:r>
                        <a:rPr lang="en-US" sz="1600" b="1" dirty="0" smtClean="0">
                          <a:solidFill>
                            <a:schemeClr val="accent1">
                              <a:lumMod val="75000"/>
                            </a:schemeClr>
                          </a:solidFill>
                          <a:latin typeface="Century Gothic" pitchFamily="34" charset="0"/>
                          <a:ea typeface="Batang"/>
                        </a:rPr>
                        <a:t>Computers</a:t>
                      </a:r>
                      <a:endParaRPr lang="en-US" sz="1600" b="1" dirty="0">
                        <a:solidFill>
                          <a:schemeClr val="accent1">
                            <a:lumMod val="75000"/>
                          </a:schemeClr>
                        </a:solidFill>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ctr">
                        <a:spcBef>
                          <a:spcPts val="0"/>
                        </a:spcBef>
                        <a:spcAft>
                          <a:spcPts val="0"/>
                        </a:spcAft>
                      </a:pPr>
                      <a:r>
                        <a:rPr lang="en-US" sz="1600" b="1" dirty="0" smtClean="0">
                          <a:solidFill>
                            <a:schemeClr val="accent1">
                              <a:lumMod val="75000"/>
                            </a:schemeClr>
                          </a:solidFill>
                          <a:latin typeface="Century Gothic"/>
                          <a:ea typeface="Batang"/>
                        </a:rPr>
                        <a:t>Shirts</a:t>
                      </a:r>
                      <a:endParaRPr lang="en-US" sz="2000" dirty="0">
                        <a:solidFill>
                          <a:schemeClr val="accent1">
                            <a:lumMod val="75000"/>
                          </a:schemeClr>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2</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a:latin typeface="Century Gothic" pitchFamily="34" charset="0"/>
                          <a:ea typeface="Batang"/>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1</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smtClean="0">
                          <a:latin typeface="Century Gothic" pitchFamily="34" charset="0"/>
                          <a:ea typeface="Batang"/>
                        </a:rPr>
                        <a:t>6</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0</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smtClean="0">
                          <a:latin typeface="Century Gothic" pitchFamily="34" charset="0"/>
                          <a:ea typeface="Batang"/>
                        </a:rPr>
                        <a:t>12</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bl>
          </a:graphicData>
        </a:graphic>
      </p:graphicFrame>
      <p:sp>
        <p:nvSpPr>
          <p:cNvPr id="6" name="Oval 5"/>
          <p:cNvSpPr/>
          <p:nvPr/>
        </p:nvSpPr>
        <p:spPr>
          <a:xfrm>
            <a:off x="5204904" y="2502039"/>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7" name="Oval 6"/>
          <p:cNvSpPr/>
          <p:nvPr/>
        </p:nvSpPr>
        <p:spPr>
          <a:xfrm>
            <a:off x="6543336" y="2502039"/>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9" name="Oval 8"/>
          <p:cNvSpPr/>
          <p:nvPr/>
        </p:nvSpPr>
        <p:spPr>
          <a:xfrm>
            <a:off x="5210448" y="2730639"/>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0" name="Oval 9"/>
          <p:cNvSpPr/>
          <p:nvPr/>
        </p:nvSpPr>
        <p:spPr>
          <a:xfrm>
            <a:off x="6571515" y="2730639"/>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2" name="Oval 11"/>
          <p:cNvSpPr/>
          <p:nvPr/>
        </p:nvSpPr>
        <p:spPr>
          <a:xfrm>
            <a:off x="5204904" y="2959239"/>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cxnSp>
        <p:nvCxnSpPr>
          <p:cNvPr id="23" name="Straight Connector 22"/>
          <p:cNvCxnSpPr/>
          <p:nvPr/>
        </p:nvCxnSpPr>
        <p:spPr bwMode="auto">
          <a:xfrm>
            <a:off x="1084944" y="4405699"/>
            <a:ext cx="3791856" cy="1309301"/>
          </a:xfrm>
          <a:prstGeom prst="line">
            <a:avLst/>
          </a:prstGeom>
          <a:solidFill>
            <a:schemeClr val="accent1"/>
          </a:solidFill>
          <a:ln w="28575" cap="flat" cmpd="sng" algn="ctr">
            <a:solidFill>
              <a:schemeClr val="accent2"/>
            </a:solidFill>
            <a:prstDash val="solid"/>
            <a:round/>
            <a:headEnd type="none" w="med" len="med"/>
            <a:tailEnd type="none" w="med" len="med"/>
          </a:ln>
          <a:effectLst/>
        </p:spPr>
      </p:cxnSp>
      <p:cxnSp>
        <p:nvCxnSpPr>
          <p:cNvPr id="26" name="Straight Connector 25"/>
          <p:cNvCxnSpPr/>
          <p:nvPr/>
        </p:nvCxnSpPr>
        <p:spPr bwMode="auto">
          <a:xfrm rot="5400000">
            <a:off x="-1066800" y="3563256"/>
            <a:ext cx="426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1084944" y="5696856"/>
            <a:ext cx="426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9" name="TextBox 28"/>
          <p:cNvSpPr txBox="1"/>
          <p:nvPr/>
        </p:nvSpPr>
        <p:spPr>
          <a:xfrm>
            <a:off x="609600" y="1600200"/>
            <a:ext cx="457200" cy="276999"/>
          </a:xfrm>
          <a:prstGeom prst="rect">
            <a:avLst/>
          </a:prstGeom>
          <a:noFill/>
        </p:spPr>
        <p:txBody>
          <a:bodyPr wrap="square" rtlCol="0">
            <a:spAutoFit/>
          </a:bodyPr>
          <a:lstStyle/>
          <a:p>
            <a:r>
              <a:rPr lang="en-US" sz="1200" b="1" dirty="0">
                <a:latin typeface="Arial" pitchFamily="34" charset="0"/>
                <a:cs typeface="Arial" pitchFamily="34" charset="0"/>
              </a:rPr>
              <a:t>6</a:t>
            </a:r>
          </a:p>
        </p:txBody>
      </p:sp>
      <p:sp>
        <p:nvSpPr>
          <p:cNvPr id="38" name="TextBox 37"/>
          <p:cNvSpPr txBox="1"/>
          <p:nvPr/>
        </p:nvSpPr>
        <p:spPr>
          <a:xfrm>
            <a:off x="609600" y="2286000"/>
            <a:ext cx="457200" cy="276999"/>
          </a:xfrm>
          <a:prstGeom prst="rect">
            <a:avLst/>
          </a:prstGeom>
          <a:noFill/>
        </p:spPr>
        <p:txBody>
          <a:bodyPr wrap="square" rtlCol="0">
            <a:spAutoFit/>
          </a:bodyPr>
          <a:lstStyle/>
          <a:p>
            <a:r>
              <a:rPr lang="en-US" sz="1200" b="1" dirty="0">
                <a:latin typeface="Arial" pitchFamily="34" charset="0"/>
                <a:cs typeface="Arial" pitchFamily="34" charset="0"/>
              </a:rPr>
              <a:t>5</a:t>
            </a:r>
          </a:p>
        </p:txBody>
      </p:sp>
      <p:sp>
        <p:nvSpPr>
          <p:cNvPr id="39" name="TextBox 38"/>
          <p:cNvSpPr txBox="1"/>
          <p:nvPr/>
        </p:nvSpPr>
        <p:spPr>
          <a:xfrm>
            <a:off x="609600" y="2895600"/>
            <a:ext cx="457200" cy="276999"/>
          </a:xfrm>
          <a:prstGeom prst="rect">
            <a:avLst/>
          </a:prstGeom>
          <a:noFill/>
        </p:spPr>
        <p:txBody>
          <a:bodyPr wrap="square" rtlCol="0">
            <a:spAutoFit/>
          </a:bodyPr>
          <a:lstStyle/>
          <a:p>
            <a:r>
              <a:rPr lang="en-US" sz="1200" b="1" dirty="0">
                <a:latin typeface="Arial" pitchFamily="34" charset="0"/>
                <a:cs typeface="Arial" pitchFamily="34" charset="0"/>
              </a:rPr>
              <a:t>4</a:t>
            </a:r>
          </a:p>
        </p:txBody>
      </p:sp>
      <p:sp>
        <p:nvSpPr>
          <p:cNvPr id="40" name="TextBox 39"/>
          <p:cNvSpPr txBox="1"/>
          <p:nvPr/>
        </p:nvSpPr>
        <p:spPr>
          <a:xfrm>
            <a:off x="609600" y="3657600"/>
            <a:ext cx="457200" cy="276999"/>
          </a:xfrm>
          <a:prstGeom prst="rect">
            <a:avLst/>
          </a:prstGeom>
          <a:noFill/>
        </p:spPr>
        <p:txBody>
          <a:bodyPr wrap="square" rtlCol="0">
            <a:spAutoFit/>
          </a:bodyPr>
          <a:lstStyle/>
          <a:p>
            <a:r>
              <a:rPr lang="en-US" sz="1200" b="1" dirty="0">
                <a:latin typeface="Arial" pitchFamily="34" charset="0"/>
                <a:cs typeface="Arial" pitchFamily="34" charset="0"/>
              </a:rPr>
              <a:t>3</a:t>
            </a:r>
          </a:p>
        </p:txBody>
      </p:sp>
      <p:sp>
        <p:nvSpPr>
          <p:cNvPr id="41" name="TextBox 40"/>
          <p:cNvSpPr txBox="1"/>
          <p:nvPr/>
        </p:nvSpPr>
        <p:spPr>
          <a:xfrm>
            <a:off x="609600" y="4267200"/>
            <a:ext cx="457200" cy="276999"/>
          </a:xfrm>
          <a:prstGeom prst="rect">
            <a:avLst/>
          </a:prstGeom>
          <a:noFill/>
        </p:spPr>
        <p:txBody>
          <a:bodyPr wrap="square" rtlCol="0">
            <a:spAutoFit/>
          </a:bodyPr>
          <a:lstStyle/>
          <a:p>
            <a:r>
              <a:rPr lang="en-US" sz="1200" b="1" dirty="0">
                <a:latin typeface="Arial" pitchFamily="34" charset="0"/>
                <a:cs typeface="Arial" pitchFamily="34" charset="0"/>
              </a:rPr>
              <a:t>2</a:t>
            </a:r>
          </a:p>
        </p:txBody>
      </p:sp>
      <p:sp>
        <p:nvSpPr>
          <p:cNvPr id="42" name="TextBox 41"/>
          <p:cNvSpPr txBox="1"/>
          <p:nvPr/>
        </p:nvSpPr>
        <p:spPr>
          <a:xfrm>
            <a:off x="609600" y="4953000"/>
            <a:ext cx="457200" cy="276999"/>
          </a:xfrm>
          <a:prstGeom prst="rect">
            <a:avLst/>
          </a:prstGeom>
          <a:noFill/>
        </p:spPr>
        <p:txBody>
          <a:bodyPr wrap="square" rtlCol="0">
            <a:spAutoFit/>
          </a:bodyPr>
          <a:lstStyle/>
          <a:p>
            <a:r>
              <a:rPr lang="en-US" sz="1200" b="1" dirty="0">
                <a:latin typeface="Arial" pitchFamily="34" charset="0"/>
                <a:cs typeface="Arial" pitchFamily="34" charset="0"/>
              </a:rPr>
              <a:t>1</a:t>
            </a:r>
          </a:p>
        </p:txBody>
      </p:sp>
      <p:sp>
        <p:nvSpPr>
          <p:cNvPr id="43" name="TextBox 42"/>
          <p:cNvSpPr txBox="1"/>
          <p:nvPr/>
        </p:nvSpPr>
        <p:spPr>
          <a:xfrm>
            <a:off x="14478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2</a:t>
            </a:r>
            <a:endParaRPr lang="en-US" sz="1200" b="1" dirty="0">
              <a:latin typeface="Arial" pitchFamily="34" charset="0"/>
              <a:cs typeface="Arial" pitchFamily="34" charset="0"/>
            </a:endParaRPr>
          </a:p>
        </p:txBody>
      </p:sp>
      <p:sp>
        <p:nvSpPr>
          <p:cNvPr id="44" name="TextBox 43"/>
          <p:cNvSpPr txBox="1"/>
          <p:nvPr/>
        </p:nvSpPr>
        <p:spPr>
          <a:xfrm>
            <a:off x="46482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12</a:t>
            </a:r>
            <a:endParaRPr lang="en-US" sz="1200" b="1" dirty="0">
              <a:latin typeface="Arial" pitchFamily="34" charset="0"/>
              <a:cs typeface="Arial" pitchFamily="34" charset="0"/>
            </a:endParaRPr>
          </a:p>
        </p:txBody>
      </p:sp>
      <p:sp>
        <p:nvSpPr>
          <p:cNvPr id="45" name="TextBox 44"/>
          <p:cNvSpPr txBox="1"/>
          <p:nvPr/>
        </p:nvSpPr>
        <p:spPr>
          <a:xfrm>
            <a:off x="39624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10</a:t>
            </a:r>
            <a:endParaRPr lang="en-US" sz="1200" b="1" dirty="0">
              <a:latin typeface="Arial" pitchFamily="34" charset="0"/>
              <a:cs typeface="Arial" pitchFamily="34" charset="0"/>
            </a:endParaRPr>
          </a:p>
        </p:txBody>
      </p:sp>
      <p:sp>
        <p:nvSpPr>
          <p:cNvPr id="46" name="TextBox 45"/>
          <p:cNvSpPr txBox="1"/>
          <p:nvPr/>
        </p:nvSpPr>
        <p:spPr>
          <a:xfrm>
            <a:off x="34290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8</a:t>
            </a:r>
            <a:endParaRPr lang="en-US" sz="1200" b="1" dirty="0">
              <a:latin typeface="Arial" pitchFamily="34" charset="0"/>
              <a:cs typeface="Arial" pitchFamily="34" charset="0"/>
            </a:endParaRPr>
          </a:p>
        </p:txBody>
      </p:sp>
      <p:sp>
        <p:nvSpPr>
          <p:cNvPr id="47" name="TextBox 46"/>
          <p:cNvSpPr txBox="1"/>
          <p:nvPr/>
        </p:nvSpPr>
        <p:spPr>
          <a:xfrm>
            <a:off x="27432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6</a:t>
            </a:r>
            <a:endParaRPr lang="en-US" sz="1200" b="1" dirty="0">
              <a:latin typeface="Arial" pitchFamily="34" charset="0"/>
              <a:cs typeface="Arial" pitchFamily="34" charset="0"/>
            </a:endParaRPr>
          </a:p>
        </p:txBody>
      </p:sp>
      <p:sp>
        <p:nvSpPr>
          <p:cNvPr id="48" name="TextBox 47"/>
          <p:cNvSpPr txBox="1"/>
          <p:nvPr/>
        </p:nvSpPr>
        <p:spPr>
          <a:xfrm>
            <a:off x="20574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4</a:t>
            </a:r>
            <a:endParaRPr lang="en-US" sz="1200" b="1" dirty="0">
              <a:latin typeface="Arial" pitchFamily="34" charset="0"/>
              <a:cs typeface="Arial" pitchFamily="34" charset="0"/>
            </a:endParaRPr>
          </a:p>
        </p:txBody>
      </p:sp>
      <p:sp>
        <p:nvSpPr>
          <p:cNvPr id="8" name="Oval 7"/>
          <p:cNvSpPr/>
          <p:nvPr/>
        </p:nvSpPr>
        <p:spPr>
          <a:xfrm>
            <a:off x="1008744" y="4329946"/>
            <a:ext cx="152400" cy="151506"/>
          </a:xfrm>
          <a:prstGeom prst="ellipse">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1" name="Oval 10"/>
          <p:cNvSpPr/>
          <p:nvPr/>
        </p:nvSpPr>
        <p:spPr>
          <a:xfrm>
            <a:off x="2828472" y="4956886"/>
            <a:ext cx="152400" cy="151506"/>
          </a:xfrm>
          <a:prstGeom prst="ellipse">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4" name="Oval 13"/>
          <p:cNvSpPr/>
          <p:nvPr/>
        </p:nvSpPr>
        <p:spPr>
          <a:xfrm>
            <a:off x="4675910" y="5607248"/>
            <a:ext cx="152400" cy="151506"/>
          </a:xfrm>
          <a:prstGeom prst="ellipse">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cxnSp>
        <p:nvCxnSpPr>
          <p:cNvPr id="57" name="Straight Arrow Connector 56"/>
          <p:cNvCxnSpPr/>
          <p:nvPr/>
        </p:nvCxnSpPr>
        <p:spPr bwMode="auto">
          <a:xfrm flipH="1">
            <a:off x="1905000" y="2743200"/>
            <a:ext cx="685800" cy="18503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2514600" y="2286000"/>
            <a:ext cx="1143000" cy="369332"/>
          </a:xfrm>
          <a:prstGeom prst="rect">
            <a:avLst/>
          </a:prstGeom>
          <a:noFill/>
          <a:effectLst/>
        </p:spPr>
        <p:txBody>
          <a:bodyPr wrap="square" rtlCol="0">
            <a:spAutoFit/>
          </a:bodyPr>
          <a:lstStyle/>
          <a:p>
            <a:r>
              <a:rPr lang="en-US" b="1" dirty="0" smtClean="0">
                <a:latin typeface="Arial" pitchFamily="34" charset="0"/>
                <a:cs typeface="Arial" pitchFamily="34" charset="0"/>
              </a:rPr>
              <a:t>The PPF</a:t>
            </a:r>
            <a:endParaRPr lang="en-US" b="1" dirty="0">
              <a:latin typeface="Arial" pitchFamily="34" charset="0"/>
              <a:cs typeface="Arial" pitchFamily="34" charset="0"/>
            </a:endParaRPr>
          </a:p>
        </p:txBody>
      </p:sp>
      <p:sp>
        <p:nvSpPr>
          <p:cNvPr id="60" name="Text Box 6"/>
          <p:cNvSpPr txBox="1">
            <a:spLocks noChangeArrowheads="1"/>
          </p:cNvSpPr>
          <p:nvPr/>
        </p:nvSpPr>
        <p:spPr bwMode="auto">
          <a:xfrm>
            <a:off x="69923" y="1062962"/>
            <a:ext cx="1402948" cy="369332"/>
          </a:xfrm>
          <a:prstGeom prst="rect">
            <a:avLst/>
          </a:prstGeom>
          <a:noFill/>
          <a:ln w="9525">
            <a:noFill/>
            <a:miter lim="800000"/>
            <a:headEnd/>
            <a:tailEnd/>
          </a:ln>
        </p:spPr>
        <p:txBody>
          <a:bodyPr wrap="none">
            <a:spAutoFit/>
          </a:bodyPr>
          <a:lstStyle/>
          <a:p>
            <a:r>
              <a:rPr lang="en-US" sz="1800" b="1" dirty="0" smtClean="0">
                <a:latin typeface="+mn-lt"/>
                <a:cs typeface="Arial" pitchFamily="34" charset="0"/>
              </a:rPr>
              <a:t>Computers</a:t>
            </a:r>
            <a:endParaRPr lang="en-US" sz="1800" b="1" dirty="0">
              <a:latin typeface="+mn-lt"/>
              <a:cs typeface="Arial" pitchFamily="34" charset="0"/>
            </a:endParaRPr>
          </a:p>
        </p:txBody>
      </p:sp>
      <p:sp>
        <p:nvSpPr>
          <p:cNvPr id="61" name="Text Box 8"/>
          <p:cNvSpPr txBox="1">
            <a:spLocks noChangeArrowheads="1"/>
          </p:cNvSpPr>
          <p:nvPr/>
        </p:nvSpPr>
        <p:spPr bwMode="auto">
          <a:xfrm>
            <a:off x="5228772" y="5698867"/>
            <a:ext cx="742511" cy="369332"/>
          </a:xfrm>
          <a:prstGeom prst="rect">
            <a:avLst/>
          </a:prstGeom>
          <a:noFill/>
          <a:ln w="9525">
            <a:noFill/>
            <a:miter lim="800000"/>
            <a:headEnd/>
            <a:tailEnd/>
          </a:ln>
        </p:spPr>
        <p:txBody>
          <a:bodyPr wrap="none">
            <a:spAutoFit/>
          </a:bodyPr>
          <a:lstStyle/>
          <a:p>
            <a:r>
              <a:rPr lang="en-US" sz="1800" b="1" dirty="0" smtClean="0">
                <a:latin typeface="+mn-lt"/>
                <a:cs typeface="Arial" pitchFamily="34" charset="0"/>
              </a:rPr>
              <a:t>Shirts</a:t>
            </a:r>
            <a:endParaRPr lang="en-US" sz="1800" b="1" dirty="0">
              <a:latin typeface="+mn-lt"/>
              <a:cs typeface="Arial" pitchFamily="34" charset="0"/>
            </a:endParaRPr>
          </a:p>
        </p:txBody>
      </p:sp>
      <p:sp>
        <p:nvSpPr>
          <p:cNvPr id="53" name="Oval 52"/>
          <p:cNvSpPr/>
          <p:nvPr/>
        </p:nvSpPr>
        <p:spPr>
          <a:xfrm>
            <a:off x="6599487" y="2959239"/>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30" name="TextBox 29"/>
          <p:cNvSpPr txBox="1"/>
          <p:nvPr/>
        </p:nvSpPr>
        <p:spPr>
          <a:xfrm>
            <a:off x="4495800" y="3608189"/>
            <a:ext cx="4572000" cy="1631216"/>
          </a:xfrm>
          <a:prstGeom prst="rect">
            <a:avLst/>
          </a:prstGeom>
          <a:noFill/>
        </p:spPr>
        <p:txBody>
          <a:bodyPr wrap="square" rtlCol="0">
            <a:spAutoFit/>
          </a:bodyPr>
          <a:lstStyle/>
          <a:p>
            <a:r>
              <a:rPr lang="en-US" sz="2000" b="1" i="1" u="sng" dirty="0" smtClean="0">
                <a:solidFill>
                  <a:schemeClr val="tx1">
                    <a:lumMod val="75000"/>
                    <a:lumOff val="25000"/>
                  </a:schemeClr>
                </a:solidFill>
                <a:latin typeface="Candara" pitchFamily="34" charset="0"/>
              </a:rPr>
              <a:t>Suppose there’s 24 man-hours available.  </a:t>
            </a:r>
          </a:p>
          <a:p>
            <a:r>
              <a:rPr lang="en-US" sz="2000" b="1" i="1" dirty="0" smtClean="0">
                <a:solidFill>
                  <a:schemeClr val="tx1">
                    <a:lumMod val="75000"/>
                    <a:lumOff val="25000"/>
                  </a:schemeClr>
                </a:solidFill>
                <a:latin typeface="Candara" pitchFamily="34" charset="0"/>
              </a:rPr>
              <a:t>The slope = the trade-off (“cost”) of one good for the other</a:t>
            </a:r>
            <a:r>
              <a:rPr lang="en-US" sz="2000" b="1" dirty="0" smtClean="0">
                <a:solidFill>
                  <a:schemeClr val="tx1">
                    <a:lumMod val="75000"/>
                    <a:lumOff val="25000"/>
                  </a:schemeClr>
                </a:solidFill>
                <a:latin typeface="Candara" pitchFamily="34" charset="0"/>
              </a:rPr>
              <a:t>.</a:t>
            </a:r>
            <a:r>
              <a:rPr lang="en-US" sz="2000" b="1" i="1" dirty="0">
                <a:solidFill>
                  <a:schemeClr val="tx1">
                    <a:lumMod val="75000"/>
                    <a:lumOff val="25000"/>
                  </a:schemeClr>
                </a:solidFill>
                <a:latin typeface="Candara" pitchFamily="34" charset="0"/>
              </a:rPr>
              <a:t> </a:t>
            </a:r>
            <a:endParaRPr lang="en-US" sz="2000" b="1" i="1" dirty="0" smtClean="0">
              <a:solidFill>
                <a:schemeClr val="tx1">
                  <a:lumMod val="75000"/>
                  <a:lumOff val="25000"/>
                </a:schemeClr>
              </a:solidFill>
              <a:latin typeface="Candara" pitchFamily="34" charset="0"/>
            </a:endParaRPr>
          </a:p>
          <a:p>
            <a:r>
              <a:rPr lang="en-US" sz="2000" b="1" i="1" dirty="0" smtClean="0">
                <a:solidFill>
                  <a:schemeClr val="tx1">
                    <a:lumMod val="75000"/>
                    <a:lumOff val="25000"/>
                  </a:schemeClr>
                </a:solidFill>
                <a:latin typeface="Candara" pitchFamily="34" charset="0"/>
              </a:rPr>
              <a:t>(One-sixth  of  a computer = 1 shirt;</a:t>
            </a:r>
          </a:p>
          <a:p>
            <a:r>
              <a:rPr lang="en-US" sz="2000" b="1" i="1" dirty="0" smtClean="0">
                <a:solidFill>
                  <a:schemeClr val="tx1">
                    <a:lumMod val="75000"/>
                    <a:lumOff val="25000"/>
                  </a:schemeClr>
                </a:solidFill>
                <a:latin typeface="Candara" pitchFamily="34" charset="0"/>
              </a:rPr>
              <a:t>Or  6 shirts “cost” 1 computer.)</a:t>
            </a:r>
            <a:endParaRPr lang="en-US" sz="2000" b="1" i="1" dirty="0">
              <a:solidFill>
                <a:schemeClr val="tx1">
                  <a:lumMod val="75000"/>
                  <a:lumOff val="25000"/>
                </a:schemeClr>
              </a:solidFill>
              <a:latin typeface="Candara" pitchFamily="34" charset="0"/>
            </a:endParaRPr>
          </a:p>
        </p:txBody>
      </p:sp>
      <p:pic>
        <p:nvPicPr>
          <p:cNvPr id="56" name="Picture 2"/>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540693" y="0"/>
            <a:ext cx="160070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609600" y="5891480"/>
            <a:ext cx="8092537" cy="1015663"/>
          </a:xfrm>
          <a:prstGeom prst="rect">
            <a:avLst/>
          </a:prstGeom>
          <a:noFill/>
        </p:spPr>
        <p:txBody>
          <a:bodyPr wrap="square" rtlCol="0">
            <a:spAutoFit/>
          </a:bodyPr>
          <a:lstStyle/>
          <a:p>
            <a:r>
              <a:rPr lang="en-US" sz="2000" b="1" i="1" dirty="0" smtClean="0">
                <a:solidFill>
                  <a:schemeClr val="tx1">
                    <a:lumMod val="75000"/>
                    <a:lumOff val="25000"/>
                  </a:schemeClr>
                </a:solidFill>
                <a:latin typeface="Candara" pitchFamily="34" charset="0"/>
              </a:rPr>
              <a:t>Suppose in the U.S., there’s also 24 man-hours available.  </a:t>
            </a:r>
          </a:p>
          <a:p>
            <a:r>
              <a:rPr lang="en-US" sz="2000" b="1" i="1" dirty="0" smtClean="0">
                <a:solidFill>
                  <a:schemeClr val="tx1">
                    <a:lumMod val="75000"/>
                    <a:lumOff val="25000"/>
                  </a:schemeClr>
                </a:solidFill>
                <a:latin typeface="Candara" pitchFamily="34" charset="0"/>
              </a:rPr>
              <a:t>But one man-hour can produce one computer or one shirt.  </a:t>
            </a:r>
          </a:p>
          <a:p>
            <a:r>
              <a:rPr lang="en-US" sz="2000" b="1" i="1" dirty="0" smtClean="0">
                <a:solidFill>
                  <a:schemeClr val="tx1">
                    <a:lumMod val="75000"/>
                    <a:lumOff val="25000"/>
                  </a:schemeClr>
                </a:solidFill>
                <a:latin typeface="Candara" pitchFamily="34" charset="0"/>
              </a:rPr>
              <a:t>What’s the slope (the opportunity cost)?  Graph the PPF for U.S.  </a:t>
            </a:r>
          </a:p>
        </p:txBody>
      </p:sp>
    </p:spTree>
    <p:extLst>
      <p:ext uri="{BB962C8B-B14F-4D97-AF65-F5344CB8AC3E}">
        <p14:creationId xmlns:p14="http://schemas.microsoft.com/office/powerpoint/2010/main" val="19801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6"/>
                                        </p:tgtEl>
                                      </p:cBhvr>
                                    </p:animEffect>
                                    <p:set>
                                      <p:cBhvr>
                                        <p:cTn id="23" dur="1" fill="hold">
                                          <p:stCondLst>
                                            <p:cond delay="19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2000"/>
                                        <p:tgtEl>
                                          <p:spTgt spid="7"/>
                                        </p:tgtEl>
                                      </p:cBhvr>
                                    </p:animEffect>
                                    <p:set>
                                      <p:cBhvr>
                                        <p:cTn id="26" dur="1" fill="hold">
                                          <p:stCondLst>
                                            <p:cond delay="1999"/>
                                          </p:stCondLst>
                                        </p:cTn>
                                        <p:tgtEl>
                                          <p:spTgt spid="7"/>
                                        </p:tgtEl>
                                        <p:attrNameLst>
                                          <p:attrName>style.visibility</p:attrName>
                                        </p:attrNameLst>
                                      </p:cBhvr>
                                      <p:to>
                                        <p:strVal val="hidden"/>
                                      </p:to>
                                    </p:set>
                                  </p:childTnLst>
                                </p:cTn>
                              </p:par>
                              <p:par>
                                <p:cTn id="27" presetID="9"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2000"/>
                                        <p:tgtEl>
                                          <p:spTgt spid="9"/>
                                        </p:tgtEl>
                                      </p:cBhvr>
                                    </p:animEffect>
                                    <p:set>
                                      <p:cBhvr>
                                        <p:cTn id="40" dur="1" fill="hold">
                                          <p:stCondLst>
                                            <p:cond delay="1999"/>
                                          </p:stCondLst>
                                        </p:cTn>
                                        <p:tgtEl>
                                          <p:spTgt spid="9"/>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2000"/>
                                        <p:tgtEl>
                                          <p:spTgt spid="10"/>
                                        </p:tgtEl>
                                      </p:cBhvr>
                                    </p:animEffect>
                                    <p:set>
                                      <p:cBhvr>
                                        <p:cTn id="43" dur="1" fill="hold">
                                          <p:stCondLst>
                                            <p:cond delay="1999"/>
                                          </p:stCondLst>
                                        </p:cTn>
                                        <p:tgtEl>
                                          <p:spTgt spid="10"/>
                                        </p:tgtEl>
                                        <p:attrNameLst>
                                          <p:attrName>style.visibility</p:attrName>
                                        </p:attrNameLst>
                                      </p:cBhvr>
                                      <p:to>
                                        <p:strVal val="hidden"/>
                                      </p:to>
                                    </p:set>
                                  </p:childTnLst>
                                </p:cTn>
                              </p:par>
                              <p:par>
                                <p:cTn id="44" presetID="9"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ssolve">
                                      <p:cBhvr>
                                        <p:cTn id="46" dur="500"/>
                                        <p:tgtEl>
                                          <p:spTgt spid="1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dissolve">
                                      <p:cBhvr>
                                        <p:cTn id="49" dur="500"/>
                                        <p:tgtEl>
                                          <p:spTgt spid="5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2000"/>
                                        <p:tgtEl>
                                          <p:spTgt spid="12"/>
                                        </p:tgtEl>
                                      </p:cBhvr>
                                    </p:animEffect>
                                    <p:set>
                                      <p:cBhvr>
                                        <p:cTn id="57" dur="1" fill="hold">
                                          <p:stCondLst>
                                            <p:cond delay="1999"/>
                                          </p:stCondLst>
                                        </p:cTn>
                                        <p:tgtEl>
                                          <p:spTgt spid="1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000"/>
                                        <p:tgtEl>
                                          <p:spTgt spid="53"/>
                                        </p:tgtEl>
                                      </p:cBhvr>
                                    </p:animEffect>
                                    <p:set>
                                      <p:cBhvr>
                                        <p:cTn id="60" dur="1" fill="hold">
                                          <p:stCondLst>
                                            <p:cond delay="1999"/>
                                          </p:stCondLst>
                                        </p:cTn>
                                        <p:tgtEl>
                                          <p:spTgt spid="53"/>
                                        </p:tgtEl>
                                        <p:attrNameLst>
                                          <p:attrName>style.visibility</p:attrName>
                                        </p:attrNameLst>
                                      </p:cBhvr>
                                      <p:to>
                                        <p:strVal val="hidden"/>
                                      </p:to>
                                    </p:set>
                                  </p:childTnLst>
                                </p:cTn>
                              </p:par>
                              <p:par>
                                <p:cTn id="61" presetID="22" presetClass="entr" presetSubtype="1"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up)">
                                      <p:cBhvr>
                                        <p:cTn id="63" dur="30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dissolve">
                                      <p:cBhvr>
                                        <p:cTn id="68" dur="500"/>
                                        <p:tgtEl>
                                          <p:spTgt spid="58"/>
                                        </p:tgtEl>
                                      </p:cBhvr>
                                    </p:animEffect>
                                  </p:childTnLst>
                                </p:cTn>
                              </p:par>
                              <p:par>
                                <p:cTn id="69" presetID="9" presetClass="entr" presetSubtype="0" fill="hold" nodeType="with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dissolve">
                                      <p:cBhvr>
                                        <p:cTn id="71" dur="500"/>
                                        <p:tgtEl>
                                          <p:spTgt spid="5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animBg="1"/>
      <p:bldP spid="9" grpId="1" animBg="1"/>
      <p:bldP spid="10" grpId="0" animBg="1"/>
      <p:bldP spid="10" grpId="1" animBg="1"/>
      <p:bldP spid="12" grpId="0" animBg="1"/>
      <p:bldP spid="12" grpId="1" animBg="1"/>
      <p:bldP spid="8" grpId="0" animBg="1"/>
      <p:bldP spid="11" grpId="0" animBg="1"/>
      <p:bldP spid="14" grpId="0" animBg="1"/>
      <p:bldP spid="58" grpId="0"/>
      <p:bldP spid="53" grpId="0" animBg="1"/>
      <p:bldP spid="53" grpId="1" animBg="1"/>
      <p:bldP spid="30"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rrowheads="1"/>
          </p:cNvSpPr>
          <p:nvPr>
            <p:ph type="title"/>
          </p:nvPr>
        </p:nvSpPr>
        <p:spPr/>
        <p:txBody>
          <a:bodyPr>
            <a:normAutofit/>
          </a:bodyPr>
          <a:lstStyle/>
          <a:p>
            <a:r>
              <a:rPr lang="en-US" sz="3200" dirty="0"/>
              <a:t>Comparative Advantage and Gains from Trade</a:t>
            </a:r>
            <a:endParaRPr lang="en-US" sz="2800" dirty="0" smtClean="0"/>
          </a:p>
        </p:txBody>
      </p:sp>
      <p:sp>
        <p:nvSpPr>
          <p:cNvPr id="610317" name="Rectangle 13"/>
          <p:cNvSpPr>
            <a:spLocks noChangeArrowheads="1"/>
          </p:cNvSpPr>
          <p:nvPr/>
        </p:nvSpPr>
        <p:spPr bwMode="auto">
          <a:xfrm>
            <a:off x="3644900" y="5103813"/>
            <a:ext cx="1825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40</a:t>
            </a:r>
            <a:endParaRPr lang="en-US" sz="1400">
              <a:cs typeface="Arial" charset="0"/>
            </a:endParaRPr>
          </a:p>
        </p:txBody>
      </p:sp>
      <p:sp>
        <p:nvSpPr>
          <p:cNvPr id="610318" name="Rectangle 14"/>
          <p:cNvSpPr>
            <a:spLocks noChangeArrowheads="1"/>
          </p:cNvSpPr>
          <p:nvPr/>
        </p:nvSpPr>
        <p:spPr bwMode="auto">
          <a:xfrm>
            <a:off x="763588" y="5103813"/>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10319" name="Rectangle 15"/>
          <p:cNvSpPr>
            <a:spLocks noChangeArrowheads="1"/>
          </p:cNvSpPr>
          <p:nvPr/>
        </p:nvSpPr>
        <p:spPr bwMode="auto">
          <a:xfrm>
            <a:off x="676275" y="2324100"/>
            <a:ext cx="1825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30</a:t>
            </a:r>
            <a:endParaRPr lang="en-US" sz="1400" dirty="0">
              <a:cs typeface="Arial" charset="0"/>
            </a:endParaRPr>
          </a:p>
        </p:txBody>
      </p:sp>
      <p:sp>
        <p:nvSpPr>
          <p:cNvPr id="610325" name="Rectangle 21"/>
          <p:cNvSpPr>
            <a:spLocks noChangeArrowheads="1"/>
          </p:cNvSpPr>
          <p:nvPr/>
        </p:nvSpPr>
        <p:spPr bwMode="auto">
          <a:xfrm>
            <a:off x="5942013" y="5103813"/>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6</a:t>
            </a:r>
            <a:endParaRPr lang="en-US" sz="1400">
              <a:cs typeface="Arial" charset="0"/>
            </a:endParaRPr>
          </a:p>
        </p:txBody>
      </p:sp>
      <p:sp>
        <p:nvSpPr>
          <p:cNvPr id="610326" name="Rectangle 22"/>
          <p:cNvSpPr>
            <a:spLocks noChangeArrowheads="1"/>
          </p:cNvSpPr>
          <p:nvPr/>
        </p:nvSpPr>
        <p:spPr bwMode="auto">
          <a:xfrm>
            <a:off x="5392738" y="5103813"/>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10329" name="Rectangle 25"/>
          <p:cNvSpPr>
            <a:spLocks noChangeArrowheads="1"/>
          </p:cNvSpPr>
          <p:nvPr/>
        </p:nvSpPr>
        <p:spPr bwMode="auto">
          <a:xfrm>
            <a:off x="5392738" y="4254500"/>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8</a:t>
            </a:r>
            <a:endParaRPr lang="en-US" sz="1400">
              <a:cs typeface="Arial" charset="0"/>
            </a:endParaRPr>
          </a:p>
        </p:txBody>
      </p:sp>
      <p:sp>
        <p:nvSpPr>
          <p:cNvPr id="610331" name="Rectangle 27"/>
          <p:cNvSpPr>
            <a:spLocks noChangeArrowheads="1"/>
          </p:cNvSpPr>
          <p:nvPr/>
        </p:nvSpPr>
        <p:spPr bwMode="auto">
          <a:xfrm>
            <a:off x="5305425" y="4057650"/>
            <a:ext cx="1793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610332" name="Rectangle 28"/>
          <p:cNvSpPr>
            <a:spLocks noChangeArrowheads="1"/>
          </p:cNvSpPr>
          <p:nvPr/>
        </p:nvSpPr>
        <p:spPr bwMode="auto">
          <a:xfrm>
            <a:off x="1066800" y="1066800"/>
            <a:ext cx="23041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(a) </a:t>
            </a:r>
            <a:r>
              <a:rPr lang="en-US" sz="1400" b="1" dirty="0"/>
              <a:t>U.S. Production Possibilities</a:t>
            </a:r>
            <a:endParaRPr lang="en-US" sz="1400" b="1" dirty="0">
              <a:cs typeface="Arial" charset="0"/>
            </a:endParaRPr>
          </a:p>
        </p:txBody>
      </p:sp>
      <p:sp>
        <p:nvSpPr>
          <p:cNvPr id="610333" name="Line 29"/>
          <p:cNvSpPr>
            <a:spLocks noChangeShapeType="1"/>
          </p:cNvSpPr>
          <p:nvPr/>
        </p:nvSpPr>
        <p:spPr bwMode="auto">
          <a:xfrm>
            <a:off x="912813" y="2449513"/>
            <a:ext cx="2819400" cy="2614612"/>
          </a:xfrm>
          <a:prstGeom prst="line">
            <a:avLst/>
          </a:prstGeom>
          <a:noFill/>
          <a:ln w="28575">
            <a:solidFill>
              <a:srgbClr val="0076A3"/>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0334" name="Freeform 30"/>
          <p:cNvSpPr>
            <a:spLocks/>
          </p:cNvSpPr>
          <p:nvPr/>
        </p:nvSpPr>
        <p:spPr bwMode="auto">
          <a:xfrm>
            <a:off x="912813" y="1776413"/>
            <a:ext cx="3522662" cy="3287712"/>
          </a:xfrm>
          <a:custGeom>
            <a:avLst/>
            <a:gdLst>
              <a:gd name="T0" fmla="*/ 1777 w 1777"/>
              <a:gd name="T1" fmla="*/ 1339 h 1339"/>
              <a:gd name="T2" fmla="*/ 0 w 1777"/>
              <a:gd name="T3" fmla="*/ 1339 h 1339"/>
              <a:gd name="T4" fmla="*/ 0 w 1777"/>
              <a:gd name="T5" fmla="*/ 0 h 1339"/>
            </a:gdLst>
            <a:ahLst/>
            <a:cxnLst>
              <a:cxn ang="0">
                <a:pos x="T0" y="T1"/>
              </a:cxn>
              <a:cxn ang="0">
                <a:pos x="T2" y="T3"/>
              </a:cxn>
              <a:cxn ang="0">
                <a:pos x="T4" y="T5"/>
              </a:cxn>
            </a:cxnLst>
            <a:rect l="0" t="0" r="r" b="b"/>
            <a:pathLst>
              <a:path w="1777" h="1339">
                <a:moveTo>
                  <a:pt x="1777" y="1339"/>
                </a:moveTo>
                <a:lnTo>
                  <a:pt x="0" y="1339"/>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0338" name="Line 34"/>
          <p:cNvSpPr>
            <a:spLocks noChangeShapeType="1"/>
          </p:cNvSpPr>
          <p:nvPr/>
        </p:nvSpPr>
        <p:spPr bwMode="auto">
          <a:xfrm flipV="1">
            <a:off x="2218878" y="2827337"/>
            <a:ext cx="336997" cy="681037"/>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0339" name="Freeform 35"/>
          <p:cNvSpPr>
            <a:spLocks/>
          </p:cNvSpPr>
          <p:nvPr/>
        </p:nvSpPr>
        <p:spPr bwMode="auto">
          <a:xfrm>
            <a:off x="1978025" y="2300288"/>
            <a:ext cx="1679575" cy="554037"/>
          </a:xfrm>
          <a:custGeom>
            <a:avLst/>
            <a:gdLst>
              <a:gd name="T0" fmla="*/ 283 w 283"/>
              <a:gd name="T1" fmla="*/ 80 h 96"/>
              <a:gd name="T2" fmla="*/ 267 w 283"/>
              <a:gd name="T3" fmla="*/ 96 h 96"/>
              <a:gd name="T4" fmla="*/ 16 w 283"/>
              <a:gd name="T5" fmla="*/ 96 h 96"/>
              <a:gd name="T6" fmla="*/ 0 w 283"/>
              <a:gd name="T7" fmla="*/ 80 h 96"/>
              <a:gd name="T8" fmla="*/ 0 w 283"/>
              <a:gd name="T9" fmla="*/ 16 h 96"/>
              <a:gd name="T10" fmla="*/ 16 w 283"/>
              <a:gd name="T11" fmla="*/ 0 h 96"/>
              <a:gd name="T12" fmla="*/ 267 w 283"/>
              <a:gd name="T13" fmla="*/ 0 h 96"/>
              <a:gd name="T14" fmla="*/ 283 w 283"/>
              <a:gd name="T15" fmla="*/ 16 h 96"/>
              <a:gd name="T16" fmla="*/ 283 w 283"/>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96">
                <a:moveTo>
                  <a:pt x="283" y="80"/>
                </a:moveTo>
                <a:cubicBezTo>
                  <a:pt x="283" y="89"/>
                  <a:pt x="276" y="96"/>
                  <a:pt x="267" y="96"/>
                </a:cubicBezTo>
                <a:cubicBezTo>
                  <a:pt x="16" y="96"/>
                  <a:pt x="16" y="96"/>
                  <a:pt x="16" y="96"/>
                </a:cubicBezTo>
                <a:cubicBezTo>
                  <a:pt x="7" y="96"/>
                  <a:pt x="0" y="89"/>
                  <a:pt x="0" y="80"/>
                </a:cubicBezTo>
                <a:cubicBezTo>
                  <a:pt x="0" y="16"/>
                  <a:pt x="0" y="16"/>
                  <a:pt x="0" y="16"/>
                </a:cubicBezTo>
                <a:cubicBezTo>
                  <a:pt x="0" y="7"/>
                  <a:pt x="7" y="0"/>
                  <a:pt x="16" y="0"/>
                </a:cubicBezTo>
                <a:cubicBezTo>
                  <a:pt x="267" y="0"/>
                  <a:pt x="267" y="0"/>
                  <a:pt x="267" y="0"/>
                </a:cubicBezTo>
                <a:cubicBezTo>
                  <a:pt x="276" y="0"/>
                  <a:pt x="283" y="7"/>
                  <a:pt x="283" y="16"/>
                </a:cubicBezTo>
                <a:lnTo>
                  <a:pt x="283" y="80"/>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0340" name="Rectangle 36"/>
          <p:cNvSpPr>
            <a:spLocks noChangeArrowheads="1"/>
          </p:cNvSpPr>
          <p:nvPr/>
        </p:nvSpPr>
        <p:spPr bwMode="auto">
          <a:xfrm>
            <a:off x="2057400" y="2362200"/>
            <a:ext cx="167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U.S. consumption</a:t>
            </a:r>
          </a:p>
          <a:p>
            <a:r>
              <a:rPr lang="en-US" sz="1400" dirty="0">
                <a:solidFill>
                  <a:srgbClr val="000000"/>
                </a:solidFill>
                <a:latin typeface="Myriad Pro" pitchFamily="34" charset="0"/>
                <a:cs typeface="Arial" charset="0"/>
              </a:rPr>
              <a:t>without trade</a:t>
            </a:r>
          </a:p>
        </p:txBody>
      </p:sp>
      <p:sp>
        <p:nvSpPr>
          <p:cNvPr id="610345" name="Line 41"/>
          <p:cNvSpPr>
            <a:spLocks noChangeShapeType="1"/>
          </p:cNvSpPr>
          <p:nvPr/>
        </p:nvSpPr>
        <p:spPr bwMode="auto">
          <a:xfrm>
            <a:off x="5562600" y="4164807"/>
            <a:ext cx="2133600" cy="894483"/>
          </a:xfrm>
          <a:prstGeom prst="line">
            <a:avLst/>
          </a:prstGeom>
          <a:noFill/>
          <a:ln w="28575">
            <a:solidFill>
              <a:srgbClr val="0076A3"/>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0346" name="Freeform 42"/>
          <p:cNvSpPr>
            <a:spLocks/>
          </p:cNvSpPr>
          <p:nvPr/>
        </p:nvSpPr>
        <p:spPr bwMode="auto">
          <a:xfrm>
            <a:off x="5562600" y="1776413"/>
            <a:ext cx="3519488" cy="3295650"/>
          </a:xfrm>
          <a:custGeom>
            <a:avLst/>
            <a:gdLst>
              <a:gd name="T0" fmla="*/ 1776 w 1776"/>
              <a:gd name="T1" fmla="*/ 1342 h 1342"/>
              <a:gd name="T2" fmla="*/ 0 w 1776"/>
              <a:gd name="T3" fmla="*/ 1342 h 1342"/>
              <a:gd name="T4" fmla="*/ 0 w 1776"/>
              <a:gd name="T5" fmla="*/ 0 h 1342"/>
            </a:gdLst>
            <a:ahLst/>
            <a:cxnLst>
              <a:cxn ang="0">
                <a:pos x="T0" y="T1"/>
              </a:cxn>
              <a:cxn ang="0">
                <a:pos x="T2" y="T3"/>
              </a:cxn>
              <a:cxn ang="0">
                <a:pos x="T4" y="T5"/>
              </a:cxn>
            </a:cxnLst>
            <a:rect l="0" t="0" r="r" b="b"/>
            <a:pathLst>
              <a:path w="1776" h="1342">
                <a:moveTo>
                  <a:pt x="1776" y="1342"/>
                </a:moveTo>
                <a:lnTo>
                  <a:pt x="0" y="1342"/>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0349" name="Freeform 45"/>
          <p:cNvSpPr>
            <a:spLocks/>
          </p:cNvSpPr>
          <p:nvPr/>
        </p:nvSpPr>
        <p:spPr bwMode="auto">
          <a:xfrm>
            <a:off x="6343650" y="3227388"/>
            <a:ext cx="1962150" cy="561975"/>
          </a:xfrm>
          <a:custGeom>
            <a:avLst/>
            <a:gdLst>
              <a:gd name="T0" fmla="*/ 300 w 300"/>
              <a:gd name="T1" fmla="*/ 81 h 97"/>
              <a:gd name="T2" fmla="*/ 284 w 300"/>
              <a:gd name="T3" fmla="*/ 97 h 97"/>
              <a:gd name="T4" fmla="*/ 16 w 300"/>
              <a:gd name="T5" fmla="*/ 97 h 97"/>
              <a:gd name="T6" fmla="*/ 0 w 300"/>
              <a:gd name="T7" fmla="*/ 81 h 97"/>
              <a:gd name="T8" fmla="*/ 0 w 300"/>
              <a:gd name="T9" fmla="*/ 16 h 97"/>
              <a:gd name="T10" fmla="*/ 16 w 300"/>
              <a:gd name="T11" fmla="*/ 0 h 97"/>
              <a:gd name="T12" fmla="*/ 284 w 300"/>
              <a:gd name="T13" fmla="*/ 0 h 97"/>
              <a:gd name="T14" fmla="*/ 300 w 300"/>
              <a:gd name="T15" fmla="*/ 16 h 97"/>
              <a:gd name="T16" fmla="*/ 300 w 300"/>
              <a:gd name="T1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97">
                <a:moveTo>
                  <a:pt x="300" y="81"/>
                </a:moveTo>
                <a:cubicBezTo>
                  <a:pt x="300" y="89"/>
                  <a:pt x="293" y="97"/>
                  <a:pt x="284" y="97"/>
                </a:cubicBezTo>
                <a:cubicBezTo>
                  <a:pt x="16" y="97"/>
                  <a:pt x="16" y="97"/>
                  <a:pt x="16" y="97"/>
                </a:cubicBezTo>
                <a:cubicBezTo>
                  <a:pt x="7" y="97"/>
                  <a:pt x="0" y="89"/>
                  <a:pt x="0" y="81"/>
                </a:cubicBezTo>
                <a:cubicBezTo>
                  <a:pt x="0" y="16"/>
                  <a:pt x="0" y="16"/>
                  <a:pt x="0" y="16"/>
                </a:cubicBezTo>
                <a:cubicBezTo>
                  <a:pt x="0" y="7"/>
                  <a:pt x="7" y="0"/>
                  <a:pt x="16" y="0"/>
                </a:cubicBezTo>
                <a:cubicBezTo>
                  <a:pt x="284" y="0"/>
                  <a:pt x="284" y="0"/>
                  <a:pt x="284" y="0"/>
                </a:cubicBezTo>
                <a:cubicBezTo>
                  <a:pt x="293" y="0"/>
                  <a:pt x="300" y="7"/>
                  <a:pt x="300" y="16"/>
                </a:cubicBezTo>
                <a:lnTo>
                  <a:pt x="300" y="81"/>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0362" name="Rectangle 58"/>
          <p:cNvSpPr>
            <a:spLocks noChangeArrowheads="1"/>
          </p:cNvSpPr>
          <p:nvPr/>
        </p:nvSpPr>
        <p:spPr bwMode="auto">
          <a:xfrm>
            <a:off x="3965575" y="4572000"/>
            <a:ext cx="3109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U.S. </a:t>
            </a:r>
          </a:p>
          <a:p>
            <a:pPr>
              <a:lnSpc>
                <a:spcPct val="100000"/>
              </a:lnSpc>
              <a:spcBef>
                <a:spcPct val="0"/>
              </a:spcBef>
              <a:buClrTx/>
              <a:buSzTx/>
              <a:buFontTx/>
              <a:buNone/>
            </a:pPr>
            <a:r>
              <a:rPr lang="en-US" sz="1400" dirty="0" smtClean="0">
                <a:solidFill>
                  <a:srgbClr val="000000"/>
                </a:solidFill>
                <a:latin typeface="Myriad Pro" pitchFamily="34" charset="0"/>
                <a:cs typeface="Arial" charset="0"/>
              </a:rPr>
              <a:t>PPF</a:t>
            </a:r>
            <a:endParaRPr lang="en-US" sz="1400" dirty="0">
              <a:cs typeface="Arial" charset="0"/>
            </a:endParaRPr>
          </a:p>
        </p:txBody>
      </p:sp>
      <p:sp>
        <p:nvSpPr>
          <p:cNvPr id="610363" name="Rectangle 59"/>
          <p:cNvSpPr>
            <a:spLocks noChangeArrowheads="1"/>
          </p:cNvSpPr>
          <p:nvPr/>
        </p:nvSpPr>
        <p:spPr bwMode="auto">
          <a:xfrm>
            <a:off x="7751315" y="4591050"/>
            <a:ext cx="6306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Brazilian</a:t>
            </a:r>
            <a:endParaRPr lang="en-US" sz="1400" dirty="0">
              <a:cs typeface="Arial" charset="0"/>
            </a:endParaRPr>
          </a:p>
        </p:txBody>
      </p:sp>
      <p:sp>
        <p:nvSpPr>
          <p:cNvPr id="610364" name="Rectangle 60"/>
          <p:cNvSpPr>
            <a:spLocks noChangeArrowheads="1"/>
          </p:cNvSpPr>
          <p:nvPr/>
        </p:nvSpPr>
        <p:spPr bwMode="auto">
          <a:xfrm>
            <a:off x="7751315" y="4811713"/>
            <a:ext cx="2778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610439" name="Rectangle 135"/>
          <p:cNvSpPr>
            <a:spLocks noChangeArrowheads="1"/>
          </p:cNvSpPr>
          <p:nvPr/>
        </p:nvSpPr>
        <p:spPr bwMode="auto">
          <a:xfrm>
            <a:off x="141072" y="1447800"/>
            <a:ext cx="8495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610440" name="Rectangle 136"/>
          <p:cNvSpPr>
            <a:spLocks noChangeArrowheads="1"/>
          </p:cNvSpPr>
          <p:nvPr/>
        </p:nvSpPr>
        <p:spPr bwMode="auto">
          <a:xfrm>
            <a:off x="4343400" y="1524000"/>
            <a:ext cx="8495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610441" name="Rectangle 137"/>
          <p:cNvSpPr>
            <a:spLocks noChangeArrowheads="1"/>
          </p:cNvSpPr>
          <p:nvPr/>
        </p:nvSpPr>
        <p:spPr bwMode="auto">
          <a:xfrm>
            <a:off x="7467600" y="5347156"/>
            <a:ext cx="15953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610442" name="Rectangle 138"/>
          <p:cNvSpPr>
            <a:spLocks noChangeArrowheads="1"/>
          </p:cNvSpPr>
          <p:nvPr/>
        </p:nvSpPr>
        <p:spPr bwMode="auto">
          <a:xfrm>
            <a:off x="3810000" y="5347156"/>
            <a:ext cx="15953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610445" name="Rectangle 141"/>
          <p:cNvSpPr>
            <a:spLocks noChangeArrowheads="1"/>
          </p:cNvSpPr>
          <p:nvPr/>
        </p:nvSpPr>
        <p:spPr bwMode="auto">
          <a:xfrm>
            <a:off x="5489145" y="1066800"/>
            <a:ext cx="266425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(b) </a:t>
            </a:r>
            <a:r>
              <a:rPr lang="en-US" sz="1400" b="1" dirty="0"/>
              <a:t>Brazilian Production Possibilities</a:t>
            </a:r>
            <a:endParaRPr lang="en-US" sz="1400" b="1" dirty="0">
              <a:cs typeface="Arial" charset="0"/>
            </a:endParaRPr>
          </a:p>
        </p:txBody>
      </p:sp>
      <p:sp>
        <p:nvSpPr>
          <p:cNvPr id="610447" name="Rectangle 143"/>
          <p:cNvSpPr>
            <a:spLocks noChangeArrowheads="1"/>
          </p:cNvSpPr>
          <p:nvPr/>
        </p:nvSpPr>
        <p:spPr bwMode="auto">
          <a:xfrm>
            <a:off x="6477000" y="3308350"/>
            <a:ext cx="1752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Brazilian consumption</a:t>
            </a:r>
          </a:p>
          <a:p>
            <a:r>
              <a:rPr lang="en-US" sz="1400" dirty="0">
                <a:solidFill>
                  <a:srgbClr val="000000"/>
                </a:solidFill>
                <a:latin typeface="Myriad Pro" pitchFamily="34" charset="0"/>
                <a:cs typeface="Arial" charset="0"/>
              </a:rPr>
              <a:t>without trade</a:t>
            </a:r>
          </a:p>
        </p:txBody>
      </p:sp>
      <p:cxnSp>
        <p:nvCxnSpPr>
          <p:cNvPr id="4" name="Straight Connector 3"/>
          <p:cNvCxnSpPr/>
          <p:nvPr/>
        </p:nvCxnSpPr>
        <p:spPr>
          <a:xfrm>
            <a:off x="912813" y="3581400"/>
            <a:ext cx="11887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6200000">
            <a:off x="1402079" y="4297680"/>
            <a:ext cx="146304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2" name="Oval 47"/>
          <p:cNvSpPr>
            <a:spLocks noChangeArrowheads="1"/>
          </p:cNvSpPr>
          <p:nvPr/>
        </p:nvSpPr>
        <p:spPr bwMode="auto">
          <a:xfrm>
            <a:off x="2084599" y="3530598"/>
            <a:ext cx="117345"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Rectangle 15"/>
          <p:cNvSpPr>
            <a:spLocks noChangeArrowheads="1"/>
          </p:cNvSpPr>
          <p:nvPr/>
        </p:nvSpPr>
        <p:spPr bwMode="auto">
          <a:xfrm>
            <a:off x="672571" y="3443287"/>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18</a:t>
            </a:r>
            <a:endParaRPr lang="en-US" sz="1400" dirty="0">
              <a:cs typeface="Arial" charset="0"/>
            </a:endParaRPr>
          </a:p>
        </p:txBody>
      </p:sp>
      <p:sp>
        <p:nvSpPr>
          <p:cNvPr id="145" name="Rectangle 15"/>
          <p:cNvSpPr>
            <a:spLocks noChangeArrowheads="1"/>
          </p:cNvSpPr>
          <p:nvPr/>
        </p:nvSpPr>
        <p:spPr bwMode="auto">
          <a:xfrm>
            <a:off x="2023535" y="5059290"/>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16</a:t>
            </a:r>
            <a:endParaRPr lang="en-US" sz="1400" dirty="0">
              <a:cs typeface="Arial" charset="0"/>
            </a:endParaRPr>
          </a:p>
        </p:txBody>
      </p:sp>
      <p:sp>
        <p:nvSpPr>
          <p:cNvPr id="146" name="Line 34"/>
          <p:cNvSpPr>
            <a:spLocks noChangeShapeType="1"/>
          </p:cNvSpPr>
          <p:nvPr/>
        </p:nvSpPr>
        <p:spPr bwMode="auto">
          <a:xfrm flipV="1">
            <a:off x="6019800" y="3756819"/>
            <a:ext cx="344488" cy="58658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7" name="Oval 47"/>
          <p:cNvSpPr>
            <a:spLocks noChangeArrowheads="1"/>
          </p:cNvSpPr>
          <p:nvPr/>
        </p:nvSpPr>
        <p:spPr bwMode="auto">
          <a:xfrm>
            <a:off x="5952067" y="4293658"/>
            <a:ext cx="117345"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p:nvPr/>
        </p:nvSpPr>
        <p:spPr>
          <a:xfrm>
            <a:off x="0" y="5722203"/>
            <a:ext cx="9144000" cy="830997"/>
          </a:xfrm>
          <a:prstGeom prst="rect">
            <a:avLst/>
          </a:prstGeom>
          <a:noFill/>
        </p:spPr>
        <p:txBody>
          <a:bodyPr wrap="square" rtlCol="0">
            <a:spAutoFit/>
          </a:bodyPr>
          <a:lstStyle/>
          <a:p>
            <a:r>
              <a:rPr lang="en-US" sz="2400" b="1" i="1" dirty="0" smtClean="0">
                <a:solidFill>
                  <a:schemeClr val="tx1">
                    <a:lumMod val="75000"/>
                    <a:lumOff val="25000"/>
                  </a:schemeClr>
                </a:solidFill>
                <a:latin typeface="Candara" pitchFamily="34" charset="0"/>
              </a:rPr>
              <a:t>Since each country has a different opportunity cost, it makes sense to specialize and trade…</a:t>
            </a:r>
            <a:endParaRPr lang="en-US" sz="2400" b="1" i="1" dirty="0">
              <a:solidFill>
                <a:schemeClr val="tx1">
                  <a:lumMod val="75000"/>
                  <a:lumOff val="25000"/>
                </a:schemeClr>
              </a:solidFill>
              <a:latin typeface="Candara" pitchFamily="34" charset="0"/>
            </a:endParaRPr>
          </a:p>
        </p:txBody>
      </p:sp>
      <p:cxnSp>
        <p:nvCxnSpPr>
          <p:cNvPr id="149" name="Straight Connector 148"/>
          <p:cNvCxnSpPr/>
          <p:nvPr/>
        </p:nvCxnSpPr>
        <p:spPr>
          <a:xfrm>
            <a:off x="5562600" y="4352395"/>
            <a:ext cx="45720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a:off x="5621496" y="4709161"/>
            <a:ext cx="7315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51" name="Picture 3"/>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4267200" y="1295400"/>
            <a:ext cx="4479258" cy="11193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2" name="Rectangle 19"/>
          <p:cNvSpPr>
            <a:spLocks noChangeArrowheads="1"/>
          </p:cNvSpPr>
          <p:nvPr/>
        </p:nvSpPr>
        <p:spPr bwMode="auto">
          <a:xfrm>
            <a:off x="7665858" y="5103813"/>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30</a:t>
            </a:r>
            <a:endParaRPr lang="en-US" sz="1400" dirty="0">
              <a:cs typeface="Arial" charset="0"/>
            </a:endParaRPr>
          </a:p>
        </p:txBody>
      </p:sp>
      <p:sp>
        <p:nvSpPr>
          <p:cNvPr id="40" name="TextBox 39"/>
          <p:cNvSpPr txBox="1"/>
          <p:nvPr/>
        </p:nvSpPr>
        <p:spPr>
          <a:xfrm>
            <a:off x="2895600" y="1828800"/>
            <a:ext cx="1589089" cy="584775"/>
          </a:xfrm>
          <a:prstGeom prst="rect">
            <a:avLst/>
          </a:prstGeom>
          <a:noFill/>
        </p:spPr>
        <p:txBody>
          <a:bodyPr wrap="square" rtlCol="0">
            <a:spAutoFit/>
          </a:bodyPr>
          <a:lstStyle/>
          <a:p>
            <a:r>
              <a:rPr lang="en-US" sz="1600" dirty="0" smtClean="0"/>
              <a:t>For 1 small jet:</a:t>
            </a:r>
          </a:p>
          <a:p>
            <a:r>
              <a:rPr lang="en-US" sz="1600" dirty="0" smtClean="0"/>
              <a:t>For 1 large jet: </a:t>
            </a:r>
            <a:endParaRPr lang="en-US" sz="1600" dirty="0"/>
          </a:p>
        </p:txBody>
      </p:sp>
    </p:spTree>
    <p:extLst>
      <p:ext uri="{BB962C8B-B14F-4D97-AF65-F5344CB8AC3E}">
        <p14:creationId xmlns:p14="http://schemas.microsoft.com/office/powerpoint/2010/main" val="4550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rrowheads="1"/>
          </p:cNvSpPr>
          <p:nvPr>
            <p:ph type="title"/>
          </p:nvPr>
        </p:nvSpPr>
        <p:spPr/>
        <p:txBody>
          <a:bodyPr>
            <a:normAutofit/>
          </a:bodyPr>
          <a:lstStyle/>
          <a:p>
            <a:r>
              <a:rPr lang="en-US" sz="3200" dirty="0"/>
              <a:t>Comparative Advantage and Gains from Trade</a:t>
            </a:r>
            <a:endParaRPr lang="en-US" sz="2800" dirty="0" smtClean="0"/>
          </a:p>
        </p:txBody>
      </p:sp>
      <p:sp>
        <p:nvSpPr>
          <p:cNvPr id="610317" name="Rectangle 13"/>
          <p:cNvSpPr>
            <a:spLocks noChangeArrowheads="1"/>
          </p:cNvSpPr>
          <p:nvPr/>
        </p:nvSpPr>
        <p:spPr bwMode="auto">
          <a:xfrm>
            <a:off x="3644900" y="5103813"/>
            <a:ext cx="1825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40</a:t>
            </a:r>
            <a:endParaRPr lang="en-US" sz="1400">
              <a:cs typeface="Arial" charset="0"/>
            </a:endParaRPr>
          </a:p>
        </p:txBody>
      </p:sp>
      <p:sp>
        <p:nvSpPr>
          <p:cNvPr id="610318" name="Rectangle 14"/>
          <p:cNvSpPr>
            <a:spLocks noChangeArrowheads="1"/>
          </p:cNvSpPr>
          <p:nvPr/>
        </p:nvSpPr>
        <p:spPr bwMode="auto">
          <a:xfrm>
            <a:off x="763588" y="5103813"/>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10319" name="Rectangle 15"/>
          <p:cNvSpPr>
            <a:spLocks noChangeArrowheads="1"/>
          </p:cNvSpPr>
          <p:nvPr/>
        </p:nvSpPr>
        <p:spPr bwMode="auto">
          <a:xfrm>
            <a:off x="676275" y="2324100"/>
            <a:ext cx="1825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30</a:t>
            </a:r>
            <a:endParaRPr lang="en-US" sz="1400" dirty="0">
              <a:cs typeface="Arial" charset="0"/>
            </a:endParaRPr>
          </a:p>
        </p:txBody>
      </p:sp>
      <p:sp>
        <p:nvSpPr>
          <p:cNvPr id="610323" name="Rectangle 19"/>
          <p:cNvSpPr>
            <a:spLocks noChangeArrowheads="1"/>
          </p:cNvSpPr>
          <p:nvPr/>
        </p:nvSpPr>
        <p:spPr bwMode="auto">
          <a:xfrm>
            <a:off x="7665858" y="5103813"/>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30</a:t>
            </a:r>
            <a:endParaRPr lang="en-US" sz="1400" dirty="0">
              <a:cs typeface="Arial" charset="0"/>
            </a:endParaRPr>
          </a:p>
        </p:txBody>
      </p:sp>
      <p:sp>
        <p:nvSpPr>
          <p:cNvPr id="610325" name="Rectangle 21"/>
          <p:cNvSpPr>
            <a:spLocks noChangeArrowheads="1"/>
          </p:cNvSpPr>
          <p:nvPr/>
        </p:nvSpPr>
        <p:spPr bwMode="auto">
          <a:xfrm>
            <a:off x="5942013" y="5103813"/>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6</a:t>
            </a:r>
            <a:endParaRPr lang="en-US" sz="1400">
              <a:cs typeface="Arial" charset="0"/>
            </a:endParaRPr>
          </a:p>
        </p:txBody>
      </p:sp>
      <p:sp>
        <p:nvSpPr>
          <p:cNvPr id="610326" name="Rectangle 22"/>
          <p:cNvSpPr>
            <a:spLocks noChangeArrowheads="1"/>
          </p:cNvSpPr>
          <p:nvPr/>
        </p:nvSpPr>
        <p:spPr bwMode="auto">
          <a:xfrm>
            <a:off x="5392738" y="5103813"/>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10329" name="Rectangle 25"/>
          <p:cNvSpPr>
            <a:spLocks noChangeArrowheads="1"/>
          </p:cNvSpPr>
          <p:nvPr/>
        </p:nvSpPr>
        <p:spPr bwMode="auto">
          <a:xfrm>
            <a:off x="5392738" y="4254500"/>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8</a:t>
            </a:r>
            <a:endParaRPr lang="en-US" sz="1400">
              <a:cs typeface="Arial" charset="0"/>
            </a:endParaRPr>
          </a:p>
        </p:txBody>
      </p:sp>
      <p:sp>
        <p:nvSpPr>
          <p:cNvPr id="610331" name="Rectangle 27"/>
          <p:cNvSpPr>
            <a:spLocks noChangeArrowheads="1"/>
          </p:cNvSpPr>
          <p:nvPr/>
        </p:nvSpPr>
        <p:spPr bwMode="auto">
          <a:xfrm>
            <a:off x="5305425" y="4057650"/>
            <a:ext cx="1793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610332" name="Rectangle 28"/>
          <p:cNvSpPr>
            <a:spLocks noChangeArrowheads="1"/>
          </p:cNvSpPr>
          <p:nvPr/>
        </p:nvSpPr>
        <p:spPr bwMode="auto">
          <a:xfrm>
            <a:off x="1066800" y="1066800"/>
            <a:ext cx="23041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(a) </a:t>
            </a:r>
            <a:r>
              <a:rPr lang="en-US" sz="1400" b="1" dirty="0"/>
              <a:t>U.S. Production Possibilities</a:t>
            </a:r>
            <a:endParaRPr lang="en-US" sz="1400" b="1" dirty="0">
              <a:cs typeface="Arial" charset="0"/>
            </a:endParaRPr>
          </a:p>
        </p:txBody>
      </p:sp>
      <p:sp>
        <p:nvSpPr>
          <p:cNvPr id="610333" name="Line 29"/>
          <p:cNvSpPr>
            <a:spLocks noChangeShapeType="1"/>
          </p:cNvSpPr>
          <p:nvPr/>
        </p:nvSpPr>
        <p:spPr bwMode="auto">
          <a:xfrm>
            <a:off x="912813" y="2449513"/>
            <a:ext cx="2819400" cy="2614612"/>
          </a:xfrm>
          <a:prstGeom prst="line">
            <a:avLst/>
          </a:prstGeom>
          <a:noFill/>
          <a:ln w="28575">
            <a:solidFill>
              <a:srgbClr val="0076A3"/>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0334" name="Freeform 30"/>
          <p:cNvSpPr>
            <a:spLocks/>
          </p:cNvSpPr>
          <p:nvPr/>
        </p:nvSpPr>
        <p:spPr bwMode="auto">
          <a:xfrm>
            <a:off x="912813" y="1776413"/>
            <a:ext cx="3522662" cy="3287712"/>
          </a:xfrm>
          <a:custGeom>
            <a:avLst/>
            <a:gdLst>
              <a:gd name="T0" fmla="*/ 1777 w 1777"/>
              <a:gd name="T1" fmla="*/ 1339 h 1339"/>
              <a:gd name="T2" fmla="*/ 0 w 1777"/>
              <a:gd name="T3" fmla="*/ 1339 h 1339"/>
              <a:gd name="T4" fmla="*/ 0 w 1777"/>
              <a:gd name="T5" fmla="*/ 0 h 1339"/>
            </a:gdLst>
            <a:ahLst/>
            <a:cxnLst>
              <a:cxn ang="0">
                <a:pos x="T0" y="T1"/>
              </a:cxn>
              <a:cxn ang="0">
                <a:pos x="T2" y="T3"/>
              </a:cxn>
              <a:cxn ang="0">
                <a:pos x="T4" y="T5"/>
              </a:cxn>
            </a:cxnLst>
            <a:rect l="0" t="0" r="r" b="b"/>
            <a:pathLst>
              <a:path w="1777" h="1339">
                <a:moveTo>
                  <a:pt x="1777" y="1339"/>
                </a:moveTo>
                <a:lnTo>
                  <a:pt x="0" y="1339"/>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0338" name="Line 34"/>
          <p:cNvSpPr>
            <a:spLocks noChangeShapeType="1"/>
          </p:cNvSpPr>
          <p:nvPr/>
        </p:nvSpPr>
        <p:spPr bwMode="auto">
          <a:xfrm flipV="1">
            <a:off x="2218878" y="2827337"/>
            <a:ext cx="336997" cy="681037"/>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0339" name="Freeform 35"/>
          <p:cNvSpPr>
            <a:spLocks/>
          </p:cNvSpPr>
          <p:nvPr/>
        </p:nvSpPr>
        <p:spPr bwMode="auto">
          <a:xfrm>
            <a:off x="1978025" y="2300288"/>
            <a:ext cx="1679575" cy="554037"/>
          </a:xfrm>
          <a:custGeom>
            <a:avLst/>
            <a:gdLst>
              <a:gd name="T0" fmla="*/ 283 w 283"/>
              <a:gd name="T1" fmla="*/ 80 h 96"/>
              <a:gd name="T2" fmla="*/ 267 w 283"/>
              <a:gd name="T3" fmla="*/ 96 h 96"/>
              <a:gd name="T4" fmla="*/ 16 w 283"/>
              <a:gd name="T5" fmla="*/ 96 h 96"/>
              <a:gd name="T6" fmla="*/ 0 w 283"/>
              <a:gd name="T7" fmla="*/ 80 h 96"/>
              <a:gd name="T8" fmla="*/ 0 w 283"/>
              <a:gd name="T9" fmla="*/ 16 h 96"/>
              <a:gd name="T10" fmla="*/ 16 w 283"/>
              <a:gd name="T11" fmla="*/ 0 h 96"/>
              <a:gd name="T12" fmla="*/ 267 w 283"/>
              <a:gd name="T13" fmla="*/ 0 h 96"/>
              <a:gd name="T14" fmla="*/ 283 w 283"/>
              <a:gd name="T15" fmla="*/ 16 h 96"/>
              <a:gd name="T16" fmla="*/ 283 w 283"/>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96">
                <a:moveTo>
                  <a:pt x="283" y="80"/>
                </a:moveTo>
                <a:cubicBezTo>
                  <a:pt x="283" y="89"/>
                  <a:pt x="276" y="96"/>
                  <a:pt x="267" y="96"/>
                </a:cubicBezTo>
                <a:cubicBezTo>
                  <a:pt x="16" y="96"/>
                  <a:pt x="16" y="96"/>
                  <a:pt x="16" y="96"/>
                </a:cubicBezTo>
                <a:cubicBezTo>
                  <a:pt x="7" y="96"/>
                  <a:pt x="0" y="89"/>
                  <a:pt x="0" y="80"/>
                </a:cubicBezTo>
                <a:cubicBezTo>
                  <a:pt x="0" y="16"/>
                  <a:pt x="0" y="16"/>
                  <a:pt x="0" y="16"/>
                </a:cubicBezTo>
                <a:cubicBezTo>
                  <a:pt x="0" y="7"/>
                  <a:pt x="7" y="0"/>
                  <a:pt x="16" y="0"/>
                </a:cubicBezTo>
                <a:cubicBezTo>
                  <a:pt x="267" y="0"/>
                  <a:pt x="267" y="0"/>
                  <a:pt x="267" y="0"/>
                </a:cubicBezTo>
                <a:cubicBezTo>
                  <a:pt x="276" y="0"/>
                  <a:pt x="283" y="7"/>
                  <a:pt x="283" y="16"/>
                </a:cubicBezTo>
                <a:lnTo>
                  <a:pt x="283" y="80"/>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0340" name="Rectangle 36"/>
          <p:cNvSpPr>
            <a:spLocks noChangeArrowheads="1"/>
          </p:cNvSpPr>
          <p:nvPr/>
        </p:nvSpPr>
        <p:spPr bwMode="auto">
          <a:xfrm>
            <a:off x="2057400" y="2362200"/>
            <a:ext cx="167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U.S. consumption</a:t>
            </a:r>
          </a:p>
          <a:p>
            <a:r>
              <a:rPr lang="en-US" sz="1400" dirty="0">
                <a:solidFill>
                  <a:srgbClr val="000000"/>
                </a:solidFill>
                <a:latin typeface="Myriad Pro" pitchFamily="34" charset="0"/>
                <a:cs typeface="Arial" charset="0"/>
              </a:rPr>
              <a:t>without trade</a:t>
            </a:r>
          </a:p>
        </p:txBody>
      </p:sp>
      <p:sp>
        <p:nvSpPr>
          <p:cNvPr id="610345" name="Line 41"/>
          <p:cNvSpPr>
            <a:spLocks noChangeShapeType="1"/>
          </p:cNvSpPr>
          <p:nvPr/>
        </p:nvSpPr>
        <p:spPr bwMode="auto">
          <a:xfrm>
            <a:off x="5562600" y="4164807"/>
            <a:ext cx="2133600" cy="894483"/>
          </a:xfrm>
          <a:prstGeom prst="line">
            <a:avLst/>
          </a:prstGeom>
          <a:noFill/>
          <a:ln w="28575">
            <a:solidFill>
              <a:srgbClr val="0076A3"/>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0346" name="Freeform 42"/>
          <p:cNvSpPr>
            <a:spLocks/>
          </p:cNvSpPr>
          <p:nvPr/>
        </p:nvSpPr>
        <p:spPr bwMode="auto">
          <a:xfrm>
            <a:off x="5562600" y="1776413"/>
            <a:ext cx="3519488" cy="3295650"/>
          </a:xfrm>
          <a:custGeom>
            <a:avLst/>
            <a:gdLst>
              <a:gd name="T0" fmla="*/ 1776 w 1776"/>
              <a:gd name="T1" fmla="*/ 1342 h 1342"/>
              <a:gd name="T2" fmla="*/ 0 w 1776"/>
              <a:gd name="T3" fmla="*/ 1342 h 1342"/>
              <a:gd name="T4" fmla="*/ 0 w 1776"/>
              <a:gd name="T5" fmla="*/ 0 h 1342"/>
            </a:gdLst>
            <a:ahLst/>
            <a:cxnLst>
              <a:cxn ang="0">
                <a:pos x="T0" y="T1"/>
              </a:cxn>
              <a:cxn ang="0">
                <a:pos x="T2" y="T3"/>
              </a:cxn>
              <a:cxn ang="0">
                <a:pos x="T4" y="T5"/>
              </a:cxn>
            </a:cxnLst>
            <a:rect l="0" t="0" r="r" b="b"/>
            <a:pathLst>
              <a:path w="1776" h="1342">
                <a:moveTo>
                  <a:pt x="1776" y="1342"/>
                </a:moveTo>
                <a:lnTo>
                  <a:pt x="0" y="1342"/>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0349" name="Freeform 45"/>
          <p:cNvSpPr>
            <a:spLocks/>
          </p:cNvSpPr>
          <p:nvPr/>
        </p:nvSpPr>
        <p:spPr bwMode="auto">
          <a:xfrm>
            <a:off x="6343650" y="3227388"/>
            <a:ext cx="1962150" cy="561975"/>
          </a:xfrm>
          <a:custGeom>
            <a:avLst/>
            <a:gdLst>
              <a:gd name="T0" fmla="*/ 300 w 300"/>
              <a:gd name="T1" fmla="*/ 81 h 97"/>
              <a:gd name="T2" fmla="*/ 284 w 300"/>
              <a:gd name="T3" fmla="*/ 97 h 97"/>
              <a:gd name="T4" fmla="*/ 16 w 300"/>
              <a:gd name="T5" fmla="*/ 97 h 97"/>
              <a:gd name="T6" fmla="*/ 0 w 300"/>
              <a:gd name="T7" fmla="*/ 81 h 97"/>
              <a:gd name="T8" fmla="*/ 0 w 300"/>
              <a:gd name="T9" fmla="*/ 16 h 97"/>
              <a:gd name="T10" fmla="*/ 16 w 300"/>
              <a:gd name="T11" fmla="*/ 0 h 97"/>
              <a:gd name="T12" fmla="*/ 284 w 300"/>
              <a:gd name="T13" fmla="*/ 0 h 97"/>
              <a:gd name="T14" fmla="*/ 300 w 300"/>
              <a:gd name="T15" fmla="*/ 16 h 97"/>
              <a:gd name="T16" fmla="*/ 300 w 300"/>
              <a:gd name="T1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97">
                <a:moveTo>
                  <a:pt x="300" y="81"/>
                </a:moveTo>
                <a:cubicBezTo>
                  <a:pt x="300" y="89"/>
                  <a:pt x="293" y="97"/>
                  <a:pt x="284" y="97"/>
                </a:cubicBezTo>
                <a:cubicBezTo>
                  <a:pt x="16" y="97"/>
                  <a:pt x="16" y="97"/>
                  <a:pt x="16" y="97"/>
                </a:cubicBezTo>
                <a:cubicBezTo>
                  <a:pt x="7" y="97"/>
                  <a:pt x="0" y="89"/>
                  <a:pt x="0" y="81"/>
                </a:cubicBezTo>
                <a:cubicBezTo>
                  <a:pt x="0" y="16"/>
                  <a:pt x="0" y="16"/>
                  <a:pt x="0" y="16"/>
                </a:cubicBezTo>
                <a:cubicBezTo>
                  <a:pt x="0" y="7"/>
                  <a:pt x="7" y="0"/>
                  <a:pt x="16" y="0"/>
                </a:cubicBezTo>
                <a:cubicBezTo>
                  <a:pt x="284" y="0"/>
                  <a:pt x="284" y="0"/>
                  <a:pt x="284" y="0"/>
                </a:cubicBezTo>
                <a:cubicBezTo>
                  <a:pt x="293" y="0"/>
                  <a:pt x="300" y="7"/>
                  <a:pt x="300" y="16"/>
                </a:cubicBezTo>
                <a:lnTo>
                  <a:pt x="300" y="81"/>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0362" name="Rectangle 58"/>
          <p:cNvSpPr>
            <a:spLocks noChangeArrowheads="1"/>
          </p:cNvSpPr>
          <p:nvPr/>
        </p:nvSpPr>
        <p:spPr bwMode="auto">
          <a:xfrm>
            <a:off x="3965575" y="4572000"/>
            <a:ext cx="3109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U.S. </a:t>
            </a:r>
          </a:p>
          <a:p>
            <a:pPr>
              <a:lnSpc>
                <a:spcPct val="100000"/>
              </a:lnSpc>
              <a:spcBef>
                <a:spcPct val="0"/>
              </a:spcBef>
              <a:buClrTx/>
              <a:buSzTx/>
              <a:buFontTx/>
              <a:buNone/>
            </a:pPr>
            <a:r>
              <a:rPr lang="en-US" sz="1400" dirty="0" smtClean="0">
                <a:solidFill>
                  <a:srgbClr val="000000"/>
                </a:solidFill>
                <a:latin typeface="Myriad Pro" pitchFamily="34" charset="0"/>
                <a:cs typeface="Arial" charset="0"/>
              </a:rPr>
              <a:t>PPF</a:t>
            </a:r>
            <a:endParaRPr lang="en-US" sz="1400" dirty="0">
              <a:cs typeface="Arial" charset="0"/>
            </a:endParaRPr>
          </a:p>
        </p:txBody>
      </p:sp>
      <p:sp>
        <p:nvSpPr>
          <p:cNvPr id="610363" name="Rectangle 59"/>
          <p:cNvSpPr>
            <a:spLocks noChangeArrowheads="1"/>
          </p:cNvSpPr>
          <p:nvPr/>
        </p:nvSpPr>
        <p:spPr bwMode="auto">
          <a:xfrm>
            <a:off x="7751315" y="4591050"/>
            <a:ext cx="6306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Brazilian</a:t>
            </a:r>
            <a:endParaRPr lang="en-US" sz="1400" dirty="0">
              <a:cs typeface="Arial" charset="0"/>
            </a:endParaRPr>
          </a:p>
        </p:txBody>
      </p:sp>
      <p:sp>
        <p:nvSpPr>
          <p:cNvPr id="610364" name="Rectangle 60"/>
          <p:cNvSpPr>
            <a:spLocks noChangeArrowheads="1"/>
          </p:cNvSpPr>
          <p:nvPr/>
        </p:nvSpPr>
        <p:spPr bwMode="auto">
          <a:xfrm>
            <a:off x="7751315" y="4811713"/>
            <a:ext cx="2778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610439" name="Rectangle 135"/>
          <p:cNvSpPr>
            <a:spLocks noChangeArrowheads="1"/>
          </p:cNvSpPr>
          <p:nvPr/>
        </p:nvSpPr>
        <p:spPr bwMode="auto">
          <a:xfrm>
            <a:off x="141072" y="1447800"/>
            <a:ext cx="8495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610440" name="Rectangle 136"/>
          <p:cNvSpPr>
            <a:spLocks noChangeArrowheads="1"/>
          </p:cNvSpPr>
          <p:nvPr/>
        </p:nvSpPr>
        <p:spPr bwMode="auto">
          <a:xfrm>
            <a:off x="4343400" y="1524000"/>
            <a:ext cx="8495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610441" name="Rectangle 137"/>
          <p:cNvSpPr>
            <a:spLocks noChangeArrowheads="1"/>
          </p:cNvSpPr>
          <p:nvPr/>
        </p:nvSpPr>
        <p:spPr bwMode="auto">
          <a:xfrm>
            <a:off x="7467600" y="5347156"/>
            <a:ext cx="15953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610442" name="Rectangle 138"/>
          <p:cNvSpPr>
            <a:spLocks noChangeArrowheads="1"/>
          </p:cNvSpPr>
          <p:nvPr/>
        </p:nvSpPr>
        <p:spPr bwMode="auto">
          <a:xfrm>
            <a:off x="3810000" y="5347156"/>
            <a:ext cx="15953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610445" name="Rectangle 141"/>
          <p:cNvSpPr>
            <a:spLocks noChangeArrowheads="1"/>
          </p:cNvSpPr>
          <p:nvPr/>
        </p:nvSpPr>
        <p:spPr bwMode="auto">
          <a:xfrm>
            <a:off x="5489145" y="1066800"/>
            <a:ext cx="266425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(b) </a:t>
            </a:r>
            <a:r>
              <a:rPr lang="en-US" sz="1400" b="1" dirty="0"/>
              <a:t>Brazilian Production Possibilities</a:t>
            </a:r>
            <a:endParaRPr lang="en-US" sz="1400" b="1" dirty="0">
              <a:cs typeface="Arial" charset="0"/>
            </a:endParaRPr>
          </a:p>
        </p:txBody>
      </p:sp>
      <p:sp>
        <p:nvSpPr>
          <p:cNvPr id="610447" name="Rectangle 143"/>
          <p:cNvSpPr>
            <a:spLocks noChangeArrowheads="1"/>
          </p:cNvSpPr>
          <p:nvPr/>
        </p:nvSpPr>
        <p:spPr bwMode="auto">
          <a:xfrm>
            <a:off x="6477000" y="3308350"/>
            <a:ext cx="1752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Brazilian consumption</a:t>
            </a:r>
          </a:p>
          <a:p>
            <a:r>
              <a:rPr lang="en-US" sz="1400" dirty="0">
                <a:solidFill>
                  <a:srgbClr val="000000"/>
                </a:solidFill>
                <a:latin typeface="Myriad Pro" pitchFamily="34" charset="0"/>
                <a:cs typeface="Arial" charset="0"/>
              </a:rPr>
              <a:t>without trade</a:t>
            </a:r>
          </a:p>
        </p:txBody>
      </p:sp>
      <p:cxnSp>
        <p:nvCxnSpPr>
          <p:cNvPr id="4" name="Straight Connector 3"/>
          <p:cNvCxnSpPr/>
          <p:nvPr/>
        </p:nvCxnSpPr>
        <p:spPr>
          <a:xfrm>
            <a:off x="912813" y="3581400"/>
            <a:ext cx="11887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6200000">
            <a:off x="1402079" y="4297680"/>
            <a:ext cx="146304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2" name="Oval 47"/>
          <p:cNvSpPr>
            <a:spLocks noChangeArrowheads="1"/>
          </p:cNvSpPr>
          <p:nvPr/>
        </p:nvSpPr>
        <p:spPr bwMode="auto">
          <a:xfrm>
            <a:off x="2084599" y="3530598"/>
            <a:ext cx="117345"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Rectangle 15"/>
          <p:cNvSpPr>
            <a:spLocks noChangeArrowheads="1"/>
          </p:cNvSpPr>
          <p:nvPr/>
        </p:nvSpPr>
        <p:spPr bwMode="auto">
          <a:xfrm>
            <a:off x="672571" y="3443287"/>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18</a:t>
            </a:r>
            <a:endParaRPr lang="en-US" sz="1400" dirty="0">
              <a:cs typeface="Arial" charset="0"/>
            </a:endParaRPr>
          </a:p>
        </p:txBody>
      </p:sp>
      <p:sp>
        <p:nvSpPr>
          <p:cNvPr id="145" name="Rectangle 15"/>
          <p:cNvSpPr>
            <a:spLocks noChangeArrowheads="1"/>
          </p:cNvSpPr>
          <p:nvPr/>
        </p:nvSpPr>
        <p:spPr bwMode="auto">
          <a:xfrm>
            <a:off x="2023535" y="5059290"/>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16</a:t>
            </a:r>
            <a:endParaRPr lang="en-US" sz="1400" dirty="0">
              <a:cs typeface="Arial" charset="0"/>
            </a:endParaRPr>
          </a:p>
        </p:txBody>
      </p:sp>
      <p:sp>
        <p:nvSpPr>
          <p:cNvPr id="146" name="Line 34"/>
          <p:cNvSpPr>
            <a:spLocks noChangeShapeType="1"/>
          </p:cNvSpPr>
          <p:nvPr/>
        </p:nvSpPr>
        <p:spPr bwMode="auto">
          <a:xfrm flipV="1">
            <a:off x="6019800" y="3756819"/>
            <a:ext cx="344488" cy="58658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7" name="Oval 47"/>
          <p:cNvSpPr>
            <a:spLocks noChangeArrowheads="1"/>
          </p:cNvSpPr>
          <p:nvPr/>
        </p:nvSpPr>
        <p:spPr bwMode="auto">
          <a:xfrm>
            <a:off x="5952067" y="4293658"/>
            <a:ext cx="117345"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p:nvPr/>
        </p:nvSpPr>
        <p:spPr>
          <a:xfrm>
            <a:off x="0" y="5638800"/>
            <a:ext cx="9082088" cy="830997"/>
          </a:xfrm>
          <a:prstGeom prst="rect">
            <a:avLst/>
          </a:prstGeom>
          <a:noFill/>
        </p:spPr>
        <p:txBody>
          <a:bodyPr wrap="square" rtlCol="0">
            <a:spAutoFit/>
          </a:bodyPr>
          <a:lstStyle/>
          <a:p>
            <a:r>
              <a:rPr lang="en-US" sz="2400" b="1" dirty="0" smtClean="0">
                <a:solidFill>
                  <a:srgbClr val="990033"/>
                </a:solidFill>
                <a:latin typeface="Candara" pitchFamily="34" charset="0"/>
              </a:rPr>
              <a:t>More airplanes</a:t>
            </a:r>
            <a:r>
              <a:rPr lang="en-US" sz="2400" b="1" i="1" dirty="0" smtClean="0">
                <a:solidFill>
                  <a:srgbClr val="990033"/>
                </a:solidFill>
                <a:latin typeface="Candara" pitchFamily="34" charset="0"/>
              </a:rPr>
              <a:t> will be produced with the same resources (up from 26 (18 + 8) to 30 large jets and up from 22 (16+6) to 30 small jets). </a:t>
            </a:r>
            <a:endParaRPr lang="en-US" sz="2400" b="1" i="1" dirty="0">
              <a:solidFill>
                <a:srgbClr val="990033"/>
              </a:solidFill>
              <a:latin typeface="Candara" pitchFamily="34" charset="0"/>
            </a:endParaRPr>
          </a:p>
        </p:txBody>
      </p:sp>
      <p:cxnSp>
        <p:nvCxnSpPr>
          <p:cNvPr id="149" name="Straight Connector 148"/>
          <p:cNvCxnSpPr/>
          <p:nvPr/>
        </p:nvCxnSpPr>
        <p:spPr>
          <a:xfrm>
            <a:off x="5562600" y="4352395"/>
            <a:ext cx="45720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a:off x="5621496" y="4709161"/>
            <a:ext cx="7315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244997" y="1524744"/>
            <a:ext cx="2621756" cy="707886"/>
          </a:xfrm>
          <a:prstGeom prst="rect">
            <a:avLst/>
          </a:prstGeom>
          <a:noFill/>
        </p:spPr>
        <p:txBody>
          <a:bodyPr wrap="square" rtlCol="0">
            <a:spAutoFit/>
          </a:bodyPr>
          <a:lstStyle/>
          <a:p>
            <a:r>
              <a:rPr lang="en-US" sz="2000" b="1" i="1" dirty="0" smtClean="0">
                <a:solidFill>
                  <a:srgbClr val="990033"/>
                </a:solidFill>
                <a:latin typeface="Candara" pitchFamily="34" charset="0"/>
              </a:rPr>
              <a:t>If the U.S. specializes in large jets…</a:t>
            </a:r>
          </a:p>
        </p:txBody>
      </p:sp>
      <p:sp>
        <p:nvSpPr>
          <p:cNvPr id="41" name="TextBox 40"/>
          <p:cNvSpPr txBox="1"/>
          <p:nvPr/>
        </p:nvSpPr>
        <p:spPr>
          <a:xfrm>
            <a:off x="5912644" y="1524000"/>
            <a:ext cx="2621756" cy="707886"/>
          </a:xfrm>
          <a:prstGeom prst="rect">
            <a:avLst/>
          </a:prstGeom>
          <a:noFill/>
        </p:spPr>
        <p:txBody>
          <a:bodyPr wrap="square" rtlCol="0">
            <a:spAutoFit/>
          </a:bodyPr>
          <a:lstStyle/>
          <a:p>
            <a:r>
              <a:rPr lang="en-US" sz="2000" b="1" i="1" dirty="0" smtClean="0">
                <a:solidFill>
                  <a:srgbClr val="990033"/>
                </a:solidFill>
                <a:latin typeface="Candara" pitchFamily="34" charset="0"/>
              </a:rPr>
              <a:t>And Brazil specializes in small jets…</a:t>
            </a:r>
          </a:p>
        </p:txBody>
      </p:sp>
    </p:spTree>
    <p:extLst>
      <p:ext uri="{BB962C8B-B14F-4D97-AF65-F5344CB8AC3E}">
        <p14:creationId xmlns:p14="http://schemas.microsoft.com/office/powerpoint/2010/main" val="320111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5E-6 3.7037E-7 L -0.13438 -0.16782 " pathEditMode="relative" rAng="0" ptsTypes="AA">
                                      <p:cBhvr>
                                        <p:cTn id="10" dur="2000" fill="hold"/>
                                        <p:tgtEl>
                                          <p:spTgt spid="142"/>
                                        </p:tgtEl>
                                        <p:attrNameLst>
                                          <p:attrName>ppt_x</p:attrName>
                                          <p:attrName>ppt_y</p:attrName>
                                        </p:attrNameLst>
                                      </p:cBhvr>
                                      <p:rCtr x="-6719" y="-8403"/>
                                    </p:animMotion>
                                  </p:childTnLst>
                                </p:cTn>
                              </p:par>
                              <p:par>
                                <p:cTn id="11" presetID="10" presetClass="exit" presetSubtype="0" fill="hold"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44"/>
                                        </p:tgtEl>
                                      </p:cBhvr>
                                    </p:animEffect>
                                    <p:set>
                                      <p:cBhvr>
                                        <p:cTn id="16" dur="1" fill="hold">
                                          <p:stCondLst>
                                            <p:cond delay="499"/>
                                          </p:stCondLst>
                                        </p:cTn>
                                        <p:tgtEl>
                                          <p:spTgt spid="14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41"/>
                                        </p:tgtEl>
                                      </p:cBhvr>
                                    </p:animEffect>
                                    <p:set>
                                      <p:cBhvr>
                                        <p:cTn id="19" dur="1" fill="hold">
                                          <p:stCondLst>
                                            <p:cond delay="499"/>
                                          </p:stCondLst>
                                        </p:cTn>
                                        <p:tgtEl>
                                          <p:spTgt spid="141"/>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45"/>
                                        </p:tgtEl>
                                      </p:cBhvr>
                                    </p:animEffect>
                                    <p:set>
                                      <p:cBhvr>
                                        <p:cTn id="22" dur="1" fill="hold">
                                          <p:stCondLst>
                                            <p:cond delay="499"/>
                                          </p:stCondLst>
                                        </p:cTn>
                                        <p:tgtEl>
                                          <p:spTgt spid="14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0.00417 0.00278 L 0.1875 0.10278 " pathEditMode="relative" rAng="0" ptsTypes="AA">
                                      <p:cBhvr>
                                        <p:cTn id="30" dur="2000" fill="hold"/>
                                        <p:tgtEl>
                                          <p:spTgt spid="147"/>
                                        </p:tgtEl>
                                        <p:attrNameLst>
                                          <p:attrName>ppt_x</p:attrName>
                                          <p:attrName>ppt_y</p:attrName>
                                        </p:attrNameLst>
                                      </p:cBhvr>
                                      <p:rCtr x="9167" y="5000"/>
                                    </p:animMotion>
                                  </p:childTnLst>
                                </p:cTn>
                              </p:par>
                              <p:par>
                                <p:cTn id="31" presetID="10" presetClass="exit" presetSubtype="0" fill="hold" nodeType="withEffect">
                                  <p:stCondLst>
                                    <p:cond delay="0"/>
                                  </p:stCondLst>
                                  <p:childTnLst>
                                    <p:animEffect transition="out" filter="fade">
                                      <p:cBhvr>
                                        <p:cTn id="32" dur="500"/>
                                        <p:tgtEl>
                                          <p:spTgt spid="149"/>
                                        </p:tgtEl>
                                      </p:cBhvr>
                                    </p:animEffect>
                                    <p:set>
                                      <p:cBhvr>
                                        <p:cTn id="33" dur="1" fill="hold">
                                          <p:stCondLst>
                                            <p:cond delay="499"/>
                                          </p:stCondLst>
                                        </p:cTn>
                                        <p:tgtEl>
                                          <p:spTgt spid="149"/>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50"/>
                                        </p:tgtEl>
                                      </p:cBhvr>
                                    </p:animEffect>
                                    <p:set>
                                      <p:cBhvr>
                                        <p:cTn id="36" dur="1" fill="hold">
                                          <p:stCondLst>
                                            <p:cond delay="499"/>
                                          </p:stCondLst>
                                        </p:cTn>
                                        <p:tgtEl>
                                          <p:spTgt spid="150"/>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610329"/>
                                        </p:tgtEl>
                                      </p:cBhvr>
                                    </p:animEffect>
                                    <p:set>
                                      <p:cBhvr>
                                        <p:cTn id="39" dur="1" fill="hold">
                                          <p:stCondLst>
                                            <p:cond delay="499"/>
                                          </p:stCondLst>
                                        </p:cTn>
                                        <p:tgtEl>
                                          <p:spTgt spid="610329"/>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610325"/>
                                        </p:tgtEl>
                                      </p:cBhvr>
                                    </p:animEffect>
                                    <p:set>
                                      <p:cBhvr>
                                        <p:cTn id="42" dur="1" fill="hold">
                                          <p:stCondLst>
                                            <p:cond delay="499"/>
                                          </p:stCondLst>
                                        </p:cTn>
                                        <p:tgtEl>
                                          <p:spTgt spid="610325"/>
                                        </p:tgtEl>
                                        <p:attrNameLst>
                                          <p:attrName>style.visibility</p:attrName>
                                        </p:attrNameLst>
                                      </p:cBhvr>
                                      <p:to>
                                        <p:strVal val="hidden"/>
                                      </p:to>
                                    </p:set>
                                  </p:childTnLst>
                                </p:cTn>
                              </p:par>
                            </p:childTnLst>
                          </p:cTn>
                        </p:par>
                        <p:par>
                          <p:cTn id="43" fill="hold">
                            <p:stCondLst>
                              <p:cond delay="2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25" grpId="0"/>
      <p:bldP spid="610329" grpId="0"/>
      <p:bldP spid="142" grpId="0" animBg="1"/>
      <p:bldP spid="144" grpId="0"/>
      <p:bldP spid="145" grpId="0"/>
      <p:bldP spid="147" grpId="0" animBg="1"/>
      <p:bldP spid="6" grpId="0"/>
      <p:bldP spid="40"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rrowheads="1"/>
          </p:cNvSpPr>
          <p:nvPr>
            <p:ph type="title"/>
          </p:nvPr>
        </p:nvSpPr>
        <p:spPr/>
        <p:txBody>
          <a:bodyPr>
            <a:normAutofit/>
          </a:bodyPr>
          <a:lstStyle/>
          <a:p>
            <a:r>
              <a:rPr lang="en-US" sz="3200" dirty="0"/>
              <a:t>Comparative Advantage </a:t>
            </a:r>
            <a:r>
              <a:rPr lang="en-US" sz="3200" dirty="0" smtClean="0"/>
              <a:t>and Gains from Trade</a:t>
            </a:r>
            <a:endParaRPr lang="en-US" sz="2800" dirty="0" smtClean="0"/>
          </a:p>
        </p:txBody>
      </p:sp>
      <p:sp>
        <p:nvSpPr>
          <p:cNvPr id="610317" name="Rectangle 13"/>
          <p:cNvSpPr>
            <a:spLocks noChangeArrowheads="1"/>
          </p:cNvSpPr>
          <p:nvPr/>
        </p:nvSpPr>
        <p:spPr bwMode="auto">
          <a:xfrm>
            <a:off x="3644900" y="5103813"/>
            <a:ext cx="1825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40</a:t>
            </a:r>
            <a:endParaRPr lang="en-US" sz="1400">
              <a:cs typeface="Arial" charset="0"/>
            </a:endParaRPr>
          </a:p>
        </p:txBody>
      </p:sp>
      <p:sp>
        <p:nvSpPr>
          <p:cNvPr id="610318" name="Rectangle 14"/>
          <p:cNvSpPr>
            <a:spLocks noChangeArrowheads="1"/>
          </p:cNvSpPr>
          <p:nvPr/>
        </p:nvSpPr>
        <p:spPr bwMode="auto">
          <a:xfrm>
            <a:off x="763588" y="5103813"/>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10319" name="Rectangle 15"/>
          <p:cNvSpPr>
            <a:spLocks noChangeArrowheads="1"/>
          </p:cNvSpPr>
          <p:nvPr/>
        </p:nvSpPr>
        <p:spPr bwMode="auto">
          <a:xfrm>
            <a:off x="676275" y="2324100"/>
            <a:ext cx="1825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30</a:t>
            </a:r>
            <a:endParaRPr lang="en-US" sz="1400" dirty="0">
              <a:cs typeface="Arial" charset="0"/>
            </a:endParaRPr>
          </a:p>
        </p:txBody>
      </p:sp>
      <p:sp>
        <p:nvSpPr>
          <p:cNvPr id="610323" name="Rectangle 19"/>
          <p:cNvSpPr>
            <a:spLocks noChangeArrowheads="1"/>
          </p:cNvSpPr>
          <p:nvPr/>
        </p:nvSpPr>
        <p:spPr bwMode="auto">
          <a:xfrm>
            <a:off x="7665858" y="5103813"/>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30</a:t>
            </a:r>
            <a:endParaRPr lang="en-US" sz="1400" dirty="0">
              <a:cs typeface="Arial" charset="0"/>
            </a:endParaRPr>
          </a:p>
        </p:txBody>
      </p:sp>
      <p:sp>
        <p:nvSpPr>
          <p:cNvPr id="610325" name="Rectangle 21"/>
          <p:cNvSpPr>
            <a:spLocks noChangeArrowheads="1"/>
          </p:cNvSpPr>
          <p:nvPr/>
        </p:nvSpPr>
        <p:spPr bwMode="auto">
          <a:xfrm>
            <a:off x="5942013" y="5103813"/>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6</a:t>
            </a:r>
            <a:endParaRPr lang="en-US" sz="1400" dirty="0">
              <a:cs typeface="Arial" charset="0"/>
            </a:endParaRPr>
          </a:p>
        </p:txBody>
      </p:sp>
      <p:sp>
        <p:nvSpPr>
          <p:cNvPr id="610326" name="Rectangle 22"/>
          <p:cNvSpPr>
            <a:spLocks noChangeArrowheads="1"/>
          </p:cNvSpPr>
          <p:nvPr/>
        </p:nvSpPr>
        <p:spPr bwMode="auto">
          <a:xfrm>
            <a:off x="5392738" y="5103813"/>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10329" name="Rectangle 25"/>
          <p:cNvSpPr>
            <a:spLocks noChangeArrowheads="1"/>
          </p:cNvSpPr>
          <p:nvPr/>
        </p:nvSpPr>
        <p:spPr bwMode="auto">
          <a:xfrm>
            <a:off x="5392738" y="4254500"/>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8</a:t>
            </a:r>
            <a:endParaRPr lang="en-US" sz="1400">
              <a:cs typeface="Arial" charset="0"/>
            </a:endParaRPr>
          </a:p>
        </p:txBody>
      </p:sp>
      <p:sp>
        <p:nvSpPr>
          <p:cNvPr id="610331" name="Rectangle 27"/>
          <p:cNvSpPr>
            <a:spLocks noChangeArrowheads="1"/>
          </p:cNvSpPr>
          <p:nvPr/>
        </p:nvSpPr>
        <p:spPr bwMode="auto">
          <a:xfrm>
            <a:off x="5305425" y="4057650"/>
            <a:ext cx="1793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610332" name="Rectangle 28"/>
          <p:cNvSpPr>
            <a:spLocks noChangeArrowheads="1"/>
          </p:cNvSpPr>
          <p:nvPr/>
        </p:nvSpPr>
        <p:spPr bwMode="auto">
          <a:xfrm>
            <a:off x="762000" y="1066800"/>
            <a:ext cx="23041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(a) </a:t>
            </a:r>
            <a:r>
              <a:rPr lang="en-US" sz="1400" b="1" dirty="0"/>
              <a:t>U.S. Production Possibilities</a:t>
            </a:r>
            <a:endParaRPr lang="en-US" sz="1400" b="1" dirty="0">
              <a:cs typeface="Arial" charset="0"/>
            </a:endParaRPr>
          </a:p>
        </p:txBody>
      </p:sp>
      <p:sp>
        <p:nvSpPr>
          <p:cNvPr id="610333" name="Line 29"/>
          <p:cNvSpPr>
            <a:spLocks noChangeShapeType="1"/>
          </p:cNvSpPr>
          <p:nvPr/>
        </p:nvSpPr>
        <p:spPr bwMode="auto">
          <a:xfrm>
            <a:off x="912813" y="2449513"/>
            <a:ext cx="2819400" cy="2614612"/>
          </a:xfrm>
          <a:prstGeom prst="line">
            <a:avLst/>
          </a:prstGeom>
          <a:noFill/>
          <a:ln w="28575">
            <a:solidFill>
              <a:srgbClr val="0076A3"/>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0334" name="Freeform 30"/>
          <p:cNvSpPr>
            <a:spLocks/>
          </p:cNvSpPr>
          <p:nvPr/>
        </p:nvSpPr>
        <p:spPr bwMode="auto">
          <a:xfrm>
            <a:off x="912813" y="1776413"/>
            <a:ext cx="3522662" cy="3287712"/>
          </a:xfrm>
          <a:custGeom>
            <a:avLst/>
            <a:gdLst>
              <a:gd name="T0" fmla="*/ 1777 w 1777"/>
              <a:gd name="T1" fmla="*/ 1339 h 1339"/>
              <a:gd name="T2" fmla="*/ 0 w 1777"/>
              <a:gd name="T3" fmla="*/ 1339 h 1339"/>
              <a:gd name="T4" fmla="*/ 0 w 1777"/>
              <a:gd name="T5" fmla="*/ 0 h 1339"/>
            </a:gdLst>
            <a:ahLst/>
            <a:cxnLst>
              <a:cxn ang="0">
                <a:pos x="T0" y="T1"/>
              </a:cxn>
              <a:cxn ang="0">
                <a:pos x="T2" y="T3"/>
              </a:cxn>
              <a:cxn ang="0">
                <a:pos x="T4" y="T5"/>
              </a:cxn>
            </a:cxnLst>
            <a:rect l="0" t="0" r="r" b="b"/>
            <a:pathLst>
              <a:path w="1777" h="1339">
                <a:moveTo>
                  <a:pt x="1777" y="1339"/>
                </a:moveTo>
                <a:lnTo>
                  <a:pt x="0" y="1339"/>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0338" name="Line 34"/>
          <p:cNvSpPr>
            <a:spLocks noChangeShapeType="1"/>
          </p:cNvSpPr>
          <p:nvPr/>
        </p:nvSpPr>
        <p:spPr bwMode="auto">
          <a:xfrm flipV="1">
            <a:off x="2133600" y="2827336"/>
            <a:ext cx="422276" cy="754063"/>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0339" name="Freeform 35"/>
          <p:cNvSpPr>
            <a:spLocks/>
          </p:cNvSpPr>
          <p:nvPr/>
        </p:nvSpPr>
        <p:spPr bwMode="auto">
          <a:xfrm>
            <a:off x="1978025" y="2300288"/>
            <a:ext cx="1679575" cy="554037"/>
          </a:xfrm>
          <a:custGeom>
            <a:avLst/>
            <a:gdLst>
              <a:gd name="T0" fmla="*/ 283 w 283"/>
              <a:gd name="T1" fmla="*/ 80 h 96"/>
              <a:gd name="T2" fmla="*/ 267 w 283"/>
              <a:gd name="T3" fmla="*/ 96 h 96"/>
              <a:gd name="T4" fmla="*/ 16 w 283"/>
              <a:gd name="T5" fmla="*/ 96 h 96"/>
              <a:gd name="T6" fmla="*/ 0 w 283"/>
              <a:gd name="T7" fmla="*/ 80 h 96"/>
              <a:gd name="T8" fmla="*/ 0 w 283"/>
              <a:gd name="T9" fmla="*/ 16 h 96"/>
              <a:gd name="T10" fmla="*/ 16 w 283"/>
              <a:gd name="T11" fmla="*/ 0 h 96"/>
              <a:gd name="T12" fmla="*/ 267 w 283"/>
              <a:gd name="T13" fmla="*/ 0 h 96"/>
              <a:gd name="T14" fmla="*/ 283 w 283"/>
              <a:gd name="T15" fmla="*/ 16 h 96"/>
              <a:gd name="T16" fmla="*/ 283 w 283"/>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96">
                <a:moveTo>
                  <a:pt x="283" y="80"/>
                </a:moveTo>
                <a:cubicBezTo>
                  <a:pt x="283" y="89"/>
                  <a:pt x="276" y="96"/>
                  <a:pt x="267" y="96"/>
                </a:cubicBezTo>
                <a:cubicBezTo>
                  <a:pt x="16" y="96"/>
                  <a:pt x="16" y="96"/>
                  <a:pt x="16" y="96"/>
                </a:cubicBezTo>
                <a:cubicBezTo>
                  <a:pt x="7" y="96"/>
                  <a:pt x="0" y="89"/>
                  <a:pt x="0" y="80"/>
                </a:cubicBezTo>
                <a:cubicBezTo>
                  <a:pt x="0" y="16"/>
                  <a:pt x="0" y="16"/>
                  <a:pt x="0" y="16"/>
                </a:cubicBezTo>
                <a:cubicBezTo>
                  <a:pt x="0" y="7"/>
                  <a:pt x="7" y="0"/>
                  <a:pt x="16" y="0"/>
                </a:cubicBezTo>
                <a:cubicBezTo>
                  <a:pt x="267" y="0"/>
                  <a:pt x="267" y="0"/>
                  <a:pt x="267" y="0"/>
                </a:cubicBezTo>
                <a:cubicBezTo>
                  <a:pt x="276" y="0"/>
                  <a:pt x="283" y="7"/>
                  <a:pt x="283" y="16"/>
                </a:cubicBezTo>
                <a:lnTo>
                  <a:pt x="283" y="80"/>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0340" name="Rectangle 36"/>
          <p:cNvSpPr>
            <a:spLocks noChangeArrowheads="1"/>
          </p:cNvSpPr>
          <p:nvPr/>
        </p:nvSpPr>
        <p:spPr bwMode="auto">
          <a:xfrm>
            <a:off x="2057400" y="2362200"/>
            <a:ext cx="167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U.S. consumption</a:t>
            </a:r>
          </a:p>
          <a:p>
            <a:r>
              <a:rPr lang="en-US" sz="1400" dirty="0">
                <a:solidFill>
                  <a:srgbClr val="000000"/>
                </a:solidFill>
                <a:latin typeface="Myriad Pro" pitchFamily="34" charset="0"/>
                <a:cs typeface="Arial" charset="0"/>
              </a:rPr>
              <a:t>without trade</a:t>
            </a:r>
          </a:p>
        </p:txBody>
      </p:sp>
      <p:sp>
        <p:nvSpPr>
          <p:cNvPr id="610345" name="Line 41"/>
          <p:cNvSpPr>
            <a:spLocks noChangeShapeType="1"/>
          </p:cNvSpPr>
          <p:nvPr/>
        </p:nvSpPr>
        <p:spPr bwMode="auto">
          <a:xfrm>
            <a:off x="5562600" y="4164807"/>
            <a:ext cx="2133600" cy="894483"/>
          </a:xfrm>
          <a:prstGeom prst="line">
            <a:avLst/>
          </a:prstGeom>
          <a:noFill/>
          <a:ln w="28575">
            <a:solidFill>
              <a:srgbClr val="0076A3"/>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0346" name="Freeform 42"/>
          <p:cNvSpPr>
            <a:spLocks/>
          </p:cNvSpPr>
          <p:nvPr/>
        </p:nvSpPr>
        <p:spPr bwMode="auto">
          <a:xfrm>
            <a:off x="5562600" y="1776413"/>
            <a:ext cx="3519488" cy="3295650"/>
          </a:xfrm>
          <a:custGeom>
            <a:avLst/>
            <a:gdLst>
              <a:gd name="T0" fmla="*/ 1776 w 1776"/>
              <a:gd name="T1" fmla="*/ 1342 h 1342"/>
              <a:gd name="T2" fmla="*/ 0 w 1776"/>
              <a:gd name="T3" fmla="*/ 1342 h 1342"/>
              <a:gd name="T4" fmla="*/ 0 w 1776"/>
              <a:gd name="T5" fmla="*/ 0 h 1342"/>
            </a:gdLst>
            <a:ahLst/>
            <a:cxnLst>
              <a:cxn ang="0">
                <a:pos x="T0" y="T1"/>
              </a:cxn>
              <a:cxn ang="0">
                <a:pos x="T2" y="T3"/>
              </a:cxn>
              <a:cxn ang="0">
                <a:pos x="T4" y="T5"/>
              </a:cxn>
            </a:cxnLst>
            <a:rect l="0" t="0" r="r" b="b"/>
            <a:pathLst>
              <a:path w="1776" h="1342">
                <a:moveTo>
                  <a:pt x="1776" y="1342"/>
                </a:moveTo>
                <a:lnTo>
                  <a:pt x="0" y="1342"/>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0349" name="Freeform 45"/>
          <p:cNvSpPr>
            <a:spLocks/>
          </p:cNvSpPr>
          <p:nvPr/>
        </p:nvSpPr>
        <p:spPr bwMode="auto">
          <a:xfrm>
            <a:off x="6343650" y="3227388"/>
            <a:ext cx="1962150" cy="561975"/>
          </a:xfrm>
          <a:custGeom>
            <a:avLst/>
            <a:gdLst>
              <a:gd name="T0" fmla="*/ 300 w 300"/>
              <a:gd name="T1" fmla="*/ 81 h 97"/>
              <a:gd name="T2" fmla="*/ 284 w 300"/>
              <a:gd name="T3" fmla="*/ 97 h 97"/>
              <a:gd name="T4" fmla="*/ 16 w 300"/>
              <a:gd name="T5" fmla="*/ 97 h 97"/>
              <a:gd name="T6" fmla="*/ 0 w 300"/>
              <a:gd name="T7" fmla="*/ 81 h 97"/>
              <a:gd name="T8" fmla="*/ 0 w 300"/>
              <a:gd name="T9" fmla="*/ 16 h 97"/>
              <a:gd name="T10" fmla="*/ 16 w 300"/>
              <a:gd name="T11" fmla="*/ 0 h 97"/>
              <a:gd name="T12" fmla="*/ 284 w 300"/>
              <a:gd name="T13" fmla="*/ 0 h 97"/>
              <a:gd name="T14" fmla="*/ 300 w 300"/>
              <a:gd name="T15" fmla="*/ 16 h 97"/>
              <a:gd name="T16" fmla="*/ 300 w 300"/>
              <a:gd name="T1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97">
                <a:moveTo>
                  <a:pt x="300" y="81"/>
                </a:moveTo>
                <a:cubicBezTo>
                  <a:pt x="300" y="89"/>
                  <a:pt x="293" y="97"/>
                  <a:pt x="284" y="97"/>
                </a:cubicBezTo>
                <a:cubicBezTo>
                  <a:pt x="16" y="97"/>
                  <a:pt x="16" y="97"/>
                  <a:pt x="16" y="97"/>
                </a:cubicBezTo>
                <a:cubicBezTo>
                  <a:pt x="7" y="97"/>
                  <a:pt x="0" y="89"/>
                  <a:pt x="0" y="81"/>
                </a:cubicBezTo>
                <a:cubicBezTo>
                  <a:pt x="0" y="16"/>
                  <a:pt x="0" y="16"/>
                  <a:pt x="0" y="16"/>
                </a:cubicBezTo>
                <a:cubicBezTo>
                  <a:pt x="0" y="7"/>
                  <a:pt x="7" y="0"/>
                  <a:pt x="16" y="0"/>
                </a:cubicBezTo>
                <a:cubicBezTo>
                  <a:pt x="284" y="0"/>
                  <a:pt x="284" y="0"/>
                  <a:pt x="284" y="0"/>
                </a:cubicBezTo>
                <a:cubicBezTo>
                  <a:pt x="293" y="0"/>
                  <a:pt x="300" y="7"/>
                  <a:pt x="300" y="16"/>
                </a:cubicBezTo>
                <a:lnTo>
                  <a:pt x="300" y="81"/>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0362" name="Rectangle 58"/>
          <p:cNvSpPr>
            <a:spLocks noChangeArrowheads="1"/>
          </p:cNvSpPr>
          <p:nvPr/>
        </p:nvSpPr>
        <p:spPr bwMode="auto">
          <a:xfrm>
            <a:off x="3965575" y="4572000"/>
            <a:ext cx="3109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U.S. </a:t>
            </a:r>
          </a:p>
          <a:p>
            <a:pPr>
              <a:lnSpc>
                <a:spcPct val="100000"/>
              </a:lnSpc>
              <a:spcBef>
                <a:spcPct val="0"/>
              </a:spcBef>
              <a:buClrTx/>
              <a:buSzTx/>
              <a:buFontTx/>
              <a:buNone/>
            </a:pPr>
            <a:r>
              <a:rPr lang="en-US" sz="1400" dirty="0" smtClean="0">
                <a:solidFill>
                  <a:srgbClr val="000000"/>
                </a:solidFill>
                <a:latin typeface="Myriad Pro" pitchFamily="34" charset="0"/>
                <a:cs typeface="Arial" charset="0"/>
              </a:rPr>
              <a:t>PPF</a:t>
            </a:r>
            <a:endParaRPr lang="en-US" sz="1400" dirty="0">
              <a:cs typeface="Arial" charset="0"/>
            </a:endParaRPr>
          </a:p>
        </p:txBody>
      </p:sp>
      <p:sp>
        <p:nvSpPr>
          <p:cNvPr id="610363" name="Rectangle 59"/>
          <p:cNvSpPr>
            <a:spLocks noChangeArrowheads="1"/>
          </p:cNvSpPr>
          <p:nvPr/>
        </p:nvSpPr>
        <p:spPr bwMode="auto">
          <a:xfrm>
            <a:off x="7751315" y="4591050"/>
            <a:ext cx="6306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Brazilian</a:t>
            </a:r>
            <a:endParaRPr lang="en-US" sz="1400" dirty="0">
              <a:cs typeface="Arial" charset="0"/>
            </a:endParaRPr>
          </a:p>
        </p:txBody>
      </p:sp>
      <p:sp>
        <p:nvSpPr>
          <p:cNvPr id="610364" name="Rectangle 60"/>
          <p:cNvSpPr>
            <a:spLocks noChangeArrowheads="1"/>
          </p:cNvSpPr>
          <p:nvPr/>
        </p:nvSpPr>
        <p:spPr bwMode="auto">
          <a:xfrm>
            <a:off x="7751315" y="4811713"/>
            <a:ext cx="2778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610439" name="Rectangle 135"/>
          <p:cNvSpPr>
            <a:spLocks noChangeArrowheads="1"/>
          </p:cNvSpPr>
          <p:nvPr/>
        </p:nvSpPr>
        <p:spPr bwMode="auto">
          <a:xfrm>
            <a:off x="141072" y="1447800"/>
            <a:ext cx="8495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610440" name="Rectangle 136"/>
          <p:cNvSpPr>
            <a:spLocks noChangeArrowheads="1"/>
          </p:cNvSpPr>
          <p:nvPr/>
        </p:nvSpPr>
        <p:spPr bwMode="auto">
          <a:xfrm>
            <a:off x="4343400" y="1524000"/>
            <a:ext cx="8495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610441" name="Rectangle 137"/>
          <p:cNvSpPr>
            <a:spLocks noChangeArrowheads="1"/>
          </p:cNvSpPr>
          <p:nvPr/>
        </p:nvSpPr>
        <p:spPr bwMode="auto">
          <a:xfrm>
            <a:off x="7467600" y="5347156"/>
            <a:ext cx="15953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610442" name="Rectangle 138"/>
          <p:cNvSpPr>
            <a:spLocks noChangeArrowheads="1"/>
          </p:cNvSpPr>
          <p:nvPr/>
        </p:nvSpPr>
        <p:spPr bwMode="auto">
          <a:xfrm>
            <a:off x="3810000" y="5347156"/>
            <a:ext cx="15953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610445" name="Rectangle 141"/>
          <p:cNvSpPr>
            <a:spLocks noChangeArrowheads="1"/>
          </p:cNvSpPr>
          <p:nvPr/>
        </p:nvSpPr>
        <p:spPr bwMode="auto">
          <a:xfrm>
            <a:off x="5870145" y="1066800"/>
            <a:ext cx="266425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(b) </a:t>
            </a:r>
            <a:r>
              <a:rPr lang="en-US" sz="1400" b="1" dirty="0"/>
              <a:t>Brazilian Production Possibilities</a:t>
            </a:r>
            <a:endParaRPr lang="en-US" sz="1400" b="1" dirty="0">
              <a:cs typeface="Arial" charset="0"/>
            </a:endParaRPr>
          </a:p>
        </p:txBody>
      </p:sp>
      <p:sp>
        <p:nvSpPr>
          <p:cNvPr id="610447" name="Rectangle 143"/>
          <p:cNvSpPr>
            <a:spLocks noChangeArrowheads="1"/>
          </p:cNvSpPr>
          <p:nvPr/>
        </p:nvSpPr>
        <p:spPr bwMode="auto">
          <a:xfrm>
            <a:off x="6477000" y="3308350"/>
            <a:ext cx="1752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Brazilian consumption</a:t>
            </a:r>
          </a:p>
          <a:p>
            <a:r>
              <a:rPr lang="en-US" sz="1400" dirty="0">
                <a:solidFill>
                  <a:srgbClr val="000000"/>
                </a:solidFill>
                <a:latin typeface="Myriad Pro" pitchFamily="34" charset="0"/>
                <a:cs typeface="Arial" charset="0"/>
              </a:rPr>
              <a:t>without trade</a:t>
            </a:r>
          </a:p>
        </p:txBody>
      </p:sp>
      <p:cxnSp>
        <p:nvCxnSpPr>
          <p:cNvPr id="4" name="Straight Connector 3"/>
          <p:cNvCxnSpPr/>
          <p:nvPr/>
        </p:nvCxnSpPr>
        <p:spPr>
          <a:xfrm>
            <a:off x="912813" y="3581400"/>
            <a:ext cx="11887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6200000">
            <a:off x="1402079" y="4297680"/>
            <a:ext cx="146304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2" name="Oval 47"/>
          <p:cNvSpPr>
            <a:spLocks noChangeArrowheads="1"/>
          </p:cNvSpPr>
          <p:nvPr/>
        </p:nvSpPr>
        <p:spPr bwMode="auto">
          <a:xfrm>
            <a:off x="863601" y="2421466"/>
            <a:ext cx="117345"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Rectangle 15"/>
          <p:cNvSpPr>
            <a:spLocks noChangeArrowheads="1"/>
          </p:cNvSpPr>
          <p:nvPr/>
        </p:nvSpPr>
        <p:spPr bwMode="auto">
          <a:xfrm>
            <a:off x="672571" y="3443287"/>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18</a:t>
            </a:r>
            <a:endParaRPr lang="en-US" sz="1400" dirty="0">
              <a:cs typeface="Arial" charset="0"/>
            </a:endParaRPr>
          </a:p>
        </p:txBody>
      </p:sp>
      <p:sp>
        <p:nvSpPr>
          <p:cNvPr id="145" name="Rectangle 15"/>
          <p:cNvSpPr>
            <a:spLocks noChangeArrowheads="1"/>
          </p:cNvSpPr>
          <p:nvPr/>
        </p:nvSpPr>
        <p:spPr bwMode="auto">
          <a:xfrm>
            <a:off x="2023535" y="5059290"/>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16</a:t>
            </a:r>
            <a:endParaRPr lang="en-US" sz="1400" dirty="0">
              <a:cs typeface="Arial" charset="0"/>
            </a:endParaRPr>
          </a:p>
        </p:txBody>
      </p:sp>
      <p:sp>
        <p:nvSpPr>
          <p:cNvPr id="146" name="Line 34"/>
          <p:cNvSpPr>
            <a:spLocks noChangeShapeType="1"/>
          </p:cNvSpPr>
          <p:nvPr/>
        </p:nvSpPr>
        <p:spPr bwMode="auto">
          <a:xfrm flipV="1">
            <a:off x="6019800" y="3756819"/>
            <a:ext cx="344488" cy="58658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7" name="Oval 47"/>
          <p:cNvSpPr>
            <a:spLocks noChangeArrowheads="1"/>
          </p:cNvSpPr>
          <p:nvPr/>
        </p:nvSpPr>
        <p:spPr bwMode="auto">
          <a:xfrm>
            <a:off x="5952067" y="4293658"/>
            <a:ext cx="117345"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p:nvPr/>
        </p:nvSpPr>
        <p:spPr>
          <a:xfrm>
            <a:off x="0" y="5486400"/>
            <a:ext cx="9144000" cy="1200329"/>
          </a:xfrm>
          <a:prstGeom prst="rect">
            <a:avLst/>
          </a:prstGeom>
          <a:noFill/>
        </p:spPr>
        <p:txBody>
          <a:bodyPr wrap="square" rtlCol="0">
            <a:spAutoFit/>
          </a:bodyPr>
          <a:lstStyle/>
          <a:p>
            <a:r>
              <a:rPr lang="en-US" sz="2400" b="1" i="1" dirty="0" smtClean="0">
                <a:solidFill>
                  <a:srgbClr val="990033"/>
                </a:solidFill>
                <a:latin typeface="Candara" pitchFamily="34" charset="0"/>
              </a:rPr>
              <a:t>Both countries will be happy to export their goods for any price ABOVE their cost of production and import for any price BELOW their cost of production. </a:t>
            </a:r>
          </a:p>
        </p:txBody>
      </p:sp>
      <p:cxnSp>
        <p:nvCxnSpPr>
          <p:cNvPr id="149" name="Straight Connector 148"/>
          <p:cNvCxnSpPr/>
          <p:nvPr/>
        </p:nvCxnSpPr>
        <p:spPr>
          <a:xfrm>
            <a:off x="5562600" y="4343400"/>
            <a:ext cx="45720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a:off x="5621496" y="4709161"/>
            <a:ext cx="7315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66800" y="1295400"/>
            <a:ext cx="3098403" cy="1015663"/>
          </a:xfrm>
          <a:prstGeom prst="rect">
            <a:avLst/>
          </a:prstGeom>
          <a:noFill/>
        </p:spPr>
        <p:txBody>
          <a:bodyPr wrap="square" rtlCol="0">
            <a:spAutoFit/>
          </a:bodyPr>
          <a:lstStyle/>
          <a:p>
            <a:r>
              <a:rPr lang="en-US" sz="2000" b="1" i="1" dirty="0" smtClean="0">
                <a:solidFill>
                  <a:schemeClr val="tx1">
                    <a:lumMod val="75000"/>
                    <a:lumOff val="25000"/>
                  </a:schemeClr>
                </a:solidFill>
                <a:latin typeface="Candara" pitchFamily="34" charset="0"/>
              </a:rPr>
              <a:t>Then the U.S. will send some large jets to Brazil in return for  small jets…</a:t>
            </a:r>
          </a:p>
        </p:txBody>
      </p:sp>
      <p:sp>
        <p:nvSpPr>
          <p:cNvPr id="41" name="TextBox 40"/>
          <p:cNvSpPr txBox="1"/>
          <p:nvPr/>
        </p:nvSpPr>
        <p:spPr>
          <a:xfrm>
            <a:off x="5912644" y="1295400"/>
            <a:ext cx="3002756" cy="1015663"/>
          </a:xfrm>
          <a:prstGeom prst="rect">
            <a:avLst/>
          </a:prstGeom>
          <a:noFill/>
        </p:spPr>
        <p:txBody>
          <a:bodyPr wrap="square" rtlCol="0">
            <a:spAutoFit/>
          </a:bodyPr>
          <a:lstStyle/>
          <a:p>
            <a:r>
              <a:rPr lang="en-US" sz="2000" b="1" i="1" dirty="0">
                <a:solidFill>
                  <a:schemeClr val="tx1">
                    <a:lumMod val="75000"/>
                    <a:lumOff val="25000"/>
                  </a:schemeClr>
                </a:solidFill>
                <a:latin typeface="Candara" pitchFamily="34" charset="0"/>
              </a:rPr>
              <a:t>And Brazil will send some small jets to the </a:t>
            </a:r>
            <a:r>
              <a:rPr lang="en-US" sz="2000" b="1" i="1" dirty="0" smtClean="0">
                <a:solidFill>
                  <a:schemeClr val="tx1">
                    <a:lumMod val="75000"/>
                    <a:lumOff val="25000"/>
                  </a:schemeClr>
                </a:solidFill>
                <a:latin typeface="Candara" pitchFamily="34" charset="0"/>
              </a:rPr>
              <a:t>U.S. </a:t>
            </a:r>
            <a:r>
              <a:rPr lang="en-US" sz="2000" b="1" i="1" dirty="0">
                <a:solidFill>
                  <a:schemeClr val="tx1">
                    <a:lumMod val="75000"/>
                    <a:lumOff val="25000"/>
                  </a:schemeClr>
                </a:solidFill>
                <a:latin typeface="Candara" pitchFamily="34" charset="0"/>
              </a:rPr>
              <a:t>in return for  large jets…</a:t>
            </a:r>
          </a:p>
        </p:txBody>
      </p:sp>
      <p:sp>
        <p:nvSpPr>
          <p:cNvPr id="2" name="Rectangle 1"/>
          <p:cNvSpPr/>
          <p:nvPr/>
        </p:nvSpPr>
        <p:spPr>
          <a:xfrm>
            <a:off x="2808072" y="3251537"/>
            <a:ext cx="2906928" cy="954107"/>
          </a:xfrm>
          <a:prstGeom prst="rect">
            <a:avLst/>
          </a:prstGeom>
        </p:spPr>
        <p:txBody>
          <a:bodyPr wrap="square">
            <a:spAutoFit/>
          </a:bodyPr>
          <a:lstStyle/>
          <a:p>
            <a:r>
              <a:rPr lang="en-US" sz="2000" b="1" u="sng" dirty="0" smtClean="0">
                <a:solidFill>
                  <a:srgbClr val="990033"/>
                </a:solidFill>
                <a:latin typeface="Candara" pitchFamily="34" charset="0"/>
              </a:rPr>
              <a:t>Terms of Trade: </a:t>
            </a:r>
          </a:p>
          <a:p>
            <a:r>
              <a:rPr lang="en-US" b="1" dirty="0" smtClean="0">
                <a:solidFill>
                  <a:srgbClr val="990033"/>
                </a:solidFill>
                <a:latin typeface="Candara" pitchFamily="34" charset="0"/>
              </a:rPr>
              <a:t>Both are happy with 1 large jet trading for 2 small jets.</a:t>
            </a:r>
          </a:p>
        </p:txBody>
      </p:sp>
      <p:cxnSp>
        <p:nvCxnSpPr>
          <p:cNvPr id="42" name="Straight Connector 41"/>
          <p:cNvCxnSpPr/>
          <p:nvPr/>
        </p:nvCxnSpPr>
        <p:spPr>
          <a:xfrm>
            <a:off x="914400" y="3429000"/>
            <a:ext cx="146304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a:off x="1590039" y="4223168"/>
            <a:ext cx="16459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 name="Rectangle 15"/>
          <p:cNvSpPr>
            <a:spLocks noChangeArrowheads="1"/>
          </p:cNvSpPr>
          <p:nvPr/>
        </p:nvSpPr>
        <p:spPr bwMode="auto">
          <a:xfrm>
            <a:off x="2331858" y="5054601"/>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20</a:t>
            </a:r>
            <a:endParaRPr lang="en-US" sz="1400" dirty="0">
              <a:cs typeface="Arial" charset="0"/>
            </a:endParaRPr>
          </a:p>
        </p:txBody>
      </p:sp>
      <p:sp>
        <p:nvSpPr>
          <p:cNvPr id="45" name="Rectangle 15"/>
          <p:cNvSpPr>
            <a:spLocks noChangeArrowheads="1"/>
          </p:cNvSpPr>
          <p:nvPr/>
        </p:nvSpPr>
        <p:spPr bwMode="auto">
          <a:xfrm>
            <a:off x="685800" y="3289756"/>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20</a:t>
            </a:r>
            <a:endParaRPr lang="en-US" sz="1400" dirty="0">
              <a:cs typeface="Arial" charset="0"/>
            </a:endParaRPr>
          </a:p>
        </p:txBody>
      </p:sp>
      <p:sp>
        <p:nvSpPr>
          <p:cNvPr id="46" name="Line 34"/>
          <p:cNvSpPr>
            <a:spLocks noChangeShapeType="1"/>
          </p:cNvSpPr>
          <p:nvPr/>
        </p:nvSpPr>
        <p:spPr bwMode="auto">
          <a:xfrm flipV="1">
            <a:off x="2514601" y="2944017"/>
            <a:ext cx="1219200" cy="456189"/>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7" name="Freeform 35"/>
          <p:cNvSpPr>
            <a:spLocks/>
          </p:cNvSpPr>
          <p:nvPr/>
        </p:nvSpPr>
        <p:spPr bwMode="auto">
          <a:xfrm>
            <a:off x="3730625" y="2667000"/>
            <a:ext cx="1679575" cy="554037"/>
          </a:xfrm>
          <a:custGeom>
            <a:avLst/>
            <a:gdLst>
              <a:gd name="T0" fmla="*/ 283 w 283"/>
              <a:gd name="T1" fmla="*/ 80 h 96"/>
              <a:gd name="T2" fmla="*/ 267 w 283"/>
              <a:gd name="T3" fmla="*/ 96 h 96"/>
              <a:gd name="T4" fmla="*/ 16 w 283"/>
              <a:gd name="T5" fmla="*/ 96 h 96"/>
              <a:gd name="T6" fmla="*/ 0 w 283"/>
              <a:gd name="T7" fmla="*/ 80 h 96"/>
              <a:gd name="T8" fmla="*/ 0 w 283"/>
              <a:gd name="T9" fmla="*/ 16 h 96"/>
              <a:gd name="T10" fmla="*/ 16 w 283"/>
              <a:gd name="T11" fmla="*/ 0 h 96"/>
              <a:gd name="T12" fmla="*/ 267 w 283"/>
              <a:gd name="T13" fmla="*/ 0 h 96"/>
              <a:gd name="T14" fmla="*/ 283 w 283"/>
              <a:gd name="T15" fmla="*/ 16 h 96"/>
              <a:gd name="T16" fmla="*/ 283 w 283"/>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96">
                <a:moveTo>
                  <a:pt x="283" y="80"/>
                </a:moveTo>
                <a:cubicBezTo>
                  <a:pt x="283" y="89"/>
                  <a:pt x="276" y="96"/>
                  <a:pt x="267" y="96"/>
                </a:cubicBezTo>
                <a:cubicBezTo>
                  <a:pt x="16" y="96"/>
                  <a:pt x="16" y="96"/>
                  <a:pt x="16" y="96"/>
                </a:cubicBezTo>
                <a:cubicBezTo>
                  <a:pt x="7" y="96"/>
                  <a:pt x="0" y="89"/>
                  <a:pt x="0" y="80"/>
                </a:cubicBezTo>
                <a:cubicBezTo>
                  <a:pt x="0" y="16"/>
                  <a:pt x="0" y="16"/>
                  <a:pt x="0" y="16"/>
                </a:cubicBezTo>
                <a:cubicBezTo>
                  <a:pt x="0" y="7"/>
                  <a:pt x="7" y="0"/>
                  <a:pt x="16" y="0"/>
                </a:cubicBezTo>
                <a:cubicBezTo>
                  <a:pt x="267" y="0"/>
                  <a:pt x="267" y="0"/>
                  <a:pt x="267" y="0"/>
                </a:cubicBezTo>
                <a:cubicBezTo>
                  <a:pt x="276" y="0"/>
                  <a:pt x="283" y="7"/>
                  <a:pt x="283" y="16"/>
                </a:cubicBezTo>
                <a:lnTo>
                  <a:pt x="283" y="80"/>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Rectangle 36"/>
          <p:cNvSpPr>
            <a:spLocks noChangeArrowheads="1"/>
          </p:cNvSpPr>
          <p:nvPr/>
        </p:nvSpPr>
        <p:spPr bwMode="auto">
          <a:xfrm>
            <a:off x="3810000" y="2728574"/>
            <a:ext cx="167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U.S. consumption</a:t>
            </a:r>
          </a:p>
          <a:p>
            <a:r>
              <a:rPr lang="en-US" sz="1400" dirty="0" smtClean="0">
                <a:solidFill>
                  <a:srgbClr val="000000"/>
                </a:solidFill>
                <a:latin typeface="Myriad Pro" pitchFamily="34" charset="0"/>
                <a:cs typeface="Arial" charset="0"/>
              </a:rPr>
              <a:t>with </a:t>
            </a:r>
            <a:r>
              <a:rPr lang="en-US" sz="1400" dirty="0">
                <a:solidFill>
                  <a:srgbClr val="000000"/>
                </a:solidFill>
                <a:latin typeface="Myriad Pro" pitchFamily="34" charset="0"/>
                <a:cs typeface="Arial" charset="0"/>
              </a:rPr>
              <a:t>trade</a:t>
            </a:r>
          </a:p>
        </p:txBody>
      </p:sp>
      <p:cxnSp>
        <p:nvCxnSpPr>
          <p:cNvPr id="49" name="Straight Connector 48"/>
          <p:cNvCxnSpPr/>
          <p:nvPr/>
        </p:nvCxnSpPr>
        <p:spPr>
          <a:xfrm>
            <a:off x="5562600" y="4157132"/>
            <a:ext cx="64008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a:off x="5836920" y="4646507"/>
            <a:ext cx="82296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2" name="Rectangle 21"/>
          <p:cNvSpPr>
            <a:spLocks noChangeArrowheads="1"/>
          </p:cNvSpPr>
          <p:nvPr/>
        </p:nvSpPr>
        <p:spPr bwMode="auto">
          <a:xfrm>
            <a:off x="6208715" y="5096933"/>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10</a:t>
            </a:r>
            <a:endParaRPr lang="en-US" sz="1400" dirty="0">
              <a:cs typeface="Arial" charset="0"/>
            </a:endParaRPr>
          </a:p>
        </p:txBody>
      </p:sp>
      <p:sp>
        <p:nvSpPr>
          <p:cNvPr id="53" name="Freeform 45"/>
          <p:cNvSpPr>
            <a:spLocks/>
          </p:cNvSpPr>
          <p:nvPr/>
        </p:nvSpPr>
        <p:spPr bwMode="auto">
          <a:xfrm>
            <a:off x="6800850" y="3913189"/>
            <a:ext cx="1962150" cy="561975"/>
          </a:xfrm>
          <a:custGeom>
            <a:avLst/>
            <a:gdLst>
              <a:gd name="T0" fmla="*/ 300 w 300"/>
              <a:gd name="T1" fmla="*/ 81 h 97"/>
              <a:gd name="T2" fmla="*/ 284 w 300"/>
              <a:gd name="T3" fmla="*/ 97 h 97"/>
              <a:gd name="T4" fmla="*/ 16 w 300"/>
              <a:gd name="T5" fmla="*/ 97 h 97"/>
              <a:gd name="T6" fmla="*/ 0 w 300"/>
              <a:gd name="T7" fmla="*/ 81 h 97"/>
              <a:gd name="T8" fmla="*/ 0 w 300"/>
              <a:gd name="T9" fmla="*/ 16 h 97"/>
              <a:gd name="T10" fmla="*/ 16 w 300"/>
              <a:gd name="T11" fmla="*/ 0 h 97"/>
              <a:gd name="T12" fmla="*/ 284 w 300"/>
              <a:gd name="T13" fmla="*/ 0 h 97"/>
              <a:gd name="T14" fmla="*/ 300 w 300"/>
              <a:gd name="T15" fmla="*/ 16 h 97"/>
              <a:gd name="T16" fmla="*/ 300 w 300"/>
              <a:gd name="T1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97">
                <a:moveTo>
                  <a:pt x="300" y="81"/>
                </a:moveTo>
                <a:cubicBezTo>
                  <a:pt x="300" y="89"/>
                  <a:pt x="293" y="97"/>
                  <a:pt x="284" y="97"/>
                </a:cubicBezTo>
                <a:cubicBezTo>
                  <a:pt x="16" y="97"/>
                  <a:pt x="16" y="97"/>
                  <a:pt x="16" y="97"/>
                </a:cubicBezTo>
                <a:cubicBezTo>
                  <a:pt x="7" y="97"/>
                  <a:pt x="0" y="89"/>
                  <a:pt x="0" y="81"/>
                </a:cubicBezTo>
                <a:cubicBezTo>
                  <a:pt x="0" y="16"/>
                  <a:pt x="0" y="16"/>
                  <a:pt x="0" y="16"/>
                </a:cubicBezTo>
                <a:cubicBezTo>
                  <a:pt x="0" y="7"/>
                  <a:pt x="7" y="0"/>
                  <a:pt x="16" y="0"/>
                </a:cubicBezTo>
                <a:cubicBezTo>
                  <a:pt x="284" y="0"/>
                  <a:pt x="284" y="0"/>
                  <a:pt x="284" y="0"/>
                </a:cubicBezTo>
                <a:cubicBezTo>
                  <a:pt x="293" y="0"/>
                  <a:pt x="300" y="7"/>
                  <a:pt x="300" y="16"/>
                </a:cubicBezTo>
                <a:lnTo>
                  <a:pt x="300" y="81"/>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Rectangle 143"/>
          <p:cNvSpPr>
            <a:spLocks noChangeArrowheads="1"/>
          </p:cNvSpPr>
          <p:nvPr/>
        </p:nvSpPr>
        <p:spPr bwMode="auto">
          <a:xfrm>
            <a:off x="6934200" y="3994151"/>
            <a:ext cx="1752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000000"/>
                </a:solidFill>
                <a:latin typeface="Myriad Pro" pitchFamily="34" charset="0"/>
                <a:cs typeface="Arial" charset="0"/>
              </a:rPr>
              <a:t>Brazilian consumption</a:t>
            </a:r>
          </a:p>
          <a:p>
            <a:r>
              <a:rPr lang="en-US" sz="1400" dirty="0" smtClean="0">
                <a:solidFill>
                  <a:srgbClr val="000000"/>
                </a:solidFill>
                <a:latin typeface="Myriad Pro" pitchFamily="34" charset="0"/>
                <a:cs typeface="Arial" charset="0"/>
              </a:rPr>
              <a:t>with </a:t>
            </a:r>
            <a:r>
              <a:rPr lang="en-US" sz="1400" dirty="0">
                <a:solidFill>
                  <a:srgbClr val="000000"/>
                </a:solidFill>
                <a:latin typeface="Myriad Pro" pitchFamily="34" charset="0"/>
                <a:cs typeface="Arial" charset="0"/>
              </a:rPr>
              <a:t>trade</a:t>
            </a:r>
          </a:p>
        </p:txBody>
      </p:sp>
      <p:sp>
        <p:nvSpPr>
          <p:cNvPr id="55" name="Line 34"/>
          <p:cNvSpPr>
            <a:spLocks noChangeShapeType="1"/>
          </p:cNvSpPr>
          <p:nvPr/>
        </p:nvSpPr>
        <p:spPr bwMode="auto">
          <a:xfrm flipV="1">
            <a:off x="6300086" y="4194176"/>
            <a:ext cx="521402" cy="4085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 name="TextBox 2"/>
          <p:cNvSpPr txBox="1"/>
          <p:nvPr/>
        </p:nvSpPr>
        <p:spPr>
          <a:xfrm>
            <a:off x="3121026" y="914400"/>
            <a:ext cx="2820987" cy="461665"/>
          </a:xfrm>
          <a:prstGeom prst="rect">
            <a:avLst/>
          </a:prstGeom>
          <a:noFill/>
        </p:spPr>
        <p:txBody>
          <a:bodyPr wrap="square" rtlCol="0">
            <a:spAutoFit/>
          </a:bodyPr>
          <a:lstStyle/>
          <a:p>
            <a:r>
              <a:rPr lang="en-US" sz="2400" b="1" i="1" dirty="0" smtClean="0">
                <a:solidFill>
                  <a:srgbClr val="990033"/>
                </a:solidFill>
                <a:latin typeface="Candara" pitchFamily="34" charset="0"/>
              </a:rPr>
              <a:t>Both countries gain.</a:t>
            </a:r>
            <a:endParaRPr lang="en-US" sz="2400" b="1" i="1" dirty="0">
              <a:solidFill>
                <a:srgbClr val="990033"/>
              </a:solidFill>
              <a:latin typeface="Candara" pitchFamily="34" charset="0"/>
            </a:endParaRPr>
          </a:p>
        </p:txBody>
      </p:sp>
    </p:spTree>
    <p:extLst>
      <p:ext uri="{BB962C8B-B14F-4D97-AF65-F5344CB8AC3E}">
        <p14:creationId xmlns:p14="http://schemas.microsoft.com/office/powerpoint/2010/main" val="231888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0" nodeType="clickEffect">
                                  <p:stCondLst>
                                    <p:cond delay="0"/>
                                  </p:stCondLst>
                                  <p:childTnLst>
                                    <p:animMotion origin="layout" path="M -0.00347 -0.00231 L 0.16232 0.14213 " pathEditMode="relative" rAng="0" ptsTypes="AA">
                                      <p:cBhvr>
                                        <p:cTn id="25" dur="2000" fill="hold"/>
                                        <p:tgtEl>
                                          <p:spTgt spid="142"/>
                                        </p:tgtEl>
                                        <p:attrNameLst>
                                          <p:attrName>ppt_x</p:attrName>
                                          <p:attrName>ppt_y</p:attrName>
                                        </p:attrNameLst>
                                      </p:cBhvr>
                                      <p:rCtr x="8281" y="7222"/>
                                    </p:animMotion>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0" nodeType="clickEffect">
                                  <p:stCondLst>
                                    <p:cond delay="0"/>
                                  </p:stCondLst>
                                  <p:childTnLst>
                                    <p:animMotion origin="layout" path="M -1.66667E-6 -2.22222E-6 L 0.02604 -0.02361 " pathEditMode="relative" rAng="0" ptsTypes="AA">
                                      <p:cBhvr>
                                        <p:cTn id="51" dur="2000" fill="hold"/>
                                        <p:tgtEl>
                                          <p:spTgt spid="147"/>
                                        </p:tgtEl>
                                        <p:attrNameLst>
                                          <p:attrName>ppt_x</p:attrName>
                                          <p:attrName>ppt_y</p:attrName>
                                        </p:attrNameLst>
                                      </p:cBhvr>
                                      <p:rCtr x="1302" y="-1181"/>
                                    </p:animMotion>
                                  </p:childTnLst>
                                </p:cTn>
                              </p:par>
                            </p:childTnLst>
                          </p:cTn>
                        </p:par>
                        <p:par>
                          <p:cTn id="52" fill="hold">
                            <p:stCondLst>
                              <p:cond delay="2000"/>
                            </p:stCondLst>
                            <p:childTnLst>
                              <p:par>
                                <p:cTn id="53" presetID="10" presetClass="entr" presetSubtype="0"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500"/>
                                        <p:tgtEl>
                                          <p:spTgt spid="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500"/>
                                        <p:tgtEl>
                                          <p:spTgt spid="5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500"/>
                                        <p:tgtEl>
                                          <p:spTgt spid="5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7" grpId="0" animBg="1"/>
      <p:bldP spid="6" grpId="0"/>
      <p:bldP spid="40" grpId="0"/>
      <p:bldP spid="41" grpId="0"/>
      <p:bldP spid="2" grpId="0"/>
      <p:bldP spid="44" grpId="0"/>
      <p:bldP spid="45" grpId="0"/>
      <p:bldP spid="46" grpId="0" animBg="1"/>
      <p:bldP spid="47" grpId="0" animBg="1"/>
      <p:bldP spid="48" grpId="0"/>
      <p:bldP spid="53" grpId="0" animBg="1"/>
      <p:bldP spid="54" grpId="0"/>
      <p:bldP spid="55"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Comparative Advantage </a:t>
            </a:r>
            <a:r>
              <a:rPr lang="en-US" sz="3200" dirty="0" smtClean="0"/>
              <a:t>vs. Absolute Advantage</a:t>
            </a:r>
            <a:endParaRPr lang="en-US" sz="3200" dirty="0"/>
          </a:p>
        </p:txBody>
      </p:sp>
      <p:sp>
        <p:nvSpPr>
          <p:cNvPr id="6" name="Content Placeholder 5"/>
          <p:cNvSpPr>
            <a:spLocks noGrp="1"/>
          </p:cNvSpPr>
          <p:nvPr>
            <p:ph idx="1"/>
          </p:nvPr>
        </p:nvSpPr>
        <p:spPr>
          <a:xfrm>
            <a:off x="152400" y="838200"/>
            <a:ext cx="8991600" cy="1219200"/>
          </a:xfrm>
        </p:spPr>
        <p:txBody>
          <a:bodyPr>
            <a:normAutofit fontScale="85000" lnSpcReduction="20000"/>
          </a:bodyPr>
          <a:lstStyle/>
          <a:p>
            <a:r>
              <a:rPr lang="en-US" sz="2400" dirty="0" smtClean="0">
                <a:solidFill>
                  <a:srgbClr val="990033"/>
                </a:solidFill>
              </a:rPr>
              <a:t>Absolute advantage: </a:t>
            </a:r>
            <a:r>
              <a:rPr lang="en-US" sz="2400" b="0" dirty="0" smtClean="0"/>
              <a:t>a country can produce </a:t>
            </a:r>
            <a:r>
              <a:rPr lang="en-US" sz="2400" b="0" u="sng" dirty="0" smtClean="0"/>
              <a:t>more </a:t>
            </a:r>
            <a:r>
              <a:rPr lang="en-US" sz="2400" b="0" u="sng" dirty="0"/>
              <a:t>output </a:t>
            </a:r>
            <a:r>
              <a:rPr lang="en-US" sz="2400" b="0" dirty="0"/>
              <a:t>per worker than </a:t>
            </a:r>
            <a:r>
              <a:rPr lang="en-US" sz="2400" b="0" dirty="0" smtClean="0"/>
              <a:t>other countries.</a:t>
            </a:r>
          </a:p>
          <a:p>
            <a:r>
              <a:rPr lang="en-US" sz="2400" dirty="0" smtClean="0">
                <a:solidFill>
                  <a:srgbClr val="990033"/>
                </a:solidFill>
              </a:rPr>
              <a:t>Comparative advantage: </a:t>
            </a:r>
            <a:r>
              <a:rPr lang="en-US" sz="2400" b="0" dirty="0" smtClean="0"/>
              <a:t>a country has </a:t>
            </a:r>
            <a:r>
              <a:rPr lang="en-US" sz="2400" b="0" u="sng" dirty="0" smtClean="0"/>
              <a:t>lower opportunity cost </a:t>
            </a:r>
            <a:r>
              <a:rPr lang="en-US" sz="2400" b="0" dirty="0" smtClean="0"/>
              <a:t>in producing an output compare to other countries.</a:t>
            </a:r>
          </a:p>
          <a:p>
            <a:endParaRPr lang="en-US" sz="2400" b="0" dirty="0" smtClean="0"/>
          </a:p>
          <a:p>
            <a:endParaRPr lang="en-US" dirty="0"/>
          </a:p>
        </p:txBody>
      </p:sp>
      <p:sp>
        <p:nvSpPr>
          <p:cNvPr id="9" name="Rectangle 13"/>
          <p:cNvSpPr>
            <a:spLocks noChangeArrowheads="1"/>
          </p:cNvSpPr>
          <p:nvPr/>
        </p:nvSpPr>
        <p:spPr bwMode="auto">
          <a:xfrm>
            <a:off x="3644900" y="6018213"/>
            <a:ext cx="1825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40</a:t>
            </a:r>
            <a:endParaRPr lang="en-US" sz="1400">
              <a:cs typeface="Arial" charset="0"/>
            </a:endParaRPr>
          </a:p>
        </p:txBody>
      </p:sp>
      <p:sp>
        <p:nvSpPr>
          <p:cNvPr id="10" name="Rectangle 14"/>
          <p:cNvSpPr>
            <a:spLocks noChangeArrowheads="1"/>
          </p:cNvSpPr>
          <p:nvPr/>
        </p:nvSpPr>
        <p:spPr bwMode="auto">
          <a:xfrm>
            <a:off x="763588" y="6018213"/>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11" name="Rectangle 15"/>
          <p:cNvSpPr>
            <a:spLocks noChangeArrowheads="1"/>
          </p:cNvSpPr>
          <p:nvPr/>
        </p:nvSpPr>
        <p:spPr bwMode="auto">
          <a:xfrm>
            <a:off x="676275" y="3238500"/>
            <a:ext cx="1825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30</a:t>
            </a:r>
            <a:endParaRPr lang="en-US" sz="1400" dirty="0">
              <a:cs typeface="Arial" charset="0"/>
            </a:endParaRPr>
          </a:p>
        </p:txBody>
      </p:sp>
      <p:sp>
        <p:nvSpPr>
          <p:cNvPr id="13" name="Rectangle 22"/>
          <p:cNvSpPr>
            <a:spLocks noChangeArrowheads="1"/>
          </p:cNvSpPr>
          <p:nvPr/>
        </p:nvSpPr>
        <p:spPr bwMode="auto">
          <a:xfrm>
            <a:off x="5392738" y="6018213"/>
            <a:ext cx="90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15" name="Rectangle 27"/>
          <p:cNvSpPr>
            <a:spLocks noChangeArrowheads="1"/>
          </p:cNvSpPr>
          <p:nvPr/>
        </p:nvSpPr>
        <p:spPr bwMode="auto">
          <a:xfrm>
            <a:off x="5305425" y="4972050"/>
            <a:ext cx="1793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16" name="Rectangle 28"/>
          <p:cNvSpPr>
            <a:spLocks noChangeArrowheads="1"/>
          </p:cNvSpPr>
          <p:nvPr/>
        </p:nvSpPr>
        <p:spPr bwMode="auto">
          <a:xfrm>
            <a:off x="1143000" y="2438400"/>
            <a:ext cx="23041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(a) </a:t>
            </a:r>
            <a:r>
              <a:rPr lang="en-US" sz="1400" b="1" dirty="0"/>
              <a:t>U.S. Production Possibilities</a:t>
            </a:r>
            <a:endParaRPr lang="en-US" sz="1400" b="1" dirty="0">
              <a:cs typeface="Arial" charset="0"/>
            </a:endParaRPr>
          </a:p>
        </p:txBody>
      </p:sp>
      <p:sp>
        <p:nvSpPr>
          <p:cNvPr id="17" name="Line 29"/>
          <p:cNvSpPr>
            <a:spLocks noChangeShapeType="1"/>
          </p:cNvSpPr>
          <p:nvPr/>
        </p:nvSpPr>
        <p:spPr bwMode="auto">
          <a:xfrm>
            <a:off x="912813" y="3363913"/>
            <a:ext cx="2819400" cy="2614612"/>
          </a:xfrm>
          <a:prstGeom prst="line">
            <a:avLst/>
          </a:prstGeom>
          <a:noFill/>
          <a:ln w="28575">
            <a:solidFill>
              <a:srgbClr val="0076A3"/>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 name="Freeform 30"/>
          <p:cNvSpPr>
            <a:spLocks/>
          </p:cNvSpPr>
          <p:nvPr/>
        </p:nvSpPr>
        <p:spPr bwMode="auto">
          <a:xfrm>
            <a:off x="912813" y="2690813"/>
            <a:ext cx="3522662" cy="3287712"/>
          </a:xfrm>
          <a:custGeom>
            <a:avLst/>
            <a:gdLst>
              <a:gd name="T0" fmla="*/ 1777 w 1777"/>
              <a:gd name="T1" fmla="*/ 1339 h 1339"/>
              <a:gd name="T2" fmla="*/ 0 w 1777"/>
              <a:gd name="T3" fmla="*/ 1339 h 1339"/>
              <a:gd name="T4" fmla="*/ 0 w 1777"/>
              <a:gd name="T5" fmla="*/ 0 h 1339"/>
            </a:gdLst>
            <a:ahLst/>
            <a:cxnLst>
              <a:cxn ang="0">
                <a:pos x="T0" y="T1"/>
              </a:cxn>
              <a:cxn ang="0">
                <a:pos x="T2" y="T3"/>
              </a:cxn>
              <a:cxn ang="0">
                <a:pos x="T4" y="T5"/>
              </a:cxn>
            </a:cxnLst>
            <a:rect l="0" t="0" r="r" b="b"/>
            <a:pathLst>
              <a:path w="1777" h="1339">
                <a:moveTo>
                  <a:pt x="1777" y="1339"/>
                </a:moveTo>
                <a:lnTo>
                  <a:pt x="0" y="1339"/>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Line 41"/>
          <p:cNvSpPr>
            <a:spLocks noChangeShapeType="1"/>
          </p:cNvSpPr>
          <p:nvPr/>
        </p:nvSpPr>
        <p:spPr bwMode="auto">
          <a:xfrm>
            <a:off x="5562600" y="5079207"/>
            <a:ext cx="2133600" cy="894483"/>
          </a:xfrm>
          <a:prstGeom prst="line">
            <a:avLst/>
          </a:prstGeom>
          <a:noFill/>
          <a:ln w="28575">
            <a:solidFill>
              <a:srgbClr val="0076A3"/>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3" name="Freeform 42"/>
          <p:cNvSpPr>
            <a:spLocks/>
          </p:cNvSpPr>
          <p:nvPr/>
        </p:nvSpPr>
        <p:spPr bwMode="auto">
          <a:xfrm>
            <a:off x="5562600" y="2690813"/>
            <a:ext cx="3519488" cy="3295650"/>
          </a:xfrm>
          <a:custGeom>
            <a:avLst/>
            <a:gdLst>
              <a:gd name="T0" fmla="*/ 1776 w 1776"/>
              <a:gd name="T1" fmla="*/ 1342 h 1342"/>
              <a:gd name="T2" fmla="*/ 0 w 1776"/>
              <a:gd name="T3" fmla="*/ 1342 h 1342"/>
              <a:gd name="T4" fmla="*/ 0 w 1776"/>
              <a:gd name="T5" fmla="*/ 0 h 1342"/>
            </a:gdLst>
            <a:ahLst/>
            <a:cxnLst>
              <a:cxn ang="0">
                <a:pos x="T0" y="T1"/>
              </a:cxn>
              <a:cxn ang="0">
                <a:pos x="T2" y="T3"/>
              </a:cxn>
              <a:cxn ang="0">
                <a:pos x="T4" y="T5"/>
              </a:cxn>
            </a:cxnLst>
            <a:rect l="0" t="0" r="r" b="b"/>
            <a:pathLst>
              <a:path w="1776" h="1342">
                <a:moveTo>
                  <a:pt x="1776" y="1342"/>
                </a:moveTo>
                <a:lnTo>
                  <a:pt x="0" y="1342"/>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Rectangle 58"/>
          <p:cNvSpPr>
            <a:spLocks noChangeArrowheads="1"/>
          </p:cNvSpPr>
          <p:nvPr/>
        </p:nvSpPr>
        <p:spPr bwMode="auto">
          <a:xfrm>
            <a:off x="3965575" y="5486400"/>
            <a:ext cx="3109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U.S. </a:t>
            </a:r>
          </a:p>
          <a:p>
            <a:pPr>
              <a:lnSpc>
                <a:spcPct val="100000"/>
              </a:lnSpc>
              <a:spcBef>
                <a:spcPct val="0"/>
              </a:spcBef>
              <a:buClrTx/>
              <a:buSzTx/>
              <a:buFontTx/>
              <a:buNone/>
            </a:pPr>
            <a:r>
              <a:rPr lang="en-US" sz="1400" dirty="0" smtClean="0">
                <a:solidFill>
                  <a:srgbClr val="000000"/>
                </a:solidFill>
                <a:latin typeface="Myriad Pro" pitchFamily="34" charset="0"/>
                <a:cs typeface="Arial" charset="0"/>
              </a:rPr>
              <a:t>PPF</a:t>
            </a:r>
            <a:endParaRPr lang="en-US" sz="1400" dirty="0">
              <a:cs typeface="Arial" charset="0"/>
            </a:endParaRPr>
          </a:p>
        </p:txBody>
      </p:sp>
      <p:sp>
        <p:nvSpPr>
          <p:cNvPr id="26" name="Rectangle 59"/>
          <p:cNvSpPr>
            <a:spLocks noChangeArrowheads="1"/>
          </p:cNvSpPr>
          <p:nvPr/>
        </p:nvSpPr>
        <p:spPr bwMode="auto">
          <a:xfrm>
            <a:off x="7751315" y="5505450"/>
            <a:ext cx="6306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Brazilian</a:t>
            </a:r>
            <a:endParaRPr lang="en-US" sz="1400" dirty="0">
              <a:cs typeface="Arial" charset="0"/>
            </a:endParaRPr>
          </a:p>
        </p:txBody>
      </p:sp>
      <p:sp>
        <p:nvSpPr>
          <p:cNvPr id="27" name="Rectangle 60"/>
          <p:cNvSpPr>
            <a:spLocks noChangeArrowheads="1"/>
          </p:cNvSpPr>
          <p:nvPr/>
        </p:nvSpPr>
        <p:spPr bwMode="auto">
          <a:xfrm>
            <a:off x="7751315" y="5726113"/>
            <a:ext cx="2778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28" name="Rectangle 135"/>
          <p:cNvSpPr>
            <a:spLocks noChangeArrowheads="1"/>
          </p:cNvSpPr>
          <p:nvPr/>
        </p:nvSpPr>
        <p:spPr bwMode="auto">
          <a:xfrm>
            <a:off x="141072" y="2362200"/>
            <a:ext cx="8495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29" name="Rectangle 136"/>
          <p:cNvSpPr>
            <a:spLocks noChangeArrowheads="1"/>
          </p:cNvSpPr>
          <p:nvPr/>
        </p:nvSpPr>
        <p:spPr bwMode="auto">
          <a:xfrm>
            <a:off x="4343400" y="2438400"/>
            <a:ext cx="8495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dirty="0"/>
              <a:t>Quantity of</a:t>
            </a:r>
          </a:p>
          <a:p>
            <a:r>
              <a:rPr lang="en-US" sz="1400" b="1" dirty="0"/>
              <a:t>large jets</a:t>
            </a:r>
            <a:endParaRPr lang="en-US" sz="1400" dirty="0">
              <a:cs typeface="Arial" charset="0"/>
            </a:endParaRPr>
          </a:p>
        </p:txBody>
      </p:sp>
      <p:sp>
        <p:nvSpPr>
          <p:cNvPr id="30" name="Rectangle 137"/>
          <p:cNvSpPr>
            <a:spLocks noChangeArrowheads="1"/>
          </p:cNvSpPr>
          <p:nvPr/>
        </p:nvSpPr>
        <p:spPr bwMode="auto">
          <a:xfrm>
            <a:off x="7467600" y="6261556"/>
            <a:ext cx="15953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31" name="Rectangle 138"/>
          <p:cNvSpPr>
            <a:spLocks noChangeArrowheads="1"/>
          </p:cNvSpPr>
          <p:nvPr/>
        </p:nvSpPr>
        <p:spPr bwMode="auto">
          <a:xfrm>
            <a:off x="3810000" y="6261556"/>
            <a:ext cx="15953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t>Quantity of small jets</a:t>
            </a:r>
            <a:endParaRPr lang="en-US" sz="1400" dirty="0">
              <a:cs typeface="Arial" charset="0"/>
            </a:endParaRPr>
          </a:p>
        </p:txBody>
      </p:sp>
      <p:sp>
        <p:nvSpPr>
          <p:cNvPr id="32" name="Rectangle 141"/>
          <p:cNvSpPr>
            <a:spLocks noChangeArrowheads="1"/>
          </p:cNvSpPr>
          <p:nvPr/>
        </p:nvSpPr>
        <p:spPr bwMode="auto">
          <a:xfrm>
            <a:off x="5562600" y="2590800"/>
            <a:ext cx="266425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(b) </a:t>
            </a:r>
            <a:r>
              <a:rPr lang="en-US" sz="1400" b="1" dirty="0"/>
              <a:t>Brazilian Production Possibilities</a:t>
            </a:r>
            <a:endParaRPr lang="en-US" sz="1400" b="1" dirty="0">
              <a:cs typeface="Arial" charset="0"/>
            </a:endParaRPr>
          </a:p>
        </p:txBody>
      </p:sp>
      <p:sp>
        <p:nvSpPr>
          <p:cNvPr id="44" name="Rectangle 19"/>
          <p:cNvSpPr>
            <a:spLocks noChangeArrowheads="1"/>
          </p:cNvSpPr>
          <p:nvPr/>
        </p:nvSpPr>
        <p:spPr bwMode="auto">
          <a:xfrm>
            <a:off x="7665858" y="6018213"/>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smtClean="0">
                <a:solidFill>
                  <a:srgbClr val="000000"/>
                </a:solidFill>
                <a:latin typeface="Myriad Pro" pitchFamily="34" charset="0"/>
                <a:cs typeface="Arial" charset="0"/>
              </a:rPr>
              <a:t>30</a:t>
            </a:r>
            <a:endParaRPr lang="en-US" sz="1400" dirty="0">
              <a:cs typeface="Arial" charset="0"/>
            </a:endParaRPr>
          </a:p>
        </p:txBody>
      </p:sp>
      <p:sp>
        <p:nvSpPr>
          <p:cNvPr id="45" name="Rectangle 44"/>
          <p:cNvSpPr/>
          <p:nvPr/>
        </p:nvSpPr>
        <p:spPr>
          <a:xfrm>
            <a:off x="2121214" y="3034605"/>
            <a:ext cx="3365186" cy="1384995"/>
          </a:xfrm>
          <a:prstGeom prst="rect">
            <a:avLst/>
          </a:prstGeom>
        </p:spPr>
        <p:txBody>
          <a:bodyPr wrap="square">
            <a:spAutoFit/>
          </a:bodyPr>
          <a:lstStyle/>
          <a:p>
            <a:r>
              <a:rPr lang="en-US" sz="2800" b="1" dirty="0" smtClean="0">
                <a:solidFill>
                  <a:srgbClr val="990033"/>
                </a:solidFill>
                <a:latin typeface="Candara" pitchFamily="34" charset="0"/>
              </a:rPr>
              <a:t>U.S. has the absolute advantage in BOTH large and small jets.</a:t>
            </a:r>
          </a:p>
        </p:txBody>
      </p:sp>
    </p:spTree>
    <p:extLst>
      <p:ext uri="{BB962C8B-B14F-4D97-AF65-F5344CB8AC3E}">
        <p14:creationId xmlns:p14="http://schemas.microsoft.com/office/powerpoint/2010/main" val="239961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this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Bert can complete one batch of cookies in 60 minutes, but it took him 30 minutes to make one glass of lemonade.  Ernie can make one batch of cookies in 45 minutes, and it took him 15 minutes to make a glass of lemonade.  </a:t>
            </a:r>
            <a:endParaRPr lang="en-US" dirty="0" smtClean="0"/>
          </a:p>
          <a:p>
            <a:pPr marL="514350" indent="-514350">
              <a:buAutoNum type="alphaLcParenR"/>
            </a:pPr>
            <a:r>
              <a:rPr lang="en-US" dirty="0" smtClean="0"/>
              <a:t>Graph the PPF for each, Bert and Ernie.</a:t>
            </a:r>
          </a:p>
          <a:p>
            <a:pPr marL="514350" indent="-514350">
              <a:buAutoNum type="alphaLcParenR"/>
            </a:pPr>
            <a:r>
              <a:rPr lang="en-US" dirty="0" smtClean="0"/>
              <a:t>Who has  “Absolute Advantage” in Lemonade?</a:t>
            </a:r>
          </a:p>
          <a:p>
            <a:pPr marL="514350" indent="-514350">
              <a:buFontTx/>
              <a:buAutoNum type="alphaLcParenR"/>
            </a:pPr>
            <a:r>
              <a:rPr lang="en-US" dirty="0"/>
              <a:t>Who has  “Absolute Advantage” in </a:t>
            </a:r>
            <a:r>
              <a:rPr lang="en-US" dirty="0" smtClean="0"/>
              <a:t>Cookies? </a:t>
            </a:r>
            <a:endParaRPr lang="en-US" dirty="0"/>
          </a:p>
          <a:p>
            <a:pPr marL="514350" indent="-514350">
              <a:buAutoNum type="alphaLcParenR"/>
            </a:pPr>
            <a:r>
              <a:rPr lang="en-US" dirty="0" smtClean="0"/>
              <a:t> </a:t>
            </a:r>
            <a:r>
              <a:rPr lang="en-US" dirty="0"/>
              <a:t>Who has  </a:t>
            </a:r>
            <a:r>
              <a:rPr lang="en-US" dirty="0" smtClean="0"/>
              <a:t>“Comparative </a:t>
            </a:r>
            <a:r>
              <a:rPr lang="en-US" dirty="0"/>
              <a:t>Advantage” in </a:t>
            </a:r>
            <a:r>
              <a:rPr lang="en-US" dirty="0" smtClean="0"/>
              <a:t>									Lemonade</a:t>
            </a:r>
            <a:r>
              <a:rPr lang="en-US" dirty="0"/>
              <a:t>?</a:t>
            </a:r>
          </a:p>
          <a:p>
            <a:pPr marL="514350" indent="-514350">
              <a:buFontTx/>
              <a:buAutoNum type="alphaLcParenR"/>
            </a:pPr>
            <a:r>
              <a:rPr lang="en-US" dirty="0"/>
              <a:t>Who has  </a:t>
            </a:r>
            <a:r>
              <a:rPr lang="en-US" dirty="0" smtClean="0"/>
              <a:t>“Comparative </a:t>
            </a:r>
            <a:r>
              <a:rPr lang="en-US" dirty="0"/>
              <a:t>Advantage” in Cookies? </a:t>
            </a:r>
          </a:p>
          <a:p>
            <a:pPr marL="514350" indent="-514350">
              <a:buAutoNum type="alphaLcParen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This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a:p>
          <a:p>
            <a:r>
              <a:rPr lang="en-US" dirty="0" smtClean="0"/>
              <a:t>Suppose that in </a:t>
            </a:r>
            <a:r>
              <a:rPr lang="en-US" dirty="0"/>
              <a:t>Australia, it takes 2 hours </a:t>
            </a:r>
            <a:r>
              <a:rPr lang="en-US" dirty="0" smtClean="0"/>
              <a:t>to </a:t>
            </a:r>
            <a:r>
              <a:rPr lang="en-US" dirty="0"/>
              <a:t>harvest 10 bushels of apples and 4 hours </a:t>
            </a:r>
            <a:r>
              <a:rPr lang="en-US" dirty="0" smtClean="0"/>
              <a:t>to </a:t>
            </a:r>
            <a:r>
              <a:rPr lang="en-US" dirty="0"/>
              <a:t>harvest 10 bushels of tomatoes</a:t>
            </a:r>
            <a:r>
              <a:rPr lang="en-US" dirty="0" smtClean="0"/>
              <a:t>. Suppose a </a:t>
            </a:r>
            <a:r>
              <a:rPr lang="en-US" dirty="0"/>
              <a:t>worker in Brazil can harvest 10 bushels of apples in 4 hours or 10 bushels of tomatoes in 5 hours. </a:t>
            </a:r>
            <a:r>
              <a:rPr lang="en-US" dirty="0" smtClean="0"/>
              <a:t>  (hint: “eliminate” the resources, in this case, the “hour”).</a:t>
            </a:r>
          </a:p>
          <a:p>
            <a:pPr marL="742950" indent="-742950">
              <a:buAutoNum type="alphaLcParenR"/>
            </a:pPr>
            <a:r>
              <a:rPr lang="en-US" dirty="0" smtClean="0"/>
              <a:t>Graph the PPF lines for each countries</a:t>
            </a:r>
          </a:p>
          <a:p>
            <a:pPr marL="742950" indent="-742950">
              <a:buAutoNum type="alphaLcParenR"/>
            </a:pPr>
            <a:r>
              <a:rPr lang="en-US" dirty="0" smtClean="0"/>
              <a:t>Determine the opportunity costs of each country in producing a bushel of tomatoes</a:t>
            </a:r>
          </a:p>
          <a:p>
            <a:pPr marL="742950" indent="-742950">
              <a:buAutoNum type="alphaLcParenR"/>
            </a:pPr>
            <a:r>
              <a:rPr lang="en-US" dirty="0" smtClean="0"/>
              <a:t>Which country has the comparative advantage in tomato?  In Apple?</a:t>
            </a:r>
          </a:p>
          <a:p>
            <a:pPr marL="742950" indent="-742950">
              <a:buAutoNum type="alphaLcParenR"/>
            </a:pPr>
            <a:r>
              <a:rPr lang="en-US" dirty="0" smtClean="0"/>
              <a:t>Which country has the absolute advantage in tomato?  In Apple?</a:t>
            </a:r>
            <a:endParaRPr lang="en-US" dirty="0"/>
          </a:p>
        </p:txBody>
      </p:sp>
      <p:sp>
        <p:nvSpPr>
          <p:cNvPr id="5" name="Rectangle 4"/>
          <p:cNvSpPr/>
          <p:nvPr/>
        </p:nvSpPr>
        <p:spPr>
          <a:xfrm>
            <a:off x="0" y="6273801"/>
            <a:ext cx="1172116" cy="369332"/>
          </a:xfrm>
          <a:prstGeom prst="rect">
            <a:avLst/>
          </a:prstGeom>
        </p:spPr>
        <p:txBody>
          <a:bodyPr wrap="none">
            <a:spAutoFit/>
          </a:bodyPr>
          <a:lstStyle/>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To Next </a:t>
            </a: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endParaRPr>
          </a:p>
          <a:p>
            <a:pPr algn="ctr" fontAlgn="auto">
              <a:spcBef>
                <a:spcPts val="0"/>
              </a:spcBef>
              <a:spcAft>
                <a:spcPts val="0"/>
              </a:spcAft>
              <a:defRPr/>
            </a:pPr>
            <a:r>
              <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Active </a:t>
            </a: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Learning</a:t>
            </a: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Tree>
    <p:extLst>
      <p:ext uri="{BB962C8B-B14F-4D97-AF65-F5344CB8AC3E}">
        <p14:creationId xmlns:p14="http://schemas.microsoft.com/office/powerpoint/2010/main" val="192153795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t>Discussion</a:t>
            </a:r>
            <a:endParaRPr lang="en-US" dirty="0"/>
          </a:p>
        </p:txBody>
      </p:sp>
      <p:sp>
        <p:nvSpPr>
          <p:cNvPr id="3" name="Content Placeholder 2"/>
          <p:cNvSpPr>
            <a:spLocks noGrp="1"/>
          </p:cNvSpPr>
          <p:nvPr>
            <p:ph sz="half" idx="1"/>
          </p:nvPr>
        </p:nvSpPr>
        <p:spPr>
          <a:xfrm>
            <a:off x="190500" y="1219200"/>
            <a:ext cx="8953500" cy="5638800"/>
          </a:xfrm>
        </p:spPr>
        <p:txBody>
          <a:bodyPr>
            <a:normAutofit/>
          </a:bodyPr>
          <a:lstStyle/>
          <a:p>
            <a:pPr marL="342900" indent="-342900"/>
            <a:r>
              <a:rPr lang="en-US" sz="2000" dirty="0" smtClean="0"/>
              <a:t>The </a:t>
            </a:r>
            <a:r>
              <a:rPr lang="en-US" sz="2000" dirty="0"/>
              <a:t>Globalization started in the1980s, and since then countries have been engaging in international trade from one corner of the world to the other, buying and selling goods and services from fruits to super chip semi-conductors.  </a:t>
            </a:r>
            <a:r>
              <a:rPr lang="en-US" sz="2000" dirty="0" smtClean="0"/>
              <a:t>Discuss with your pair-up partner the following: </a:t>
            </a:r>
          </a:p>
          <a:p>
            <a:pPr marL="342900" indent="-342900"/>
            <a:endParaRPr lang="en-US" sz="2000" dirty="0" smtClean="0"/>
          </a:p>
          <a:p>
            <a:pPr marL="342900" indent="-342900">
              <a:buAutoNum type="alphaLcParenR"/>
            </a:pPr>
            <a:r>
              <a:rPr lang="en-US" sz="2000" dirty="0" smtClean="0"/>
              <a:t>Why </a:t>
            </a:r>
            <a:r>
              <a:rPr lang="en-US" sz="2000" dirty="0"/>
              <a:t>do consumers in the United States import so much cheap clothing from poor countries</a:t>
            </a:r>
            <a:r>
              <a:rPr lang="en-US" sz="2000" dirty="0" smtClean="0"/>
              <a:t>?  State three reasons.</a:t>
            </a:r>
            <a:endParaRPr lang="en-US" sz="2000" dirty="0"/>
          </a:p>
          <a:p>
            <a:r>
              <a:rPr lang="en-US" sz="2000" dirty="0"/>
              <a:t>b</a:t>
            </a:r>
            <a:r>
              <a:rPr lang="en-US" sz="2000" dirty="0" smtClean="0"/>
              <a:t>)  </a:t>
            </a:r>
            <a:r>
              <a:rPr lang="en-US" sz="2000" dirty="0"/>
              <a:t>Why are some countries poor?  And stay poor even after engaging in trade with other </a:t>
            </a:r>
            <a:r>
              <a:rPr lang="en-US" sz="2000" dirty="0" smtClean="0"/>
              <a:t>countries?  State three reasons.</a:t>
            </a:r>
            <a:endParaRPr lang="en-US" sz="2000" dirty="0"/>
          </a:p>
          <a:p>
            <a:r>
              <a:rPr lang="en-US" sz="2000" dirty="0"/>
              <a:t>c) </a:t>
            </a:r>
            <a:r>
              <a:rPr lang="en-US" sz="2000" dirty="0" smtClean="0"/>
              <a:t>How would you rate U.S. economy: in 1950, in 2000, and in 2014.   </a:t>
            </a:r>
          </a:p>
          <a:p>
            <a:r>
              <a:rPr lang="en-US" sz="2000" dirty="0"/>
              <a:t>Sketch a PPF that shows three different eras of US </a:t>
            </a:r>
            <a:r>
              <a:rPr lang="en-US" sz="2000" dirty="0" smtClean="0"/>
              <a:t>economy</a:t>
            </a:r>
            <a:r>
              <a:rPr lang="en-US" sz="2000" dirty="0"/>
              <a:t>.</a:t>
            </a:r>
          </a:p>
          <a:p>
            <a:r>
              <a:rPr lang="en-US" sz="2000" dirty="0" smtClean="0"/>
              <a:t>d) How would Game Design, as an industry, contribute to the overall US economy?  You can write your </a:t>
            </a:r>
            <a:r>
              <a:rPr lang="en-US" sz="2000" dirty="0" err="1" smtClean="0"/>
              <a:t>reasonings</a:t>
            </a:r>
            <a:r>
              <a:rPr lang="en-US" sz="2000" dirty="0" smtClean="0"/>
              <a:t> in terms of: financial, education, job market, psychological, time management, people’s relationships, etc.</a:t>
            </a:r>
            <a:endParaRPr lang="en-US" sz="2000" dirty="0"/>
          </a:p>
          <a:p>
            <a:endParaRPr lang="en-US" dirty="0"/>
          </a:p>
        </p:txBody>
      </p:sp>
    </p:spTree>
    <p:extLst>
      <p:ext uri="{BB962C8B-B14F-4D97-AF65-F5344CB8AC3E}">
        <p14:creationId xmlns:p14="http://schemas.microsoft.com/office/powerpoint/2010/main" val="1559996017"/>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3"/>
          <p:cNvSpPr>
            <a:spLocks noGrp="1" noRot="1" noChangeArrowheads="1"/>
          </p:cNvSpPr>
          <p:nvPr>
            <p:ph type="title"/>
          </p:nvPr>
        </p:nvSpPr>
        <p:spPr>
          <a:xfrm>
            <a:off x="414338" y="14288"/>
            <a:ext cx="8686800" cy="685800"/>
          </a:xfrm>
        </p:spPr>
        <p:txBody>
          <a:bodyPr/>
          <a:lstStyle/>
          <a:p>
            <a:pPr algn="l" eaLnBrk="1" hangingPunct="1"/>
            <a:r>
              <a:rPr lang="en-US" altLang="en-US" sz="2800" dirty="0" smtClean="0"/>
              <a:t>Exercise :  Comparative Advantage and International Trade</a:t>
            </a:r>
          </a:p>
        </p:txBody>
      </p:sp>
      <p:sp>
        <p:nvSpPr>
          <p:cNvPr id="100355" name="Rectangle 1034"/>
          <p:cNvSpPr>
            <a:spLocks noChangeArrowheads="1"/>
          </p:cNvSpPr>
          <p:nvPr/>
        </p:nvSpPr>
        <p:spPr bwMode="auto">
          <a:xfrm>
            <a:off x="708025" y="5249863"/>
            <a:ext cx="90488"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0</a:t>
            </a:r>
            <a:endParaRPr lang="en-US" altLang="en-US" sz="1400">
              <a:cs typeface="Arial" panose="020B0604020202020204" pitchFamily="34" charset="0"/>
            </a:endParaRPr>
          </a:p>
        </p:txBody>
      </p:sp>
      <p:sp>
        <p:nvSpPr>
          <p:cNvPr id="100356" name="Rectangle 1035"/>
          <p:cNvSpPr>
            <a:spLocks noChangeArrowheads="1"/>
          </p:cNvSpPr>
          <p:nvPr/>
        </p:nvSpPr>
        <p:spPr bwMode="auto">
          <a:xfrm>
            <a:off x="382588" y="3622675"/>
            <a:ext cx="3984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1,500</a:t>
            </a:r>
            <a:endParaRPr lang="en-US" altLang="en-US" sz="1400">
              <a:cs typeface="Arial" panose="020B0604020202020204" pitchFamily="34" charset="0"/>
            </a:endParaRPr>
          </a:p>
        </p:txBody>
      </p:sp>
      <p:sp>
        <p:nvSpPr>
          <p:cNvPr id="100357" name="Rectangle 1036"/>
          <p:cNvSpPr>
            <a:spLocks noChangeArrowheads="1"/>
          </p:cNvSpPr>
          <p:nvPr/>
        </p:nvSpPr>
        <p:spPr bwMode="auto">
          <a:xfrm>
            <a:off x="382588" y="4113213"/>
            <a:ext cx="3984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1,000</a:t>
            </a:r>
            <a:endParaRPr lang="en-US" altLang="en-US" sz="1400">
              <a:cs typeface="Arial" panose="020B0604020202020204" pitchFamily="34" charset="0"/>
            </a:endParaRPr>
          </a:p>
        </p:txBody>
      </p:sp>
      <p:sp>
        <p:nvSpPr>
          <p:cNvPr id="100358" name="Line 1037"/>
          <p:cNvSpPr>
            <a:spLocks noChangeShapeType="1"/>
          </p:cNvSpPr>
          <p:nvPr/>
        </p:nvSpPr>
        <p:spPr bwMode="auto">
          <a:xfrm>
            <a:off x="896938" y="4233863"/>
            <a:ext cx="133350"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0359" name="Rectangle 1038"/>
          <p:cNvSpPr>
            <a:spLocks noChangeArrowheads="1"/>
          </p:cNvSpPr>
          <p:nvPr/>
        </p:nvSpPr>
        <p:spPr bwMode="auto">
          <a:xfrm>
            <a:off x="1731963" y="5415419"/>
            <a:ext cx="28924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dirty="0">
                <a:solidFill>
                  <a:srgbClr val="000000"/>
                </a:solidFill>
                <a:latin typeface="Myriad Pro" pitchFamily="34" charset="0"/>
                <a:cs typeface="Arial" panose="020B0604020202020204" pitchFamily="34" charset="0"/>
              </a:rPr>
              <a:t>Quantity of pork (millions of tons)</a:t>
            </a:r>
            <a:endParaRPr lang="en-US" altLang="en-US" sz="1400" dirty="0">
              <a:cs typeface="Arial" panose="020B0604020202020204" pitchFamily="34" charset="0"/>
            </a:endParaRPr>
          </a:p>
        </p:txBody>
      </p:sp>
      <p:sp>
        <p:nvSpPr>
          <p:cNvPr id="100360" name="Rectangle 1039"/>
          <p:cNvSpPr>
            <a:spLocks noChangeArrowheads="1"/>
          </p:cNvSpPr>
          <p:nvPr/>
        </p:nvSpPr>
        <p:spPr bwMode="auto">
          <a:xfrm>
            <a:off x="228600" y="1447800"/>
            <a:ext cx="13938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dirty="0">
                <a:solidFill>
                  <a:srgbClr val="000000"/>
                </a:solidFill>
                <a:latin typeface="Myriad Pro" pitchFamily="34" charset="0"/>
                <a:cs typeface="Arial" panose="020B0604020202020204" pitchFamily="34" charset="0"/>
              </a:rPr>
              <a:t>Quantity of aircraft</a:t>
            </a:r>
            <a:endParaRPr lang="en-US" altLang="en-US" sz="1400" dirty="0">
              <a:cs typeface="Arial" panose="020B0604020202020204" pitchFamily="34" charset="0"/>
            </a:endParaRPr>
          </a:p>
        </p:txBody>
      </p:sp>
      <p:sp>
        <p:nvSpPr>
          <p:cNvPr id="100361" name="Rectangle 1040"/>
          <p:cNvSpPr>
            <a:spLocks noChangeArrowheads="1"/>
          </p:cNvSpPr>
          <p:nvPr/>
        </p:nvSpPr>
        <p:spPr bwMode="auto">
          <a:xfrm>
            <a:off x="685800" y="1066800"/>
            <a:ext cx="3762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(a) </a:t>
            </a:r>
            <a:r>
              <a:rPr lang="en-US" altLang="en-US" sz="1400" b="1">
                <a:solidFill>
                  <a:srgbClr val="000000"/>
                </a:solidFill>
                <a:latin typeface="Myriad Pro" pitchFamily="34" charset="0"/>
                <a:cs typeface="Arial" panose="020B0604020202020204" pitchFamily="34" charset="0"/>
              </a:rPr>
              <a:t>The U.S. Production Possibilities Frontier</a:t>
            </a:r>
            <a:endParaRPr lang="en-US" altLang="en-US" sz="1400" b="1">
              <a:cs typeface="Arial" panose="020B0604020202020204" pitchFamily="34" charset="0"/>
            </a:endParaRPr>
          </a:p>
        </p:txBody>
      </p:sp>
      <p:sp>
        <p:nvSpPr>
          <p:cNvPr id="100362" name="Oval 1041"/>
          <p:cNvSpPr>
            <a:spLocks noChangeArrowheads="1"/>
          </p:cNvSpPr>
          <p:nvPr/>
        </p:nvSpPr>
        <p:spPr bwMode="auto">
          <a:xfrm>
            <a:off x="2554288" y="3679825"/>
            <a:ext cx="101600" cy="1190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363" name="Oval 1042"/>
          <p:cNvSpPr>
            <a:spLocks noChangeArrowheads="1"/>
          </p:cNvSpPr>
          <p:nvPr/>
        </p:nvSpPr>
        <p:spPr bwMode="auto">
          <a:xfrm>
            <a:off x="6446838" y="3697288"/>
            <a:ext cx="103187" cy="11906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364" name="Line 1043"/>
          <p:cNvSpPr>
            <a:spLocks noChangeShapeType="1"/>
          </p:cNvSpPr>
          <p:nvPr/>
        </p:nvSpPr>
        <p:spPr bwMode="auto">
          <a:xfrm flipV="1">
            <a:off x="2606675" y="5072063"/>
            <a:ext cx="0" cy="13970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0365" name="Line 1044"/>
          <p:cNvSpPr>
            <a:spLocks noChangeShapeType="1"/>
          </p:cNvSpPr>
          <p:nvPr/>
        </p:nvSpPr>
        <p:spPr bwMode="auto">
          <a:xfrm flipV="1">
            <a:off x="1746250" y="5072063"/>
            <a:ext cx="0" cy="13970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0366" name="Rectangle 1045"/>
          <p:cNvSpPr>
            <a:spLocks noChangeArrowheads="1"/>
          </p:cNvSpPr>
          <p:nvPr/>
        </p:nvSpPr>
        <p:spPr bwMode="auto">
          <a:xfrm>
            <a:off x="3397250" y="5249863"/>
            <a:ext cx="90488"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3</a:t>
            </a:r>
            <a:endParaRPr lang="en-US" altLang="en-US" sz="1400">
              <a:cs typeface="Arial" panose="020B0604020202020204" pitchFamily="34" charset="0"/>
            </a:endParaRPr>
          </a:p>
        </p:txBody>
      </p:sp>
      <p:sp>
        <p:nvSpPr>
          <p:cNvPr id="100367" name="Rectangle 1046"/>
          <p:cNvSpPr>
            <a:spLocks noChangeArrowheads="1"/>
          </p:cNvSpPr>
          <p:nvPr/>
        </p:nvSpPr>
        <p:spPr bwMode="auto">
          <a:xfrm>
            <a:off x="2544763" y="5249863"/>
            <a:ext cx="9048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2</a:t>
            </a:r>
            <a:endParaRPr lang="en-US" altLang="en-US" sz="1400">
              <a:cs typeface="Arial" panose="020B0604020202020204" pitchFamily="34" charset="0"/>
            </a:endParaRPr>
          </a:p>
        </p:txBody>
      </p:sp>
      <p:sp>
        <p:nvSpPr>
          <p:cNvPr id="100368" name="Rectangle 1047"/>
          <p:cNvSpPr>
            <a:spLocks noChangeArrowheads="1"/>
          </p:cNvSpPr>
          <p:nvPr/>
        </p:nvSpPr>
        <p:spPr bwMode="auto">
          <a:xfrm>
            <a:off x="1698625" y="5249863"/>
            <a:ext cx="90488"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1</a:t>
            </a:r>
            <a:endParaRPr lang="en-US" altLang="en-US" sz="1400">
              <a:cs typeface="Arial" panose="020B0604020202020204" pitchFamily="34" charset="0"/>
            </a:endParaRPr>
          </a:p>
        </p:txBody>
      </p:sp>
      <p:sp>
        <p:nvSpPr>
          <p:cNvPr id="100369" name="Rectangle 1048"/>
          <p:cNvSpPr>
            <a:spLocks noChangeArrowheads="1"/>
          </p:cNvSpPr>
          <p:nvPr/>
        </p:nvSpPr>
        <p:spPr bwMode="auto">
          <a:xfrm>
            <a:off x="5454650" y="5249863"/>
            <a:ext cx="90488"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0</a:t>
            </a:r>
            <a:endParaRPr lang="en-US" altLang="en-US" sz="1400">
              <a:cs typeface="Arial" panose="020B0604020202020204" pitchFamily="34" charset="0"/>
            </a:endParaRPr>
          </a:p>
        </p:txBody>
      </p:sp>
      <p:sp>
        <p:nvSpPr>
          <p:cNvPr id="100370" name="Rectangle 1049"/>
          <p:cNvSpPr>
            <a:spLocks noChangeArrowheads="1"/>
          </p:cNvSpPr>
          <p:nvPr/>
        </p:nvSpPr>
        <p:spPr bwMode="auto">
          <a:xfrm>
            <a:off x="5130800" y="2162175"/>
            <a:ext cx="398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3,000</a:t>
            </a:r>
            <a:endParaRPr lang="en-US" altLang="en-US" sz="1400">
              <a:cs typeface="Arial" panose="020B0604020202020204" pitchFamily="34" charset="0"/>
            </a:endParaRPr>
          </a:p>
        </p:txBody>
      </p:sp>
      <p:sp>
        <p:nvSpPr>
          <p:cNvPr id="100371" name="Rectangle 1050"/>
          <p:cNvSpPr>
            <a:spLocks noChangeArrowheads="1"/>
          </p:cNvSpPr>
          <p:nvPr/>
        </p:nvSpPr>
        <p:spPr bwMode="auto">
          <a:xfrm>
            <a:off x="5130800" y="3136900"/>
            <a:ext cx="3984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2,000</a:t>
            </a:r>
            <a:endParaRPr lang="en-US" altLang="en-US" sz="1400">
              <a:cs typeface="Arial" panose="020B0604020202020204" pitchFamily="34" charset="0"/>
            </a:endParaRPr>
          </a:p>
        </p:txBody>
      </p:sp>
      <p:sp>
        <p:nvSpPr>
          <p:cNvPr id="100372" name="Line 1051"/>
          <p:cNvSpPr>
            <a:spLocks noChangeShapeType="1"/>
          </p:cNvSpPr>
          <p:nvPr/>
        </p:nvSpPr>
        <p:spPr bwMode="auto">
          <a:xfrm>
            <a:off x="5640388" y="3271838"/>
            <a:ext cx="125412"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0373" name="Rectangle 1052"/>
          <p:cNvSpPr>
            <a:spLocks noChangeArrowheads="1"/>
          </p:cNvSpPr>
          <p:nvPr/>
        </p:nvSpPr>
        <p:spPr bwMode="auto">
          <a:xfrm>
            <a:off x="5130800" y="3622675"/>
            <a:ext cx="3984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1,500</a:t>
            </a:r>
            <a:endParaRPr lang="en-US" altLang="en-US" sz="1400">
              <a:cs typeface="Arial" panose="020B0604020202020204" pitchFamily="34" charset="0"/>
            </a:endParaRPr>
          </a:p>
        </p:txBody>
      </p:sp>
      <p:sp>
        <p:nvSpPr>
          <p:cNvPr id="100374" name="Line 1053"/>
          <p:cNvSpPr>
            <a:spLocks noChangeShapeType="1"/>
          </p:cNvSpPr>
          <p:nvPr/>
        </p:nvSpPr>
        <p:spPr bwMode="auto">
          <a:xfrm>
            <a:off x="5640388" y="3751263"/>
            <a:ext cx="125412"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0375" name="Line 1054"/>
          <p:cNvSpPr>
            <a:spLocks noChangeShapeType="1"/>
          </p:cNvSpPr>
          <p:nvPr/>
        </p:nvSpPr>
        <p:spPr bwMode="auto">
          <a:xfrm flipV="1">
            <a:off x="6503988" y="5072063"/>
            <a:ext cx="0" cy="13970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0376" name="Line 1055"/>
          <p:cNvSpPr>
            <a:spLocks noChangeShapeType="1"/>
          </p:cNvSpPr>
          <p:nvPr/>
        </p:nvSpPr>
        <p:spPr bwMode="auto">
          <a:xfrm flipV="1">
            <a:off x="6075363" y="5072063"/>
            <a:ext cx="0" cy="13970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0377" name="Rectangle 1056"/>
          <p:cNvSpPr>
            <a:spLocks noChangeArrowheads="1"/>
          </p:cNvSpPr>
          <p:nvPr/>
        </p:nvSpPr>
        <p:spPr bwMode="auto">
          <a:xfrm>
            <a:off x="6454775" y="5249863"/>
            <a:ext cx="889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1</a:t>
            </a:r>
            <a:endParaRPr lang="en-US" altLang="en-US" sz="1400">
              <a:cs typeface="Arial" panose="020B0604020202020204" pitchFamily="34" charset="0"/>
            </a:endParaRPr>
          </a:p>
        </p:txBody>
      </p:sp>
      <p:sp>
        <p:nvSpPr>
          <p:cNvPr id="100378" name="Rectangle 1057"/>
          <p:cNvSpPr>
            <a:spLocks noChangeArrowheads="1"/>
          </p:cNvSpPr>
          <p:nvPr/>
        </p:nvSpPr>
        <p:spPr bwMode="auto">
          <a:xfrm>
            <a:off x="5962650" y="5249863"/>
            <a:ext cx="2159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0.5</a:t>
            </a:r>
            <a:endParaRPr lang="en-US" altLang="en-US" sz="1400">
              <a:cs typeface="Arial" panose="020B0604020202020204" pitchFamily="34" charset="0"/>
            </a:endParaRPr>
          </a:p>
        </p:txBody>
      </p:sp>
      <p:sp>
        <p:nvSpPr>
          <p:cNvPr id="100379" name="Rectangle 1058"/>
          <p:cNvSpPr>
            <a:spLocks noChangeArrowheads="1"/>
          </p:cNvSpPr>
          <p:nvPr/>
        </p:nvSpPr>
        <p:spPr bwMode="auto">
          <a:xfrm>
            <a:off x="6821488" y="5249863"/>
            <a:ext cx="2159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1.5</a:t>
            </a:r>
            <a:endParaRPr lang="en-US" altLang="en-US" sz="1400">
              <a:cs typeface="Arial" panose="020B0604020202020204" pitchFamily="34" charset="0"/>
            </a:endParaRPr>
          </a:p>
        </p:txBody>
      </p:sp>
      <p:sp>
        <p:nvSpPr>
          <p:cNvPr id="100382" name="Line 1061"/>
          <p:cNvSpPr>
            <a:spLocks noChangeShapeType="1"/>
          </p:cNvSpPr>
          <p:nvPr/>
        </p:nvSpPr>
        <p:spPr bwMode="auto">
          <a:xfrm flipV="1">
            <a:off x="2641600" y="3397250"/>
            <a:ext cx="257175" cy="30003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0383" name="Line 1062"/>
          <p:cNvSpPr>
            <a:spLocks noChangeShapeType="1"/>
          </p:cNvSpPr>
          <p:nvPr/>
        </p:nvSpPr>
        <p:spPr bwMode="auto">
          <a:xfrm flipV="1">
            <a:off x="1754188" y="3101975"/>
            <a:ext cx="0" cy="94932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0384" name="Freeform 1063"/>
          <p:cNvSpPr>
            <a:spLocks/>
          </p:cNvSpPr>
          <p:nvPr/>
        </p:nvSpPr>
        <p:spPr bwMode="auto">
          <a:xfrm>
            <a:off x="2849563" y="2882900"/>
            <a:ext cx="1570037" cy="571500"/>
          </a:xfrm>
          <a:custGeom>
            <a:avLst/>
            <a:gdLst>
              <a:gd name="T0" fmla="*/ 2147483647 w 266"/>
              <a:gd name="T1" fmla="*/ 2147483647 h 97"/>
              <a:gd name="T2" fmla="*/ 2147483647 w 266"/>
              <a:gd name="T3" fmla="*/ 2147483647 h 97"/>
              <a:gd name="T4" fmla="*/ 2147483647 w 266"/>
              <a:gd name="T5" fmla="*/ 2147483647 h 97"/>
              <a:gd name="T6" fmla="*/ 0 w 266"/>
              <a:gd name="T7" fmla="*/ 2147483647 h 97"/>
              <a:gd name="T8" fmla="*/ 0 w 266"/>
              <a:gd name="T9" fmla="*/ 2147483647 h 97"/>
              <a:gd name="T10" fmla="*/ 2147483647 w 266"/>
              <a:gd name="T11" fmla="*/ 0 h 97"/>
              <a:gd name="T12" fmla="*/ 2147483647 w 266"/>
              <a:gd name="T13" fmla="*/ 0 h 97"/>
              <a:gd name="T14" fmla="*/ 2147483647 w 266"/>
              <a:gd name="T15" fmla="*/ 2147483647 h 97"/>
              <a:gd name="T16" fmla="*/ 2147483647 w 266"/>
              <a:gd name="T17" fmla="*/ 2147483647 h 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97"/>
              <a:gd name="T29" fmla="*/ 266 w 266"/>
              <a:gd name="T30" fmla="*/ 97 h 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97">
                <a:moveTo>
                  <a:pt x="266" y="81"/>
                </a:moveTo>
                <a:cubicBezTo>
                  <a:pt x="266" y="89"/>
                  <a:pt x="259" y="97"/>
                  <a:pt x="250" y="97"/>
                </a:cubicBezTo>
                <a:cubicBezTo>
                  <a:pt x="16" y="97"/>
                  <a:pt x="16" y="97"/>
                  <a:pt x="16" y="97"/>
                </a:cubicBezTo>
                <a:cubicBezTo>
                  <a:pt x="7" y="97"/>
                  <a:pt x="0" y="89"/>
                  <a:pt x="0" y="81"/>
                </a:cubicBezTo>
                <a:cubicBezTo>
                  <a:pt x="0" y="16"/>
                  <a:pt x="0" y="16"/>
                  <a:pt x="0" y="16"/>
                </a:cubicBezTo>
                <a:cubicBezTo>
                  <a:pt x="0" y="7"/>
                  <a:pt x="7" y="0"/>
                  <a:pt x="16" y="0"/>
                </a:cubicBezTo>
                <a:cubicBezTo>
                  <a:pt x="250" y="0"/>
                  <a:pt x="250" y="0"/>
                  <a:pt x="250" y="0"/>
                </a:cubicBezTo>
                <a:cubicBezTo>
                  <a:pt x="259" y="0"/>
                  <a:pt x="266" y="7"/>
                  <a:pt x="266" y="16"/>
                </a:cubicBezTo>
                <a:lnTo>
                  <a:pt x="266" y="81"/>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385" name="Freeform 1064"/>
          <p:cNvSpPr>
            <a:spLocks/>
          </p:cNvSpPr>
          <p:nvPr/>
        </p:nvSpPr>
        <p:spPr bwMode="auto">
          <a:xfrm>
            <a:off x="1101725" y="2541588"/>
            <a:ext cx="1641475" cy="571500"/>
          </a:xfrm>
          <a:custGeom>
            <a:avLst/>
            <a:gdLst>
              <a:gd name="T0" fmla="*/ 2147483647 w 267"/>
              <a:gd name="T1" fmla="*/ 2147483647 h 97"/>
              <a:gd name="T2" fmla="*/ 2147483647 w 267"/>
              <a:gd name="T3" fmla="*/ 2147483647 h 97"/>
              <a:gd name="T4" fmla="*/ 2147483647 w 267"/>
              <a:gd name="T5" fmla="*/ 2147483647 h 97"/>
              <a:gd name="T6" fmla="*/ 0 w 267"/>
              <a:gd name="T7" fmla="*/ 2147483647 h 97"/>
              <a:gd name="T8" fmla="*/ 0 w 267"/>
              <a:gd name="T9" fmla="*/ 2147483647 h 97"/>
              <a:gd name="T10" fmla="*/ 2147483647 w 267"/>
              <a:gd name="T11" fmla="*/ 0 h 97"/>
              <a:gd name="T12" fmla="*/ 2147483647 w 267"/>
              <a:gd name="T13" fmla="*/ 0 h 97"/>
              <a:gd name="T14" fmla="*/ 2147483647 w 267"/>
              <a:gd name="T15" fmla="*/ 2147483647 h 97"/>
              <a:gd name="T16" fmla="*/ 2147483647 w 267"/>
              <a:gd name="T17" fmla="*/ 2147483647 h 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7"/>
              <a:gd name="T28" fmla="*/ 0 h 97"/>
              <a:gd name="T29" fmla="*/ 267 w 267"/>
              <a:gd name="T30" fmla="*/ 97 h 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7" h="97">
                <a:moveTo>
                  <a:pt x="267" y="81"/>
                </a:moveTo>
                <a:cubicBezTo>
                  <a:pt x="267" y="89"/>
                  <a:pt x="259" y="97"/>
                  <a:pt x="251" y="97"/>
                </a:cubicBezTo>
                <a:cubicBezTo>
                  <a:pt x="16" y="97"/>
                  <a:pt x="16" y="97"/>
                  <a:pt x="16" y="97"/>
                </a:cubicBezTo>
                <a:cubicBezTo>
                  <a:pt x="7" y="97"/>
                  <a:pt x="0" y="89"/>
                  <a:pt x="0" y="81"/>
                </a:cubicBezTo>
                <a:cubicBezTo>
                  <a:pt x="0" y="16"/>
                  <a:pt x="0" y="16"/>
                  <a:pt x="0" y="16"/>
                </a:cubicBezTo>
                <a:cubicBezTo>
                  <a:pt x="0" y="7"/>
                  <a:pt x="7" y="0"/>
                  <a:pt x="16" y="0"/>
                </a:cubicBezTo>
                <a:cubicBezTo>
                  <a:pt x="251" y="0"/>
                  <a:pt x="251" y="0"/>
                  <a:pt x="251" y="0"/>
                </a:cubicBezTo>
                <a:cubicBezTo>
                  <a:pt x="259" y="0"/>
                  <a:pt x="267" y="7"/>
                  <a:pt x="267" y="16"/>
                </a:cubicBezTo>
                <a:lnTo>
                  <a:pt x="267" y="81"/>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386" name="Line 1065"/>
          <p:cNvSpPr>
            <a:spLocks noChangeShapeType="1"/>
          </p:cNvSpPr>
          <p:nvPr/>
        </p:nvSpPr>
        <p:spPr bwMode="auto">
          <a:xfrm>
            <a:off x="896938" y="3744913"/>
            <a:ext cx="2566987" cy="1466850"/>
          </a:xfrm>
          <a:prstGeom prst="line">
            <a:avLst/>
          </a:prstGeom>
          <a:noFill/>
          <a:ln w="30163">
            <a:solidFill>
              <a:srgbClr val="0076A3"/>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0387" name="Oval 1066"/>
          <p:cNvSpPr>
            <a:spLocks noChangeArrowheads="1"/>
          </p:cNvSpPr>
          <p:nvPr/>
        </p:nvSpPr>
        <p:spPr bwMode="auto">
          <a:xfrm>
            <a:off x="1700213" y="4168775"/>
            <a:ext cx="103187" cy="1190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388" name="Freeform 1067"/>
          <p:cNvSpPr>
            <a:spLocks/>
          </p:cNvSpPr>
          <p:nvPr/>
        </p:nvSpPr>
        <p:spPr bwMode="auto">
          <a:xfrm>
            <a:off x="869950" y="1712913"/>
            <a:ext cx="3438525" cy="3502025"/>
          </a:xfrm>
          <a:custGeom>
            <a:avLst/>
            <a:gdLst>
              <a:gd name="T0" fmla="*/ 2147483647 w 1573"/>
              <a:gd name="T1" fmla="*/ 2147483647 h 1403"/>
              <a:gd name="T2" fmla="*/ 0 w 1573"/>
              <a:gd name="T3" fmla="*/ 2147483647 h 1403"/>
              <a:gd name="T4" fmla="*/ 0 w 1573"/>
              <a:gd name="T5" fmla="*/ 0 h 1403"/>
              <a:gd name="T6" fmla="*/ 0 60000 65536"/>
              <a:gd name="T7" fmla="*/ 0 60000 65536"/>
              <a:gd name="T8" fmla="*/ 0 60000 65536"/>
              <a:gd name="T9" fmla="*/ 0 w 1573"/>
              <a:gd name="T10" fmla="*/ 0 h 1403"/>
              <a:gd name="T11" fmla="*/ 1573 w 1573"/>
              <a:gd name="T12" fmla="*/ 1403 h 1403"/>
            </a:gdLst>
            <a:ahLst/>
            <a:cxnLst>
              <a:cxn ang="T6">
                <a:pos x="T0" y="T1"/>
              </a:cxn>
              <a:cxn ang="T7">
                <a:pos x="T2" y="T3"/>
              </a:cxn>
              <a:cxn ang="T8">
                <a:pos x="T4" y="T5"/>
              </a:cxn>
            </a:cxnLst>
            <a:rect l="T9" t="T10" r="T11" b="T12"/>
            <a:pathLst>
              <a:path w="1573" h="1403">
                <a:moveTo>
                  <a:pt x="1573" y="1403"/>
                </a:moveTo>
                <a:lnTo>
                  <a:pt x="0" y="1403"/>
                </a:lnTo>
                <a:lnTo>
                  <a:pt x="0" y="0"/>
                </a:lnTo>
              </a:path>
            </a:pathLst>
          </a:cu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91" name="Line 1070"/>
          <p:cNvSpPr>
            <a:spLocks noChangeShapeType="1"/>
          </p:cNvSpPr>
          <p:nvPr/>
        </p:nvSpPr>
        <p:spPr bwMode="auto">
          <a:xfrm>
            <a:off x="6143625" y="3271838"/>
            <a:ext cx="598488"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0393" name="Freeform 1072"/>
          <p:cNvSpPr>
            <a:spLocks/>
          </p:cNvSpPr>
          <p:nvPr/>
        </p:nvSpPr>
        <p:spPr bwMode="auto">
          <a:xfrm>
            <a:off x="6727825" y="2808288"/>
            <a:ext cx="1100138" cy="796925"/>
          </a:xfrm>
          <a:custGeom>
            <a:avLst/>
            <a:gdLst>
              <a:gd name="T0" fmla="*/ 2147483647 w 213"/>
              <a:gd name="T1" fmla="*/ 2147483647 h 135"/>
              <a:gd name="T2" fmla="*/ 2147483647 w 213"/>
              <a:gd name="T3" fmla="*/ 2147483647 h 135"/>
              <a:gd name="T4" fmla="*/ 2147483647 w 213"/>
              <a:gd name="T5" fmla="*/ 2147483647 h 135"/>
              <a:gd name="T6" fmla="*/ 0 w 213"/>
              <a:gd name="T7" fmla="*/ 2147483647 h 135"/>
              <a:gd name="T8" fmla="*/ 0 w 213"/>
              <a:gd name="T9" fmla="*/ 2147483647 h 135"/>
              <a:gd name="T10" fmla="*/ 2147483647 w 213"/>
              <a:gd name="T11" fmla="*/ 0 h 135"/>
              <a:gd name="T12" fmla="*/ 2147483647 w 213"/>
              <a:gd name="T13" fmla="*/ 0 h 135"/>
              <a:gd name="T14" fmla="*/ 2147483647 w 213"/>
              <a:gd name="T15" fmla="*/ 2147483647 h 135"/>
              <a:gd name="T16" fmla="*/ 2147483647 w 213"/>
              <a:gd name="T17" fmla="*/ 214748364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3"/>
              <a:gd name="T28" fmla="*/ 0 h 135"/>
              <a:gd name="T29" fmla="*/ 213 w 213"/>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3" h="135">
                <a:moveTo>
                  <a:pt x="213" y="119"/>
                </a:moveTo>
                <a:cubicBezTo>
                  <a:pt x="213" y="128"/>
                  <a:pt x="206" y="135"/>
                  <a:pt x="197" y="135"/>
                </a:cubicBezTo>
                <a:cubicBezTo>
                  <a:pt x="16" y="135"/>
                  <a:pt x="16" y="135"/>
                  <a:pt x="16" y="135"/>
                </a:cubicBezTo>
                <a:cubicBezTo>
                  <a:pt x="7" y="135"/>
                  <a:pt x="0" y="128"/>
                  <a:pt x="0" y="119"/>
                </a:cubicBezTo>
                <a:cubicBezTo>
                  <a:pt x="0" y="16"/>
                  <a:pt x="0" y="16"/>
                  <a:pt x="0" y="16"/>
                </a:cubicBezTo>
                <a:cubicBezTo>
                  <a:pt x="0" y="8"/>
                  <a:pt x="7" y="0"/>
                  <a:pt x="16" y="0"/>
                </a:cubicBezTo>
                <a:cubicBezTo>
                  <a:pt x="197" y="0"/>
                  <a:pt x="197" y="0"/>
                  <a:pt x="197" y="0"/>
                </a:cubicBezTo>
                <a:cubicBezTo>
                  <a:pt x="206" y="0"/>
                  <a:pt x="213" y="8"/>
                  <a:pt x="213" y="16"/>
                </a:cubicBezTo>
                <a:lnTo>
                  <a:pt x="213" y="119"/>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394" name="Line 1073"/>
          <p:cNvSpPr>
            <a:spLocks noChangeShapeType="1"/>
          </p:cNvSpPr>
          <p:nvPr/>
        </p:nvSpPr>
        <p:spPr bwMode="auto">
          <a:xfrm>
            <a:off x="6500813" y="3756025"/>
            <a:ext cx="720725" cy="25558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0395" name="Freeform 1074"/>
          <p:cNvSpPr>
            <a:spLocks/>
          </p:cNvSpPr>
          <p:nvPr/>
        </p:nvSpPr>
        <p:spPr bwMode="auto">
          <a:xfrm>
            <a:off x="7186613" y="3868738"/>
            <a:ext cx="1195387" cy="796925"/>
          </a:xfrm>
          <a:custGeom>
            <a:avLst/>
            <a:gdLst>
              <a:gd name="T0" fmla="*/ 2147483647 w 200"/>
              <a:gd name="T1" fmla="*/ 2147483647 h 135"/>
              <a:gd name="T2" fmla="*/ 2147483647 w 200"/>
              <a:gd name="T3" fmla="*/ 2147483647 h 135"/>
              <a:gd name="T4" fmla="*/ 2147483647 w 200"/>
              <a:gd name="T5" fmla="*/ 2147483647 h 135"/>
              <a:gd name="T6" fmla="*/ 0 w 200"/>
              <a:gd name="T7" fmla="*/ 2147483647 h 135"/>
              <a:gd name="T8" fmla="*/ 0 w 200"/>
              <a:gd name="T9" fmla="*/ 2147483647 h 135"/>
              <a:gd name="T10" fmla="*/ 2147483647 w 200"/>
              <a:gd name="T11" fmla="*/ 0 h 135"/>
              <a:gd name="T12" fmla="*/ 2147483647 w 200"/>
              <a:gd name="T13" fmla="*/ 0 h 135"/>
              <a:gd name="T14" fmla="*/ 2147483647 w 200"/>
              <a:gd name="T15" fmla="*/ 2147483647 h 135"/>
              <a:gd name="T16" fmla="*/ 2147483647 w 200"/>
              <a:gd name="T17" fmla="*/ 214748364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
              <a:gd name="T28" fmla="*/ 0 h 135"/>
              <a:gd name="T29" fmla="*/ 200 w 200"/>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 h="135">
                <a:moveTo>
                  <a:pt x="200" y="119"/>
                </a:moveTo>
                <a:cubicBezTo>
                  <a:pt x="200" y="128"/>
                  <a:pt x="193" y="135"/>
                  <a:pt x="184" y="135"/>
                </a:cubicBezTo>
                <a:cubicBezTo>
                  <a:pt x="16" y="135"/>
                  <a:pt x="16" y="135"/>
                  <a:pt x="16" y="135"/>
                </a:cubicBezTo>
                <a:cubicBezTo>
                  <a:pt x="7" y="135"/>
                  <a:pt x="0" y="128"/>
                  <a:pt x="0" y="119"/>
                </a:cubicBezTo>
                <a:cubicBezTo>
                  <a:pt x="0" y="16"/>
                  <a:pt x="0" y="16"/>
                  <a:pt x="0" y="16"/>
                </a:cubicBezTo>
                <a:cubicBezTo>
                  <a:pt x="0" y="7"/>
                  <a:pt x="7" y="0"/>
                  <a:pt x="16" y="0"/>
                </a:cubicBezTo>
                <a:cubicBezTo>
                  <a:pt x="184" y="0"/>
                  <a:pt x="184" y="0"/>
                  <a:pt x="184" y="0"/>
                </a:cubicBezTo>
                <a:cubicBezTo>
                  <a:pt x="193" y="0"/>
                  <a:pt x="200" y="7"/>
                  <a:pt x="200" y="16"/>
                </a:cubicBezTo>
                <a:lnTo>
                  <a:pt x="200" y="119"/>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396" name="Line 1075"/>
          <p:cNvSpPr>
            <a:spLocks noChangeShapeType="1"/>
          </p:cNvSpPr>
          <p:nvPr/>
        </p:nvSpPr>
        <p:spPr bwMode="auto">
          <a:xfrm>
            <a:off x="5640388" y="2311400"/>
            <a:ext cx="1292225" cy="2900363"/>
          </a:xfrm>
          <a:prstGeom prst="line">
            <a:avLst/>
          </a:prstGeom>
          <a:noFill/>
          <a:ln w="30163">
            <a:solidFill>
              <a:srgbClr val="0076A3"/>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0397" name="Freeform 1076"/>
          <p:cNvSpPr>
            <a:spLocks/>
          </p:cNvSpPr>
          <p:nvPr/>
        </p:nvSpPr>
        <p:spPr bwMode="auto">
          <a:xfrm>
            <a:off x="5640388" y="1709738"/>
            <a:ext cx="3460750" cy="3502025"/>
          </a:xfrm>
          <a:custGeom>
            <a:avLst/>
            <a:gdLst>
              <a:gd name="T0" fmla="*/ 2147483647 w 1583"/>
              <a:gd name="T1" fmla="*/ 2147483647 h 1403"/>
              <a:gd name="T2" fmla="*/ 0 w 1583"/>
              <a:gd name="T3" fmla="*/ 2147483647 h 1403"/>
              <a:gd name="T4" fmla="*/ 0 w 1583"/>
              <a:gd name="T5" fmla="*/ 0 h 1403"/>
              <a:gd name="T6" fmla="*/ 0 60000 65536"/>
              <a:gd name="T7" fmla="*/ 0 60000 65536"/>
              <a:gd name="T8" fmla="*/ 0 60000 65536"/>
              <a:gd name="T9" fmla="*/ 0 w 1583"/>
              <a:gd name="T10" fmla="*/ 0 h 1403"/>
              <a:gd name="T11" fmla="*/ 1583 w 1583"/>
              <a:gd name="T12" fmla="*/ 1403 h 1403"/>
            </a:gdLst>
            <a:ahLst/>
            <a:cxnLst>
              <a:cxn ang="T6">
                <a:pos x="T0" y="T1"/>
              </a:cxn>
              <a:cxn ang="T7">
                <a:pos x="T2" y="T3"/>
              </a:cxn>
              <a:cxn ang="T8">
                <a:pos x="T4" y="T5"/>
              </a:cxn>
            </a:cxnLst>
            <a:rect l="T9" t="T10" r="T11" b="T12"/>
            <a:pathLst>
              <a:path w="1583" h="1403">
                <a:moveTo>
                  <a:pt x="1583" y="1403"/>
                </a:moveTo>
                <a:lnTo>
                  <a:pt x="0" y="1403"/>
                </a:lnTo>
                <a:lnTo>
                  <a:pt x="0" y="0"/>
                </a:lnTo>
              </a:path>
            </a:pathLst>
          </a:cu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99" name="Oval 1078"/>
          <p:cNvSpPr>
            <a:spLocks noChangeArrowheads="1"/>
          </p:cNvSpPr>
          <p:nvPr/>
        </p:nvSpPr>
        <p:spPr bwMode="auto">
          <a:xfrm>
            <a:off x="6019800" y="3214688"/>
            <a:ext cx="101600" cy="1174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00" name="Rectangle 1079"/>
          <p:cNvSpPr>
            <a:spLocks noChangeArrowheads="1"/>
          </p:cNvSpPr>
          <p:nvPr/>
        </p:nvSpPr>
        <p:spPr bwMode="auto">
          <a:xfrm>
            <a:off x="3605213" y="4718050"/>
            <a:ext cx="114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U</a:t>
            </a:r>
            <a:endParaRPr lang="en-US" altLang="en-US" sz="1400">
              <a:cs typeface="Arial" panose="020B0604020202020204" pitchFamily="34" charset="0"/>
            </a:endParaRPr>
          </a:p>
        </p:txBody>
      </p:sp>
      <p:sp>
        <p:nvSpPr>
          <p:cNvPr id="100401" name="Rectangle 1080"/>
          <p:cNvSpPr>
            <a:spLocks noChangeArrowheads="1"/>
          </p:cNvSpPr>
          <p:nvPr/>
        </p:nvSpPr>
        <p:spPr bwMode="auto">
          <a:xfrm>
            <a:off x="3721100" y="4718050"/>
            <a:ext cx="1603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.S.</a:t>
            </a:r>
            <a:endParaRPr lang="en-US" altLang="en-US" sz="1400">
              <a:cs typeface="Arial" panose="020B0604020202020204" pitchFamily="34" charset="0"/>
            </a:endParaRPr>
          </a:p>
        </p:txBody>
      </p:sp>
      <p:sp>
        <p:nvSpPr>
          <p:cNvPr id="100402" name="Rectangle 1081"/>
          <p:cNvSpPr>
            <a:spLocks noChangeArrowheads="1"/>
          </p:cNvSpPr>
          <p:nvPr/>
        </p:nvSpPr>
        <p:spPr bwMode="auto">
          <a:xfrm>
            <a:off x="3605213" y="4937125"/>
            <a:ext cx="2778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PPF</a:t>
            </a:r>
            <a:endParaRPr lang="en-US" altLang="en-US" sz="1400">
              <a:cs typeface="Arial" panose="020B0604020202020204" pitchFamily="34" charset="0"/>
            </a:endParaRPr>
          </a:p>
        </p:txBody>
      </p:sp>
      <p:sp>
        <p:nvSpPr>
          <p:cNvPr id="100403" name="Rectangle 1082"/>
          <p:cNvSpPr>
            <a:spLocks noChangeArrowheads="1"/>
          </p:cNvSpPr>
          <p:nvPr/>
        </p:nvSpPr>
        <p:spPr bwMode="auto">
          <a:xfrm>
            <a:off x="7011988" y="4718050"/>
            <a:ext cx="6985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Canadian</a:t>
            </a:r>
            <a:endParaRPr lang="en-US" altLang="en-US" sz="1400">
              <a:cs typeface="Arial" panose="020B0604020202020204" pitchFamily="34" charset="0"/>
            </a:endParaRPr>
          </a:p>
        </p:txBody>
      </p:sp>
      <p:sp>
        <p:nvSpPr>
          <p:cNvPr id="100404" name="Rectangle 1083"/>
          <p:cNvSpPr>
            <a:spLocks noChangeArrowheads="1"/>
          </p:cNvSpPr>
          <p:nvPr/>
        </p:nvSpPr>
        <p:spPr bwMode="auto">
          <a:xfrm>
            <a:off x="7011988" y="4937125"/>
            <a:ext cx="2778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PPF</a:t>
            </a:r>
            <a:endParaRPr lang="en-US" altLang="en-US" sz="1400">
              <a:cs typeface="Arial" panose="020B0604020202020204" pitchFamily="34" charset="0"/>
            </a:endParaRPr>
          </a:p>
        </p:txBody>
      </p:sp>
      <p:sp>
        <p:nvSpPr>
          <p:cNvPr id="100405" name="Oval 1084"/>
          <p:cNvSpPr>
            <a:spLocks noChangeArrowheads="1"/>
          </p:cNvSpPr>
          <p:nvPr/>
        </p:nvSpPr>
        <p:spPr bwMode="auto">
          <a:xfrm>
            <a:off x="1076325" y="4222750"/>
            <a:ext cx="20638" cy="238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06" name="Oval 1085"/>
          <p:cNvSpPr>
            <a:spLocks noChangeArrowheads="1"/>
          </p:cNvSpPr>
          <p:nvPr/>
        </p:nvSpPr>
        <p:spPr bwMode="auto">
          <a:xfrm>
            <a:off x="1169988" y="4222750"/>
            <a:ext cx="19050" cy="238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07" name="Oval 1086"/>
          <p:cNvSpPr>
            <a:spLocks noChangeArrowheads="1"/>
          </p:cNvSpPr>
          <p:nvPr/>
        </p:nvSpPr>
        <p:spPr bwMode="auto">
          <a:xfrm>
            <a:off x="1262063" y="4222750"/>
            <a:ext cx="20637" cy="238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08" name="Oval 1087"/>
          <p:cNvSpPr>
            <a:spLocks noChangeArrowheads="1"/>
          </p:cNvSpPr>
          <p:nvPr/>
        </p:nvSpPr>
        <p:spPr bwMode="auto">
          <a:xfrm>
            <a:off x="1355725" y="4222750"/>
            <a:ext cx="19050" cy="238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09" name="Oval 1088"/>
          <p:cNvSpPr>
            <a:spLocks noChangeArrowheads="1"/>
          </p:cNvSpPr>
          <p:nvPr/>
        </p:nvSpPr>
        <p:spPr bwMode="auto">
          <a:xfrm>
            <a:off x="1447800" y="4222750"/>
            <a:ext cx="22225" cy="238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0" name="Oval 1089"/>
          <p:cNvSpPr>
            <a:spLocks noChangeArrowheads="1"/>
          </p:cNvSpPr>
          <p:nvPr/>
        </p:nvSpPr>
        <p:spPr bwMode="auto">
          <a:xfrm>
            <a:off x="1541463" y="4222750"/>
            <a:ext cx="19050" cy="238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1" name="Oval 1090"/>
          <p:cNvSpPr>
            <a:spLocks noChangeArrowheads="1"/>
          </p:cNvSpPr>
          <p:nvPr/>
        </p:nvSpPr>
        <p:spPr bwMode="auto">
          <a:xfrm>
            <a:off x="1639888" y="4222750"/>
            <a:ext cx="19050" cy="238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2" name="Oval 1091"/>
          <p:cNvSpPr>
            <a:spLocks noChangeArrowheads="1"/>
          </p:cNvSpPr>
          <p:nvPr/>
        </p:nvSpPr>
        <p:spPr bwMode="auto">
          <a:xfrm>
            <a:off x="1076325" y="3738563"/>
            <a:ext cx="20638"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3" name="Oval 1092"/>
          <p:cNvSpPr>
            <a:spLocks noChangeArrowheads="1"/>
          </p:cNvSpPr>
          <p:nvPr/>
        </p:nvSpPr>
        <p:spPr bwMode="auto">
          <a:xfrm>
            <a:off x="1169988" y="37385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4" name="Oval 1093"/>
          <p:cNvSpPr>
            <a:spLocks noChangeArrowheads="1"/>
          </p:cNvSpPr>
          <p:nvPr/>
        </p:nvSpPr>
        <p:spPr bwMode="auto">
          <a:xfrm>
            <a:off x="1262063" y="3738563"/>
            <a:ext cx="20637"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5" name="Oval 1094"/>
          <p:cNvSpPr>
            <a:spLocks noChangeArrowheads="1"/>
          </p:cNvSpPr>
          <p:nvPr/>
        </p:nvSpPr>
        <p:spPr bwMode="auto">
          <a:xfrm>
            <a:off x="1355725" y="37385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6" name="Oval 1095"/>
          <p:cNvSpPr>
            <a:spLocks noChangeArrowheads="1"/>
          </p:cNvSpPr>
          <p:nvPr/>
        </p:nvSpPr>
        <p:spPr bwMode="auto">
          <a:xfrm>
            <a:off x="1447800" y="3738563"/>
            <a:ext cx="22225"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7" name="Oval 1096"/>
          <p:cNvSpPr>
            <a:spLocks noChangeArrowheads="1"/>
          </p:cNvSpPr>
          <p:nvPr/>
        </p:nvSpPr>
        <p:spPr bwMode="auto">
          <a:xfrm>
            <a:off x="1541463" y="37385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8" name="Oval 1097"/>
          <p:cNvSpPr>
            <a:spLocks noChangeArrowheads="1"/>
          </p:cNvSpPr>
          <p:nvPr/>
        </p:nvSpPr>
        <p:spPr bwMode="auto">
          <a:xfrm>
            <a:off x="1639888" y="37385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19" name="Oval 1098"/>
          <p:cNvSpPr>
            <a:spLocks noChangeArrowheads="1"/>
          </p:cNvSpPr>
          <p:nvPr/>
        </p:nvSpPr>
        <p:spPr bwMode="auto">
          <a:xfrm>
            <a:off x="1731963" y="3738563"/>
            <a:ext cx="22225"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0" name="Oval 1099"/>
          <p:cNvSpPr>
            <a:spLocks noChangeArrowheads="1"/>
          </p:cNvSpPr>
          <p:nvPr/>
        </p:nvSpPr>
        <p:spPr bwMode="auto">
          <a:xfrm>
            <a:off x="1825625" y="37385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1" name="Oval 1100"/>
          <p:cNvSpPr>
            <a:spLocks noChangeArrowheads="1"/>
          </p:cNvSpPr>
          <p:nvPr/>
        </p:nvSpPr>
        <p:spPr bwMode="auto">
          <a:xfrm>
            <a:off x="1917700" y="3738563"/>
            <a:ext cx="22225"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2" name="Oval 1101"/>
          <p:cNvSpPr>
            <a:spLocks noChangeArrowheads="1"/>
          </p:cNvSpPr>
          <p:nvPr/>
        </p:nvSpPr>
        <p:spPr bwMode="auto">
          <a:xfrm>
            <a:off x="2011363" y="37385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3" name="Oval 1102"/>
          <p:cNvSpPr>
            <a:spLocks noChangeArrowheads="1"/>
          </p:cNvSpPr>
          <p:nvPr/>
        </p:nvSpPr>
        <p:spPr bwMode="auto">
          <a:xfrm>
            <a:off x="2103438" y="3738563"/>
            <a:ext cx="22225"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4" name="Oval 1103"/>
          <p:cNvSpPr>
            <a:spLocks noChangeArrowheads="1"/>
          </p:cNvSpPr>
          <p:nvPr/>
        </p:nvSpPr>
        <p:spPr bwMode="auto">
          <a:xfrm>
            <a:off x="2197100" y="3738563"/>
            <a:ext cx="20638"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5" name="Oval 1104"/>
          <p:cNvSpPr>
            <a:spLocks noChangeArrowheads="1"/>
          </p:cNvSpPr>
          <p:nvPr/>
        </p:nvSpPr>
        <p:spPr bwMode="auto">
          <a:xfrm>
            <a:off x="2289175" y="3738563"/>
            <a:ext cx="22225"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6" name="Oval 1105"/>
          <p:cNvSpPr>
            <a:spLocks noChangeArrowheads="1"/>
          </p:cNvSpPr>
          <p:nvPr/>
        </p:nvSpPr>
        <p:spPr bwMode="auto">
          <a:xfrm>
            <a:off x="2387600" y="3738563"/>
            <a:ext cx="22225"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7" name="Oval 1106"/>
          <p:cNvSpPr>
            <a:spLocks noChangeArrowheads="1"/>
          </p:cNvSpPr>
          <p:nvPr/>
        </p:nvSpPr>
        <p:spPr bwMode="auto">
          <a:xfrm>
            <a:off x="5829300" y="37385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8" name="Oval 1107"/>
          <p:cNvSpPr>
            <a:spLocks noChangeArrowheads="1"/>
          </p:cNvSpPr>
          <p:nvPr/>
        </p:nvSpPr>
        <p:spPr bwMode="auto">
          <a:xfrm>
            <a:off x="5921375" y="37385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29" name="Oval 1108"/>
          <p:cNvSpPr>
            <a:spLocks noChangeArrowheads="1"/>
          </p:cNvSpPr>
          <p:nvPr/>
        </p:nvSpPr>
        <p:spPr bwMode="auto">
          <a:xfrm>
            <a:off x="5829300" y="3262313"/>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0" name="Oval 1109"/>
          <p:cNvSpPr>
            <a:spLocks noChangeArrowheads="1"/>
          </p:cNvSpPr>
          <p:nvPr/>
        </p:nvSpPr>
        <p:spPr bwMode="auto">
          <a:xfrm>
            <a:off x="5921375" y="3262313"/>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1" name="Oval 1110"/>
          <p:cNvSpPr>
            <a:spLocks noChangeArrowheads="1"/>
          </p:cNvSpPr>
          <p:nvPr/>
        </p:nvSpPr>
        <p:spPr bwMode="auto">
          <a:xfrm>
            <a:off x="6015038" y="37385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2" name="Oval 1111"/>
          <p:cNvSpPr>
            <a:spLocks noChangeArrowheads="1"/>
          </p:cNvSpPr>
          <p:nvPr/>
        </p:nvSpPr>
        <p:spPr bwMode="auto">
          <a:xfrm>
            <a:off x="6107113" y="3738563"/>
            <a:ext cx="20637"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3" name="Oval 1112"/>
          <p:cNvSpPr>
            <a:spLocks noChangeArrowheads="1"/>
          </p:cNvSpPr>
          <p:nvPr/>
        </p:nvSpPr>
        <p:spPr bwMode="auto">
          <a:xfrm>
            <a:off x="6200775" y="37385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4" name="Oval 1113"/>
          <p:cNvSpPr>
            <a:spLocks noChangeArrowheads="1"/>
          </p:cNvSpPr>
          <p:nvPr/>
        </p:nvSpPr>
        <p:spPr bwMode="auto">
          <a:xfrm>
            <a:off x="6296025" y="3738563"/>
            <a:ext cx="22225"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5" name="Oval 1114"/>
          <p:cNvSpPr>
            <a:spLocks noChangeArrowheads="1"/>
          </p:cNvSpPr>
          <p:nvPr/>
        </p:nvSpPr>
        <p:spPr bwMode="auto">
          <a:xfrm>
            <a:off x="6391275" y="37385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6" name="Oval 1115"/>
          <p:cNvSpPr>
            <a:spLocks noChangeArrowheads="1"/>
          </p:cNvSpPr>
          <p:nvPr/>
        </p:nvSpPr>
        <p:spPr bwMode="auto">
          <a:xfrm>
            <a:off x="2481263" y="3738563"/>
            <a:ext cx="20637"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7" name="Oval 1116"/>
          <p:cNvSpPr>
            <a:spLocks noChangeArrowheads="1"/>
          </p:cNvSpPr>
          <p:nvPr/>
        </p:nvSpPr>
        <p:spPr bwMode="auto">
          <a:xfrm>
            <a:off x="2595563" y="3843338"/>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8" name="Oval 1117"/>
          <p:cNvSpPr>
            <a:spLocks noChangeArrowheads="1"/>
          </p:cNvSpPr>
          <p:nvPr/>
        </p:nvSpPr>
        <p:spPr bwMode="auto">
          <a:xfrm>
            <a:off x="2595563" y="3951288"/>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39" name="Oval 1118"/>
          <p:cNvSpPr>
            <a:spLocks noChangeArrowheads="1"/>
          </p:cNvSpPr>
          <p:nvPr/>
        </p:nvSpPr>
        <p:spPr bwMode="auto">
          <a:xfrm>
            <a:off x="2595563" y="4056063"/>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0" name="Oval 1119"/>
          <p:cNvSpPr>
            <a:spLocks noChangeArrowheads="1"/>
          </p:cNvSpPr>
          <p:nvPr/>
        </p:nvSpPr>
        <p:spPr bwMode="auto">
          <a:xfrm>
            <a:off x="2595563" y="4164013"/>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1" name="Oval 1120"/>
          <p:cNvSpPr>
            <a:spLocks noChangeArrowheads="1"/>
          </p:cNvSpPr>
          <p:nvPr/>
        </p:nvSpPr>
        <p:spPr bwMode="auto">
          <a:xfrm>
            <a:off x="2595563" y="4268788"/>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2" name="Oval 1121"/>
          <p:cNvSpPr>
            <a:spLocks noChangeArrowheads="1"/>
          </p:cNvSpPr>
          <p:nvPr/>
        </p:nvSpPr>
        <p:spPr bwMode="auto">
          <a:xfrm>
            <a:off x="2595563" y="4370388"/>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3" name="Oval 1122"/>
          <p:cNvSpPr>
            <a:spLocks noChangeArrowheads="1"/>
          </p:cNvSpPr>
          <p:nvPr/>
        </p:nvSpPr>
        <p:spPr bwMode="auto">
          <a:xfrm>
            <a:off x="2595563" y="4475163"/>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4" name="Oval 1123"/>
          <p:cNvSpPr>
            <a:spLocks noChangeArrowheads="1"/>
          </p:cNvSpPr>
          <p:nvPr/>
        </p:nvSpPr>
        <p:spPr bwMode="auto">
          <a:xfrm>
            <a:off x="2595563" y="4583113"/>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5" name="Oval 1124"/>
          <p:cNvSpPr>
            <a:spLocks noChangeArrowheads="1"/>
          </p:cNvSpPr>
          <p:nvPr/>
        </p:nvSpPr>
        <p:spPr bwMode="auto">
          <a:xfrm>
            <a:off x="2595563" y="4687888"/>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6" name="Oval 1125"/>
          <p:cNvSpPr>
            <a:spLocks noChangeArrowheads="1"/>
          </p:cNvSpPr>
          <p:nvPr/>
        </p:nvSpPr>
        <p:spPr bwMode="auto">
          <a:xfrm>
            <a:off x="2595563" y="4787900"/>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7" name="Oval 1126"/>
          <p:cNvSpPr>
            <a:spLocks noChangeArrowheads="1"/>
          </p:cNvSpPr>
          <p:nvPr/>
        </p:nvSpPr>
        <p:spPr bwMode="auto">
          <a:xfrm>
            <a:off x="2595563" y="48942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8" name="Oval 1127"/>
          <p:cNvSpPr>
            <a:spLocks noChangeArrowheads="1"/>
          </p:cNvSpPr>
          <p:nvPr/>
        </p:nvSpPr>
        <p:spPr bwMode="auto">
          <a:xfrm>
            <a:off x="2595563" y="5000625"/>
            <a:ext cx="19050" cy="238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49" name="Oval 1128"/>
          <p:cNvSpPr>
            <a:spLocks noChangeArrowheads="1"/>
          </p:cNvSpPr>
          <p:nvPr/>
        </p:nvSpPr>
        <p:spPr bwMode="auto">
          <a:xfrm>
            <a:off x="6061075" y="3890963"/>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0" name="Oval 1129"/>
          <p:cNvSpPr>
            <a:spLocks noChangeArrowheads="1"/>
          </p:cNvSpPr>
          <p:nvPr/>
        </p:nvSpPr>
        <p:spPr bwMode="auto">
          <a:xfrm>
            <a:off x="6061075" y="3790950"/>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1" name="Oval 1130"/>
          <p:cNvSpPr>
            <a:spLocks noChangeArrowheads="1"/>
          </p:cNvSpPr>
          <p:nvPr/>
        </p:nvSpPr>
        <p:spPr bwMode="auto">
          <a:xfrm>
            <a:off x="6061075" y="3692525"/>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2" name="Oval 1131"/>
          <p:cNvSpPr>
            <a:spLocks noChangeArrowheads="1"/>
          </p:cNvSpPr>
          <p:nvPr/>
        </p:nvSpPr>
        <p:spPr bwMode="auto">
          <a:xfrm>
            <a:off x="6061075" y="3592513"/>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3" name="Oval 1132"/>
          <p:cNvSpPr>
            <a:spLocks noChangeArrowheads="1"/>
          </p:cNvSpPr>
          <p:nvPr/>
        </p:nvSpPr>
        <p:spPr bwMode="auto">
          <a:xfrm>
            <a:off x="6061075" y="3492500"/>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4" name="Oval 1133"/>
          <p:cNvSpPr>
            <a:spLocks noChangeArrowheads="1"/>
          </p:cNvSpPr>
          <p:nvPr/>
        </p:nvSpPr>
        <p:spPr bwMode="auto">
          <a:xfrm>
            <a:off x="6061075" y="3389313"/>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5" name="Oval 1134"/>
          <p:cNvSpPr>
            <a:spLocks noChangeArrowheads="1"/>
          </p:cNvSpPr>
          <p:nvPr/>
        </p:nvSpPr>
        <p:spPr bwMode="auto">
          <a:xfrm>
            <a:off x="6061075" y="3990975"/>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6" name="Oval 1135"/>
          <p:cNvSpPr>
            <a:spLocks noChangeArrowheads="1"/>
          </p:cNvSpPr>
          <p:nvPr/>
        </p:nvSpPr>
        <p:spPr bwMode="auto">
          <a:xfrm>
            <a:off x="6061075" y="4094163"/>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7" name="Oval 1136"/>
          <p:cNvSpPr>
            <a:spLocks noChangeArrowheads="1"/>
          </p:cNvSpPr>
          <p:nvPr/>
        </p:nvSpPr>
        <p:spPr bwMode="auto">
          <a:xfrm>
            <a:off x="6061075" y="4194175"/>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8" name="Oval 1137"/>
          <p:cNvSpPr>
            <a:spLocks noChangeArrowheads="1"/>
          </p:cNvSpPr>
          <p:nvPr/>
        </p:nvSpPr>
        <p:spPr bwMode="auto">
          <a:xfrm>
            <a:off x="6061075" y="4294188"/>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59" name="Oval 1138"/>
          <p:cNvSpPr>
            <a:spLocks noChangeArrowheads="1"/>
          </p:cNvSpPr>
          <p:nvPr/>
        </p:nvSpPr>
        <p:spPr bwMode="auto">
          <a:xfrm>
            <a:off x="6061075" y="4392613"/>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0" name="Oval 1139"/>
          <p:cNvSpPr>
            <a:spLocks noChangeArrowheads="1"/>
          </p:cNvSpPr>
          <p:nvPr/>
        </p:nvSpPr>
        <p:spPr bwMode="auto">
          <a:xfrm>
            <a:off x="6061075" y="4492625"/>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1" name="Oval 1140"/>
          <p:cNvSpPr>
            <a:spLocks noChangeArrowheads="1"/>
          </p:cNvSpPr>
          <p:nvPr/>
        </p:nvSpPr>
        <p:spPr bwMode="auto">
          <a:xfrm>
            <a:off x="6061075" y="4592638"/>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2" name="Oval 1141"/>
          <p:cNvSpPr>
            <a:spLocks noChangeArrowheads="1"/>
          </p:cNvSpPr>
          <p:nvPr/>
        </p:nvSpPr>
        <p:spPr bwMode="auto">
          <a:xfrm>
            <a:off x="6061075" y="4695825"/>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3" name="Oval 1142"/>
          <p:cNvSpPr>
            <a:spLocks noChangeArrowheads="1"/>
          </p:cNvSpPr>
          <p:nvPr/>
        </p:nvSpPr>
        <p:spPr bwMode="auto">
          <a:xfrm>
            <a:off x="6061075" y="4795838"/>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4" name="Oval 1143"/>
          <p:cNvSpPr>
            <a:spLocks noChangeArrowheads="1"/>
          </p:cNvSpPr>
          <p:nvPr/>
        </p:nvSpPr>
        <p:spPr bwMode="auto">
          <a:xfrm>
            <a:off x="6061075" y="48942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5" name="Oval 1144"/>
          <p:cNvSpPr>
            <a:spLocks noChangeArrowheads="1"/>
          </p:cNvSpPr>
          <p:nvPr/>
        </p:nvSpPr>
        <p:spPr bwMode="auto">
          <a:xfrm>
            <a:off x="6061075" y="4994275"/>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6" name="Oval 1145"/>
          <p:cNvSpPr>
            <a:spLocks noChangeArrowheads="1"/>
          </p:cNvSpPr>
          <p:nvPr/>
        </p:nvSpPr>
        <p:spPr bwMode="auto">
          <a:xfrm>
            <a:off x="6492875" y="3890963"/>
            <a:ext cx="22225"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7" name="Oval 1146"/>
          <p:cNvSpPr>
            <a:spLocks noChangeArrowheads="1"/>
          </p:cNvSpPr>
          <p:nvPr/>
        </p:nvSpPr>
        <p:spPr bwMode="auto">
          <a:xfrm>
            <a:off x="6492875" y="3990975"/>
            <a:ext cx="22225"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8" name="Oval 1147"/>
          <p:cNvSpPr>
            <a:spLocks noChangeArrowheads="1"/>
          </p:cNvSpPr>
          <p:nvPr/>
        </p:nvSpPr>
        <p:spPr bwMode="auto">
          <a:xfrm>
            <a:off x="6492875" y="4094163"/>
            <a:ext cx="22225"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69" name="Oval 1148"/>
          <p:cNvSpPr>
            <a:spLocks noChangeArrowheads="1"/>
          </p:cNvSpPr>
          <p:nvPr/>
        </p:nvSpPr>
        <p:spPr bwMode="auto">
          <a:xfrm>
            <a:off x="6492875" y="4194175"/>
            <a:ext cx="22225"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0" name="Oval 1149"/>
          <p:cNvSpPr>
            <a:spLocks noChangeArrowheads="1"/>
          </p:cNvSpPr>
          <p:nvPr/>
        </p:nvSpPr>
        <p:spPr bwMode="auto">
          <a:xfrm>
            <a:off x="6492875" y="4294188"/>
            <a:ext cx="22225"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1" name="Oval 1150"/>
          <p:cNvSpPr>
            <a:spLocks noChangeArrowheads="1"/>
          </p:cNvSpPr>
          <p:nvPr/>
        </p:nvSpPr>
        <p:spPr bwMode="auto">
          <a:xfrm>
            <a:off x="6492875" y="4392613"/>
            <a:ext cx="22225"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2" name="Oval 1151"/>
          <p:cNvSpPr>
            <a:spLocks noChangeArrowheads="1"/>
          </p:cNvSpPr>
          <p:nvPr/>
        </p:nvSpPr>
        <p:spPr bwMode="auto">
          <a:xfrm>
            <a:off x="6492875" y="4492625"/>
            <a:ext cx="22225"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3" name="Oval 1152"/>
          <p:cNvSpPr>
            <a:spLocks noChangeArrowheads="1"/>
          </p:cNvSpPr>
          <p:nvPr/>
        </p:nvSpPr>
        <p:spPr bwMode="auto">
          <a:xfrm>
            <a:off x="6492875" y="4592638"/>
            <a:ext cx="22225"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4" name="Oval 1153"/>
          <p:cNvSpPr>
            <a:spLocks noChangeArrowheads="1"/>
          </p:cNvSpPr>
          <p:nvPr/>
        </p:nvSpPr>
        <p:spPr bwMode="auto">
          <a:xfrm>
            <a:off x="6492875" y="4695825"/>
            <a:ext cx="22225"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5" name="Oval 1154"/>
          <p:cNvSpPr>
            <a:spLocks noChangeArrowheads="1"/>
          </p:cNvSpPr>
          <p:nvPr/>
        </p:nvSpPr>
        <p:spPr bwMode="auto">
          <a:xfrm>
            <a:off x="6492875" y="4795838"/>
            <a:ext cx="22225"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6" name="Oval 1155"/>
          <p:cNvSpPr>
            <a:spLocks noChangeArrowheads="1"/>
          </p:cNvSpPr>
          <p:nvPr/>
        </p:nvSpPr>
        <p:spPr bwMode="auto">
          <a:xfrm>
            <a:off x="6492875" y="4894263"/>
            <a:ext cx="22225"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7" name="Oval 1156"/>
          <p:cNvSpPr>
            <a:spLocks noChangeArrowheads="1"/>
          </p:cNvSpPr>
          <p:nvPr/>
        </p:nvSpPr>
        <p:spPr bwMode="auto">
          <a:xfrm>
            <a:off x="6492875" y="4994275"/>
            <a:ext cx="22225"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8" name="Oval 1157"/>
          <p:cNvSpPr>
            <a:spLocks noChangeArrowheads="1"/>
          </p:cNvSpPr>
          <p:nvPr/>
        </p:nvSpPr>
        <p:spPr bwMode="auto">
          <a:xfrm>
            <a:off x="1738313" y="4268788"/>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79" name="Oval 1158"/>
          <p:cNvSpPr>
            <a:spLocks noChangeArrowheads="1"/>
          </p:cNvSpPr>
          <p:nvPr/>
        </p:nvSpPr>
        <p:spPr bwMode="auto">
          <a:xfrm>
            <a:off x="1738313" y="4370388"/>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0" name="Oval 1159"/>
          <p:cNvSpPr>
            <a:spLocks noChangeArrowheads="1"/>
          </p:cNvSpPr>
          <p:nvPr/>
        </p:nvSpPr>
        <p:spPr bwMode="auto">
          <a:xfrm>
            <a:off x="1738313" y="4475163"/>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1" name="Oval 1160"/>
          <p:cNvSpPr>
            <a:spLocks noChangeArrowheads="1"/>
          </p:cNvSpPr>
          <p:nvPr/>
        </p:nvSpPr>
        <p:spPr bwMode="auto">
          <a:xfrm>
            <a:off x="1738313" y="4583113"/>
            <a:ext cx="19050"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2" name="Oval 1161"/>
          <p:cNvSpPr>
            <a:spLocks noChangeArrowheads="1"/>
          </p:cNvSpPr>
          <p:nvPr/>
        </p:nvSpPr>
        <p:spPr bwMode="auto">
          <a:xfrm>
            <a:off x="1738313" y="4687888"/>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3" name="Oval 1162"/>
          <p:cNvSpPr>
            <a:spLocks noChangeArrowheads="1"/>
          </p:cNvSpPr>
          <p:nvPr/>
        </p:nvSpPr>
        <p:spPr bwMode="auto">
          <a:xfrm>
            <a:off x="1738313" y="4787900"/>
            <a:ext cx="1905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4" name="Oval 1163"/>
          <p:cNvSpPr>
            <a:spLocks noChangeArrowheads="1"/>
          </p:cNvSpPr>
          <p:nvPr/>
        </p:nvSpPr>
        <p:spPr bwMode="auto">
          <a:xfrm>
            <a:off x="1738313" y="4894263"/>
            <a:ext cx="19050" cy="238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5" name="Oval 1164"/>
          <p:cNvSpPr>
            <a:spLocks noChangeArrowheads="1"/>
          </p:cNvSpPr>
          <p:nvPr/>
        </p:nvSpPr>
        <p:spPr bwMode="auto">
          <a:xfrm>
            <a:off x="1738313" y="5000625"/>
            <a:ext cx="19050" cy="238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endParaRPr lang="en-US" altLang="en-US"/>
          </a:p>
        </p:txBody>
      </p:sp>
      <p:sp>
        <p:nvSpPr>
          <p:cNvPr id="100486" name="Rectangle 1165"/>
          <p:cNvSpPr>
            <a:spLocks noChangeArrowheads="1"/>
          </p:cNvSpPr>
          <p:nvPr/>
        </p:nvSpPr>
        <p:spPr bwMode="auto">
          <a:xfrm>
            <a:off x="6286500" y="5504936"/>
            <a:ext cx="27051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dirty="0">
                <a:solidFill>
                  <a:srgbClr val="000000"/>
                </a:solidFill>
                <a:latin typeface="Myriad Pro" pitchFamily="34" charset="0"/>
                <a:cs typeface="Arial" panose="020B0604020202020204" pitchFamily="34" charset="0"/>
              </a:rPr>
              <a:t>Quantity of pork (millions of tons)</a:t>
            </a:r>
            <a:endParaRPr lang="en-US" altLang="en-US" sz="1400" dirty="0">
              <a:cs typeface="Arial" panose="020B0604020202020204" pitchFamily="34" charset="0"/>
            </a:endParaRPr>
          </a:p>
        </p:txBody>
      </p:sp>
      <p:sp>
        <p:nvSpPr>
          <p:cNvPr id="100487" name="Rectangle 1166"/>
          <p:cNvSpPr>
            <a:spLocks noChangeArrowheads="1"/>
          </p:cNvSpPr>
          <p:nvPr/>
        </p:nvSpPr>
        <p:spPr bwMode="auto">
          <a:xfrm>
            <a:off x="4724400" y="1447800"/>
            <a:ext cx="13938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Quantity of aircraft</a:t>
            </a:r>
            <a:endParaRPr lang="en-US" altLang="en-US" sz="1400">
              <a:cs typeface="Arial" panose="020B0604020202020204" pitchFamily="34" charset="0"/>
            </a:endParaRPr>
          </a:p>
        </p:txBody>
      </p:sp>
      <p:sp>
        <p:nvSpPr>
          <p:cNvPr id="100488" name="Rectangle 1167"/>
          <p:cNvSpPr>
            <a:spLocks noChangeArrowheads="1"/>
          </p:cNvSpPr>
          <p:nvPr/>
        </p:nvSpPr>
        <p:spPr bwMode="auto">
          <a:xfrm>
            <a:off x="4876800" y="1066800"/>
            <a:ext cx="35877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(b) </a:t>
            </a:r>
            <a:r>
              <a:rPr lang="en-US" altLang="en-US" sz="1400" b="1">
                <a:solidFill>
                  <a:srgbClr val="000000"/>
                </a:solidFill>
                <a:latin typeface="Myriad Pro" pitchFamily="34" charset="0"/>
                <a:cs typeface="Arial" panose="020B0604020202020204" pitchFamily="34" charset="0"/>
              </a:rPr>
              <a:t>Canadian Production Possibilities Frontier</a:t>
            </a:r>
            <a:endParaRPr lang="en-US" altLang="en-US" sz="1400" b="1">
              <a:cs typeface="Arial" panose="020B0604020202020204" pitchFamily="34" charset="0"/>
            </a:endParaRPr>
          </a:p>
        </p:txBody>
      </p:sp>
      <p:sp>
        <p:nvSpPr>
          <p:cNvPr id="100489" name="Rectangle 1168"/>
          <p:cNvSpPr>
            <a:spLocks noChangeArrowheads="1"/>
          </p:cNvSpPr>
          <p:nvPr/>
        </p:nvSpPr>
        <p:spPr bwMode="auto">
          <a:xfrm>
            <a:off x="1214438" y="2590800"/>
            <a:ext cx="15287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dirty="0">
                <a:solidFill>
                  <a:srgbClr val="000000"/>
                </a:solidFill>
                <a:latin typeface="Myriad Pro" pitchFamily="34" charset="0"/>
                <a:cs typeface="Arial" panose="020B0604020202020204" pitchFamily="34" charset="0"/>
              </a:rPr>
              <a:t>U.S. consumption without trade</a:t>
            </a:r>
            <a:endParaRPr lang="en-US" altLang="en-US" sz="1400" dirty="0">
              <a:cs typeface="Arial" panose="020B0604020202020204" pitchFamily="34" charset="0"/>
            </a:endParaRPr>
          </a:p>
        </p:txBody>
      </p:sp>
      <p:sp>
        <p:nvSpPr>
          <p:cNvPr id="100490" name="Rectangle 1169"/>
          <p:cNvSpPr>
            <a:spLocks noChangeArrowheads="1"/>
          </p:cNvSpPr>
          <p:nvPr/>
        </p:nvSpPr>
        <p:spPr bwMode="auto">
          <a:xfrm>
            <a:off x="2909888" y="2971800"/>
            <a:ext cx="1528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dirty="0">
                <a:solidFill>
                  <a:srgbClr val="000000"/>
                </a:solidFill>
                <a:latin typeface="Myriad Pro" pitchFamily="34" charset="0"/>
                <a:cs typeface="Arial" panose="020B0604020202020204" pitchFamily="34" charset="0"/>
              </a:rPr>
              <a:t>U.S. consumption </a:t>
            </a:r>
            <a:r>
              <a:rPr lang="en-US" altLang="en-US" sz="1400" dirty="0" smtClean="0">
                <a:solidFill>
                  <a:srgbClr val="000000"/>
                </a:solidFill>
                <a:latin typeface="Myriad Pro" pitchFamily="34" charset="0"/>
                <a:cs typeface="Arial" panose="020B0604020202020204" pitchFamily="34" charset="0"/>
              </a:rPr>
              <a:t>with </a:t>
            </a:r>
            <a:r>
              <a:rPr lang="en-US" altLang="en-US" sz="1400" dirty="0">
                <a:solidFill>
                  <a:srgbClr val="000000"/>
                </a:solidFill>
                <a:latin typeface="Myriad Pro" pitchFamily="34" charset="0"/>
                <a:cs typeface="Arial" panose="020B0604020202020204" pitchFamily="34" charset="0"/>
              </a:rPr>
              <a:t>trade</a:t>
            </a:r>
            <a:endParaRPr lang="en-US" altLang="en-US" sz="1400" dirty="0">
              <a:cs typeface="Arial" panose="020B0604020202020204" pitchFamily="34" charset="0"/>
            </a:endParaRPr>
          </a:p>
        </p:txBody>
      </p:sp>
      <p:sp>
        <p:nvSpPr>
          <p:cNvPr id="100492" name="Rectangle 1171"/>
          <p:cNvSpPr>
            <a:spLocks noChangeArrowheads="1"/>
          </p:cNvSpPr>
          <p:nvPr/>
        </p:nvSpPr>
        <p:spPr bwMode="auto">
          <a:xfrm>
            <a:off x="6096000" y="2133600"/>
            <a:ext cx="1905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endParaRPr lang="en-US" altLang="en-US" sz="1400" dirty="0">
              <a:cs typeface="Arial" panose="020B0604020202020204" pitchFamily="34" charset="0"/>
            </a:endParaRPr>
          </a:p>
        </p:txBody>
      </p:sp>
      <p:sp>
        <p:nvSpPr>
          <p:cNvPr id="100493" name="Rectangle 1172"/>
          <p:cNvSpPr>
            <a:spLocks noChangeArrowheads="1"/>
          </p:cNvSpPr>
          <p:nvPr/>
        </p:nvSpPr>
        <p:spPr bwMode="auto">
          <a:xfrm>
            <a:off x="7239000" y="3962400"/>
            <a:ext cx="1219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Canadian consumption with trade</a:t>
            </a:r>
            <a:endParaRPr lang="en-US" altLang="en-US" sz="1400">
              <a:cs typeface="Arial" panose="020B0604020202020204" pitchFamily="34" charset="0"/>
            </a:endParaRPr>
          </a:p>
        </p:txBody>
      </p:sp>
      <p:sp>
        <p:nvSpPr>
          <p:cNvPr id="100494" name="Rectangle 1173"/>
          <p:cNvSpPr>
            <a:spLocks noChangeArrowheads="1"/>
          </p:cNvSpPr>
          <p:nvPr/>
        </p:nvSpPr>
        <p:spPr bwMode="auto">
          <a:xfrm>
            <a:off x="6781800" y="2895600"/>
            <a:ext cx="1219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6pPr>
            <a:lvl7pPr marL="29718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7pPr>
            <a:lvl8pPr marL="34290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8pPr>
            <a:lvl9pPr marL="3886200" indent="-228600" eaLnBrk="0" fontAlgn="base" hangingPunct="0">
              <a:lnSpc>
                <a:spcPct val="80000"/>
              </a:lnSpc>
              <a:spcBef>
                <a:spcPct val="50000"/>
              </a:spcBef>
              <a:spcAft>
                <a:spcPct val="0"/>
              </a:spcAft>
              <a:buClr>
                <a:schemeClr val="hlink"/>
              </a:buClr>
              <a:buSzPct val="70000"/>
              <a:defRPr sz="2000">
                <a:solidFill>
                  <a:schemeClr val="tx1"/>
                </a:solidFill>
                <a:latin typeface="Arial" panose="020B0604020202020204" pitchFamily="34" charset="0"/>
              </a:defRPr>
            </a:lvl9pPr>
          </a:lstStyle>
          <a:p>
            <a:pPr eaLnBrk="1" hangingPunct="1">
              <a:lnSpc>
                <a:spcPct val="100000"/>
              </a:lnSpc>
              <a:spcBef>
                <a:spcPct val="0"/>
              </a:spcBef>
              <a:buClrTx/>
              <a:buSzTx/>
            </a:pPr>
            <a:r>
              <a:rPr lang="en-US" altLang="en-US" sz="1400">
                <a:solidFill>
                  <a:srgbClr val="000000"/>
                </a:solidFill>
                <a:latin typeface="Myriad Pro" pitchFamily="34" charset="0"/>
                <a:cs typeface="Arial" panose="020B0604020202020204" pitchFamily="34" charset="0"/>
              </a:rPr>
              <a:t>Canadian consumption without trade</a:t>
            </a:r>
            <a:endParaRPr lang="en-US" altLang="en-US" sz="1400">
              <a:cs typeface="Arial" panose="020B0604020202020204" pitchFamily="34" charset="0"/>
            </a:endParaRPr>
          </a:p>
        </p:txBody>
      </p:sp>
      <p:sp>
        <p:nvSpPr>
          <p:cNvPr id="2" name="TextBox 1"/>
          <p:cNvSpPr txBox="1"/>
          <p:nvPr/>
        </p:nvSpPr>
        <p:spPr>
          <a:xfrm>
            <a:off x="208005" y="5668963"/>
            <a:ext cx="8401531" cy="1200329"/>
          </a:xfrm>
          <a:prstGeom prst="rect">
            <a:avLst/>
          </a:prstGeom>
          <a:noFill/>
        </p:spPr>
        <p:txBody>
          <a:bodyPr wrap="none" rtlCol="0">
            <a:spAutoFit/>
          </a:bodyPr>
          <a:lstStyle/>
          <a:p>
            <a:pPr marL="342900" indent="-342900">
              <a:buAutoNum type="alphaLcParenR"/>
            </a:pPr>
            <a:r>
              <a:rPr lang="en-US" dirty="0" smtClean="0"/>
              <a:t>Determine the per unit opportunity cost of 1 mil.ton of pork in the US and Canada.</a:t>
            </a:r>
          </a:p>
          <a:p>
            <a:pPr marL="342900" indent="-342900">
              <a:buAutoNum type="alphaLcParenR"/>
            </a:pPr>
            <a:r>
              <a:rPr lang="en-US" dirty="0" smtClean="0"/>
              <a:t>Determine which country should specialize in which product</a:t>
            </a:r>
          </a:p>
          <a:p>
            <a:pPr marL="342900" indent="-342900">
              <a:buAutoNum type="alphaLcParenR"/>
            </a:pPr>
            <a:r>
              <a:rPr lang="en-US" dirty="0" smtClean="0"/>
              <a:t>Determine the </a:t>
            </a:r>
            <a:r>
              <a:rPr lang="en-US" u="sng" dirty="0" smtClean="0"/>
              <a:t>terms of trade </a:t>
            </a:r>
            <a:r>
              <a:rPr lang="en-US" dirty="0" smtClean="0"/>
              <a:t>between the two countries in order to achieve</a:t>
            </a:r>
          </a:p>
          <a:p>
            <a:r>
              <a:rPr lang="en-US" dirty="0"/>
              <a:t>t</a:t>
            </a:r>
            <a:r>
              <a:rPr lang="en-US" dirty="0" smtClean="0"/>
              <a:t>he new level of consumption </a:t>
            </a:r>
            <a:r>
              <a:rPr lang="en-US" u="sng" dirty="0" smtClean="0"/>
              <a:t>with</a:t>
            </a:r>
            <a:r>
              <a:rPr lang="en-US" dirty="0" smtClean="0"/>
              <a:t> trade. </a:t>
            </a:r>
            <a:endParaRPr lang="en-US" dirty="0"/>
          </a:p>
        </p:txBody>
      </p:sp>
    </p:spTree>
    <p:extLst>
      <p:ext uri="{BB962C8B-B14F-4D97-AF65-F5344CB8AC3E}">
        <p14:creationId xmlns:p14="http://schemas.microsoft.com/office/powerpoint/2010/main" val="2039866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Isosceles Triangle 32"/>
          <p:cNvSpPr/>
          <p:nvPr/>
        </p:nvSpPr>
        <p:spPr>
          <a:xfrm>
            <a:off x="1076476" y="3048000"/>
            <a:ext cx="3774923" cy="2624221"/>
          </a:xfrm>
          <a:prstGeom prst="triangle">
            <a:avLst>
              <a:gd name="adj" fmla="val 0"/>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600" dirty="0" smtClean="0"/>
              <a:t>Trade-Offs</a:t>
            </a:r>
            <a:r>
              <a:rPr lang="en-US" sz="3600" dirty="0"/>
              <a:t>: The Production Possibility Frontier</a:t>
            </a:r>
          </a:p>
        </p:txBody>
      </p:sp>
      <p:graphicFrame>
        <p:nvGraphicFramePr>
          <p:cNvPr id="5" name="Content Placeholder 3"/>
          <p:cNvGraphicFramePr>
            <a:graphicFrameLocks/>
          </p:cNvGraphicFramePr>
          <p:nvPr>
            <p:extLst>
              <p:ext uri="{D42A27DB-BD31-4B8C-83A1-F6EECF244321}">
                <p14:modId xmlns:p14="http://schemas.microsoft.com/office/powerpoint/2010/main" val="3607527437"/>
              </p:ext>
            </p:extLst>
          </p:nvPr>
        </p:nvGraphicFramePr>
        <p:xfrm>
          <a:off x="5181600" y="2827060"/>
          <a:ext cx="3124200" cy="1668740"/>
        </p:xfrm>
        <a:graphic>
          <a:graphicData uri="http://schemas.openxmlformats.org/drawingml/2006/table">
            <a:tbl>
              <a:tblPr/>
              <a:tblGrid>
                <a:gridCol w="1600200"/>
                <a:gridCol w="1524000"/>
              </a:tblGrid>
              <a:tr h="449540">
                <a:tc gridSpan="2">
                  <a:txBody>
                    <a:bodyPr/>
                    <a:lstStyle/>
                    <a:p>
                      <a:pPr marL="0" marR="0">
                        <a:spcBef>
                          <a:spcPts val="0"/>
                        </a:spcBef>
                        <a:spcAft>
                          <a:spcPts val="0"/>
                        </a:spcAft>
                      </a:pPr>
                      <a:r>
                        <a:rPr lang="en-US" sz="1600" b="1" dirty="0" smtClean="0">
                          <a:latin typeface="Century Gothic"/>
                          <a:ea typeface="Batang"/>
                        </a:rPr>
                        <a:t>Production </a:t>
                      </a:r>
                      <a:r>
                        <a:rPr lang="en-US" sz="1600" b="1" dirty="0">
                          <a:latin typeface="Century Gothic"/>
                          <a:ea typeface="Batang"/>
                        </a:rPr>
                        <a:t>Possibilities</a:t>
                      </a:r>
                      <a:endParaRPr lang="en-US" sz="2000" dirty="0">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hMerge="1">
                  <a:txBody>
                    <a:bodyPr/>
                    <a:lstStyle/>
                    <a:p>
                      <a:endParaRPr lang="en-US"/>
                    </a:p>
                  </a:txBody>
                  <a:tcPr/>
                </a:tc>
              </a:tr>
              <a:tr h="224770">
                <a:tc>
                  <a:txBody>
                    <a:bodyPr/>
                    <a:lstStyle/>
                    <a:p>
                      <a:pPr marL="0" marR="0" algn="ctr">
                        <a:spcBef>
                          <a:spcPts val="0"/>
                        </a:spcBef>
                        <a:spcAft>
                          <a:spcPts val="0"/>
                        </a:spcAft>
                      </a:pPr>
                      <a:r>
                        <a:rPr lang="en-US" sz="1600" b="1" dirty="0" err="1" smtClean="0">
                          <a:solidFill>
                            <a:schemeClr val="accent1">
                              <a:lumMod val="75000"/>
                            </a:schemeClr>
                          </a:solidFill>
                          <a:latin typeface="Century Gothic" pitchFamily="34" charset="0"/>
                          <a:ea typeface="Batang"/>
                        </a:rPr>
                        <a:t>Dreamliners</a:t>
                      </a:r>
                      <a:endParaRPr lang="en-US" sz="1600" b="1" dirty="0">
                        <a:solidFill>
                          <a:schemeClr val="accent1">
                            <a:lumMod val="75000"/>
                          </a:schemeClr>
                        </a:solidFill>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ctr">
                        <a:spcBef>
                          <a:spcPts val="0"/>
                        </a:spcBef>
                        <a:spcAft>
                          <a:spcPts val="0"/>
                        </a:spcAft>
                      </a:pPr>
                      <a:r>
                        <a:rPr lang="en-US" sz="1600" b="1" dirty="0" smtClean="0">
                          <a:solidFill>
                            <a:schemeClr val="accent1">
                              <a:lumMod val="75000"/>
                            </a:schemeClr>
                          </a:solidFill>
                          <a:latin typeface="Century Gothic"/>
                          <a:ea typeface="Batang"/>
                        </a:rPr>
                        <a:t>Small Jets</a:t>
                      </a:r>
                      <a:endParaRPr lang="en-US" sz="2000" dirty="0">
                        <a:solidFill>
                          <a:schemeClr val="accent1">
                            <a:lumMod val="75000"/>
                          </a:schemeClr>
                        </a:solidFill>
                        <a:latin typeface="Times New Roman"/>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30</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a:latin typeface="Century Gothic" pitchFamily="34" charset="0"/>
                          <a:ea typeface="Batang"/>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15</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smtClean="0">
                          <a:latin typeface="Century Gothic" pitchFamily="34" charset="0"/>
                          <a:ea typeface="Batang"/>
                        </a:rPr>
                        <a:t>20</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9</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smtClean="0">
                          <a:latin typeface="Century Gothic" pitchFamily="34" charset="0"/>
                          <a:ea typeface="Batang"/>
                        </a:rPr>
                        <a:t>28</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r h="224770">
                <a:tc>
                  <a:txBody>
                    <a:bodyPr/>
                    <a:lstStyle/>
                    <a:p>
                      <a:pPr marL="0" marR="0" algn="l">
                        <a:spcBef>
                          <a:spcPts val="0"/>
                        </a:spcBef>
                        <a:spcAft>
                          <a:spcPts val="0"/>
                        </a:spcAft>
                      </a:pPr>
                      <a:r>
                        <a:rPr lang="en-US" sz="1600" b="1" dirty="0" smtClean="0">
                          <a:latin typeface="Century Gothic" pitchFamily="34" charset="0"/>
                          <a:ea typeface="Batang"/>
                        </a:rPr>
                        <a:t>0</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c>
                  <a:txBody>
                    <a:bodyPr/>
                    <a:lstStyle/>
                    <a:p>
                      <a:pPr marL="0" marR="0" algn="l">
                        <a:spcBef>
                          <a:spcPts val="0"/>
                        </a:spcBef>
                        <a:spcAft>
                          <a:spcPts val="0"/>
                        </a:spcAft>
                      </a:pPr>
                      <a:r>
                        <a:rPr lang="en-US" sz="1600" b="1" dirty="0" smtClean="0">
                          <a:latin typeface="Century Gothic" pitchFamily="34" charset="0"/>
                          <a:ea typeface="Batang"/>
                        </a:rPr>
                        <a:t>40</a:t>
                      </a:r>
                      <a:endParaRPr lang="en-US" sz="1600" b="1" dirty="0">
                        <a:latin typeface="Century Gothic" pitchFamily="34" charset="0"/>
                        <a:ea typeface="Batang"/>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AFF"/>
                    </a:solidFill>
                  </a:tcPr>
                </a:tc>
              </a:tr>
            </a:tbl>
          </a:graphicData>
        </a:graphic>
      </p:graphicFrame>
      <p:sp>
        <p:nvSpPr>
          <p:cNvPr id="6" name="Oval 5"/>
          <p:cNvSpPr/>
          <p:nvPr/>
        </p:nvSpPr>
        <p:spPr>
          <a:xfrm>
            <a:off x="5193252" y="3526716"/>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7" name="Oval 6"/>
          <p:cNvSpPr/>
          <p:nvPr/>
        </p:nvSpPr>
        <p:spPr>
          <a:xfrm>
            <a:off x="6777915" y="3526716"/>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9" name="Oval 8"/>
          <p:cNvSpPr/>
          <p:nvPr/>
        </p:nvSpPr>
        <p:spPr>
          <a:xfrm>
            <a:off x="5198796" y="3780972"/>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0" name="Oval 9"/>
          <p:cNvSpPr/>
          <p:nvPr/>
        </p:nvSpPr>
        <p:spPr>
          <a:xfrm>
            <a:off x="6806094" y="3788484"/>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2" name="Oval 11"/>
          <p:cNvSpPr/>
          <p:nvPr/>
        </p:nvSpPr>
        <p:spPr>
          <a:xfrm>
            <a:off x="5193252" y="4021666"/>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3" name="Oval 12"/>
          <p:cNvSpPr/>
          <p:nvPr/>
        </p:nvSpPr>
        <p:spPr>
          <a:xfrm>
            <a:off x="6811083" y="403860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5" name="Oval 14"/>
          <p:cNvSpPr/>
          <p:nvPr/>
        </p:nvSpPr>
        <p:spPr>
          <a:xfrm>
            <a:off x="5193252" y="4246381"/>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6" name="Oval 15"/>
          <p:cNvSpPr/>
          <p:nvPr/>
        </p:nvSpPr>
        <p:spPr>
          <a:xfrm>
            <a:off x="6832599" y="4277958"/>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cxnSp>
        <p:nvCxnSpPr>
          <p:cNvPr id="23" name="Straight Connector 22"/>
          <p:cNvCxnSpPr>
            <a:stCxn id="39" idx="3"/>
          </p:cNvCxnSpPr>
          <p:nvPr/>
        </p:nvCxnSpPr>
        <p:spPr bwMode="auto">
          <a:xfrm>
            <a:off x="1066800" y="3034100"/>
            <a:ext cx="3818467" cy="2651109"/>
          </a:xfrm>
          <a:prstGeom prst="line">
            <a:avLst/>
          </a:prstGeom>
          <a:solidFill>
            <a:schemeClr val="accent1"/>
          </a:solidFill>
          <a:ln w="38100" cap="flat" cmpd="sng" algn="ctr">
            <a:solidFill>
              <a:schemeClr val="accent1"/>
            </a:solidFill>
            <a:prstDash val="solid"/>
            <a:round/>
            <a:headEnd type="none" w="med" len="med"/>
            <a:tailEnd type="none" w="med" len="med"/>
          </a:ln>
          <a:effectLst/>
        </p:spPr>
      </p:cxnSp>
      <p:cxnSp>
        <p:nvCxnSpPr>
          <p:cNvPr id="26" name="Straight Connector 25"/>
          <p:cNvCxnSpPr/>
          <p:nvPr/>
        </p:nvCxnSpPr>
        <p:spPr bwMode="auto">
          <a:xfrm rot="5400000">
            <a:off x="-1066800" y="3563256"/>
            <a:ext cx="426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1084944" y="5696856"/>
            <a:ext cx="4267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9" name="TextBox 38"/>
          <p:cNvSpPr txBox="1"/>
          <p:nvPr/>
        </p:nvSpPr>
        <p:spPr>
          <a:xfrm>
            <a:off x="609600" y="28956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30</a:t>
            </a:r>
            <a:endParaRPr lang="en-US" sz="1200" b="1" dirty="0">
              <a:latin typeface="Arial" pitchFamily="34" charset="0"/>
              <a:cs typeface="Arial" pitchFamily="34" charset="0"/>
            </a:endParaRPr>
          </a:p>
        </p:txBody>
      </p:sp>
      <p:sp>
        <p:nvSpPr>
          <p:cNvPr id="40" name="TextBox 39"/>
          <p:cNvSpPr txBox="1"/>
          <p:nvPr/>
        </p:nvSpPr>
        <p:spPr>
          <a:xfrm>
            <a:off x="609600" y="4168002"/>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15</a:t>
            </a:r>
            <a:endParaRPr lang="en-US" sz="1200" b="1" dirty="0">
              <a:latin typeface="Arial" pitchFamily="34" charset="0"/>
              <a:cs typeface="Arial" pitchFamily="34" charset="0"/>
            </a:endParaRPr>
          </a:p>
        </p:txBody>
      </p:sp>
      <p:sp>
        <p:nvSpPr>
          <p:cNvPr id="41" name="TextBox 40"/>
          <p:cNvSpPr txBox="1"/>
          <p:nvPr/>
        </p:nvSpPr>
        <p:spPr>
          <a:xfrm>
            <a:off x="685800" y="4724400"/>
            <a:ext cx="457200" cy="276999"/>
          </a:xfrm>
          <a:prstGeom prst="rect">
            <a:avLst/>
          </a:prstGeom>
          <a:noFill/>
        </p:spPr>
        <p:txBody>
          <a:bodyPr wrap="square" rtlCol="0">
            <a:spAutoFit/>
          </a:bodyPr>
          <a:lstStyle/>
          <a:p>
            <a:r>
              <a:rPr lang="en-US" sz="1200" b="1" dirty="0">
                <a:latin typeface="Arial" pitchFamily="34" charset="0"/>
                <a:cs typeface="Arial" pitchFamily="34" charset="0"/>
              </a:rPr>
              <a:t>9</a:t>
            </a:r>
          </a:p>
        </p:txBody>
      </p:sp>
      <p:sp>
        <p:nvSpPr>
          <p:cNvPr id="44" name="TextBox 43"/>
          <p:cNvSpPr txBox="1"/>
          <p:nvPr/>
        </p:nvSpPr>
        <p:spPr>
          <a:xfrm>
            <a:off x="46482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40</a:t>
            </a:r>
            <a:endParaRPr lang="en-US" sz="1200" b="1" dirty="0">
              <a:latin typeface="Arial" pitchFamily="34" charset="0"/>
              <a:cs typeface="Arial" pitchFamily="34" charset="0"/>
            </a:endParaRPr>
          </a:p>
        </p:txBody>
      </p:sp>
      <p:sp>
        <p:nvSpPr>
          <p:cNvPr id="45" name="TextBox 44"/>
          <p:cNvSpPr txBox="1"/>
          <p:nvPr/>
        </p:nvSpPr>
        <p:spPr>
          <a:xfrm>
            <a:off x="3369734"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28</a:t>
            </a:r>
            <a:endParaRPr lang="en-US" sz="1200" b="1" dirty="0">
              <a:latin typeface="Arial" pitchFamily="34" charset="0"/>
              <a:cs typeface="Arial" pitchFamily="34" charset="0"/>
            </a:endParaRPr>
          </a:p>
        </p:txBody>
      </p:sp>
      <p:sp>
        <p:nvSpPr>
          <p:cNvPr id="46" name="TextBox 45"/>
          <p:cNvSpPr txBox="1"/>
          <p:nvPr/>
        </p:nvSpPr>
        <p:spPr>
          <a:xfrm>
            <a:off x="2743200" y="5791200"/>
            <a:ext cx="457200" cy="276999"/>
          </a:xfrm>
          <a:prstGeom prst="rect">
            <a:avLst/>
          </a:prstGeom>
          <a:noFill/>
        </p:spPr>
        <p:txBody>
          <a:bodyPr wrap="square" rtlCol="0">
            <a:spAutoFit/>
          </a:bodyPr>
          <a:lstStyle/>
          <a:p>
            <a:r>
              <a:rPr lang="en-US" sz="1200" b="1" dirty="0" smtClean="0">
                <a:latin typeface="Arial" pitchFamily="34" charset="0"/>
                <a:cs typeface="Arial" pitchFamily="34" charset="0"/>
              </a:rPr>
              <a:t>20</a:t>
            </a:r>
            <a:endParaRPr lang="en-US" sz="1200" b="1" dirty="0">
              <a:latin typeface="Arial" pitchFamily="34" charset="0"/>
              <a:cs typeface="Arial" pitchFamily="34" charset="0"/>
            </a:endParaRPr>
          </a:p>
        </p:txBody>
      </p:sp>
      <p:sp>
        <p:nvSpPr>
          <p:cNvPr id="8" name="Oval 7"/>
          <p:cNvSpPr/>
          <p:nvPr/>
        </p:nvSpPr>
        <p:spPr>
          <a:xfrm>
            <a:off x="990600" y="2972694"/>
            <a:ext cx="152400" cy="151506"/>
          </a:xfrm>
          <a:prstGeom prst="ellips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1" name="Oval 10"/>
          <p:cNvSpPr/>
          <p:nvPr/>
        </p:nvSpPr>
        <p:spPr>
          <a:xfrm>
            <a:off x="2819400" y="4234226"/>
            <a:ext cx="152400" cy="1515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4" name="Oval 13"/>
          <p:cNvSpPr/>
          <p:nvPr/>
        </p:nvSpPr>
        <p:spPr>
          <a:xfrm>
            <a:off x="3505200" y="4716824"/>
            <a:ext cx="152400" cy="1515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17" name="Oval 16"/>
          <p:cNvSpPr/>
          <p:nvPr/>
        </p:nvSpPr>
        <p:spPr>
          <a:xfrm>
            <a:off x="4775199" y="5596468"/>
            <a:ext cx="152400" cy="1515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cxnSp>
        <p:nvCxnSpPr>
          <p:cNvPr id="57" name="Straight Arrow Connector 56"/>
          <p:cNvCxnSpPr/>
          <p:nvPr/>
        </p:nvCxnSpPr>
        <p:spPr bwMode="auto">
          <a:xfrm flipH="1">
            <a:off x="1828800" y="2514600"/>
            <a:ext cx="472440" cy="101211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58" name="TextBox 57"/>
          <p:cNvSpPr txBox="1"/>
          <p:nvPr/>
        </p:nvSpPr>
        <p:spPr>
          <a:xfrm>
            <a:off x="1507066" y="2221468"/>
            <a:ext cx="1981200" cy="369332"/>
          </a:xfrm>
          <a:prstGeom prst="rect">
            <a:avLst/>
          </a:prstGeom>
          <a:noFill/>
          <a:effectLst/>
        </p:spPr>
        <p:txBody>
          <a:bodyPr wrap="square" rtlCol="0">
            <a:spAutoFit/>
          </a:bodyPr>
          <a:lstStyle/>
          <a:p>
            <a:r>
              <a:rPr lang="en-US" b="1" dirty="0" smtClean="0">
                <a:latin typeface="Arial" pitchFamily="34" charset="0"/>
                <a:cs typeface="Arial" pitchFamily="34" charset="0"/>
              </a:rPr>
              <a:t>The PPF line</a:t>
            </a:r>
            <a:endParaRPr lang="en-US" b="1" dirty="0">
              <a:latin typeface="Arial" pitchFamily="34" charset="0"/>
              <a:cs typeface="Arial" pitchFamily="34" charset="0"/>
            </a:endParaRPr>
          </a:p>
        </p:txBody>
      </p:sp>
      <p:sp>
        <p:nvSpPr>
          <p:cNvPr id="60" name="Text Box 6"/>
          <p:cNvSpPr txBox="1">
            <a:spLocks noChangeArrowheads="1"/>
          </p:cNvSpPr>
          <p:nvPr/>
        </p:nvSpPr>
        <p:spPr bwMode="auto">
          <a:xfrm>
            <a:off x="104941" y="967991"/>
            <a:ext cx="1071127" cy="461665"/>
          </a:xfrm>
          <a:prstGeom prst="rect">
            <a:avLst/>
          </a:prstGeom>
          <a:noFill/>
          <a:ln w="9525">
            <a:noFill/>
            <a:miter lim="800000"/>
            <a:headEnd/>
            <a:tailEnd/>
          </a:ln>
        </p:spPr>
        <p:txBody>
          <a:bodyPr wrap="none">
            <a:spAutoFit/>
          </a:bodyPr>
          <a:lstStyle/>
          <a:p>
            <a:r>
              <a:rPr lang="en-US" sz="1200" b="1" dirty="0" smtClean="0">
                <a:latin typeface="Arial" pitchFamily="34" charset="0"/>
                <a:cs typeface="Arial" pitchFamily="34" charset="0"/>
              </a:rPr>
              <a:t>Quantity of </a:t>
            </a:r>
          </a:p>
          <a:p>
            <a:r>
              <a:rPr lang="en-US" sz="1200" b="1" dirty="0" err="1" smtClean="0">
                <a:latin typeface="Arial" pitchFamily="34" charset="0"/>
                <a:cs typeface="Arial" pitchFamily="34" charset="0"/>
              </a:rPr>
              <a:t>Dreamliners</a:t>
            </a:r>
            <a:endParaRPr lang="en-US" sz="1200" b="1" dirty="0">
              <a:latin typeface="Arial" pitchFamily="34" charset="0"/>
              <a:cs typeface="Arial" pitchFamily="34" charset="0"/>
            </a:endParaRPr>
          </a:p>
        </p:txBody>
      </p:sp>
      <p:sp>
        <p:nvSpPr>
          <p:cNvPr id="53" name="Text Box 6"/>
          <p:cNvSpPr txBox="1">
            <a:spLocks noChangeArrowheads="1"/>
          </p:cNvSpPr>
          <p:nvPr/>
        </p:nvSpPr>
        <p:spPr bwMode="auto">
          <a:xfrm>
            <a:off x="4876800" y="5715000"/>
            <a:ext cx="1835463" cy="276999"/>
          </a:xfrm>
          <a:prstGeom prst="rect">
            <a:avLst/>
          </a:prstGeom>
          <a:noFill/>
          <a:ln w="9525">
            <a:noFill/>
            <a:miter lim="800000"/>
            <a:headEnd/>
            <a:tailEnd/>
          </a:ln>
        </p:spPr>
        <p:txBody>
          <a:bodyPr wrap="square">
            <a:spAutoFit/>
          </a:bodyPr>
          <a:lstStyle/>
          <a:p>
            <a:r>
              <a:rPr lang="en-US" sz="1200" b="1" dirty="0" smtClean="0">
                <a:latin typeface="Arial" pitchFamily="34" charset="0"/>
                <a:cs typeface="Arial" pitchFamily="34" charset="0"/>
              </a:rPr>
              <a:t>Quantity of Small Jets</a:t>
            </a:r>
            <a:endParaRPr lang="en-US" sz="1200" b="1" dirty="0">
              <a:latin typeface="Arial" pitchFamily="34" charset="0"/>
              <a:cs typeface="Arial" pitchFamily="34" charset="0"/>
            </a:endParaRPr>
          </a:p>
        </p:txBody>
      </p:sp>
      <p:cxnSp>
        <p:nvCxnSpPr>
          <p:cNvPr id="31" name="Straight Connector 30"/>
          <p:cNvCxnSpPr>
            <a:stCxn id="11" idx="2"/>
            <a:endCxn id="40" idx="3"/>
          </p:cNvCxnSpPr>
          <p:nvPr/>
        </p:nvCxnSpPr>
        <p:spPr>
          <a:xfrm flipH="1" flipV="1">
            <a:off x="1066800" y="4306502"/>
            <a:ext cx="1752600" cy="3477"/>
          </a:xfrm>
          <a:prstGeom prst="line">
            <a:avLst/>
          </a:prstGeom>
          <a:ln w="34925"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21080" y="4797123"/>
            <a:ext cx="2560320" cy="3477"/>
          </a:xfrm>
          <a:prstGeom prst="line">
            <a:avLst/>
          </a:prstGeom>
          <a:ln w="34925"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6200000" flipH="1" flipV="1">
            <a:off x="2208061" y="5027461"/>
            <a:ext cx="1371600" cy="3477"/>
          </a:xfrm>
          <a:prstGeom prst="line">
            <a:avLst/>
          </a:prstGeom>
          <a:ln w="34925"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flipV="1">
            <a:off x="3122461" y="5256062"/>
            <a:ext cx="914400" cy="3477"/>
          </a:xfrm>
          <a:prstGeom prst="line">
            <a:avLst/>
          </a:prstGeom>
          <a:ln w="34925"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819400" y="4716824"/>
            <a:ext cx="152400" cy="1515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34" name="TextBox 33"/>
          <p:cNvSpPr txBox="1"/>
          <p:nvPr/>
        </p:nvSpPr>
        <p:spPr>
          <a:xfrm>
            <a:off x="1295400" y="838200"/>
            <a:ext cx="7696200" cy="646331"/>
          </a:xfrm>
          <a:prstGeom prst="rect">
            <a:avLst/>
          </a:prstGeom>
          <a:noFill/>
        </p:spPr>
        <p:txBody>
          <a:bodyPr wrap="square" rtlCol="0">
            <a:spAutoFit/>
          </a:bodyPr>
          <a:lstStyle/>
          <a:p>
            <a:r>
              <a:rPr lang="en-US" i="1" dirty="0" smtClean="0">
                <a:solidFill>
                  <a:schemeClr val="tx1">
                    <a:lumMod val="75000"/>
                    <a:lumOff val="25000"/>
                  </a:schemeClr>
                </a:solidFill>
                <a:latin typeface="Candara" pitchFamily="34" charset="0"/>
              </a:rPr>
              <a:t>All points </a:t>
            </a:r>
            <a:r>
              <a:rPr lang="en-US" b="1" i="1" dirty="0" smtClean="0">
                <a:solidFill>
                  <a:schemeClr val="tx1">
                    <a:lumMod val="75000"/>
                    <a:lumOff val="25000"/>
                  </a:schemeClr>
                </a:solidFill>
                <a:latin typeface="Candara" pitchFamily="34" charset="0"/>
              </a:rPr>
              <a:t>under</a:t>
            </a:r>
            <a:r>
              <a:rPr lang="en-US" i="1" dirty="0" smtClean="0">
                <a:solidFill>
                  <a:schemeClr val="tx1">
                    <a:lumMod val="75000"/>
                    <a:lumOff val="25000"/>
                  </a:schemeClr>
                </a:solidFill>
                <a:latin typeface="Candara" pitchFamily="34" charset="0"/>
              </a:rPr>
              <a:t>  (</a:t>
            </a:r>
            <a:r>
              <a:rPr lang="en-US" b="1" i="1" dirty="0" smtClean="0">
                <a:solidFill>
                  <a:schemeClr val="tx1">
                    <a:lumMod val="75000"/>
                    <a:lumOff val="25000"/>
                  </a:schemeClr>
                </a:solidFill>
                <a:latin typeface="Candara" pitchFamily="34" charset="0"/>
              </a:rPr>
              <a:t>inside)</a:t>
            </a:r>
            <a:r>
              <a:rPr lang="en-US" i="1" dirty="0" smtClean="0">
                <a:solidFill>
                  <a:schemeClr val="tx1">
                    <a:lumMod val="75000"/>
                    <a:lumOff val="25000"/>
                  </a:schemeClr>
                </a:solidFill>
                <a:latin typeface="Candara" pitchFamily="34" charset="0"/>
              </a:rPr>
              <a:t> the curve are feasible, </a:t>
            </a:r>
          </a:p>
          <a:p>
            <a:r>
              <a:rPr lang="en-US" i="1" dirty="0" smtClean="0">
                <a:solidFill>
                  <a:schemeClr val="tx1">
                    <a:lumMod val="75000"/>
                    <a:lumOff val="25000"/>
                  </a:schemeClr>
                </a:solidFill>
                <a:latin typeface="Candara" pitchFamily="34" charset="0"/>
              </a:rPr>
              <a:t>		but there are some i</a:t>
            </a:r>
            <a:r>
              <a:rPr lang="en-US" b="1" i="1" dirty="0" smtClean="0">
                <a:solidFill>
                  <a:schemeClr val="tx1">
                    <a:lumMod val="75000"/>
                    <a:lumOff val="25000"/>
                  </a:schemeClr>
                </a:solidFill>
                <a:latin typeface="Candara" pitchFamily="34" charset="0"/>
              </a:rPr>
              <a:t>dle/unemployed </a:t>
            </a:r>
            <a:r>
              <a:rPr lang="en-US" i="1" dirty="0" smtClean="0">
                <a:solidFill>
                  <a:schemeClr val="tx1">
                    <a:lumMod val="75000"/>
                    <a:lumOff val="25000"/>
                  </a:schemeClr>
                </a:solidFill>
                <a:latin typeface="Candara" pitchFamily="34" charset="0"/>
              </a:rPr>
              <a:t>resources </a:t>
            </a:r>
          </a:p>
        </p:txBody>
      </p:sp>
      <p:sp>
        <p:nvSpPr>
          <p:cNvPr id="64" name="Oval 63"/>
          <p:cNvSpPr/>
          <p:nvPr/>
        </p:nvSpPr>
        <p:spPr>
          <a:xfrm>
            <a:off x="4419600" y="2590800"/>
            <a:ext cx="152400" cy="1515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noFill/>
              <a:latin typeface="Arial" pitchFamily="34" charset="0"/>
              <a:cs typeface="Arial" pitchFamily="34" charset="0"/>
            </a:endParaRPr>
          </a:p>
        </p:txBody>
      </p:sp>
      <p:sp>
        <p:nvSpPr>
          <p:cNvPr id="65" name="TextBox 64"/>
          <p:cNvSpPr txBox="1"/>
          <p:nvPr/>
        </p:nvSpPr>
        <p:spPr>
          <a:xfrm>
            <a:off x="2514600" y="4876800"/>
            <a:ext cx="457200" cy="276999"/>
          </a:xfrm>
          <a:prstGeom prst="rect">
            <a:avLst/>
          </a:prstGeom>
          <a:noFill/>
        </p:spPr>
        <p:txBody>
          <a:bodyPr wrap="square" rtlCol="0">
            <a:spAutoFit/>
          </a:bodyPr>
          <a:lstStyle/>
          <a:p>
            <a:r>
              <a:rPr lang="en-US" sz="1200" b="1" i="1" dirty="0" smtClean="0">
                <a:latin typeface="Arial" pitchFamily="34" charset="0"/>
                <a:cs typeface="Arial" pitchFamily="34" charset="0"/>
              </a:rPr>
              <a:t>C</a:t>
            </a:r>
            <a:endParaRPr lang="en-US" sz="1200" b="1" i="1" dirty="0">
              <a:latin typeface="Arial" pitchFamily="34" charset="0"/>
              <a:cs typeface="Arial" pitchFamily="34" charset="0"/>
            </a:endParaRPr>
          </a:p>
        </p:txBody>
      </p:sp>
      <p:sp>
        <p:nvSpPr>
          <p:cNvPr id="66" name="TextBox 65"/>
          <p:cNvSpPr txBox="1"/>
          <p:nvPr/>
        </p:nvSpPr>
        <p:spPr>
          <a:xfrm>
            <a:off x="2895600" y="3990201"/>
            <a:ext cx="457200" cy="276999"/>
          </a:xfrm>
          <a:prstGeom prst="rect">
            <a:avLst/>
          </a:prstGeom>
          <a:noFill/>
        </p:spPr>
        <p:txBody>
          <a:bodyPr wrap="square" rtlCol="0">
            <a:spAutoFit/>
          </a:bodyPr>
          <a:lstStyle/>
          <a:p>
            <a:r>
              <a:rPr lang="en-US" sz="1200" b="1" i="1" dirty="0" smtClean="0">
                <a:latin typeface="Arial" pitchFamily="34" charset="0"/>
                <a:cs typeface="Arial" pitchFamily="34" charset="0"/>
              </a:rPr>
              <a:t>A</a:t>
            </a:r>
            <a:endParaRPr lang="en-US" sz="1200" b="1" i="1" dirty="0">
              <a:latin typeface="Arial" pitchFamily="34" charset="0"/>
              <a:cs typeface="Arial" pitchFamily="34" charset="0"/>
            </a:endParaRPr>
          </a:p>
        </p:txBody>
      </p:sp>
      <p:sp>
        <p:nvSpPr>
          <p:cNvPr id="67" name="TextBox 66"/>
          <p:cNvSpPr txBox="1"/>
          <p:nvPr/>
        </p:nvSpPr>
        <p:spPr>
          <a:xfrm>
            <a:off x="3581400" y="4490183"/>
            <a:ext cx="457200" cy="276999"/>
          </a:xfrm>
          <a:prstGeom prst="rect">
            <a:avLst/>
          </a:prstGeom>
          <a:noFill/>
        </p:spPr>
        <p:txBody>
          <a:bodyPr wrap="square" rtlCol="0">
            <a:spAutoFit/>
          </a:bodyPr>
          <a:lstStyle/>
          <a:p>
            <a:r>
              <a:rPr lang="en-US" sz="1200" b="1" i="1" dirty="0">
                <a:latin typeface="Arial" pitchFamily="34" charset="0"/>
                <a:cs typeface="Arial" pitchFamily="34" charset="0"/>
              </a:rPr>
              <a:t>B</a:t>
            </a:r>
          </a:p>
        </p:txBody>
      </p:sp>
      <p:sp>
        <p:nvSpPr>
          <p:cNvPr id="68" name="TextBox 67"/>
          <p:cNvSpPr txBox="1"/>
          <p:nvPr/>
        </p:nvSpPr>
        <p:spPr>
          <a:xfrm>
            <a:off x="4495800" y="2362200"/>
            <a:ext cx="457200" cy="276999"/>
          </a:xfrm>
          <a:prstGeom prst="rect">
            <a:avLst/>
          </a:prstGeom>
          <a:noFill/>
        </p:spPr>
        <p:txBody>
          <a:bodyPr wrap="square" rtlCol="0">
            <a:spAutoFit/>
          </a:bodyPr>
          <a:lstStyle/>
          <a:p>
            <a:r>
              <a:rPr lang="en-US" sz="1200" b="1" i="1" dirty="0" smtClean="0">
                <a:latin typeface="Arial" pitchFamily="34" charset="0"/>
                <a:cs typeface="Arial" pitchFamily="34" charset="0"/>
              </a:rPr>
              <a:t>D</a:t>
            </a:r>
            <a:endParaRPr lang="en-US" sz="1200" b="1" i="1" dirty="0">
              <a:latin typeface="Arial" pitchFamily="34" charset="0"/>
              <a:cs typeface="Arial" pitchFamily="34" charset="0"/>
            </a:endParaRPr>
          </a:p>
        </p:txBody>
      </p:sp>
      <p:sp>
        <p:nvSpPr>
          <p:cNvPr id="69" name="TextBox 68"/>
          <p:cNvSpPr txBox="1"/>
          <p:nvPr/>
        </p:nvSpPr>
        <p:spPr>
          <a:xfrm>
            <a:off x="2057400" y="1676400"/>
            <a:ext cx="6324599" cy="369332"/>
          </a:xfrm>
          <a:prstGeom prst="rect">
            <a:avLst/>
          </a:prstGeom>
          <a:noFill/>
        </p:spPr>
        <p:txBody>
          <a:bodyPr wrap="square" rtlCol="0">
            <a:spAutoFit/>
          </a:bodyPr>
          <a:lstStyle/>
          <a:p>
            <a:r>
              <a:rPr lang="en-US" b="1" i="1" dirty="0" smtClean="0">
                <a:solidFill>
                  <a:schemeClr val="tx1">
                    <a:lumMod val="75000"/>
                    <a:lumOff val="25000"/>
                  </a:schemeClr>
                </a:solidFill>
                <a:latin typeface="Candara" pitchFamily="34" charset="0"/>
              </a:rPr>
              <a:t>All points ON the curve are feasible </a:t>
            </a:r>
            <a:r>
              <a:rPr lang="en-US" b="1" dirty="0" smtClean="0">
                <a:solidFill>
                  <a:schemeClr val="tx1">
                    <a:lumMod val="75000"/>
                    <a:lumOff val="25000"/>
                  </a:schemeClr>
                </a:solidFill>
                <a:latin typeface="Candara" pitchFamily="34" charset="0"/>
              </a:rPr>
              <a:t>and</a:t>
            </a:r>
            <a:r>
              <a:rPr lang="en-US" b="1" i="1" dirty="0" smtClean="0">
                <a:solidFill>
                  <a:schemeClr val="tx1">
                    <a:lumMod val="75000"/>
                    <a:lumOff val="25000"/>
                  </a:schemeClr>
                </a:solidFill>
                <a:latin typeface="Candara" pitchFamily="34" charset="0"/>
              </a:rPr>
              <a:t> efficient.</a:t>
            </a:r>
          </a:p>
        </p:txBody>
      </p:sp>
      <p:sp>
        <p:nvSpPr>
          <p:cNvPr id="70" name="TextBox 69"/>
          <p:cNvSpPr txBox="1"/>
          <p:nvPr/>
        </p:nvSpPr>
        <p:spPr>
          <a:xfrm>
            <a:off x="2065020" y="1337269"/>
            <a:ext cx="6324599" cy="369332"/>
          </a:xfrm>
          <a:prstGeom prst="rect">
            <a:avLst/>
          </a:prstGeom>
          <a:noFill/>
        </p:spPr>
        <p:txBody>
          <a:bodyPr wrap="square" rtlCol="0">
            <a:spAutoFit/>
          </a:bodyPr>
          <a:lstStyle/>
          <a:p>
            <a:r>
              <a:rPr lang="en-US" i="1" dirty="0" smtClean="0">
                <a:solidFill>
                  <a:schemeClr val="tx1">
                    <a:lumMod val="75000"/>
                    <a:lumOff val="25000"/>
                  </a:schemeClr>
                </a:solidFill>
                <a:latin typeface="Candara" pitchFamily="34" charset="0"/>
              </a:rPr>
              <a:t>And all points above the curve are </a:t>
            </a:r>
            <a:r>
              <a:rPr lang="en-US" b="1" i="1" dirty="0" smtClean="0">
                <a:solidFill>
                  <a:schemeClr val="tx1">
                    <a:lumMod val="75000"/>
                    <a:lumOff val="25000"/>
                  </a:schemeClr>
                </a:solidFill>
                <a:latin typeface="Candara" pitchFamily="34" charset="0"/>
              </a:rPr>
              <a:t>not</a:t>
            </a:r>
            <a:r>
              <a:rPr lang="en-US" i="1" dirty="0" smtClean="0">
                <a:solidFill>
                  <a:schemeClr val="tx1">
                    <a:lumMod val="75000"/>
                    <a:lumOff val="25000"/>
                  </a:schemeClr>
                </a:solidFill>
                <a:latin typeface="Candara" pitchFamily="34" charset="0"/>
              </a:rPr>
              <a:t> feasible.</a:t>
            </a:r>
          </a:p>
        </p:txBody>
      </p:sp>
      <p:sp>
        <p:nvSpPr>
          <p:cNvPr id="43" name="TextBox 42"/>
          <p:cNvSpPr txBox="1"/>
          <p:nvPr/>
        </p:nvSpPr>
        <p:spPr>
          <a:xfrm>
            <a:off x="152400" y="5943601"/>
            <a:ext cx="6705600" cy="923330"/>
          </a:xfrm>
          <a:prstGeom prst="rect">
            <a:avLst/>
          </a:prstGeom>
          <a:noFill/>
        </p:spPr>
        <p:txBody>
          <a:bodyPr wrap="square" rtlCol="0">
            <a:spAutoFit/>
          </a:bodyPr>
          <a:lstStyle/>
          <a:p>
            <a:r>
              <a:rPr lang="en-US" b="1" dirty="0" smtClean="0"/>
              <a:t>When we move from A to B, what happened?</a:t>
            </a:r>
          </a:p>
          <a:p>
            <a:r>
              <a:rPr lang="en-US" b="1" dirty="0" smtClean="0"/>
              <a:t>What is the opportunity cost of one small jet?</a:t>
            </a:r>
          </a:p>
          <a:p>
            <a:r>
              <a:rPr lang="en-US" b="1" dirty="0" smtClean="0"/>
              <a:t>What is the opportunity cost of one </a:t>
            </a:r>
            <a:r>
              <a:rPr lang="en-US" b="1" dirty="0" err="1" smtClean="0"/>
              <a:t>Dreamliners</a:t>
            </a:r>
            <a:r>
              <a:rPr lang="en-US" b="1" dirty="0" smtClean="0"/>
              <a:t>?</a:t>
            </a:r>
            <a:endParaRPr lang="en-US" b="1" dirty="0"/>
          </a:p>
        </p:txBody>
      </p:sp>
    </p:spTree>
    <p:extLst>
      <p:ext uri="{BB962C8B-B14F-4D97-AF65-F5344CB8AC3E}">
        <p14:creationId xmlns:p14="http://schemas.microsoft.com/office/powerpoint/2010/main" val="1801899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2000"/>
                                        <p:tgtEl>
                                          <p:spTgt spid="7"/>
                                        </p:tgtEl>
                                      </p:cBhvr>
                                    </p:animEffect>
                                    <p:set>
                                      <p:cBhvr>
                                        <p:cTn id="25" dur="1" fill="hold">
                                          <p:stCondLst>
                                            <p:cond delay="1999"/>
                                          </p:stCondLst>
                                        </p:cTn>
                                        <p:tgtEl>
                                          <p:spTgt spid="7"/>
                                        </p:tgtEl>
                                        <p:attrNameLst>
                                          <p:attrName>style.visibility</p:attrName>
                                        </p:attrNameLst>
                                      </p:cBhvr>
                                      <p:to>
                                        <p:strVal val="hidden"/>
                                      </p:to>
                                    </p:se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22" presetClass="entr" presetSubtype="8"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par>
                                <p:cTn id="38" presetID="22" presetClass="entr" presetSubtype="1"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up)">
                                      <p:cBhvr>
                                        <p:cTn id="40" dur="500"/>
                                        <p:tgtEl>
                                          <p:spTgt spid="5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2000"/>
                                        <p:tgtEl>
                                          <p:spTgt spid="9"/>
                                        </p:tgtEl>
                                      </p:cBhvr>
                                    </p:animEffect>
                                    <p:set>
                                      <p:cBhvr>
                                        <p:cTn id="45" dur="1" fill="hold">
                                          <p:stCondLst>
                                            <p:cond delay="1999"/>
                                          </p:stCondLst>
                                        </p:cTn>
                                        <p:tgtEl>
                                          <p:spTgt spid="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2000"/>
                                        <p:tgtEl>
                                          <p:spTgt spid="10"/>
                                        </p:tgtEl>
                                      </p:cBhvr>
                                    </p:animEffect>
                                    <p:set>
                                      <p:cBhvr>
                                        <p:cTn id="48" dur="1" fill="hold">
                                          <p:stCondLst>
                                            <p:cond delay="1999"/>
                                          </p:stCondLst>
                                        </p:cTn>
                                        <p:tgtEl>
                                          <p:spTgt spid="10"/>
                                        </p:tgtEl>
                                        <p:attrNameLst>
                                          <p:attrName>style.visibility</p:attrName>
                                        </p:attrNameLst>
                                      </p:cBhvr>
                                      <p:to>
                                        <p:strVal val="hidden"/>
                                      </p:to>
                                    </p:set>
                                  </p:childTnLst>
                                </p:cTn>
                              </p:par>
                              <p:par>
                                <p:cTn id="49" presetID="9"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dissolve">
                                      <p:cBhvr>
                                        <p:cTn id="51" dur="500"/>
                                        <p:tgtEl>
                                          <p:spTgt spid="1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dissolve">
                                      <p:cBhvr>
                                        <p:cTn id="54" dur="500"/>
                                        <p:tgtEl>
                                          <p:spTgt spid="13"/>
                                        </p:tgtEl>
                                      </p:cBhvr>
                                    </p:animEffect>
                                  </p:childTnLst>
                                </p:cTn>
                              </p:par>
                              <p:par>
                                <p:cTn id="55" presetID="22" presetClass="entr" presetSubtype="8"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left)">
                                      <p:cBhvr>
                                        <p:cTn id="57" dur="500"/>
                                        <p:tgtEl>
                                          <p:spTgt spid="56"/>
                                        </p:tgtEl>
                                      </p:cBhvr>
                                    </p:animEffect>
                                  </p:childTnLst>
                                </p:cTn>
                              </p:par>
                              <p:par>
                                <p:cTn id="58" presetID="22" presetClass="entr" presetSubtype="1" fill="hold"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wipe(up)">
                                      <p:cBhvr>
                                        <p:cTn id="60" dur="500"/>
                                        <p:tgtEl>
                                          <p:spTgt spid="62"/>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dissolve">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2000"/>
                                        <p:tgtEl>
                                          <p:spTgt spid="12"/>
                                        </p:tgtEl>
                                      </p:cBhvr>
                                    </p:animEffect>
                                    <p:set>
                                      <p:cBhvr>
                                        <p:cTn id="68" dur="1" fill="hold">
                                          <p:stCondLst>
                                            <p:cond delay="1999"/>
                                          </p:stCondLst>
                                        </p:cTn>
                                        <p:tgtEl>
                                          <p:spTgt spid="12"/>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000"/>
                                        <p:tgtEl>
                                          <p:spTgt spid="13"/>
                                        </p:tgtEl>
                                      </p:cBhvr>
                                    </p:animEffect>
                                    <p:set>
                                      <p:cBhvr>
                                        <p:cTn id="71" dur="1" fill="hold">
                                          <p:stCondLst>
                                            <p:cond delay="1999"/>
                                          </p:stCondLst>
                                        </p:cTn>
                                        <p:tgtEl>
                                          <p:spTgt spid="13"/>
                                        </p:tgtEl>
                                        <p:attrNameLst>
                                          <p:attrName>style.visibility</p:attrName>
                                        </p:attrNameLst>
                                      </p:cBhvr>
                                      <p:to>
                                        <p:strVal val="hidden"/>
                                      </p:to>
                                    </p:set>
                                  </p:childTnLst>
                                </p:cTn>
                              </p:par>
                              <p:par>
                                <p:cTn id="72" presetID="9"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dissolve">
                                      <p:cBhvr>
                                        <p:cTn id="74" dur="500"/>
                                        <p:tgtEl>
                                          <p:spTgt spid="1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dissolve">
                                      <p:cBhvr>
                                        <p:cTn id="77" dur="500"/>
                                        <p:tgtEl>
                                          <p:spTgt spid="1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dissolve">
                                      <p:cBhvr>
                                        <p:cTn id="80" dur="500"/>
                                        <p:tgtEl>
                                          <p:spTgt spid="1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2000"/>
                                        <p:tgtEl>
                                          <p:spTgt spid="15"/>
                                        </p:tgtEl>
                                      </p:cBhvr>
                                    </p:animEffect>
                                    <p:set>
                                      <p:cBhvr>
                                        <p:cTn id="85" dur="1" fill="hold">
                                          <p:stCondLst>
                                            <p:cond delay="1999"/>
                                          </p:stCondLst>
                                        </p:cTn>
                                        <p:tgtEl>
                                          <p:spTgt spid="15"/>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2000"/>
                                        <p:tgtEl>
                                          <p:spTgt spid="16"/>
                                        </p:tgtEl>
                                      </p:cBhvr>
                                    </p:animEffect>
                                    <p:set>
                                      <p:cBhvr>
                                        <p:cTn id="88" dur="1" fill="hold">
                                          <p:stCondLst>
                                            <p:cond delay="1999"/>
                                          </p:stCondLst>
                                        </p:cTn>
                                        <p:tgtEl>
                                          <p:spTgt spid="16"/>
                                        </p:tgtEl>
                                        <p:attrNameLst>
                                          <p:attrName>style.visibility</p:attrName>
                                        </p:attrNameLst>
                                      </p:cBhvr>
                                      <p:to>
                                        <p:strVal val="hidden"/>
                                      </p:to>
                                    </p:set>
                                  </p:childTnLst>
                                </p:cTn>
                              </p:par>
                              <p:par>
                                <p:cTn id="89" presetID="22" presetClass="entr" presetSubtype="1"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up)">
                                      <p:cBhvr>
                                        <p:cTn id="91" dur="3000"/>
                                        <p:tgtEl>
                                          <p:spTgt spid="23"/>
                                        </p:tgtEl>
                                      </p:cBhvr>
                                    </p:animEffect>
                                  </p:childTnLst>
                                </p:cTn>
                              </p:par>
                            </p:childTnLst>
                          </p:cTn>
                        </p:par>
                        <p:par>
                          <p:cTn id="92" fill="hold">
                            <p:stCondLst>
                              <p:cond delay="3000"/>
                            </p:stCondLst>
                            <p:childTnLst>
                              <p:par>
                                <p:cTn id="93" presetID="9" presetClass="entr" presetSubtype="0" fill="hold" grpId="0" nodeType="afterEffect">
                                  <p:stCondLst>
                                    <p:cond delay="0"/>
                                  </p:stCondLst>
                                  <p:childTnLst>
                                    <p:set>
                                      <p:cBhvr>
                                        <p:cTn id="94" dur="1" fill="hold">
                                          <p:stCondLst>
                                            <p:cond delay="0"/>
                                          </p:stCondLst>
                                        </p:cTn>
                                        <p:tgtEl>
                                          <p:spTgt spid="58"/>
                                        </p:tgtEl>
                                        <p:attrNameLst>
                                          <p:attrName>style.visibility</p:attrName>
                                        </p:attrNameLst>
                                      </p:cBhvr>
                                      <p:to>
                                        <p:strVal val="visible"/>
                                      </p:to>
                                    </p:set>
                                    <p:animEffect transition="in" filter="dissolve">
                                      <p:cBhvr>
                                        <p:cTn id="95" dur="500"/>
                                        <p:tgtEl>
                                          <p:spTgt spid="58"/>
                                        </p:tgtEl>
                                      </p:cBhvr>
                                    </p:animEffect>
                                  </p:childTnLst>
                                </p:cTn>
                              </p:par>
                              <p:par>
                                <p:cTn id="96" presetID="9" presetClass="entr" presetSubtype="0" fill="hold" nodeType="with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dissolve">
                                      <p:cBhvr>
                                        <p:cTn id="98" dur="500"/>
                                        <p:tgtEl>
                                          <p:spTgt spid="5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500"/>
                                        <p:tgtEl>
                                          <p:spTgt spid="3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3"/>
                                        </p:tgtEl>
                                        <p:attrNameLst>
                                          <p:attrName>style.visibility</p:attrName>
                                        </p:attrNameLst>
                                      </p:cBhvr>
                                      <p:to>
                                        <p:strVal val="visible"/>
                                      </p:to>
                                    </p:set>
                                    <p:animEffect transition="in" filter="fade">
                                      <p:cBhvr>
                                        <p:cTn id="109" dur="500"/>
                                        <p:tgtEl>
                                          <p:spTgt spid="6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fade">
                                      <p:cBhvr>
                                        <p:cTn id="112" dur="500"/>
                                        <p:tgtEl>
                                          <p:spTgt spid="6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500"/>
                                        <p:tgtEl>
                                          <p:spTgt spid="70"/>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64"/>
                                        </p:tgtEl>
                                        <p:attrNameLst>
                                          <p:attrName>style.visibility</p:attrName>
                                        </p:attrNameLst>
                                      </p:cBhvr>
                                      <p:to>
                                        <p:strVal val="visible"/>
                                      </p:to>
                                    </p:set>
                                    <p:animEffect transition="in" filter="fade">
                                      <p:cBhvr>
                                        <p:cTn id="121" dur="500"/>
                                        <p:tgtEl>
                                          <p:spTgt spid="6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8"/>
                                        </p:tgtEl>
                                        <p:attrNameLst>
                                          <p:attrName>style.visibility</p:attrName>
                                        </p:attrNameLst>
                                      </p:cBhvr>
                                      <p:to>
                                        <p:strVal val="visible"/>
                                      </p:to>
                                    </p:set>
                                    <p:animEffect transition="in" filter="fade">
                                      <p:cBhvr>
                                        <p:cTn id="124" dur="500"/>
                                        <p:tgtEl>
                                          <p:spTgt spid="68"/>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69"/>
                                        </p:tgtEl>
                                        <p:attrNameLst>
                                          <p:attrName>style.visibility</p:attrName>
                                        </p:attrNameLst>
                                      </p:cBhvr>
                                      <p:to>
                                        <p:strVal val="visible"/>
                                      </p:to>
                                    </p:set>
                                    <p:animEffect transition="in" filter="fade">
                                      <p:cBhvr>
                                        <p:cTn id="129" dur="500"/>
                                        <p:tgtEl>
                                          <p:spTgt spid="69"/>
                                        </p:tgtEl>
                                      </p:cBhvr>
                                    </p:animEffect>
                                  </p:childTnLst>
                                </p:cTn>
                              </p:par>
                            </p:childTnLst>
                          </p:cTn>
                        </p:par>
                        <p:par>
                          <p:cTn id="130" fill="hold">
                            <p:stCondLst>
                              <p:cond delay="500"/>
                            </p:stCondLst>
                            <p:childTnLst>
                              <p:par>
                                <p:cTn id="131" presetID="10" presetClass="entr" presetSubtype="0" fill="hold" grpId="0" nodeType="afterEffect">
                                  <p:stCondLst>
                                    <p:cond delay="0"/>
                                  </p:stCondLst>
                                  <p:childTnLst>
                                    <p:set>
                                      <p:cBhvr>
                                        <p:cTn id="132" dur="1" fill="hold">
                                          <p:stCondLst>
                                            <p:cond delay="0"/>
                                          </p:stCondLst>
                                        </p:cTn>
                                        <p:tgtEl>
                                          <p:spTgt spid="66"/>
                                        </p:tgtEl>
                                        <p:attrNameLst>
                                          <p:attrName>style.visibility</p:attrName>
                                        </p:attrNameLst>
                                      </p:cBhvr>
                                      <p:to>
                                        <p:strVal val="visible"/>
                                      </p:to>
                                    </p:set>
                                    <p:animEffect transition="in" filter="fade">
                                      <p:cBhvr>
                                        <p:cTn id="133" dur="500"/>
                                        <p:tgtEl>
                                          <p:spTgt spid="6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67"/>
                                        </p:tgtEl>
                                        <p:attrNameLst>
                                          <p:attrName>style.visibility</p:attrName>
                                        </p:attrNameLst>
                                      </p:cBhvr>
                                      <p:to>
                                        <p:strVal val="visible"/>
                                      </p:to>
                                    </p:set>
                                    <p:animEffect transition="in" filter="fade">
                                      <p:cBhvr>
                                        <p:cTn id="13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6" grpId="0" animBg="1"/>
      <p:bldP spid="6" grpId="1" animBg="1"/>
      <p:bldP spid="7" grpId="0" animBg="1"/>
      <p:bldP spid="7" grpId="1" animBg="1"/>
      <p:bldP spid="9" grpId="0" animBg="1"/>
      <p:bldP spid="9" grpId="1" animBg="1"/>
      <p:bldP spid="10" grpId="0" animBg="1"/>
      <p:bldP spid="10" grpId="1" animBg="1"/>
      <p:bldP spid="12" grpId="0" animBg="1"/>
      <p:bldP spid="12" grpId="1" animBg="1"/>
      <p:bldP spid="13" grpId="0" animBg="1"/>
      <p:bldP spid="13" grpId="1" animBg="1"/>
      <p:bldP spid="15" grpId="0" animBg="1"/>
      <p:bldP spid="15" grpId="1" animBg="1"/>
      <p:bldP spid="16" grpId="0" animBg="1"/>
      <p:bldP spid="16" grpId="1" animBg="1"/>
      <p:bldP spid="8" grpId="0" animBg="1"/>
      <p:bldP spid="11" grpId="0" animBg="1"/>
      <p:bldP spid="14" grpId="0" animBg="1"/>
      <p:bldP spid="17" grpId="0" animBg="1"/>
      <p:bldP spid="58" grpId="0"/>
      <p:bldP spid="63" grpId="0" animBg="1"/>
      <p:bldP spid="34" grpId="0"/>
      <p:bldP spid="64" grpId="0" animBg="1"/>
      <p:bldP spid="65" grpId="0"/>
      <p:bldP spid="66" grpId="0"/>
      <p:bldP spid="67" grpId="0"/>
      <p:bldP spid="68" grpId="0"/>
      <p:bldP spid="69" grpId="0"/>
      <p:bldP spid="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a:xfrm>
            <a:off x="228600" y="3505200"/>
            <a:ext cx="8458200" cy="2851150"/>
          </a:xfrm>
        </p:spPr>
        <p:txBody>
          <a:bodyPr>
            <a:normAutofit lnSpcReduction="10000"/>
          </a:bodyPr>
          <a:lstStyle/>
          <a:p>
            <a:r>
              <a:rPr lang="en-US" dirty="0" smtClean="0"/>
              <a:t>What is the opportunity cost of each lamp?</a:t>
            </a:r>
          </a:p>
          <a:p>
            <a:pPr marL="742950" indent="-742950">
              <a:buFont typeface="+mj-lt"/>
              <a:buAutoNum type="alphaLcParenR"/>
            </a:pPr>
            <a:r>
              <a:rPr lang="en-US" dirty="0" smtClean="0"/>
              <a:t>One-fourth of a sofa</a:t>
            </a:r>
          </a:p>
          <a:p>
            <a:pPr marL="742950" indent="-742950">
              <a:buFont typeface="+mj-lt"/>
              <a:buAutoNum type="alphaLcParenR"/>
            </a:pPr>
            <a:r>
              <a:rPr lang="en-US" dirty="0" smtClean="0"/>
              <a:t>1 sofa</a:t>
            </a:r>
          </a:p>
          <a:p>
            <a:pPr marL="742950" indent="-742950">
              <a:buFont typeface="+mj-lt"/>
              <a:buAutoNum type="alphaLcParenR"/>
            </a:pPr>
            <a:r>
              <a:rPr lang="en-US" dirty="0" smtClean="0"/>
              <a:t>4 sofas</a:t>
            </a:r>
          </a:p>
          <a:p>
            <a:pPr marL="742950" indent="-742950">
              <a:buFont typeface="+mj-lt"/>
              <a:buAutoNum type="alphaLcParenR"/>
            </a:pPr>
            <a:r>
              <a:rPr lang="en-US" dirty="0" smtClean="0"/>
              <a:t>200 sofas</a:t>
            </a:r>
            <a:endParaRPr lang="en-US" dirty="0"/>
          </a:p>
        </p:txBody>
      </p:sp>
      <p:pic>
        <p:nvPicPr>
          <p:cNvPr id="7171"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447800" y="1225476"/>
            <a:ext cx="5715000" cy="212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6273801"/>
            <a:ext cx="1172116" cy="369332"/>
          </a:xfrm>
          <a:prstGeom prst="rect">
            <a:avLst/>
          </a:prstGeom>
        </p:spPr>
        <p:txBody>
          <a:bodyPr wrap="none">
            <a:spAutoFit/>
          </a:bodyPr>
          <a:lstStyle/>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4" action="ppaction://hlinksldjump"/>
              </a:rPr>
              <a:t>To Next </a:t>
            </a: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4" action="ppaction://hlinksldjump"/>
            </a:endParaRPr>
          </a:p>
          <a:p>
            <a:pPr algn="ctr" fontAlgn="auto">
              <a:spcBef>
                <a:spcPts val="0"/>
              </a:spcBef>
              <a:spcAft>
                <a:spcPts val="0"/>
              </a:spcAft>
              <a:defRPr/>
            </a:pPr>
            <a:r>
              <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4" action="ppaction://hlinksldjump"/>
              </a:rPr>
              <a:t>Active </a:t>
            </a: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4" action="ppaction://hlinksldjump"/>
              </a:rPr>
              <a:t>Learning</a:t>
            </a: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Tree>
    <p:extLst>
      <p:ext uri="{BB962C8B-B14F-4D97-AF65-F5344CB8AC3E}">
        <p14:creationId xmlns:p14="http://schemas.microsoft.com/office/powerpoint/2010/main" val="3159273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6">
                                            <p:txEl>
                                              <p:pRg st="3" end="3"/>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1" name="Rectangle 11"/>
          <p:cNvSpPr>
            <a:spLocks noGrp="1" noRot="1" noChangeArrowheads="1"/>
          </p:cNvSpPr>
          <p:nvPr>
            <p:ph type="title"/>
          </p:nvPr>
        </p:nvSpPr>
        <p:spPr>
          <a:xfrm>
            <a:off x="0" y="0"/>
            <a:ext cx="9144000" cy="838200"/>
          </a:xfrm>
        </p:spPr>
        <p:txBody>
          <a:bodyPr>
            <a:normAutofit fontScale="90000"/>
          </a:bodyPr>
          <a:lstStyle/>
          <a:p>
            <a:r>
              <a:rPr lang="en-US" dirty="0" smtClean="0"/>
              <a:t>The Law of Increasing Relative Cost</a:t>
            </a:r>
            <a:br>
              <a:rPr lang="en-US" dirty="0" smtClean="0"/>
            </a:br>
            <a:r>
              <a:rPr lang="en-US" dirty="0" smtClean="0"/>
              <a:t>		</a:t>
            </a:r>
            <a:r>
              <a:rPr lang="en-US" sz="3100" dirty="0" smtClean="0"/>
              <a:t>When the Opportunity Cost is “Increasing “</a:t>
            </a:r>
            <a:endParaRPr lang="en-US" sz="3100" b="0" dirty="0" smtClean="0"/>
          </a:p>
        </p:txBody>
      </p:sp>
      <p:sp>
        <p:nvSpPr>
          <p:cNvPr id="604172" name="AutoShape 12"/>
          <p:cNvSpPr>
            <a:spLocks noChangeAspect="1" noChangeArrowheads="1" noTextEdit="1"/>
          </p:cNvSpPr>
          <p:nvPr/>
        </p:nvSpPr>
        <p:spPr bwMode="auto">
          <a:xfrm>
            <a:off x="381000" y="1238250"/>
            <a:ext cx="708660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174" name="Rectangle 14"/>
          <p:cNvSpPr>
            <a:spLocks noChangeArrowheads="1"/>
          </p:cNvSpPr>
          <p:nvPr/>
        </p:nvSpPr>
        <p:spPr bwMode="auto">
          <a:xfrm>
            <a:off x="3729038" y="2820988"/>
            <a:ext cx="11112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A</a:t>
            </a:r>
            <a:endParaRPr lang="en-US" sz="1400">
              <a:cs typeface="Arial" charset="0"/>
            </a:endParaRPr>
          </a:p>
        </p:txBody>
      </p:sp>
      <p:sp>
        <p:nvSpPr>
          <p:cNvPr id="604175" name="Rectangle 15"/>
          <p:cNvSpPr>
            <a:spLocks noChangeArrowheads="1"/>
          </p:cNvSpPr>
          <p:nvPr/>
        </p:nvSpPr>
        <p:spPr bwMode="auto">
          <a:xfrm>
            <a:off x="5770563" y="5461000"/>
            <a:ext cx="2778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604176" name="Line 16"/>
          <p:cNvSpPr>
            <a:spLocks noChangeShapeType="1"/>
          </p:cNvSpPr>
          <p:nvPr/>
        </p:nvSpPr>
        <p:spPr bwMode="auto">
          <a:xfrm>
            <a:off x="1625600" y="2079625"/>
            <a:ext cx="155575" cy="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177" name="Line 17"/>
          <p:cNvSpPr>
            <a:spLocks noChangeShapeType="1"/>
          </p:cNvSpPr>
          <p:nvPr/>
        </p:nvSpPr>
        <p:spPr bwMode="auto">
          <a:xfrm>
            <a:off x="1625600" y="3151188"/>
            <a:ext cx="155575" cy="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178" name="Line 18"/>
          <p:cNvSpPr>
            <a:spLocks noChangeShapeType="1"/>
          </p:cNvSpPr>
          <p:nvPr/>
        </p:nvSpPr>
        <p:spPr bwMode="auto">
          <a:xfrm>
            <a:off x="1625600" y="3684588"/>
            <a:ext cx="155575" cy="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179" name="Line 19"/>
          <p:cNvSpPr>
            <a:spLocks noChangeShapeType="1"/>
          </p:cNvSpPr>
          <p:nvPr/>
        </p:nvSpPr>
        <p:spPr bwMode="auto">
          <a:xfrm>
            <a:off x="1625600" y="4222750"/>
            <a:ext cx="155575" cy="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180" name="Line 20"/>
          <p:cNvSpPr>
            <a:spLocks noChangeShapeType="1"/>
          </p:cNvSpPr>
          <p:nvPr/>
        </p:nvSpPr>
        <p:spPr bwMode="auto">
          <a:xfrm>
            <a:off x="1625600" y="4764088"/>
            <a:ext cx="155575" cy="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181" name="Line 21"/>
          <p:cNvSpPr>
            <a:spLocks noChangeShapeType="1"/>
          </p:cNvSpPr>
          <p:nvPr/>
        </p:nvSpPr>
        <p:spPr bwMode="auto">
          <a:xfrm>
            <a:off x="1625600" y="5297488"/>
            <a:ext cx="155575" cy="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182" name="Line 22"/>
          <p:cNvSpPr>
            <a:spLocks noChangeShapeType="1"/>
          </p:cNvSpPr>
          <p:nvPr/>
        </p:nvSpPr>
        <p:spPr bwMode="auto">
          <a:xfrm flipV="1">
            <a:off x="2632075" y="5664200"/>
            <a:ext cx="0" cy="17303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183" name="Line 23"/>
          <p:cNvSpPr>
            <a:spLocks noChangeShapeType="1"/>
          </p:cNvSpPr>
          <p:nvPr/>
        </p:nvSpPr>
        <p:spPr bwMode="auto">
          <a:xfrm flipV="1">
            <a:off x="3633788" y="5664200"/>
            <a:ext cx="0" cy="17303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184" name="Line 24"/>
          <p:cNvSpPr>
            <a:spLocks noChangeShapeType="1"/>
          </p:cNvSpPr>
          <p:nvPr/>
        </p:nvSpPr>
        <p:spPr bwMode="auto">
          <a:xfrm flipV="1">
            <a:off x="4637088" y="5664200"/>
            <a:ext cx="0" cy="17303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185" name="Line 25"/>
          <p:cNvSpPr>
            <a:spLocks noChangeShapeType="1"/>
          </p:cNvSpPr>
          <p:nvPr/>
        </p:nvSpPr>
        <p:spPr bwMode="auto">
          <a:xfrm flipV="1">
            <a:off x="5641975" y="5664200"/>
            <a:ext cx="0" cy="17303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186" name="Line 26"/>
          <p:cNvSpPr>
            <a:spLocks noChangeShapeType="1"/>
          </p:cNvSpPr>
          <p:nvPr/>
        </p:nvSpPr>
        <p:spPr bwMode="auto">
          <a:xfrm flipV="1">
            <a:off x="6643688" y="5664200"/>
            <a:ext cx="0" cy="17303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187" name="Rectangle 27"/>
          <p:cNvSpPr>
            <a:spLocks noChangeArrowheads="1"/>
          </p:cNvSpPr>
          <p:nvPr/>
        </p:nvSpPr>
        <p:spPr bwMode="auto">
          <a:xfrm>
            <a:off x="2516188" y="5870575"/>
            <a:ext cx="1809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604188" name="Rectangle 28"/>
          <p:cNvSpPr>
            <a:spLocks noChangeArrowheads="1"/>
          </p:cNvSpPr>
          <p:nvPr/>
        </p:nvSpPr>
        <p:spPr bwMode="auto">
          <a:xfrm>
            <a:off x="3521075" y="5870575"/>
            <a:ext cx="1809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20</a:t>
            </a:r>
            <a:endParaRPr lang="en-US" sz="1400">
              <a:cs typeface="Arial" charset="0"/>
            </a:endParaRPr>
          </a:p>
        </p:txBody>
      </p:sp>
      <p:sp>
        <p:nvSpPr>
          <p:cNvPr id="604189" name="Rectangle 29"/>
          <p:cNvSpPr>
            <a:spLocks noChangeArrowheads="1"/>
          </p:cNvSpPr>
          <p:nvPr/>
        </p:nvSpPr>
        <p:spPr bwMode="auto">
          <a:xfrm>
            <a:off x="4522788" y="5870575"/>
            <a:ext cx="179387"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30</a:t>
            </a:r>
            <a:endParaRPr lang="en-US" sz="1400">
              <a:cs typeface="Arial" charset="0"/>
            </a:endParaRPr>
          </a:p>
        </p:txBody>
      </p:sp>
      <p:sp>
        <p:nvSpPr>
          <p:cNvPr id="604190" name="Rectangle 30"/>
          <p:cNvSpPr>
            <a:spLocks noChangeArrowheads="1"/>
          </p:cNvSpPr>
          <p:nvPr/>
        </p:nvSpPr>
        <p:spPr bwMode="auto">
          <a:xfrm>
            <a:off x="5527675" y="5870575"/>
            <a:ext cx="179388"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40</a:t>
            </a:r>
            <a:endParaRPr lang="en-US" sz="1400">
              <a:cs typeface="Arial" charset="0"/>
            </a:endParaRPr>
          </a:p>
        </p:txBody>
      </p:sp>
      <p:sp>
        <p:nvSpPr>
          <p:cNvPr id="604191" name="Rectangle 31"/>
          <p:cNvSpPr>
            <a:spLocks noChangeArrowheads="1"/>
          </p:cNvSpPr>
          <p:nvPr/>
        </p:nvSpPr>
        <p:spPr bwMode="auto">
          <a:xfrm>
            <a:off x="6534150" y="5870575"/>
            <a:ext cx="1809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50</a:t>
            </a:r>
            <a:endParaRPr lang="en-US" sz="1400">
              <a:cs typeface="Arial" charset="0"/>
            </a:endParaRPr>
          </a:p>
        </p:txBody>
      </p:sp>
      <p:sp>
        <p:nvSpPr>
          <p:cNvPr id="604192" name="Rectangle 32"/>
          <p:cNvSpPr>
            <a:spLocks noChangeArrowheads="1"/>
          </p:cNvSpPr>
          <p:nvPr/>
        </p:nvSpPr>
        <p:spPr bwMode="auto">
          <a:xfrm>
            <a:off x="1414463" y="5870575"/>
            <a:ext cx="90487"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604193" name="Rectangle 33"/>
          <p:cNvSpPr>
            <a:spLocks noChangeArrowheads="1"/>
          </p:cNvSpPr>
          <p:nvPr/>
        </p:nvSpPr>
        <p:spPr bwMode="auto">
          <a:xfrm>
            <a:off x="1298575" y="1935163"/>
            <a:ext cx="1793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35</a:t>
            </a:r>
            <a:endParaRPr lang="en-US" sz="1400">
              <a:cs typeface="Arial" charset="0"/>
            </a:endParaRPr>
          </a:p>
        </p:txBody>
      </p:sp>
      <p:sp>
        <p:nvSpPr>
          <p:cNvPr id="604194" name="Rectangle 34"/>
          <p:cNvSpPr>
            <a:spLocks noChangeArrowheads="1"/>
          </p:cNvSpPr>
          <p:nvPr/>
        </p:nvSpPr>
        <p:spPr bwMode="auto">
          <a:xfrm>
            <a:off x="1298575" y="2474913"/>
            <a:ext cx="179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30</a:t>
            </a:r>
            <a:endParaRPr lang="en-US" sz="1400">
              <a:cs typeface="Arial" charset="0"/>
            </a:endParaRPr>
          </a:p>
        </p:txBody>
      </p:sp>
      <p:sp>
        <p:nvSpPr>
          <p:cNvPr id="604195" name="Rectangle 35"/>
          <p:cNvSpPr>
            <a:spLocks noChangeArrowheads="1"/>
          </p:cNvSpPr>
          <p:nvPr/>
        </p:nvSpPr>
        <p:spPr bwMode="auto">
          <a:xfrm>
            <a:off x="1298575" y="3009900"/>
            <a:ext cx="1793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25</a:t>
            </a:r>
            <a:endParaRPr lang="en-US" sz="1400">
              <a:cs typeface="Arial" charset="0"/>
            </a:endParaRPr>
          </a:p>
        </p:txBody>
      </p:sp>
      <p:sp>
        <p:nvSpPr>
          <p:cNvPr id="604196" name="Rectangle 36"/>
          <p:cNvSpPr>
            <a:spLocks noChangeArrowheads="1"/>
          </p:cNvSpPr>
          <p:nvPr/>
        </p:nvSpPr>
        <p:spPr bwMode="auto">
          <a:xfrm>
            <a:off x="1298575" y="3543300"/>
            <a:ext cx="179388"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20</a:t>
            </a:r>
            <a:endParaRPr lang="en-US" sz="1400">
              <a:cs typeface="Arial" charset="0"/>
            </a:endParaRPr>
          </a:p>
        </p:txBody>
      </p:sp>
      <p:sp>
        <p:nvSpPr>
          <p:cNvPr id="604197" name="Rectangle 37"/>
          <p:cNvSpPr>
            <a:spLocks noChangeArrowheads="1"/>
          </p:cNvSpPr>
          <p:nvPr/>
        </p:nvSpPr>
        <p:spPr bwMode="auto">
          <a:xfrm>
            <a:off x="1298575" y="4084638"/>
            <a:ext cx="1793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15</a:t>
            </a:r>
            <a:endParaRPr lang="en-US" sz="1400">
              <a:cs typeface="Arial" charset="0"/>
            </a:endParaRPr>
          </a:p>
        </p:txBody>
      </p:sp>
      <p:sp>
        <p:nvSpPr>
          <p:cNvPr id="604198" name="Rectangle 38"/>
          <p:cNvSpPr>
            <a:spLocks noChangeArrowheads="1"/>
          </p:cNvSpPr>
          <p:nvPr/>
        </p:nvSpPr>
        <p:spPr bwMode="auto">
          <a:xfrm>
            <a:off x="1298575" y="4621213"/>
            <a:ext cx="179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604199" name="Rectangle 39"/>
          <p:cNvSpPr>
            <a:spLocks noChangeArrowheads="1"/>
          </p:cNvSpPr>
          <p:nvPr/>
        </p:nvSpPr>
        <p:spPr bwMode="auto">
          <a:xfrm>
            <a:off x="1414463" y="5154613"/>
            <a:ext cx="9048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5</a:t>
            </a:r>
            <a:endParaRPr lang="en-US" sz="1400">
              <a:cs typeface="Arial" charset="0"/>
            </a:endParaRPr>
          </a:p>
        </p:txBody>
      </p:sp>
      <p:sp>
        <p:nvSpPr>
          <p:cNvPr id="604200" name="Freeform 40"/>
          <p:cNvSpPr>
            <a:spLocks/>
          </p:cNvSpPr>
          <p:nvPr/>
        </p:nvSpPr>
        <p:spPr bwMode="auto">
          <a:xfrm>
            <a:off x="1625600" y="2613025"/>
            <a:ext cx="4016375" cy="3224213"/>
          </a:xfrm>
          <a:custGeom>
            <a:avLst/>
            <a:gdLst>
              <a:gd name="T0" fmla="*/ 0 w 644"/>
              <a:gd name="T1" fmla="*/ 0 h 484"/>
              <a:gd name="T2" fmla="*/ 644 w 644"/>
              <a:gd name="T3" fmla="*/ 484 h 484"/>
            </a:gdLst>
            <a:ahLst/>
            <a:cxnLst>
              <a:cxn ang="0">
                <a:pos x="T0" y="T1"/>
              </a:cxn>
              <a:cxn ang="0">
                <a:pos x="T2" y="T3"/>
              </a:cxn>
            </a:cxnLst>
            <a:rect l="0" t="0" r="r" b="b"/>
            <a:pathLst>
              <a:path w="644" h="484">
                <a:moveTo>
                  <a:pt x="0" y="0"/>
                </a:moveTo>
                <a:cubicBezTo>
                  <a:pt x="226" y="52"/>
                  <a:pt x="644" y="97"/>
                  <a:pt x="644" y="484"/>
                </a:cubicBezTo>
              </a:path>
            </a:pathLst>
          </a:custGeom>
          <a:noFill/>
          <a:ln w="30163" cap="flat">
            <a:solidFill>
              <a:srgbClr val="0076A3"/>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201" name="Line 41"/>
          <p:cNvSpPr>
            <a:spLocks noChangeShapeType="1"/>
          </p:cNvSpPr>
          <p:nvPr/>
        </p:nvSpPr>
        <p:spPr bwMode="auto">
          <a:xfrm>
            <a:off x="1625600" y="2617788"/>
            <a:ext cx="1903413" cy="0"/>
          </a:xfrm>
          <a:prstGeom prst="line">
            <a:avLst/>
          </a:prstGeom>
          <a:noFill/>
          <a:ln w="11113">
            <a:solidFill>
              <a:srgbClr val="8C005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202" name="Freeform 42"/>
          <p:cNvSpPr>
            <a:spLocks/>
          </p:cNvSpPr>
          <p:nvPr/>
        </p:nvSpPr>
        <p:spPr bwMode="auto">
          <a:xfrm>
            <a:off x="3490913" y="2573338"/>
            <a:ext cx="142875" cy="93662"/>
          </a:xfrm>
          <a:custGeom>
            <a:avLst/>
            <a:gdLst>
              <a:gd name="T0" fmla="*/ 4 w 23"/>
              <a:gd name="T1" fmla="*/ 7 h 14"/>
              <a:gd name="T2" fmla="*/ 0 w 23"/>
              <a:gd name="T3" fmla="*/ 0 h 14"/>
              <a:gd name="T4" fmla="*/ 0 w 23"/>
              <a:gd name="T5" fmla="*/ 0 h 14"/>
              <a:gd name="T6" fmla="*/ 11 w 23"/>
              <a:gd name="T7" fmla="*/ 4 h 14"/>
              <a:gd name="T8" fmla="*/ 23 w 23"/>
              <a:gd name="T9" fmla="*/ 7 h 14"/>
              <a:gd name="T10" fmla="*/ 11 w 23"/>
              <a:gd name="T11" fmla="*/ 9 h 14"/>
              <a:gd name="T12" fmla="*/ 0 w 23"/>
              <a:gd name="T13" fmla="*/ 14 h 14"/>
              <a:gd name="T14" fmla="*/ 0 w 23"/>
              <a:gd name="T15" fmla="*/ 14 h 14"/>
              <a:gd name="T16" fmla="*/ 4 w 23"/>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4" y="7"/>
                </a:moveTo>
                <a:cubicBezTo>
                  <a:pt x="0" y="0"/>
                  <a:pt x="0" y="0"/>
                  <a:pt x="0" y="0"/>
                </a:cubicBezTo>
                <a:cubicBezTo>
                  <a:pt x="0" y="0"/>
                  <a:pt x="0" y="0"/>
                  <a:pt x="0" y="0"/>
                </a:cubicBezTo>
                <a:cubicBezTo>
                  <a:pt x="11" y="4"/>
                  <a:pt x="11" y="4"/>
                  <a:pt x="11" y="4"/>
                </a:cubicBezTo>
                <a:cubicBezTo>
                  <a:pt x="15" y="5"/>
                  <a:pt x="19" y="6"/>
                  <a:pt x="23" y="7"/>
                </a:cubicBezTo>
                <a:cubicBezTo>
                  <a:pt x="19" y="8"/>
                  <a:pt x="15" y="9"/>
                  <a:pt x="11" y="9"/>
                </a:cubicBezTo>
                <a:cubicBezTo>
                  <a:pt x="0" y="14"/>
                  <a:pt x="0" y="14"/>
                  <a:pt x="0" y="14"/>
                </a:cubicBezTo>
                <a:cubicBezTo>
                  <a:pt x="0" y="14"/>
                  <a:pt x="0" y="14"/>
                  <a:pt x="0" y="14"/>
                </a:cubicBezTo>
                <a:lnTo>
                  <a:pt x="4" y="7"/>
                </a:lnTo>
                <a:close/>
              </a:path>
            </a:pathLst>
          </a:custGeom>
          <a:solidFill>
            <a:srgbClr val="8C00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03" name="Line 43"/>
          <p:cNvSpPr>
            <a:spLocks noChangeShapeType="1"/>
          </p:cNvSpPr>
          <p:nvPr/>
        </p:nvSpPr>
        <p:spPr bwMode="auto">
          <a:xfrm>
            <a:off x="3633788" y="2617788"/>
            <a:ext cx="0" cy="347662"/>
          </a:xfrm>
          <a:prstGeom prst="line">
            <a:avLst/>
          </a:prstGeom>
          <a:noFill/>
          <a:ln w="11113">
            <a:solidFill>
              <a:srgbClr val="8C005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204" name="Freeform 44"/>
          <p:cNvSpPr>
            <a:spLocks/>
          </p:cNvSpPr>
          <p:nvPr/>
        </p:nvSpPr>
        <p:spPr bwMode="auto">
          <a:xfrm>
            <a:off x="3592513" y="2925763"/>
            <a:ext cx="85725" cy="152400"/>
          </a:xfrm>
          <a:custGeom>
            <a:avLst/>
            <a:gdLst>
              <a:gd name="T0" fmla="*/ 7 w 14"/>
              <a:gd name="T1" fmla="*/ 4 h 23"/>
              <a:gd name="T2" fmla="*/ 14 w 14"/>
              <a:gd name="T3" fmla="*/ 0 h 23"/>
              <a:gd name="T4" fmla="*/ 14 w 14"/>
              <a:gd name="T5" fmla="*/ 0 h 23"/>
              <a:gd name="T6" fmla="*/ 10 w 14"/>
              <a:gd name="T7" fmla="*/ 11 h 23"/>
              <a:gd name="T8" fmla="*/ 7 w 14"/>
              <a:gd name="T9" fmla="*/ 23 h 23"/>
              <a:gd name="T10" fmla="*/ 4 w 14"/>
              <a:gd name="T11" fmla="*/ 11 h 23"/>
              <a:gd name="T12" fmla="*/ 0 w 14"/>
              <a:gd name="T13" fmla="*/ 0 h 23"/>
              <a:gd name="T14" fmla="*/ 0 w 14"/>
              <a:gd name="T15" fmla="*/ 0 h 23"/>
              <a:gd name="T16" fmla="*/ 7 w 14"/>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7" y="4"/>
                </a:moveTo>
                <a:cubicBezTo>
                  <a:pt x="14" y="0"/>
                  <a:pt x="14" y="0"/>
                  <a:pt x="14" y="0"/>
                </a:cubicBezTo>
                <a:cubicBezTo>
                  <a:pt x="14" y="0"/>
                  <a:pt x="14" y="0"/>
                  <a:pt x="14" y="0"/>
                </a:cubicBezTo>
                <a:cubicBezTo>
                  <a:pt x="10" y="11"/>
                  <a:pt x="10" y="11"/>
                  <a:pt x="10" y="11"/>
                </a:cubicBezTo>
                <a:cubicBezTo>
                  <a:pt x="9" y="15"/>
                  <a:pt x="8" y="19"/>
                  <a:pt x="7" y="23"/>
                </a:cubicBezTo>
                <a:cubicBezTo>
                  <a:pt x="6" y="19"/>
                  <a:pt x="5" y="15"/>
                  <a:pt x="4" y="11"/>
                </a:cubicBezTo>
                <a:cubicBezTo>
                  <a:pt x="0" y="0"/>
                  <a:pt x="0" y="0"/>
                  <a:pt x="0" y="0"/>
                </a:cubicBezTo>
                <a:cubicBezTo>
                  <a:pt x="0" y="0"/>
                  <a:pt x="0" y="0"/>
                  <a:pt x="0" y="0"/>
                </a:cubicBezTo>
                <a:lnTo>
                  <a:pt x="7" y="4"/>
                </a:lnTo>
                <a:close/>
              </a:path>
            </a:pathLst>
          </a:custGeom>
          <a:solidFill>
            <a:srgbClr val="8C00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05" name="Line 45"/>
          <p:cNvSpPr>
            <a:spLocks noChangeShapeType="1"/>
          </p:cNvSpPr>
          <p:nvPr/>
        </p:nvSpPr>
        <p:spPr bwMode="auto">
          <a:xfrm>
            <a:off x="3633788" y="3151188"/>
            <a:ext cx="1901825" cy="0"/>
          </a:xfrm>
          <a:prstGeom prst="line">
            <a:avLst/>
          </a:prstGeom>
          <a:noFill/>
          <a:ln w="11113">
            <a:solidFill>
              <a:srgbClr val="8C005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206" name="Freeform 46"/>
          <p:cNvSpPr>
            <a:spLocks/>
          </p:cNvSpPr>
          <p:nvPr/>
        </p:nvSpPr>
        <p:spPr bwMode="auto">
          <a:xfrm>
            <a:off x="5497513" y="3106738"/>
            <a:ext cx="144462" cy="92075"/>
          </a:xfrm>
          <a:custGeom>
            <a:avLst/>
            <a:gdLst>
              <a:gd name="T0" fmla="*/ 4 w 23"/>
              <a:gd name="T1" fmla="*/ 7 h 14"/>
              <a:gd name="T2" fmla="*/ 0 w 23"/>
              <a:gd name="T3" fmla="*/ 0 h 14"/>
              <a:gd name="T4" fmla="*/ 0 w 23"/>
              <a:gd name="T5" fmla="*/ 0 h 14"/>
              <a:gd name="T6" fmla="*/ 11 w 23"/>
              <a:gd name="T7" fmla="*/ 4 h 14"/>
              <a:gd name="T8" fmla="*/ 23 w 23"/>
              <a:gd name="T9" fmla="*/ 7 h 14"/>
              <a:gd name="T10" fmla="*/ 11 w 23"/>
              <a:gd name="T11" fmla="*/ 10 h 14"/>
              <a:gd name="T12" fmla="*/ 0 w 23"/>
              <a:gd name="T13" fmla="*/ 14 h 14"/>
              <a:gd name="T14" fmla="*/ 0 w 23"/>
              <a:gd name="T15" fmla="*/ 14 h 14"/>
              <a:gd name="T16" fmla="*/ 4 w 23"/>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4" y="7"/>
                </a:moveTo>
                <a:cubicBezTo>
                  <a:pt x="0" y="0"/>
                  <a:pt x="0" y="0"/>
                  <a:pt x="0" y="0"/>
                </a:cubicBezTo>
                <a:cubicBezTo>
                  <a:pt x="0" y="0"/>
                  <a:pt x="0" y="0"/>
                  <a:pt x="0" y="0"/>
                </a:cubicBezTo>
                <a:cubicBezTo>
                  <a:pt x="11" y="4"/>
                  <a:pt x="11" y="4"/>
                  <a:pt x="11" y="4"/>
                </a:cubicBezTo>
                <a:cubicBezTo>
                  <a:pt x="15" y="5"/>
                  <a:pt x="19" y="6"/>
                  <a:pt x="23" y="7"/>
                </a:cubicBezTo>
                <a:cubicBezTo>
                  <a:pt x="19" y="8"/>
                  <a:pt x="15" y="9"/>
                  <a:pt x="11" y="10"/>
                </a:cubicBezTo>
                <a:cubicBezTo>
                  <a:pt x="0" y="14"/>
                  <a:pt x="0" y="14"/>
                  <a:pt x="0" y="14"/>
                </a:cubicBezTo>
                <a:cubicBezTo>
                  <a:pt x="0" y="14"/>
                  <a:pt x="0" y="14"/>
                  <a:pt x="0" y="14"/>
                </a:cubicBezTo>
                <a:lnTo>
                  <a:pt x="4" y="7"/>
                </a:lnTo>
                <a:close/>
              </a:path>
            </a:pathLst>
          </a:custGeom>
          <a:solidFill>
            <a:srgbClr val="8C00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07" name="Line 47"/>
          <p:cNvSpPr>
            <a:spLocks noChangeShapeType="1"/>
          </p:cNvSpPr>
          <p:nvPr/>
        </p:nvSpPr>
        <p:spPr bwMode="auto">
          <a:xfrm>
            <a:off x="5641975" y="3151188"/>
            <a:ext cx="0" cy="2573337"/>
          </a:xfrm>
          <a:prstGeom prst="line">
            <a:avLst/>
          </a:prstGeom>
          <a:noFill/>
          <a:ln w="11113">
            <a:solidFill>
              <a:srgbClr val="8C005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208" name="Freeform 48"/>
          <p:cNvSpPr>
            <a:spLocks/>
          </p:cNvSpPr>
          <p:nvPr/>
        </p:nvSpPr>
        <p:spPr bwMode="auto">
          <a:xfrm>
            <a:off x="5583238" y="5616575"/>
            <a:ext cx="119062" cy="209550"/>
          </a:xfrm>
          <a:custGeom>
            <a:avLst/>
            <a:gdLst>
              <a:gd name="T0" fmla="*/ 9 w 19"/>
              <a:gd name="T1" fmla="*/ 6 h 31"/>
              <a:gd name="T2" fmla="*/ 19 w 19"/>
              <a:gd name="T3" fmla="*/ 0 h 31"/>
              <a:gd name="T4" fmla="*/ 19 w 19"/>
              <a:gd name="T5" fmla="*/ 0 h 31"/>
              <a:gd name="T6" fmla="*/ 13 w 19"/>
              <a:gd name="T7" fmla="*/ 15 h 31"/>
              <a:gd name="T8" fmla="*/ 9 w 19"/>
              <a:gd name="T9" fmla="*/ 31 h 31"/>
              <a:gd name="T10" fmla="*/ 6 w 19"/>
              <a:gd name="T11" fmla="*/ 15 h 31"/>
              <a:gd name="T12" fmla="*/ 0 w 19"/>
              <a:gd name="T13" fmla="*/ 0 h 31"/>
              <a:gd name="T14" fmla="*/ 0 w 19"/>
              <a:gd name="T15" fmla="*/ 0 h 31"/>
              <a:gd name="T16" fmla="*/ 9 w 19"/>
              <a:gd name="T17"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1">
                <a:moveTo>
                  <a:pt x="9" y="6"/>
                </a:moveTo>
                <a:cubicBezTo>
                  <a:pt x="19" y="0"/>
                  <a:pt x="19" y="0"/>
                  <a:pt x="19" y="0"/>
                </a:cubicBezTo>
                <a:cubicBezTo>
                  <a:pt x="19" y="0"/>
                  <a:pt x="19" y="0"/>
                  <a:pt x="19" y="0"/>
                </a:cubicBezTo>
                <a:cubicBezTo>
                  <a:pt x="13" y="15"/>
                  <a:pt x="13" y="15"/>
                  <a:pt x="13" y="15"/>
                </a:cubicBezTo>
                <a:cubicBezTo>
                  <a:pt x="12" y="21"/>
                  <a:pt x="10" y="26"/>
                  <a:pt x="9" y="31"/>
                </a:cubicBezTo>
                <a:cubicBezTo>
                  <a:pt x="8" y="26"/>
                  <a:pt x="7" y="21"/>
                  <a:pt x="6" y="15"/>
                </a:cubicBezTo>
                <a:cubicBezTo>
                  <a:pt x="0" y="0"/>
                  <a:pt x="0" y="0"/>
                  <a:pt x="0" y="0"/>
                </a:cubicBezTo>
                <a:cubicBezTo>
                  <a:pt x="0" y="0"/>
                  <a:pt x="0" y="0"/>
                  <a:pt x="0" y="0"/>
                </a:cubicBezTo>
                <a:lnTo>
                  <a:pt x="9" y="6"/>
                </a:lnTo>
                <a:close/>
              </a:path>
            </a:pathLst>
          </a:custGeom>
          <a:solidFill>
            <a:srgbClr val="8C0051"/>
          </a:solidFill>
          <a:ln w="3175" cap="flat">
            <a:solidFill>
              <a:srgbClr val="FFFFFF"/>
            </a:solidFill>
            <a:prstDash val="solid"/>
            <a:miter lim="800000"/>
            <a:headEnd/>
            <a:tailEnd/>
          </a:ln>
        </p:spPr>
        <p:txBody>
          <a:bodyPr/>
          <a:lstStyle/>
          <a:p>
            <a:endParaRPr lang="en-US"/>
          </a:p>
        </p:txBody>
      </p:sp>
      <p:sp>
        <p:nvSpPr>
          <p:cNvPr id="604209" name="Freeform 49"/>
          <p:cNvSpPr>
            <a:spLocks/>
          </p:cNvSpPr>
          <p:nvPr/>
        </p:nvSpPr>
        <p:spPr bwMode="auto">
          <a:xfrm>
            <a:off x="1625600" y="1244600"/>
            <a:ext cx="5837238" cy="4592638"/>
          </a:xfrm>
          <a:custGeom>
            <a:avLst/>
            <a:gdLst>
              <a:gd name="T0" fmla="*/ 2212 w 2212"/>
              <a:gd name="T1" fmla="*/ 1628 h 1628"/>
              <a:gd name="T2" fmla="*/ 0 w 2212"/>
              <a:gd name="T3" fmla="*/ 1628 h 1628"/>
              <a:gd name="T4" fmla="*/ 0 w 2212"/>
              <a:gd name="T5" fmla="*/ 0 h 1628"/>
            </a:gdLst>
            <a:ahLst/>
            <a:cxnLst>
              <a:cxn ang="0">
                <a:pos x="T0" y="T1"/>
              </a:cxn>
              <a:cxn ang="0">
                <a:pos x="T2" y="T3"/>
              </a:cxn>
              <a:cxn ang="0">
                <a:pos x="T4" y="T5"/>
              </a:cxn>
            </a:cxnLst>
            <a:rect l="0" t="0" r="r" b="b"/>
            <a:pathLst>
              <a:path w="2212" h="1628">
                <a:moveTo>
                  <a:pt x="2212" y="1628"/>
                </a:moveTo>
                <a:lnTo>
                  <a:pt x="0" y="1628"/>
                </a:lnTo>
                <a:lnTo>
                  <a:pt x="0" y="0"/>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210" name="Line 50"/>
          <p:cNvSpPr>
            <a:spLocks noChangeShapeType="1"/>
          </p:cNvSpPr>
          <p:nvPr/>
        </p:nvSpPr>
        <p:spPr bwMode="auto">
          <a:xfrm flipV="1">
            <a:off x="3646488" y="2192338"/>
            <a:ext cx="549275" cy="57785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211" name="Line 51"/>
          <p:cNvSpPr>
            <a:spLocks noChangeShapeType="1"/>
          </p:cNvSpPr>
          <p:nvPr/>
        </p:nvSpPr>
        <p:spPr bwMode="auto">
          <a:xfrm flipV="1">
            <a:off x="4718050" y="2871788"/>
            <a:ext cx="269875" cy="27940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212" name="Oval 52"/>
          <p:cNvSpPr>
            <a:spLocks noChangeArrowheads="1"/>
          </p:cNvSpPr>
          <p:nvPr/>
        </p:nvSpPr>
        <p:spPr bwMode="auto">
          <a:xfrm>
            <a:off x="3565525" y="3078163"/>
            <a:ext cx="136525" cy="1460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13" name="Line 53"/>
          <p:cNvSpPr>
            <a:spLocks noChangeShapeType="1"/>
          </p:cNvSpPr>
          <p:nvPr/>
        </p:nvSpPr>
        <p:spPr bwMode="auto">
          <a:xfrm flipV="1">
            <a:off x="2805113" y="2225675"/>
            <a:ext cx="0" cy="373063"/>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214" name="Freeform 54"/>
          <p:cNvSpPr>
            <a:spLocks/>
          </p:cNvSpPr>
          <p:nvPr/>
        </p:nvSpPr>
        <p:spPr bwMode="auto">
          <a:xfrm>
            <a:off x="1987550" y="1592263"/>
            <a:ext cx="1746250" cy="639762"/>
          </a:xfrm>
          <a:custGeom>
            <a:avLst/>
            <a:gdLst>
              <a:gd name="T0" fmla="*/ 280 w 280"/>
              <a:gd name="T1" fmla="*/ 80 h 96"/>
              <a:gd name="T2" fmla="*/ 264 w 280"/>
              <a:gd name="T3" fmla="*/ 96 h 96"/>
              <a:gd name="T4" fmla="*/ 16 w 280"/>
              <a:gd name="T5" fmla="*/ 96 h 96"/>
              <a:gd name="T6" fmla="*/ 0 w 280"/>
              <a:gd name="T7" fmla="*/ 80 h 96"/>
              <a:gd name="T8" fmla="*/ 0 w 280"/>
              <a:gd name="T9" fmla="*/ 16 h 96"/>
              <a:gd name="T10" fmla="*/ 16 w 280"/>
              <a:gd name="T11" fmla="*/ 0 h 96"/>
              <a:gd name="T12" fmla="*/ 264 w 280"/>
              <a:gd name="T13" fmla="*/ 0 h 96"/>
              <a:gd name="T14" fmla="*/ 280 w 280"/>
              <a:gd name="T15" fmla="*/ 16 h 96"/>
              <a:gd name="T16" fmla="*/ 280 w 280"/>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96">
                <a:moveTo>
                  <a:pt x="280" y="80"/>
                </a:moveTo>
                <a:cubicBezTo>
                  <a:pt x="280" y="88"/>
                  <a:pt x="273" y="96"/>
                  <a:pt x="264" y="96"/>
                </a:cubicBezTo>
                <a:cubicBezTo>
                  <a:pt x="16" y="96"/>
                  <a:pt x="16" y="96"/>
                  <a:pt x="16" y="96"/>
                </a:cubicBezTo>
                <a:cubicBezTo>
                  <a:pt x="7" y="96"/>
                  <a:pt x="0" y="88"/>
                  <a:pt x="0" y="80"/>
                </a:cubicBezTo>
                <a:cubicBezTo>
                  <a:pt x="0" y="16"/>
                  <a:pt x="0" y="16"/>
                  <a:pt x="0" y="16"/>
                </a:cubicBezTo>
                <a:cubicBezTo>
                  <a:pt x="0" y="7"/>
                  <a:pt x="7" y="0"/>
                  <a:pt x="16" y="0"/>
                </a:cubicBezTo>
                <a:cubicBezTo>
                  <a:pt x="264" y="0"/>
                  <a:pt x="264" y="0"/>
                  <a:pt x="264" y="0"/>
                </a:cubicBezTo>
                <a:cubicBezTo>
                  <a:pt x="273" y="0"/>
                  <a:pt x="280" y="7"/>
                  <a:pt x="280" y="16"/>
                </a:cubicBezTo>
                <a:lnTo>
                  <a:pt x="280" y="80"/>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15" name="Freeform 55"/>
          <p:cNvSpPr>
            <a:spLocks/>
          </p:cNvSpPr>
          <p:nvPr/>
        </p:nvSpPr>
        <p:spPr bwMode="auto">
          <a:xfrm>
            <a:off x="3976688" y="1585913"/>
            <a:ext cx="1839912" cy="639762"/>
          </a:xfrm>
          <a:custGeom>
            <a:avLst/>
            <a:gdLst>
              <a:gd name="T0" fmla="*/ 295 w 295"/>
              <a:gd name="T1" fmla="*/ 80 h 96"/>
              <a:gd name="T2" fmla="*/ 279 w 295"/>
              <a:gd name="T3" fmla="*/ 96 h 96"/>
              <a:gd name="T4" fmla="*/ 16 w 295"/>
              <a:gd name="T5" fmla="*/ 96 h 96"/>
              <a:gd name="T6" fmla="*/ 0 w 295"/>
              <a:gd name="T7" fmla="*/ 80 h 96"/>
              <a:gd name="T8" fmla="*/ 0 w 295"/>
              <a:gd name="T9" fmla="*/ 16 h 96"/>
              <a:gd name="T10" fmla="*/ 16 w 295"/>
              <a:gd name="T11" fmla="*/ 0 h 96"/>
              <a:gd name="T12" fmla="*/ 279 w 295"/>
              <a:gd name="T13" fmla="*/ 0 h 96"/>
              <a:gd name="T14" fmla="*/ 295 w 295"/>
              <a:gd name="T15" fmla="*/ 16 h 96"/>
              <a:gd name="T16" fmla="*/ 295 w 295"/>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96">
                <a:moveTo>
                  <a:pt x="295" y="80"/>
                </a:moveTo>
                <a:cubicBezTo>
                  <a:pt x="295" y="89"/>
                  <a:pt x="288" y="96"/>
                  <a:pt x="279" y="96"/>
                </a:cubicBezTo>
                <a:cubicBezTo>
                  <a:pt x="16" y="96"/>
                  <a:pt x="16" y="96"/>
                  <a:pt x="16" y="96"/>
                </a:cubicBezTo>
                <a:cubicBezTo>
                  <a:pt x="8" y="96"/>
                  <a:pt x="0" y="89"/>
                  <a:pt x="0" y="80"/>
                </a:cubicBezTo>
                <a:cubicBezTo>
                  <a:pt x="0" y="16"/>
                  <a:pt x="0" y="16"/>
                  <a:pt x="0" y="16"/>
                </a:cubicBezTo>
                <a:cubicBezTo>
                  <a:pt x="0" y="8"/>
                  <a:pt x="8" y="0"/>
                  <a:pt x="16" y="0"/>
                </a:cubicBezTo>
                <a:cubicBezTo>
                  <a:pt x="279" y="0"/>
                  <a:pt x="279" y="0"/>
                  <a:pt x="279" y="0"/>
                </a:cubicBezTo>
                <a:cubicBezTo>
                  <a:pt x="288" y="0"/>
                  <a:pt x="295" y="8"/>
                  <a:pt x="295" y="16"/>
                </a:cubicBezTo>
                <a:lnTo>
                  <a:pt x="295" y="80"/>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16" name="Freeform 56"/>
          <p:cNvSpPr>
            <a:spLocks/>
          </p:cNvSpPr>
          <p:nvPr/>
        </p:nvSpPr>
        <p:spPr bwMode="auto">
          <a:xfrm>
            <a:off x="4956175" y="2352675"/>
            <a:ext cx="1758950" cy="638175"/>
          </a:xfrm>
          <a:custGeom>
            <a:avLst/>
            <a:gdLst>
              <a:gd name="T0" fmla="*/ 271 w 271"/>
              <a:gd name="T1" fmla="*/ 80 h 96"/>
              <a:gd name="T2" fmla="*/ 255 w 271"/>
              <a:gd name="T3" fmla="*/ 96 h 96"/>
              <a:gd name="T4" fmla="*/ 16 w 271"/>
              <a:gd name="T5" fmla="*/ 96 h 96"/>
              <a:gd name="T6" fmla="*/ 0 w 271"/>
              <a:gd name="T7" fmla="*/ 80 h 96"/>
              <a:gd name="T8" fmla="*/ 0 w 271"/>
              <a:gd name="T9" fmla="*/ 16 h 96"/>
              <a:gd name="T10" fmla="*/ 16 w 271"/>
              <a:gd name="T11" fmla="*/ 0 h 96"/>
              <a:gd name="T12" fmla="*/ 255 w 271"/>
              <a:gd name="T13" fmla="*/ 0 h 96"/>
              <a:gd name="T14" fmla="*/ 271 w 271"/>
              <a:gd name="T15" fmla="*/ 16 h 96"/>
              <a:gd name="T16" fmla="*/ 271 w 271"/>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1" h="96">
                <a:moveTo>
                  <a:pt x="271" y="80"/>
                </a:moveTo>
                <a:cubicBezTo>
                  <a:pt x="271" y="89"/>
                  <a:pt x="264" y="96"/>
                  <a:pt x="255" y="96"/>
                </a:cubicBezTo>
                <a:cubicBezTo>
                  <a:pt x="16" y="96"/>
                  <a:pt x="16" y="96"/>
                  <a:pt x="16" y="96"/>
                </a:cubicBezTo>
                <a:cubicBezTo>
                  <a:pt x="7" y="96"/>
                  <a:pt x="0" y="89"/>
                  <a:pt x="0" y="80"/>
                </a:cubicBezTo>
                <a:cubicBezTo>
                  <a:pt x="0" y="16"/>
                  <a:pt x="0" y="16"/>
                  <a:pt x="0" y="16"/>
                </a:cubicBezTo>
                <a:cubicBezTo>
                  <a:pt x="0" y="8"/>
                  <a:pt x="7" y="0"/>
                  <a:pt x="16" y="0"/>
                </a:cubicBezTo>
                <a:cubicBezTo>
                  <a:pt x="255" y="0"/>
                  <a:pt x="255" y="0"/>
                  <a:pt x="255" y="0"/>
                </a:cubicBezTo>
                <a:cubicBezTo>
                  <a:pt x="264" y="0"/>
                  <a:pt x="271" y="8"/>
                  <a:pt x="271" y="16"/>
                </a:cubicBezTo>
                <a:lnTo>
                  <a:pt x="271" y="80"/>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17" name="Rectangle 57"/>
          <p:cNvSpPr>
            <a:spLocks noChangeArrowheads="1"/>
          </p:cNvSpPr>
          <p:nvPr/>
        </p:nvSpPr>
        <p:spPr bwMode="auto">
          <a:xfrm>
            <a:off x="2057400" y="1676400"/>
            <a:ext cx="14187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Producing the first </a:t>
            </a:r>
          </a:p>
          <a:p>
            <a:pPr>
              <a:lnSpc>
                <a:spcPct val="100000"/>
              </a:lnSpc>
              <a:spcBef>
                <a:spcPct val="0"/>
              </a:spcBef>
              <a:buClrTx/>
              <a:buSzTx/>
              <a:buFontTx/>
              <a:buNone/>
            </a:pPr>
            <a:r>
              <a:rPr lang="en-US" sz="1400" dirty="0">
                <a:solidFill>
                  <a:srgbClr val="000000"/>
                </a:solidFill>
                <a:latin typeface="Myriad Pro" pitchFamily="34" charset="0"/>
              </a:rPr>
              <a:t>20 </a:t>
            </a:r>
            <a:r>
              <a:rPr lang="en-US" sz="1400" dirty="0" smtClean="0">
                <a:solidFill>
                  <a:srgbClr val="000000"/>
                </a:solidFill>
                <a:latin typeface="Myriad Pro" pitchFamily="34" charset="0"/>
              </a:rPr>
              <a:t>small jets </a:t>
            </a:r>
            <a:r>
              <a:rPr lang="en-US" sz="1400" dirty="0">
                <a:solidFill>
                  <a:srgbClr val="000000"/>
                </a:solidFill>
                <a:latin typeface="Myriad Pro" pitchFamily="34" charset="0"/>
              </a:rPr>
              <a:t>. . .</a:t>
            </a:r>
            <a:endParaRPr lang="en-US" sz="1400" dirty="0">
              <a:latin typeface="Myriad Pro" pitchFamily="34" charset="0"/>
              <a:cs typeface="Arial" charset="0"/>
            </a:endParaRPr>
          </a:p>
        </p:txBody>
      </p:sp>
      <p:sp>
        <p:nvSpPr>
          <p:cNvPr id="604219" name="Line 59"/>
          <p:cNvSpPr>
            <a:spLocks noChangeShapeType="1"/>
          </p:cNvSpPr>
          <p:nvPr/>
        </p:nvSpPr>
        <p:spPr bwMode="auto">
          <a:xfrm>
            <a:off x="5638800" y="4114800"/>
            <a:ext cx="255588" cy="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04220" name="Freeform 60"/>
          <p:cNvSpPr>
            <a:spLocks/>
          </p:cNvSpPr>
          <p:nvPr/>
        </p:nvSpPr>
        <p:spPr bwMode="auto">
          <a:xfrm>
            <a:off x="5791200" y="3810000"/>
            <a:ext cx="1905000" cy="533400"/>
          </a:xfrm>
          <a:custGeom>
            <a:avLst/>
            <a:gdLst>
              <a:gd name="T0" fmla="*/ 227 w 227"/>
              <a:gd name="T1" fmla="*/ 113 h 129"/>
              <a:gd name="T2" fmla="*/ 211 w 227"/>
              <a:gd name="T3" fmla="*/ 129 h 129"/>
              <a:gd name="T4" fmla="*/ 16 w 227"/>
              <a:gd name="T5" fmla="*/ 129 h 129"/>
              <a:gd name="T6" fmla="*/ 0 w 227"/>
              <a:gd name="T7" fmla="*/ 113 h 129"/>
              <a:gd name="T8" fmla="*/ 0 w 227"/>
              <a:gd name="T9" fmla="*/ 16 h 129"/>
              <a:gd name="T10" fmla="*/ 16 w 227"/>
              <a:gd name="T11" fmla="*/ 0 h 129"/>
              <a:gd name="T12" fmla="*/ 211 w 227"/>
              <a:gd name="T13" fmla="*/ 0 h 129"/>
              <a:gd name="T14" fmla="*/ 227 w 227"/>
              <a:gd name="T15" fmla="*/ 16 h 129"/>
              <a:gd name="T16" fmla="*/ 227 w 227"/>
              <a:gd name="T17" fmla="*/ 1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129">
                <a:moveTo>
                  <a:pt x="227" y="113"/>
                </a:moveTo>
                <a:cubicBezTo>
                  <a:pt x="227" y="122"/>
                  <a:pt x="220" y="129"/>
                  <a:pt x="211" y="129"/>
                </a:cubicBezTo>
                <a:cubicBezTo>
                  <a:pt x="16" y="129"/>
                  <a:pt x="16" y="129"/>
                  <a:pt x="16" y="129"/>
                </a:cubicBezTo>
                <a:cubicBezTo>
                  <a:pt x="7" y="129"/>
                  <a:pt x="0" y="122"/>
                  <a:pt x="0" y="113"/>
                </a:cubicBezTo>
                <a:cubicBezTo>
                  <a:pt x="0" y="16"/>
                  <a:pt x="0" y="16"/>
                  <a:pt x="0" y="16"/>
                </a:cubicBezTo>
                <a:cubicBezTo>
                  <a:pt x="0" y="8"/>
                  <a:pt x="7" y="0"/>
                  <a:pt x="16" y="0"/>
                </a:cubicBezTo>
                <a:cubicBezTo>
                  <a:pt x="211" y="0"/>
                  <a:pt x="211" y="0"/>
                  <a:pt x="211" y="0"/>
                </a:cubicBezTo>
                <a:cubicBezTo>
                  <a:pt x="220" y="0"/>
                  <a:pt x="227" y="8"/>
                  <a:pt x="227" y="16"/>
                </a:cubicBezTo>
                <a:lnTo>
                  <a:pt x="227" y="113"/>
                </a:lnTo>
                <a:close/>
              </a:path>
            </a:pathLst>
          </a:custGeom>
          <a:solidFill>
            <a:srgbClr val="D7E2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22" name="Rectangle 62"/>
          <p:cNvSpPr>
            <a:spLocks noChangeArrowheads="1"/>
          </p:cNvSpPr>
          <p:nvPr/>
        </p:nvSpPr>
        <p:spPr bwMode="auto">
          <a:xfrm>
            <a:off x="5943600" y="3886200"/>
            <a:ext cx="17368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…requires </a:t>
            </a:r>
            <a:r>
              <a:rPr lang="en-US" sz="1400" dirty="0">
                <a:solidFill>
                  <a:srgbClr val="000000"/>
                </a:solidFill>
                <a:latin typeface="Myriad Pro" pitchFamily="34" charset="0"/>
              </a:rPr>
              <a:t>giving up </a:t>
            </a:r>
          </a:p>
          <a:p>
            <a:pPr>
              <a:lnSpc>
                <a:spcPct val="100000"/>
              </a:lnSpc>
              <a:spcBef>
                <a:spcPct val="0"/>
              </a:spcBef>
              <a:buClrTx/>
              <a:buSzTx/>
              <a:buFontTx/>
              <a:buNone/>
            </a:pPr>
            <a:r>
              <a:rPr lang="en-US" sz="1400" dirty="0">
                <a:solidFill>
                  <a:srgbClr val="000000"/>
                </a:solidFill>
                <a:latin typeface="Myriad Pro" pitchFamily="34" charset="0"/>
              </a:rPr>
              <a:t>25 more </a:t>
            </a:r>
            <a:r>
              <a:rPr lang="en-US" sz="1400" dirty="0" err="1" smtClean="0">
                <a:solidFill>
                  <a:srgbClr val="000000"/>
                </a:solidFill>
                <a:latin typeface="Myriad Pro" pitchFamily="34" charset="0"/>
              </a:rPr>
              <a:t>Dreamliners</a:t>
            </a:r>
            <a:r>
              <a:rPr lang="en-US" sz="1400" dirty="0" smtClean="0">
                <a:solidFill>
                  <a:srgbClr val="000000"/>
                </a:solidFill>
                <a:latin typeface="Myriad Pro" pitchFamily="34" charset="0"/>
              </a:rPr>
              <a:t>…</a:t>
            </a:r>
            <a:endParaRPr lang="en-US" sz="1400" dirty="0">
              <a:solidFill>
                <a:srgbClr val="000000"/>
              </a:solidFill>
              <a:latin typeface="Myriad Pro" pitchFamily="34" charset="0"/>
            </a:endParaRPr>
          </a:p>
        </p:txBody>
      </p:sp>
      <p:sp>
        <p:nvSpPr>
          <p:cNvPr id="604226" name="Rectangle 66"/>
          <p:cNvSpPr>
            <a:spLocks noChangeArrowheads="1"/>
          </p:cNvSpPr>
          <p:nvPr/>
        </p:nvSpPr>
        <p:spPr bwMode="auto">
          <a:xfrm>
            <a:off x="4038600" y="1676400"/>
            <a:ext cx="1600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…requires giving </a:t>
            </a:r>
            <a:r>
              <a:rPr lang="en-US" sz="1400" dirty="0">
                <a:solidFill>
                  <a:srgbClr val="000000"/>
                </a:solidFill>
                <a:latin typeface="Myriad Pro" pitchFamily="34" charset="0"/>
              </a:rPr>
              <a:t>up </a:t>
            </a:r>
          </a:p>
          <a:p>
            <a:pPr>
              <a:lnSpc>
                <a:spcPct val="100000"/>
              </a:lnSpc>
              <a:spcBef>
                <a:spcPct val="0"/>
              </a:spcBef>
              <a:buClrTx/>
              <a:buSzTx/>
              <a:buFontTx/>
              <a:buNone/>
            </a:pPr>
            <a:r>
              <a:rPr lang="en-US" sz="1400" dirty="0">
                <a:solidFill>
                  <a:srgbClr val="000000"/>
                </a:solidFill>
                <a:latin typeface="Myriad Pro" pitchFamily="34" charset="0"/>
              </a:rPr>
              <a:t>5 </a:t>
            </a:r>
            <a:r>
              <a:rPr lang="en-US" sz="1400" dirty="0" err="1" smtClean="0">
                <a:solidFill>
                  <a:srgbClr val="000000"/>
                </a:solidFill>
                <a:latin typeface="Myriad Pro" pitchFamily="34" charset="0"/>
              </a:rPr>
              <a:t>Dreamliners</a:t>
            </a:r>
            <a:endParaRPr lang="en-US" sz="1400" dirty="0">
              <a:latin typeface="Myriad Pro" pitchFamily="34" charset="0"/>
              <a:cs typeface="Arial" charset="0"/>
            </a:endParaRPr>
          </a:p>
        </p:txBody>
      </p:sp>
      <p:sp>
        <p:nvSpPr>
          <p:cNvPr id="604228" name="Rectangle 68"/>
          <p:cNvSpPr>
            <a:spLocks noChangeArrowheads="1"/>
          </p:cNvSpPr>
          <p:nvPr/>
        </p:nvSpPr>
        <p:spPr bwMode="auto">
          <a:xfrm>
            <a:off x="5029200" y="2438400"/>
            <a:ext cx="157075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dirty="0">
                <a:solidFill>
                  <a:srgbClr val="000000"/>
                </a:solidFill>
                <a:latin typeface="Myriad Pro" pitchFamily="34" charset="0"/>
                <a:cs typeface="Arial" charset="0"/>
              </a:rPr>
              <a:t>But producing </a:t>
            </a:r>
          </a:p>
          <a:p>
            <a:pPr>
              <a:lnSpc>
                <a:spcPct val="100000"/>
              </a:lnSpc>
              <a:spcBef>
                <a:spcPct val="0"/>
              </a:spcBef>
              <a:buClrTx/>
              <a:buSzTx/>
              <a:buFontTx/>
              <a:buNone/>
            </a:pPr>
            <a:r>
              <a:rPr lang="en-US" sz="1400" dirty="0">
                <a:solidFill>
                  <a:srgbClr val="000000"/>
                </a:solidFill>
                <a:latin typeface="Myriad Pro" pitchFamily="34" charset="0"/>
                <a:cs typeface="Arial" charset="0"/>
              </a:rPr>
              <a:t>20 </a:t>
            </a:r>
            <a:r>
              <a:rPr lang="en-US" sz="1400" dirty="0">
                <a:solidFill>
                  <a:srgbClr val="000000"/>
                </a:solidFill>
                <a:latin typeface="Myriad Pro" pitchFamily="34" charset="0"/>
              </a:rPr>
              <a:t>more </a:t>
            </a:r>
            <a:r>
              <a:rPr lang="en-US" sz="1400" dirty="0" smtClean="0">
                <a:solidFill>
                  <a:srgbClr val="000000"/>
                </a:solidFill>
                <a:latin typeface="Myriad Pro" pitchFamily="34" charset="0"/>
              </a:rPr>
              <a:t>small jets </a:t>
            </a:r>
            <a:r>
              <a:rPr lang="en-US" sz="1400" dirty="0">
                <a:solidFill>
                  <a:srgbClr val="000000"/>
                </a:solidFill>
                <a:latin typeface="Myriad Pro" pitchFamily="34" charset="0"/>
              </a:rPr>
              <a:t>. . .</a:t>
            </a:r>
            <a:endParaRPr lang="en-US" sz="1400" dirty="0">
              <a:latin typeface="Myriad Pro" pitchFamily="34" charset="0"/>
              <a:cs typeface="Arial" charset="0"/>
            </a:endParaRPr>
          </a:p>
        </p:txBody>
      </p:sp>
      <p:sp>
        <p:nvSpPr>
          <p:cNvPr id="604230" name="Oval 70"/>
          <p:cNvSpPr>
            <a:spLocks noChangeArrowheads="1"/>
          </p:cNvSpPr>
          <p:nvPr/>
        </p:nvSpPr>
        <p:spPr bwMode="auto">
          <a:xfrm>
            <a:off x="1851025" y="3136900"/>
            <a:ext cx="25400"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31" name="Oval 71"/>
          <p:cNvSpPr>
            <a:spLocks noChangeArrowheads="1"/>
          </p:cNvSpPr>
          <p:nvPr/>
        </p:nvSpPr>
        <p:spPr bwMode="auto">
          <a:xfrm>
            <a:off x="1963738" y="3136900"/>
            <a:ext cx="23812"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32" name="Oval 72"/>
          <p:cNvSpPr>
            <a:spLocks noChangeArrowheads="1"/>
          </p:cNvSpPr>
          <p:nvPr/>
        </p:nvSpPr>
        <p:spPr bwMode="auto">
          <a:xfrm>
            <a:off x="2078038" y="3136900"/>
            <a:ext cx="23812"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33" name="Oval 73"/>
          <p:cNvSpPr>
            <a:spLocks noChangeArrowheads="1"/>
          </p:cNvSpPr>
          <p:nvPr/>
        </p:nvSpPr>
        <p:spPr bwMode="auto">
          <a:xfrm>
            <a:off x="2193925" y="3136900"/>
            <a:ext cx="25400"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34" name="Oval 74"/>
          <p:cNvSpPr>
            <a:spLocks noChangeArrowheads="1"/>
          </p:cNvSpPr>
          <p:nvPr/>
        </p:nvSpPr>
        <p:spPr bwMode="auto">
          <a:xfrm>
            <a:off x="2306638" y="3136900"/>
            <a:ext cx="23812"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35" name="Oval 75"/>
          <p:cNvSpPr>
            <a:spLocks noChangeArrowheads="1"/>
          </p:cNvSpPr>
          <p:nvPr/>
        </p:nvSpPr>
        <p:spPr bwMode="auto">
          <a:xfrm>
            <a:off x="2425700" y="3136900"/>
            <a:ext cx="23813"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36" name="Oval 76"/>
          <p:cNvSpPr>
            <a:spLocks noChangeArrowheads="1"/>
          </p:cNvSpPr>
          <p:nvPr/>
        </p:nvSpPr>
        <p:spPr bwMode="auto">
          <a:xfrm>
            <a:off x="2536825" y="3136900"/>
            <a:ext cx="25400"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37" name="Oval 77"/>
          <p:cNvSpPr>
            <a:spLocks noChangeArrowheads="1"/>
          </p:cNvSpPr>
          <p:nvPr/>
        </p:nvSpPr>
        <p:spPr bwMode="auto">
          <a:xfrm>
            <a:off x="2649538" y="3136900"/>
            <a:ext cx="23812"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38" name="Oval 78"/>
          <p:cNvSpPr>
            <a:spLocks noChangeArrowheads="1"/>
          </p:cNvSpPr>
          <p:nvPr/>
        </p:nvSpPr>
        <p:spPr bwMode="auto">
          <a:xfrm>
            <a:off x="2768600" y="3136900"/>
            <a:ext cx="23813"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39" name="Oval 79"/>
          <p:cNvSpPr>
            <a:spLocks noChangeArrowheads="1"/>
          </p:cNvSpPr>
          <p:nvPr/>
        </p:nvSpPr>
        <p:spPr bwMode="auto">
          <a:xfrm>
            <a:off x="2879725" y="3136900"/>
            <a:ext cx="25400"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40" name="Oval 80"/>
          <p:cNvSpPr>
            <a:spLocks noChangeArrowheads="1"/>
          </p:cNvSpPr>
          <p:nvPr/>
        </p:nvSpPr>
        <p:spPr bwMode="auto">
          <a:xfrm>
            <a:off x="2998788" y="3136900"/>
            <a:ext cx="25400"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41" name="Oval 81"/>
          <p:cNvSpPr>
            <a:spLocks noChangeArrowheads="1"/>
          </p:cNvSpPr>
          <p:nvPr/>
        </p:nvSpPr>
        <p:spPr bwMode="auto">
          <a:xfrm>
            <a:off x="3111500" y="3136900"/>
            <a:ext cx="23813"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42" name="Oval 82"/>
          <p:cNvSpPr>
            <a:spLocks noChangeArrowheads="1"/>
          </p:cNvSpPr>
          <p:nvPr/>
        </p:nvSpPr>
        <p:spPr bwMode="auto">
          <a:xfrm>
            <a:off x="3222625" y="3136900"/>
            <a:ext cx="26988"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43" name="Oval 83"/>
          <p:cNvSpPr>
            <a:spLocks noChangeArrowheads="1"/>
          </p:cNvSpPr>
          <p:nvPr/>
        </p:nvSpPr>
        <p:spPr bwMode="auto">
          <a:xfrm>
            <a:off x="3341688" y="3136900"/>
            <a:ext cx="23812"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44" name="Oval 84"/>
          <p:cNvSpPr>
            <a:spLocks noChangeArrowheads="1"/>
          </p:cNvSpPr>
          <p:nvPr/>
        </p:nvSpPr>
        <p:spPr bwMode="auto">
          <a:xfrm>
            <a:off x="3454400" y="3136900"/>
            <a:ext cx="23813"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45" name="Oval 85"/>
          <p:cNvSpPr>
            <a:spLocks noChangeArrowheads="1"/>
          </p:cNvSpPr>
          <p:nvPr/>
        </p:nvSpPr>
        <p:spPr bwMode="auto">
          <a:xfrm>
            <a:off x="3621088" y="5435600"/>
            <a:ext cx="25400"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46" name="Oval 86"/>
          <p:cNvSpPr>
            <a:spLocks noChangeArrowheads="1"/>
          </p:cNvSpPr>
          <p:nvPr/>
        </p:nvSpPr>
        <p:spPr bwMode="auto">
          <a:xfrm>
            <a:off x="3621088" y="5318125"/>
            <a:ext cx="2540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47" name="Oval 87"/>
          <p:cNvSpPr>
            <a:spLocks noChangeArrowheads="1"/>
          </p:cNvSpPr>
          <p:nvPr/>
        </p:nvSpPr>
        <p:spPr bwMode="auto">
          <a:xfrm>
            <a:off x="3621088" y="5557838"/>
            <a:ext cx="2540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48" name="Oval 88"/>
          <p:cNvSpPr>
            <a:spLocks noChangeArrowheads="1"/>
          </p:cNvSpPr>
          <p:nvPr/>
        </p:nvSpPr>
        <p:spPr bwMode="auto">
          <a:xfrm>
            <a:off x="3621088" y="5195888"/>
            <a:ext cx="25400"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49" name="Oval 89"/>
          <p:cNvSpPr>
            <a:spLocks noChangeArrowheads="1"/>
          </p:cNvSpPr>
          <p:nvPr/>
        </p:nvSpPr>
        <p:spPr bwMode="auto">
          <a:xfrm>
            <a:off x="3621088" y="5078413"/>
            <a:ext cx="2540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50" name="Oval 90"/>
          <p:cNvSpPr>
            <a:spLocks noChangeArrowheads="1"/>
          </p:cNvSpPr>
          <p:nvPr/>
        </p:nvSpPr>
        <p:spPr bwMode="auto">
          <a:xfrm>
            <a:off x="3621088" y="4956175"/>
            <a:ext cx="25400"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51" name="Oval 91"/>
          <p:cNvSpPr>
            <a:spLocks noChangeArrowheads="1"/>
          </p:cNvSpPr>
          <p:nvPr/>
        </p:nvSpPr>
        <p:spPr bwMode="auto">
          <a:xfrm>
            <a:off x="3621088" y="4838700"/>
            <a:ext cx="2540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52" name="Oval 92"/>
          <p:cNvSpPr>
            <a:spLocks noChangeArrowheads="1"/>
          </p:cNvSpPr>
          <p:nvPr/>
        </p:nvSpPr>
        <p:spPr bwMode="auto">
          <a:xfrm>
            <a:off x="3621088" y="4716463"/>
            <a:ext cx="25400"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53" name="Oval 93"/>
          <p:cNvSpPr>
            <a:spLocks noChangeArrowheads="1"/>
          </p:cNvSpPr>
          <p:nvPr/>
        </p:nvSpPr>
        <p:spPr bwMode="auto">
          <a:xfrm>
            <a:off x="3621088" y="4598988"/>
            <a:ext cx="2540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54" name="Oval 94"/>
          <p:cNvSpPr>
            <a:spLocks noChangeArrowheads="1"/>
          </p:cNvSpPr>
          <p:nvPr/>
        </p:nvSpPr>
        <p:spPr bwMode="auto">
          <a:xfrm>
            <a:off x="3621088" y="4476750"/>
            <a:ext cx="25400"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55" name="Oval 95"/>
          <p:cNvSpPr>
            <a:spLocks noChangeArrowheads="1"/>
          </p:cNvSpPr>
          <p:nvPr/>
        </p:nvSpPr>
        <p:spPr bwMode="auto">
          <a:xfrm>
            <a:off x="3621088" y="4364038"/>
            <a:ext cx="25400" cy="285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56" name="Oval 96"/>
          <p:cNvSpPr>
            <a:spLocks noChangeArrowheads="1"/>
          </p:cNvSpPr>
          <p:nvPr/>
        </p:nvSpPr>
        <p:spPr bwMode="auto">
          <a:xfrm>
            <a:off x="3621088" y="4246563"/>
            <a:ext cx="2540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57" name="Oval 97"/>
          <p:cNvSpPr>
            <a:spLocks noChangeArrowheads="1"/>
          </p:cNvSpPr>
          <p:nvPr/>
        </p:nvSpPr>
        <p:spPr bwMode="auto">
          <a:xfrm>
            <a:off x="3621088" y="4124325"/>
            <a:ext cx="2540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58" name="Oval 98"/>
          <p:cNvSpPr>
            <a:spLocks noChangeArrowheads="1"/>
          </p:cNvSpPr>
          <p:nvPr/>
        </p:nvSpPr>
        <p:spPr bwMode="auto">
          <a:xfrm>
            <a:off x="3621088" y="4003675"/>
            <a:ext cx="25400" cy="269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59" name="Oval 99"/>
          <p:cNvSpPr>
            <a:spLocks noChangeArrowheads="1"/>
          </p:cNvSpPr>
          <p:nvPr/>
        </p:nvSpPr>
        <p:spPr bwMode="auto">
          <a:xfrm>
            <a:off x="3621088" y="3884613"/>
            <a:ext cx="2540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60" name="Oval 100"/>
          <p:cNvSpPr>
            <a:spLocks noChangeArrowheads="1"/>
          </p:cNvSpPr>
          <p:nvPr/>
        </p:nvSpPr>
        <p:spPr bwMode="auto">
          <a:xfrm>
            <a:off x="3621088" y="3763963"/>
            <a:ext cx="25400" cy="269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61" name="Oval 101"/>
          <p:cNvSpPr>
            <a:spLocks noChangeArrowheads="1"/>
          </p:cNvSpPr>
          <p:nvPr/>
        </p:nvSpPr>
        <p:spPr bwMode="auto">
          <a:xfrm>
            <a:off x="3621088" y="3644900"/>
            <a:ext cx="2540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62" name="Oval 102"/>
          <p:cNvSpPr>
            <a:spLocks noChangeArrowheads="1"/>
          </p:cNvSpPr>
          <p:nvPr/>
        </p:nvSpPr>
        <p:spPr bwMode="auto">
          <a:xfrm>
            <a:off x="3621088" y="3524250"/>
            <a:ext cx="25400" cy="269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63" name="Oval 103"/>
          <p:cNvSpPr>
            <a:spLocks noChangeArrowheads="1"/>
          </p:cNvSpPr>
          <p:nvPr/>
        </p:nvSpPr>
        <p:spPr bwMode="auto">
          <a:xfrm>
            <a:off x="3621088" y="3405188"/>
            <a:ext cx="25400" cy="254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64" name="Oval 104"/>
          <p:cNvSpPr>
            <a:spLocks noChangeArrowheads="1"/>
          </p:cNvSpPr>
          <p:nvPr/>
        </p:nvSpPr>
        <p:spPr bwMode="auto">
          <a:xfrm>
            <a:off x="3621088" y="3284538"/>
            <a:ext cx="25400" cy="269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65" name="Rectangle 105"/>
          <p:cNvSpPr>
            <a:spLocks noChangeArrowheads="1"/>
          </p:cNvSpPr>
          <p:nvPr/>
        </p:nvSpPr>
        <p:spPr bwMode="auto">
          <a:xfrm>
            <a:off x="540461" y="1156156"/>
            <a:ext cx="98353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solidFill>
                  <a:srgbClr val="000000"/>
                </a:solidFill>
                <a:latin typeface="Myriad Pro" pitchFamily="34" charset="0"/>
                <a:cs typeface="Arial" charset="0"/>
              </a:rPr>
              <a:t>Quantity of </a:t>
            </a:r>
            <a:endParaRPr lang="en-US" sz="1400" b="1" dirty="0" smtClean="0">
              <a:solidFill>
                <a:srgbClr val="000000"/>
              </a:solidFill>
              <a:latin typeface="Myriad Pro" pitchFamily="34" charset="0"/>
              <a:cs typeface="Arial" charset="0"/>
            </a:endParaRPr>
          </a:p>
          <a:p>
            <a:pPr>
              <a:lnSpc>
                <a:spcPct val="100000"/>
              </a:lnSpc>
              <a:spcBef>
                <a:spcPct val="0"/>
              </a:spcBef>
              <a:buClrTx/>
              <a:buSzTx/>
              <a:buFontTx/>
              <a:buNone/>
            </a:pPr>
            <a:r>
              <a:rPr lang="en-US" sz="1400" b="1" dirty="0" err="1" smtClean="0">
                <a:solidFill>
                  <a:srgbClr val="000000"/>
                </a:solidFill>
                <a:latin typeface="Myriad Pro" pitchFamily="34" charset="0"/>
                <a:cs typeface="Arial" charset="0"/>
              </a:rPr>
              <a:t>Dreamliners</a:t>
            </a:r>
            <a:endParaRPr lang="en-US" sz="1400" b="1" dirty="0">
              <a:cs typeface="Arial" charset="0"/>
            </a:endParaRPr>
          </a:p>
        </p:txBody>
      </p:sp>
      <p:sp>
        <p:nvSpPr>
          <p:cNvPr id="604266" name="Rectangle 106"/>
          <p:cNvSpPr>
            <a:spLocks noChangeArrowheads="1"/>
          </p:cNvSpPr>
          <p:nvPr/>
        </p:nvSpPr>
        <p:spPr bwMode="auto">
          <a:xfrm>
            <a:off x="6831305" y="5867400"/>
            <a:ext cx="17030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solidFill>
                  <a:srgbClr val="000000"/>
                </a:solidFill>
                <a:latin typeface="Myriad Pro" pitchFamily="34" charset="0"/>
                <a:cs typeface="Arial" charset="0"/>
              </a:rPr>
              <a:t>Quantity </a:t>
            </a:r>
            <a:r>
              <a:rPr lang="en-US" sz="1400" b="1" dirty="0" smtClean="0">
                <a:solidFill>
                  <a:srgbClr val="000000"/>
                </a:solidFill>
                <a:latin typeface="Myriad Pro" pitchFamily="34" charset="0"/>
                <a:cs typeface="Arial" charset="0"/>
              </a:rPr>
              <a:t>of small jets</a:t>
            </a:r>
            <a:endParaRPr lang="en-US" sz="1400" b="1" dirty="0">
              <a:cs typeface="Arial" charset="0"/>
            </a:endParaRPr>
          </a:p>
        </p:txBody>
      </p:sp>
      <p:sp>
        <p:nvSpPr>
          <p:cNvPr id="90" name="TextBox 89"/>
          <p:cNvSpPr txBox="1"/>
          <p:nvPr/>
        </p:nvSpPr>
        <p:spPr>
          <a:xfrm>
            <a:off x="6477000" y="1066800"/>
            <a:ext cx="2362200" cy="923330"/>
          </a:xfrm>
          <a:prstGeom prst="rect">
            <a:avLst/>
          </a:prstGeom>
          <a:noFill/>
        </p:spPr>
        <p:txBody>
          <a:bodyPr wrap="square" rtlCol="0">
            <a:spAutoFit/>
          </a:bodyPr>
          <a:lstStyle/>
          <a:p>
            <a:r>
              <a:rPr lang="en-US" dirty="0" smtClean="0"/>
              <a:t>What is the slope of this “increasing” opportunity cost?</a:t>
            </a:r>
            <a:endParaRPr lang="en-US" dirty="0"/>
          </a:p>
        </p:txBody>
      </p:sp>
    </p:spTree>
    <p:extLst>
      <p:ext uri="{BB962C8B-B14F-4D97-AF65-F5344CB8AC3E}">
        <p14:creationId xmlns:p14="http://schemas.microsoft.com/office/powerpoint/2010/main" val="1054555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01"/>
                                        </p:tgtEl>
                                        <p:attrNameLst>
                                          <p:attrName>style.visibility</p:attrName>
                                        </p:attrNameLst>
                                      </p:cBhvr>
                                      <p:to>
                                        <p:strVal val="visible"/>
                                      </p:to>
                                    </p:set>
                                    <p:animEffect transition="in" filter="wipe(left)">
                                      <p:cBhvr>
                                        <p:cTn id="7" dur="500"/>
                                        <p:tgtEl>
                                          <p:spTgt spid="60420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04202"/>
                                        </p:tgtEl>
                                        <p:attrNameLst>
                                          <p:attrName>style.visibility</p:attrName>
                                        </p:attrNameLst>
                                      </p:cBhvr>
                                      <p:to>
                                        <p:strVal val="visible"/>
                                      </p:to>
                                    </p:se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04214"/>
                                        </p:tgtEl>
                                        <p:attrNameLst>
                                          <p:attrName>style.visibility</p:attrName>
                                        </p:attrNameLst>
                                      </p:cBhvr>
                                      <p:to>
                                        <p:strVal val="visible"/>
                                      </p:to>
                                    </p:set>
                                    <p:animEffect transition="in" filter="fade">
                                      <p:cBhvr>
                                        <p:cTn id="14" dur="500"/>
                                        <p:tgtEl>
                                          <p:spTgt spid="6042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04217"/>
                                        </p:tgtEl>
                                        <p:attrNameLst>
                                          <p:attrName>style.visibility</p:attrName>
                                        </p:attrNameLst>
                                      </p:cBhvr>
                                      <p:to>
                                        <p:strVal val="visible"/>
                                      </p:to>
                                    </p:set>
                                    <p:animEffect transition="in" filter="fade">
                                      <p:cBhvr>
                                        <p:cTn id="17" dur="500"/>
                                        <p:tgtEl>
                                          <p:spTgt spid="604217"/>
                                        </p:tgtEl>
                                      </p:cBhvr>
                                    </p:animEffect>
                                  </p:childTnLst>
                                </p:cTn>
                              </p:par>
                            </p:childTnLst>
                          </p:cTn>
                        </p:par>
                        <p:par>
                          <p:cTn id="18" fill="hold" nodeType="afterGroup">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604203"/>
                                        </p:tgtEl>
                                        <p:attrNameLst>
                                          <p:attrName>style.visibility</p:attrName>
                                        </p:attrNameLst>
                                      </p:cBhvr>
                                      <p:to>
                                        <p:strVal val="visible"/>
                                      </p:to>
                                    </p:set>
                                    <p:animEffect transition="in" filter="wipe(up)">
                                      <p:cBhvr>
                                        <p:cTn id="21" dur="500"/>
                                        <p:tgtEl>
                                          <p:spTgt spid="604203"/>
                                        </p:tgtEl>
                                      </p:cBhvr>
                                    </p:animEffect>
                                  </p:childTnLst>
                                </p:cTn>
                              </p:par>
                            </p:childTnLst>
                          </p:cTn>
                        </p:par>
                        <p:par>
                          <p:cTn id="22" fill="hold" nodeType="afterGroup">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604204"/>
                                        </p:tgtEl>
                                        <p:attrNameLst>
                                          <p:attrName>style.visibility</p:attrName>
                                        </p:attrNameLst>
                                      </p:cBhvr>
                                      <p:to>
                                        <p:strVal val="visible"/>
                                      </p:to>
                                    </p:set>
                                  </p:childTnLst>
                                </p:cTn>
                              </p:par>
                            </p:childTnLst>
                          </p:cTn>
                        </p:par>
                        <p:par>
                          <p:cTn id="25" fill="hold" nodeType="afterGroup">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604215"/>
                                        </p:tgtEl>
                                        <p:attrNameLst>
                                          <p:attrName>style.visibility</p:attrName>
                                        </p:attrNameLst>
                                      </p:cBhvr>
                                      <p:to>
                                        <p:strVal val="visible"/>
                                      </p:to>
                                    </p:set>
                                    <p:animEffect transition="in" filter="fade">
                                      <p:cBhvr>
                                        <p:cTn id="28" dur="500"/>
                                        <p:tgtEl>
                                          <p:spTgt spid="6042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04226"/>
                                        </p:tgtEl>
                                        <p:attrNameLst>
                                          <p:attrName>style.visibility</p:attrName>
                                        </p:attrNameLst>
                                      </p:cBhvr>
                                      <p:to>
                                        <p:strVal val="visible"/>
                                      </p:to>
                                    </p:set>
                                    <p:animEffect transition="in" filter="fade">
                                      <p:cBhvr>
                                        <p:cTn id="31" dur="500"/>
                                        <p:tgtEl>
                                          <p:spTgt spid="604226"/>
                                        </p:tgtEl>
                                      </p:cBhvr>
                                    </p:animEffect>
                                  </p:childTnLst>
                                </p:cTn>
                              </p:par>
                            </p:childTnLst>
                          </p:cTn>
                        </p:par>
                        <p:par>
                          <p:cTn id="32" fill="hold" nodeType="afterGroup">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604210"/>
                                        </p:tgtEl>
                                        <p:attrNameLst>
                                          <p:attrName>style.visibility</p:attrName>
                                        </p:attrNameLst>
                                      </p:cBhvr>
                                      <p:to>
                                        <p:strVal val="visible"/>
                                      </p:to>
                                    </p:set>
                                    <p:animEffect transition="in" filter="wipe(left)">
                                      <p:cBhvr>
                                        <p:cTn id="35" dur="500"/>
                                        <p:tgtEl>
                                          <p:spTgt spid="604210"/>
                                        </p:tgtEl>
                                      </p:cBhvr>
                                    </p:animEffect>
                                  </p:childTnLst>
                                </p:cTn>
                              </p:par>
                            </p:childTnLst>
                          </p:cTn>
                        </p:par>
                      </p:childTnLst>
                    </p:cTn>
                  </p:par>
                  <p:par>
                    <p:cTn id="36" fill="hold">
                      <p:stCondLst>
                        <p:cond delay="indefinite"/>
                      </p:stCondLst>
                      <p:childTnLst>
                        <p:par>
                          <p:cTn id="37" fill="hold" nodeType="after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04205"/>
                                        </p:tgtEl>
                                        <p:attrNameLst>
                                          <p:attrName>style.visibility</p:attrName>
                                        </p:attrNameLst>
                                      </p:cBhvr>
                                      <p:to>
                                        <p:strVal val="visible"/>
                                      </p:to>
                                    </p:set>
                                    <p:animEffect transition="in" filter="wipe(left)">
                                      <p:cBhvr>
                                        <p:cTn id="40" dur="500"/>
                                        <p:tgtEl>
                                          <p:spTgt spid="604205"/>
                                        </p:tgtEl>
                                      </p:cBhvr>
                                    </p:animEffec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604206"/>
                                        </p:tgtEl>
                                        <p:attrNameLst>
                                          <p:attrName>style.visibility</p:attrName>
                                        </p:attrNameLst>
                                      </p:cBhvr>
                                      <p:to>
                                        <p:strVal val="visible"/>
                                      </p:to>
                                    </p:set>
                                  </p:childTnLst>
                                </p:cTn>
                              </p:par>
                            </p:childTnLst>
                          </p:cTn>
                        </p:par>
                        <p:par>
                          <p:cTn id="44" fill="hold" nodeType="afterGroup">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604216"/>
                                        </p:tgtEl>
                                        <p:attrNameLst>
                                          <p:attrName>style.visibility</p:attrName>
                                        </p:attrNameLst>
                                      </p:cBhvr>
                                      <p:to>
                                        <p:strVal val="visible"/>
                                      </p:to>
                                    </p:set>
                                    <p:animEffect transition="in" filter="fade">
                                      <p:cBhvr>
                                        <p:cTn id="47" dur="500"/>
                                        <p:tgtEl>
                                          <p:spTgt spid="6042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04228"/>
                                        </p:tgtEl>
                                        <p:attrNameLst>
                                          <p:attrName>style.visibility</p:attrName>
                                        </p:attrNameLst>
                                      </p:cBhvr>
                                      <p:to>
                                        <p:strVal val="visible"/>
                                      </p:to>
                                    </p:set>
                                    <p:animEffect transition="in" filter="fade">
                                      <p:cBhvr>
                                        <p:cTn id="50" dur="500"/>
                                        <p:tgtEl>
                                          <p:spTgt spid="604228"/>
                                        </p:tgtEl>
                                      </p:cBhvr>
                                    </p:animEffect>
                                  </p:childTnLst>
                                </p:cTn>
                              </p:par>
                            </p:childTnLst>
                          </p:cTn>
                        </p:par>
                        <p:par>
                          <p:cTn id="51" fill="hold" nodeType="afterGroup">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604211"/>
                                        </p:tgtEl>
                                        <p:attrNameLst>
                                          <p:attrName>style.visibility</p:attrName>
                                        </p:attrNameLst>
                                      </p:cBhvr>
                                      <p:to>
                                        <p:strVal val="visible"/>
                                      </p:to>
                                    </p:set>
                                    <p:animEffect transition="in" filter="wipe(left)">
                                      <p:cBhvr>
                                        <p:cTn id="54" dur="500"/>
                                        <p:tgtEl>
                                          <p:spTgt spid="604211"/>
                                        </p:tgtEl>
                                      </p:cBhvr>
                                    </p:animEffect>
                                  </p:childTnLst>
                                </p:cTn>
                              </p:par>
                            </p:childTnLst>
                          </p:cTn>
                        </p:par>
                        <p:par>
                          <p:cTn id="55" fill="hold" nodeType="afterGroup">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604207"/>
                                        </p:tgtEl>
                                        <p:attrNameLst>
                                          <p:attrName>style.visibility</p:attrName>
                                        </p:attrNameLst>
                                      </p:cBhvr>
                                      <p:to>
                                        <p:strVal val="visible"/>
                                      </p:to>
                                    </p:set>
                                    <p:animEffect transition="in" filter="wipe(up)">
                                      <p:cBhvr>
                                        <p:cTn id="58" dur="500"/>
                                        <p:tgtEl>
                                          <p:spTgt spid="604207"/>
                                        </p:tgtEl>
                                      </p:cBhvr>
                                    </p:animEffect>
                                  </p:childTnLst>
                                </p:cTn>
                              </p:par>
                            </p:childTnLst>
                          </p:cTn>
                        </p:par>
                        <p:par>
                          <p:cTn id="59" fill="hold" nodeType="afterGroup">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604220"/>
                                        </p:tgtEl>
                                        <p:attrNameLst>
                                          <p:attrName>style.visibility</p:attrName>
                                        </p:attrNameLst>
                                      </p:cBhvr>
                                      <p:to>
                                        <p:strVal val="visible"/>
                                      </p:to>
                                    </p:set>
                                    <p:animEffect transition="in" filter="fade">
                                      <p:cBhvr>
                                        <p:cTn id="62" dur="500"/>
                                        <p:tgtEl>
                                          <p:spTgt spid="60422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04222"/>
                                        </p:tgtEl>
                                        <p:attrNameLst>
                                          <p:attrName>style.visibility</p:attrName>
                                        </p:attrNameLst>
                                      </p:cBhvr>
                                      <p:to>
                                        <p:strVal val="visible"/>
                                      </p:to>
                                    </p:set>
                                    <p:animEffect transition="in" filter="fade">
                                      <p:cBhvr>
                                        <p:cTn id="65" dur="500"/>
                                        <p:tgtEl>
                                          <p:spTgt spid="604222"/>
                                        </p:tgtEl>
                                      </p:cBhvr>
                                    </p:animEffect>
                                  </p:childTnLst>
                                </p:cTn>
                              </p:par>
                            </p:childTnLst>
                          </p:cTn>
                        </p:par>
                        <p:par>
                          <p:cTn id="66" fill="hold" nodeType="afterGroup">
                            <p:stCondLst>
                              <p:cond delay="2500"/>
                            </p:stCondLst>
                            <p:childTnLst>
                              <p:par>
                                <p:cTn id="67" presetID="22" presetClass="entr" presetSubtype="8" fill="hold" grpId="0" nodeType="afterEffect">
                                  <p:stCondLst>
                                    <p:cond delay="0"/>
                                  </p:stCondLst>
                                  <p:childTnLst>
                                    <p:set>
                                      <p:cBhvr>
                                        <p:cTn id="68" dur="1" fill="hold">
                                          <p:stCondLst>
                                            <p:cond delay="0"/>
                                          </p:stCondLst>
                                        </p:cTn>
                                        <p:tgtEl>
                                          <p:spTgt spid="604213"/>
                                        </p:tgtEl>
                                        <p:attrNameLst>
                                          <p:attrName>style.visibility</p:attrName>
                                        </p:attrNameLst>
                                      </p:cBhvr>
                                      <p:to>
                                        <p:strVal val="visible"/>
                                      </p:to>
                                    </p:set>
                                    <p:animEffect transition="in" filter="wipe(left)">
                                      <p:cBhvr>
                                        <p:cTn id="69" dur="500"/>
                                        <p:tgtEl>
                                          <p:spTgt spid="604213"/>
                                        </p:tgtEl>
                                      </p:cBhvr>
                                    </p:animEffect>
                                  </p:childTnLst>
                                </p:cTn>
                              </p:par>
                            </p:childTnLst>
                          </p:cTn>
                        </p:par>
                        <p:par>
                          <p:cTn id="70" fill="hold" nodeType="afterGroup">
                            <p:stCondLst>
                              <p:cond delay="3000"/>
                            </p:stCondLst>
                            <p:childTnLst>
                              <p:par>
                                <p:cTn id="71" presetID="1" presetClass="entr" presetSubtype="0" fill="hold" grpId="0" nodeType="afterEffect">
                                  <p:stCondLst>
                                    <p:cond delay="0"/>
                                  </p:stCondLst>
                                  <p:childTnLst>
                                    <p:set>
                                      <p:cBhvr>
                                        <p:cTn id="72" dur="1" fill="hold">
                                          <p:stCondLst>
                                            <p:cond delay="0"/>
                                          </p:stCondLst>
                                        </p:cTn>
                                        <p:tgtEl>
                                          <p:spTgt spid="60420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04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1" grpId="0" animBg="1"/>
      <p:bldP spid="604202" grpId="0" animBg="1"/>
      <p:bldP spid="604203" grpId="0" animBg="1"/>
      <p:bldP spid="604204" grpId="0" animBg="1"/>
      <p:bldP spid="604205" grpId="0" animBg="1"/>
      <p:bldP spid="604206" grpId="0" animBg="1"/>
      <p:bldP spid="604207" grpId="0" animBg="1"/>
      <p:bldP spid="604208" grpId="0" animBg="1"/>
      <p:bldP spid="604210" grpId="0" animBg="1"/>
      <p:bldP spid="604211" grpId="0" animBg="1"/>
      <p:bldP spid="604213" grpId="0" animBg="1"/>
      <p:bldP spid="604214" grpId="0" animBg="1"/>
      <p:bldP spid="604215" grpId="0" animBg="1"/>
      <p:bldP spid="604216" grpId="0" animBg="1"/>
      <p:bldP spid="604217" grpId="0"/>
      <p:bldP spid="604219" grpId="0" animBg="1"/>
      <p:bldP spid="604220" grpId="0" animBg="1"/>
      <p:bldP spid="604222" grpId="0"/>
      <p:bldP spid="604226" grpId="0"/>
      <p:bldP spid="6042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Rot="1" noChangeArrowheads="1"/>
          </p:cNvSpPr>
          <p:nvPr>
            <p:ph type="title"/>
          </p:nvPr>
        </p:nvSpPr>
        <p:spPr/>
        <p:txBody>
          <a:bodyPr/>
          <a:lstStyle/>
          <a:p>
            <a:pPr algn="l"/>
            <a:r>
              <a:rPr lang="en-US" dirty="0" smtClean="0"/>
              <a:t>PPF  and  Economic Growth</a:t>
            </a:r>
            <a:endParaRPr lang="en-US" b="0" dirty="0" smtClean="0"/>
          </a:p>
        </p:txBody>
      </p:sp>
      <p:sp>
        <p:nvSpPr>
          <p:cNvPr id="704516" name="Text Box 4"/>
          <p:cNvSpPr txBox="1">
            <a:spLocks noChangeArrowheads="1"/>
          </p:cNvSpPr>
          <p:nvPr/>
        </p:nvSpPr>
        <p:spPr bwMode="auto">
          <a:xfrm>
            <a:off x="4267200" y="914400"/>
            <a:ext cx="4724400" cy="2362200"/>
          </a:xfrm>
          <a:prstGeom prst="rect">
            <a:avLst/>
          </a:prstGeom>
          <a:noFill/>
          <a:ln w="9525" algn="ctr">
            <a:noFill/>
            <a:miter lim="800000"/>
            <a:headEnd/>
            <a:tailEnd type="none" w="med" len="lg"/>
          </a:ln>
          <a:effectLst/>
        </p:spPr>
        <p:txBody>
          <a:bodyPr/>
          <a:lstStyle>
            <a:lvl1pPr marL="1588" indent="-1588" eaLnBrk="0" hangingPunct="0">
              <a:defRPr sz="2000">
                <a:solidFill>
                  <a:schemeClr val="tx1"/>
                </a:solidFill>
                <a:latin typeface="Arial" charset="0"/>
              </a:defRPr>
            </a:lvl1pPr>
            <a:lvl2pPr eaLnBrk="0" hangingPunct="0">
              <a:defRPr sz="2000">
                <a:solidFill>
                  <a:schemeClr val="tx1"/>
                </a:solidFill>
                <a:latin typeface="Arial" charset="0"/>
              </a:defRPr>
            </a:lvl2pPr>
            <a:lvl3pPr eaLnBrk="0" hangingPunct="0">
              <a:defRPr sz="2000">
                <a:solidFill>
                  <a:schemeClr val="tx1"/>
                </a:solidFill>
                <a:latin typeface="Arial" charset="0"/>
              </a:defRPr>
            </a:lvl3pPr>
            <a:lvl4pPr eaLnBrk="0" hangingPunct="0">
              <a:defRPr sz="2000">
                <a:solidFill>
                  <a:schemeClr val="tx1"/>
                </a:solidFill>
                <a:latin typeface="Arial" charset="0"/>
              </a:defRPr>
            </a:lvl4pPr>
            <a:lvl5pPr eaLnBrk="0" hangingPunct="0">
              <a:defRPr sz="2000">
                <a:solidFill>
                  <a:schemeClr val="tx1"/>
                </a:solidFill>
                <a:latin typeface="Arial" charset="0"/>
              </a:defRPr>
            </a:lvl5pPr>
            <a:lvl6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charset="0"/>
              </a:defRPr>
            </a:lvl6pPr>
            <a:lvl7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charset="0"/>
              </a:defRPr>
            </a:lvl7pPr>
            <a:lvl8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charset="0"/>
              </a:defRPr>
            </a:lvl8pPr>
            <a:lvl9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charset="0"/>
              </a:defRPr>
            </a:lvl9pPr>
          </a:lstStyle>
          <a:p>
            <a:pPr eaLnBrk="1" hangingPunct="1"/>
            <a:r>
              <a:rPr lang="en-US" sz="2400" b="1" i="1" dirty="0" smtClean="0">
                <a:solidFill>
                  <a:schemeClr val="tx1">
                    <a:lumMod val="75000"/>
                    <a:lumOff val="25000"/>
                  </a:schemeClr>
                </a:solidFill>
                <a:latin typeface="Candara" pitchFamily="34" charset="0"/>
              </a:rPr>
              <a:t>When the PPF curve </a:t>
            </a:r>
            <a:r>
              <a:rPr lang="en-US" sz="2400" b="1" i="1" u="sng" dirty="0" smtClean="0">
                <a:solidFill>
                  <a:schemeClr val="tx1">
                    <a:lumMod val="75000"/>
                    <a:lumOff val="25000"/>
                  </a:schemeClr>
                </a:solidFill>
                <a:latin typeface="Candara" pitchFamily="34" charset="0"/>
              </a:rPr>
              <a:t>shifts upward</a:t>
            </a:r>
            <a:r>
              <a:rPr lang="en-US" sz="2400" b="1" i="1" dirty="0" smtClean="0">
                <a:solidFill>
                  <a:schemeClr val="tx1">
                    <a:lumMod val="75000"/>
                    <a:lumOff val="25000"/>
                  </a:schemeClr>
                </a:solidFill>
                <a:latin typeface="Candara" pitchFamily="34" charset="0"/>
              </a:rPr>
              <a:t>, the </a:t>
            </a:r>
            <a:r>
              <a:rPr lang="en-US" sz="2400" b="1" i="1" dirty="0">
                <a:solidFill>
                  <a:schemeClr val="tx1">
                    <a:lumMod val="75000"/>
                    <a:lumOff val="25000"/>
                  </a:schemeClr>
                </a:solidFill>
                <a:latin typeface="Candara" pitchFamily="34" charset="0"/>
              </a:rPr>
              <a:t>economy can now produce </a:t>
            </a:r>
            <a:r>
              <a:rPr lang="en-US" sz="2400" b="1" i="1" u="sng" dirty="0">
                <a:solidFill>
                  <a:schemeClr val="tx1">
                    <a:lumMod val="75000"/>
                    <a:lumOff val="25000"/>
                  </a:schemeClr>
                </a:solidFill>
                <a:latin typeface="Candara" pitchFamily="34" charset="0"/>
              </a:rPr>
              <a:t>more</a:t>
            </a:r>
            <a:r>
              <a:rPr lang="en-US" sz="2400" b="1" i="1" dirty="0">
                <a:solidFill>
                  <a:schemeClr val="tx1">
                    <a:lumMod val="75000"/>
                    <a:lumOff val="25000"/>
                  </a:schemeClr>
                </a:solidFill>
                <a:latin typeface="Candara" pitchFamily="34" charset="0"/>
              </a:rPr>
              <a:t> of everything</a:t>
            </a:r>
            <a:r>
              <a:rPr lang="en-US" sz="2400" b="1" i="1" dirty="0" smtClean="0">
                <a:solidFill>
                  <a:schemeClr val="tx1">
                    <a:lumMod val="75000"/>
                    <a:lumOff val="25000"/>
                  </a:schemeClr>
                </a:solidFill>
                <a:latin typeface="Candara" pitchFamily="34" charset="0"/>
              </a:rPr>
              <a:t>.</a:t>
            </a:r>
          </a:p>
          <a:p>
            <a:pPr eaLnBrk="1" hangingPunct="1"/>
            <a:endParaRPr lang="en-US" sz="2400" b="1" i="1" dirty="0" smtClean="0">
              <a:solidFill>
                <a:schemeClr val="tx1">
                  <a:lumMod val="75000"/>
                  <a:lumOff val="25000"/>
                </a:schemeClr>
              </a:solidFill>
              <a:latin typeface="Candara" pitchFamily="34" charset="0"/>
            </a:endParaRPr>
          </a:p>
          <a:p>
            <a:pPr eaLnBrk="1" hangingPunct="1"/>
            <a:r>
              <a:rPr lang="en-US" sz="2400" b="1" i="1" dirty="0" smtClean="0">
                <a:solidFill>
                  <a:schemeClr val="tx1">
                    <a:lumMod val="75000"/>
                    <a:lumOff val="25000"/>
                  </a:schemeClr>
                </a:solidFill>
                <a:latin typeface="Candara" pitchFamily="34" charset="0"/>
              </a:rPr>
              <a:t>What factors that might shift that PPF?</a:t>
            </a:r>
            <a:endParaRPr lang="en-US" sz="2400" b="1" i="1" dirty="0">
              <a:solidFill>
                <a:schemeClr val="tx1">
                  <a:lumMod val="75000"/>
                  <a:lumOff val="25000"/>
                </a:schemeClr>
              </a:solidFill>
              <a:latin typeface="Candara" pitchFamily="34" charset="0"/>
            </a:endParaRPr>
          </a:p>
          <a:p>
            <a:pPr eaLnBrk="1" hangingPunct="1"/>
            <a:endParaRPr lang="en-US" sz="2400" b="1" i="1" dirty="0">
              <a:solidFill>
                <a:schemeClr val="tx1">
                  <a:lumMod val="75000"/>
                  <a:lumOff val="25000"/>
                </a:schemeClr>
              </a:solidFill>
              <a:latin typeface="Candara" pitchFamily="34" charset="0"/>
            </a:endParaRPr>
          </a:p>
        </p:txBody>
      </p:sp>
      <p:sp>
        <p:nvSpPr>
          <p:cNvPr id="704518" name="Rectangle 6"/>
          <p:cNvSpPr>
            <a:spLocks noChangeArrowheads="1"/>
          </p:cNvSpPr>
          <p:nvPr/>
        </p:nvSpPr>
        <p:spPr bwMode="auto">
          <a:xfrm>
            <a:off x="2998788" y="2790825"/>
            <a:ext cx="109537"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A</a:t>
            </a:r>
            <a:endParaRPr lang="en-US" sz="1400">
              <a:cs typeface="Arial" charset="0"/>
            </a:endParaRPr>
          </a:p>
        </p:txBody>
      </p:sp>
      <p:sp>
        <p:nvSpPr>
          <p:cNvPr id="704519" name="Line 7"/>
          <p:cNvSpPr>
            <a:spLocks noChangeShapeType="1"/>
          </p:cNvSpPr>
          <p:nvPr/>
        </p:nvSpPr>
        <p:spPr bwMode="auto">
          <a:xfrm>
            <a:off x="1138238" y="2119313"/>
            <a:ext cx="155575"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4520" name="Line 8"/>
          <p:cNvSpPr>
            <a:spLocks noChangeShapeType="1"/>
          </p:cNvSpPr>
          <p:nvPr/>
        </p:nvSpPr>
        <p:spPr bwMode="auto">
          <a:xfrm>
            <a:off x="1138238" y="3230563"/>
            <a:ext cx="155575"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4521" name="Line 9"/>
          <p:cNvSpPr>
            <a:spLocks noChangeShapeType="1"/>
          </p:cNvSpPr>
          <p:nvPr/>
        </p:nvSpPr>
        <p:spPr bwMode="auto">
          <a:xfrm>
            <a:off x="1138238" y="3781425"/>
            <a:ext cx="155575"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4522" name="Line 10"/>
          <p:cNvSpPr>
            <a:spLocks noChangeShapeType="1"/>
          </p:cNvSpPr>
          <p:nvPr/>
        </p:nvSpPr>
        <p:spPr bwMode="auto">
          <a:xfrm>
            <a:off x="1138238" y="4337050"/>
            <a:ext cx="155575"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4523" name="Line 11"/>
          <p:cNvSpPr>
            <a:spLocks noChangeShapeType="1"/>
          </p:cNvSpPr>
          <p:nvPr/>
        </p:nvSpPr>
        <p:spPr bwMode="auto">
          <a:xfrm>
            <a:off x="1138238" y="4887913"/>
            <a:ext cx="155575"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4524" name="Line 12"/>
          <p:cNvSpPr>
            <a:spLocks noChangeShapeType="1"/>
          </p:cNvSpPr>
          <p:nvPr/>
        </p:nvSpPr>
        <p:spPr bwMode="auto">
          <a:xfrm>
            <a:off x="1138238" y="5440363"/>
            <a:ext cx="155575"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4525" name="Line 13"/>
          <p:cNvSpPr>
            <a:spLocks noChangeShapeType="1"/>
          </p:cNvSpPr>
          <p:nvPr/>
        </p:nvSpPr>
        <p:spPr bwMode="auto">
          <a:xfrm flipV="1">
            <a:off x="2108200" y="5822950"/>
            <a:ext cx="0" cy="17462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4526" name="Line 14"/>
          <p:cNvSpPr>
            <a:spLocks noChangeShapeType="1"/>
          </p:cNvSpPr>
          <p:nvPr/>
        </p:nvSpPr>
        <p:spPr bwMode="auto">
          <a:xfrm flipV="1">
            <a:off x="3074988" y="5822950"/>
            <a:ext cx="0" cy="17462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4527" name="Line 15"/>
          <p:cNvSpPr>
            <a:spLocks noChangeShapeType="1"/>
          </p:cNvSpPr>
          <p:nvPr/>
        </p:nvSpPr>
        <p:spPr bwMode="auto">
          <a:xfrm flipV="1">
            <a:off x="3563938" y="5822950"/>
            <a:ext cx="0" cy="17462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4528" name="Line 16"/>
          <p:cNvSpPr>
            <a:spLocks noChangeShapeType="1"/>
          </p:cNvSpPr>
          <p:nvPr/>
        </p:nvSpPr>
        <p:spPr bwMode="auto">
          <a:xfrm flipV="1">
            <a:off x="4051300" y="5822950"/>
            <a:ext cx="0" cy="17462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4529" name="Line 17"/>
          <p:cNvSpPr>
            <a:spLocks noChangeShapeType="1"/>
          </p:cNvSpPr>
          <p:nvPr/>
        </p:nvSpPr>
        <p:spPr bwMode="auto">
          <a:xfrm flipV="1">
            <a:off x="5018088" y="5822950"/>
            <a:ext cx="0" cy="17462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4530" name="Line 18"/>
          <p:cNvSpPr>
            <a:spLocks noChangeShapeType="1"/>
          </p:cNvSpPr>
          <p:nvPr/>
        </p:nvSpPr>
        <p:spPr bwMode="auto">
          <a:xfrm flipV="1">
            <a:off x="5994400" y="5822950"/>
            <a:ext cx="0" cy="17462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4531" name="Rectangle 19"/>
          <p:cNvSpPr>
            <a:spLocks noChangeArrowheads="1"/>
          </p:cNvSpPr>
          <p:nvPr/>
        </p:nvSpPr>
        <p:spPr bwMode="auto">
          <a:xfrm>
            <a:off x="1987550" y="6042025"/>
            <a:ext cx="1809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704532" name="Rectangle 20"/>
          <p:cNvSpPr>
            <a:spLocks noChangeArrowheads="1"/>
          </p:cNvSpPr>
          <p:nvPr/>
        </p:nvSpPr>
        <p:spPr bwMode="auto">
          <a:xfrm>
            <a:off x="2957513" y="6042025"/>
            <a:ext cx="1809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20</a:t>
            </a:r>
            <a:endParaRPr lang="en-US" sz="1400">
              <a:cs typeface="Arial" charset="0"/>
            </a:endParaRPr>
          </a:p>
        </p:txBody>
      </p:sp>
      <p:sp>
        <p:nvSpPr>
          <p:cNvPr id="704533" name="Rectangle 21"/>
          <p:cNvSpPr>
            <a:spLocks noChangeArrowheads="1"/>
          </p:cNvSpPr>
          <p:nvPr/>
        </p:nvSpPr>
        <p:spPr bwMode="auto">
          <a:xfrm>
            <a:off x="3446463" y="6042025"/>
            <a:ext cx="1809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25</a:t>
            </a:r>
            <a:endParaRPr lang="en-US" sz="1400">
              <a:cs typeface="Arial" charset="0"/>
            </a:endParaRPr>
          </a:p>
        </p:txBody>
      </p:sp>
      <p:sp>
        <p:nvSpPr>
          <p:cNvPr id="704534" name="Rectangle 22"/>
          <p:cNvSpPr>
            <a:spLocks noChangeArrowheads="1"/>
          </p:cNvSpPr>
          <p:nvPr/>
        </p:nvSpPr>
        <p:spPr bwMode="auto">
          <a:xfrm>
            <a:off x="3930650" y="6042025"/>
            <a:ext cx="1809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30</a:t>
            </a:r>
            <a:endParaRPr lang="en-US" sz="1400">
              <a:cs typeface="Arial" charset="0"/>
            </a:endParaRPr>
          </a:p>
        </p:txBody>
      </p:sp>
      <p:sp>
        <p:nvSpPr>
          <p:cNvPr id="704535" name="Rectangle 23"/>
          <p:cNvSpPr>
            <a:spLocks noChangeArrowheads="1"/>
          </p:cNvSpPr>
          <p:nvPr/>
        </p:nvSpPr>
        <p:spPr bwMode="auto">
          <a:xfrm>
            <a:off x="4900613" y="6042025"/>
            <a:ext cx="1809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40</a:t>
            </a:r>
            <a:endParaRPr lang="en-US" sz="1400">
              <a:cs typeface="Arial" charset="0"/>
            </a:endParaRPr>
          </a:p>
        </p:txBody>
      </p:sp>
      <p:sp>
        <p:nvSpPr>
          <p:cNvPr id="704536" name="Rectangle 24"/>
          <p:cNvSpPr>
            <a:spLocks noChangeArrowheads="1"/>
          </p:cNvSpPr>
          <p:nvPr/>
        </p:nvSpPr>
        <p:spPr bwMode="auto">
          <a:xfrm>
            <a:off x="5870575" y="6042025"/>
            <a:ext cx="1809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50</a:t>
            </a:r>
            <a:endParaRPr lang="en-US" sz="1400">
              <a:cs typeface="Arial" charset="0"/>
            </a:endParaRPr>
          </a:p>
        </p:txBody>
      </p:sp>
      <p:sp>
        <p:nvSpPr>
          <p:cNvPr id="704537" name="Rectangle 25"/>
          <p:cNvSpPr>
            <a:spLocks noChangeArrowheads="1"/>
          </p:cNvSpPr>
          <p:nvPr/>
        </p:nvSpPr>
        <p:spPr bwMode="auto">
          <a:xfrm>
            <a:off x="900113" y="6042025"/>
            <a:ext cx="90487"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0</a:t>
            </a:r>
            <a:endParaRPr lang="en-US" sz="1400">
              <a:cs typeface="Arial" charset="0"/>
            </a:endParaRPr>
          </a:p>
        </p:txBody>
      </p:sp>
      <p:sp>
        <p:nvSpPr>
          <p:cNvPr id="704538" name="Rectangle 26"/>
          <p:cNvSpPr>
            <a:spLocks noChangeArrowheads="1"/>
          </p:cNvSpPr>
          <p:nvPr/>
        </p:nvSpPr>
        <p:spPr bwMode="auto">
          <a:xfrm>
            <a:off x="782638" y="1954213"/>
            <a:ext cx="1793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35</a:t>
            </a:r>
            <a:endParaRPr lang="en-US" sz="1400">
              <a:cs typeface="Arial" charset="0"/>
            </a:endParaRPr>
          </a:p>
        </p:txBody>
      </p:sp>
      <p:sp>
        <p:nvSpPr>
          <p:cNvPr id="704539" name="Rectangle 27"/>
          <p:cNvSpPr>
            <a:spLocks noChangeArrowheads="1"/>
          </p:cNvSpPr>
          <p:nvPr/>
        </p:nvSpPr>
        <p:spPr bwMode="auto">
          <a:xfrm>
            <a:off x="782638" y="2513013"/>
            <a:ext cx="17938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30</a:t>
            </a:r>
            <a:endParaRPr lang="en-US" sz="1400">
              <a:cs typeface="Arial" charset="0"/>
            </a:endParaRPr>
          </a:p>
        </p:txBody>
      </p:sp>
      <p:sp>
        <p:nvSpPr>
          <p:cNvPr id="704540" name="Rectangle 28"/>
          <p:cNvSpPr>
            <a:spLocks noChangeArrowheads="1"/>
          </p:cNvSpPr>
          <p:nvPr/>
        </p:nvSpPr>
        <p:spPr bwMode="auto">
          <a:xfrm>
            <a:off x="782638" y="3067050"/>
            <a:ext cx="1793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25</a:t>
            </a:r>
            <a:endParaRPr lang="en-US" sz="1400">
              <a:cs typeface="Arial" charset="0"/>
            </a:endParaRPr>
          </a:p>
        </p:txBody>
      </p:sp>
      <p:sp>
        <p:nvSpPr>
          <p:cNvPr id="704541" name="Rectangle 29"/>
          <p:cNvSpPr>
            <a:spLocks noChangeArrowheads="1"/>
          </p:cNvSpPr>
          <p:nvPr/>
        </p:nvSpPr>
        <p:spPr bwMode="auto">
          <a:xfrm>
            <a:off x="782638" y="3619500"/>
            <a:ext cx="1793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20</a:t>
            </a:r>
            <a:endParaRPr lang="en-US" sz="1400">
              <a:cs typeface="Arial" charset="0"/>
            </a:endParaRPr>
          </a:p>
        </p:txBody>
      </p:sp>
      <p:sp>
        <p:nvSpPr>
          <p:cNvPr id="704542" name="Rectangle 30"/>
          <p:cNvSpPr>
            <a:spLocks noChangeArrowheads="1"/>
          </p:cNvSpPr>
          <p:nvPr/>
        </p:nvSpPr>
        <p:spPr bwMode="auto">
          <a:xfrm>
            <a:off x="782638" y="4175125"/>
            <a:ext cx="179387"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15</a:t>
            </a:r>
            <a:endParaRPr lang="en-US" sz="1400">
              <a:cs typeface="Arial" charset="0"/>
            </a:endParaRPr>
          </a:p>
        </p:txBody>
      </p:sp>
      <p:sp>
        <p:nvSpPr>
          <p:cNvPr id="704543" name="Rectangle 31"/>
          <p:cNvSpPr>
            <a:spLocks noChangeArrowheads="1"/>
          </p:cNvSpPr>
          <p:nvPr/>
        </p:nvSpPr>
        <p:spPr bwMode="auto">
          <a:xfrm>
            <a:off x="782638" y="4722813"/>
            <a:ext cx="1793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10</a:t>
            </a:r>
            <a:endParaRPr lang="en-US" sz="1400">
              <a:cs typeface="Arial" charset="0"/>
            </a:endParaRPr>
          </a:p>
        </p:txBody>
      </p:sp>
      <p:sp>
        <p:nvSpPr>
          <p:cNvPr id="704544" name="Rectangle 32"/>
          <p:cNvSpPr>
            <a:spLocks noChangeArrowheads="1"/>
          </p:cNvSpPr>
          <p:nvPr/>
        </p:nvSpPr>
        <p:spPr bwMode="auto">
          <a:xfrm>
            <a:off x="900113" y="5281613"/>
            <a:ext cx="9048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5</a:t>
            </a:r>
            <a:endParaRPr lang="en-US" sz="1400">
              <a:cs typeface="Arial" charset="0"/>
            </a:endParaRPr>
          </a:p>
        </p:txBody>
      </p:sp>
      <p:sp>
        <p:nvSpPr>
          <p:cNvPr id="704545" name="Rectangle 33"/>
          <p:cNvSpPr>
            <a:spLocks noChangeArrowheads="1"/>
          </p:cNvSpPr>
          <p:nvPr/>
        </p:nvSpPr>
        <p:spPr bwMode="auto">
          <a:xfrm>
            <a:off x="3498850" y="2232025"/>
            <a:ext cx="873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E</a:t>
            </a:r>
            <a:endParaRPr lang="en-US" sz="1400">
              <a:cs typeface="Arial" charset="0"/>
            </a:endParaRPr>
          </a:p>
        </p:txBody>
      </p:sp>
      <p:sp>
        <p:nvSpPr>
          <p:cNvPr id="704546" name="Freeform 34"/>
          <p:cNvSpPr>
            <a:spLocks/>
          </p:cNvSpPr>
          <p:nvPr/>
        </p:nvSpPr>
        <p:spPr bwMode="auto">
          <a:xfrm>
            <a:off x="1143000" y="2667000"/>
            <a:ext cx="3879850" cy="3325813"/>
          </a:xfrm>
          <a:custGeom>
            <a:avLst/>
            <a:gdLst>
              <a:gd name="T0" fmla="*/ 0 w 601"/>
              <a:gd name="T1" fmla="*/ 0 h 452"/>
              <a:gd name="T2" fmla="*/ 601 w 601"/>
              <a:gd name="T3" fmla="*/ 452 h 452"/>
            </a:gdLst>
            <a:ahLst/>
            <a:cxnLst>
              <a:cxn ang="0">
                <a:pos x="T0" y="T1"/>
              </a:cxn>
              <a:cxn ang="0">
                <a:pos x="T2" y="T3"/>
              </a:cxn>
            </a:cxnLst>
            <a:rect l="0" t="0" r="r" b="b"/>
            <a:pathLst>
              <a:path w="601" h="452">
                <a:moveTo>
                  <a:pt x="0" y="0"/>
                </a:moveTo>
                <a:cubicBezTo>
                  <a:pt x="211" y="49"/>
                  <a:pt x="601" y="90"/>
                  <a:pt x="601" y="452"/>
                </a:cubicBezTo>
              </a:path>
            </a:pathLst>
          </a:custGeom>
          <a:noFill/>
          <a:ln w="28575" cap="flat">
            <a:solidFill>
              <a:srgbClr val="C7D6EE"/>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4547" name="Freeform 35"/>
          <p:cNvSpPr>
            <a:spLocks/>
          </p:cNvSpPr>
          <p:nvPr/>
        </p:nvSpPr>
        <p:spPr bwMode="auto">
          <a:xfrm>
            <a:off x="1143000" y="2235198"/>
            <a:ext cx="4856163" cy="3746500"/>
          </a:xfrm>
          <a:custGeom>
            <a:avLst/>
            <a:gdLst>
              <a:gd name="T0" fmla="*/ 0 w 752"/>
              <a:gd name="T1" fmla="*/ 0 h 509"/>
              <a:gd name="T2" fmla="*/ 752 w 752"/>
              <a:gd name="T3" fmla="*/ 509 h 509"/>
            </a:gdLst>
            <a:ahLst/>
            <a:cxnLst>
              <a:cxn ang="0">
                <a:pos x="T0" y="T1"/>
              </a:cxn>
              <a:cxn ang="0">
                <a:pos x="T2" y="T3"/>
              </a:cxn>
            </a:cxnLst>
            <a:rect l="0" t="0" r="r" b="b"/>
            <a:pathLst>
              <a:path w="752" h="509">
                <a:moveTo>
                  <a:pt x="0" y="0"/>
                </a:moveTo>
                <a:cubicBezTo>
                  <a:pt x="317" y="16"/>
                  <a:pt x="752" y="92"/>
                  <a:pt x="752" y="509"/>
                </a:cubicBezTo>
              </a:path>
            </a:pathLst>
          </a:custGeom>
          <a:noFill/>
          <a:ln w="28575" cap="flat">
            <a:solidFill>
              <a:srgbClr val="0076A3"/>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4548" name="Freeform 36"/>
          <p:cNvSpPr>
            <a:spLocks/>
          </p:cNvSpPr>
          <p:nvPr/>
        </p:nvSpPr>
        <p:spPr bwMode="auto">
          <a:xfrm>
            <a:off x="1138238" y="1265238"/>
            <a:ext cx="5719762" cy="4732337"/>
          </a:xfrm>
          <a:custGeom>
            <a:avLst/>
            <a:gdLst>
              <a:gd name="T0" fmla="*/ 2093 w 2093"/>
              <a:gd name="T1" fmla="*/ 1518 h 1518"/>
              <a:gd name="T2" fmla="*/ 0 w 2093"/>
              <a:gd name="T3" fmla="*/ 1518 h 1518"/>
              <a:gd name="T4" fmla="*/ 0 w 2093"/>
              <a:gd name="T5" fmla="*/ 0 h 1518"/>
            </a:gdLst>
            <a:ahLst/>
            <a:cxnLst>
              <a:cxn ang="0">
                <a:pos x="T0" y="T1"/>
              </a:cxn>
              <a:cxn ang="0">
                <a:pos x="T2" y="T3"/>
              </a:cxn>
              <a:cxn ang="0">
                <a:pos x="T4" y="T5"/>
              </a:cxn>
            </a:cxnLst>
            <a:rect l="0" t="0" r="r" b="b"/>
            <a:pathLst>
              <a:path w="2093" h="1518">
                <a:moveTo>
                  <a:pt x="2093" y="1518"/>
                </a:moveTo>
                <a:lnTo>
                  <a:pt x="0" y="1518"/>
                </a:ln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4549" name="Oval 37"/>
          <p:cNvSpPr>
            <a:spLocks noChangeArrowheads="1"/>
          </p:cNvSpPr>
          <p:nvPr/>
        </p:nvSpPr>
        <p:spPr bwMode="auto">
          <a:xfrm>
            <a:off x="3009900" y="3157538"/>
            <a:ext cx="131763" cy="14763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4550" name="Oval 38"/>
          <p:cNvSpPr>
            <a:spLocks noChangeArrowheads="1"/>
          </p:cNvSpPr>
          <p:nvPr/>
        </p:nvSpPr>
        <p:spPr bwMode="auto">
          <a:xfrm>
            <a:off x="3502025" y="2597150"/>
            <a:ext cx="128588" cy="1460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4551" name="Rectangle 39"/>
          <p:cNvSpPr>
            <a:spLocks noChangeArrowheads="1"/>
          </p:cNvSpPr>
          <p:nvPr/>
        </p:nvSpPr>
        <p:spPr bwMode="auto">
          <a:xfrm>
            <a:off x="6089650" y="5386388"/>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New</a:t>
            </a:r>
            <a:endParaRPr lang="en-US" sz="1400">
              <a:cs typeface="Arial" charset="0"/>
            </a:endParaRPr>
          </a:p>
        </p:txBody>
      </p:sp>
      <p:sp>
        <p:nvSpPr>
          <p:cNvPr id="704552" name="Rectangle 40"/>
          <p:cNvSpPr>
            <a:spLocks noChangeArrowheads="1"/>
          </p:cNvSpPr>
          <p:nvPr/>
        </p:nvSpPr>
        <p:spPr bwMode="auto">
          <a:xfrm>
            <a:off x="6089650" y="5634038"/>
            <a:ext cx="2794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704553" name="Rectangle 41"/>
          <p:cNvSpPr>
            <a:spLocks noChangeArrowheads="1"/>
          </p:cNvSpPr>
          <p:nvPr/>
        </p:nvSpPr>
        <p:spPr bwMode="auto">
          <a:xfrm>
            <a:off x="5029200" y="5334000"/>
            <a:ext cx="5889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Original</a:t>
            </a:r>
            <a:endParaRPr lang="en-US" sz="1400">
              <a:cs typeface="Arial" charset="0"/>
            </a:endParaRPr>
          </a:p>
        </p:txBody>
      </p:sp>
      <p:sp>
        <p:nvSpPr>
          <p:cNvPr id="704554" name="Rectangle 42"/>
          <p:cNvSpPr>
            <a:spLocks noChangeArrowheads="1"/>
          </p:cNvSpPr>
          <p:nvPr/>
        </p:nvSpPr>
        <p:spPr bwMode="auto">
          <a:xfrm>
            <a:off x="5114925" y="5648325"/>
            <a:ext cx="2778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a:solidFill>
                  <a:srgbClr val="000000"/>
                </a:solidFill>
                <a:latin typeface="Myriad Pro" pitchFamily="34" charset="0"/>
                <a:cs typeface="Arial" charset="0"/>
              </a:rPr>
              <a:t>PPF</a:t>
            </a:r>
            <a:endParaRPr lang="en-US" sz="1400">
              <a:cs typeface="Arial" charset="0"/>
            </a:endParaRPr>
          </a:p>
        </p:txBody>
      </p:sp>
      <p:sp>
        <p:nvSpPr>
          <p:cNvPr id="704555" name="Line 43"/>
          <p:cNvSpPr>
            <a:spLocks noChangeShapeType="1"/>
          </p:cNvSpPr>
          <p:nvPr/>
        </p:nvSpPr>
        <p:spPr bwMode="auto">
          <a:xfrm>
            <a:off x="4649788" y="4159250"/>
            <a:ext cx="420687" cy="0"/>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4556" name="Freeform 44"/>
          <p:cNvSpPr>
            <a:spLocks/>
          </p:cNvSpPr>
          <p:nvPr/>
        </p:nvSpPr>
        <p:spPr bwMode="auto">
          <a:xfrm>
            <a:off x="5018088" y="4078288"/>
            <a:ext cx="227012" cy="152400"/>
          </a:xfrm>
          <a:custGeom>
            <a:avLst/>
            <a:gdLst>
              <a:gd name="T0" fmla="*/ 6 w 35"/>
              <a:gd name="T1" fmla="*/ 11 h 21"/>
              <a:gd name="T2" fmla="*/ 0 w 35"/>
              <a:gd name="T3" fmla="*/ 0 h 21"/>
              <a:gd name="T4" fmla="*/ 0 w 35"/>
              <a:gd name="T5" fmla="*/ 0 h 21"/>
              <a:gd name="T6" fmla="*/ 17 w 35"/>
              <a:gd name="T7" fmla="*/ 7 h 21"/>
              <a:gd name="T8" fmla="*/ 35 w 35"/>
              <a:gd name="T9" fmla="*/ 11 h 21"/>
              <a:gd name="T10" fmla="*/ 17 w 35"/>
              <a:gd name="T11" fmla="*/ 15 h 21"/>
              <a:gd name="T12" fmla="*/ 0 w 35"/>
              <a:gd name="T13" fmla="*/ 21 h 21"/>
              <a:gd name="T14" fmla="*/ 0 w 35"/>
              <a:gd name="T15" fmla="*/ 21 h 21"/>
              <a:gd name="T16" fmla="*/ 6 w 35"/>
              <a:gd name="T17"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1">
                <a:moveTo>
                  <a:pt x="6" y="11"/>
                </a:moveTo>
                <a:cubicBezTo>
                  <a:pt x="0" y="0"/>
                  <a:pt x="0" y="0"/>
                  <a:pt x="0" y="0"/>
                </a:cubicBezTo>
                <a:cubicBezTo>
                  <a:pt x="0" y="0"/>
                  <a:pt x="0" y="0"/>
                  <a:pt x="0" y="0"/>
                </a:cubicBezTo>
                <a:cubicBezTo>
                  <a:pt x="17" y="7"/>
                  <a:pt x="17" y="7"/>
                  <a:pt x="17" y="7"/>
                </a:cubicBezTo>
                <a:cubicBezTo>
                  <a:pt x="23" y="8"/>
                  <a:pt x="29" y="9"/>
                  <a:pt x="35" y="11"/>
                </a:cubicBezTo>
                <a:cubicBezTo>
                  <a:pt x="29" y="12"/>
                  <a:pt x="23" y="13"/>
                  <a:pt x="17" y="15"/>
                </a:cubicBezTo>
                <a:cubicBezTo>
                  <a:pt x="0" y="21"/>
                  <a:pt x="0" y="21"/>
                  <a:pt x="0" y="21"/>
                </a:cubicBezTo>
                <a:cubicBezTo>
                  <a:pt x="0" y="21"/>
                  <a:pt x="0" y="21"/>
                  <a:pt x="0" y="21"/>
                </a:cubicBezTo>
                <a:lnTo>
                  <a:pt x="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Rectangle 105"/>
          <p:cNvSpPr>
            <a:spLocks noChangeArrowheads="1"/>
          </p:cNvSpPr>
          <p:nvPr/>
        </p:nvSpPr>
        <p:spPr bwMode="auto">
          <a:xfrm>
            <a:off x="76200" y="1156156"/>
            <a:ext cx="98353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solidFill>
                  <a:srgbClr val="000000"/>
                </a:solidFill>
                <a:latin typeface="Myriad Pro" pitchFamily="34" charset="0"/>
                <a:cs typeface="Arial" charset="0"/>
              </a:rPr>
              <a:t>Quantity of </a:t>
            </a:r>
            <a:endParaRPr lang="en-US" sz="1400" b="1" dirty="0" smtClean="0">
              <a:solidFill>
                <a:srgbClr val="000000"/>
              </a:solidFill>
              <a:latin typeface="Myriad Pro" pitchFamily="34" charset="0"/>
              <a:cs typeface="Arial" charset="0"/>
            </a:endParaRPr>
          </a:p>
          <a:p>
            <a:pPr>
              <a:lnSpc>
                <a:spcPct val="100000"/>
              </a:lnSpc>
              <a:spcBef>
                <a:spcPct val="0"/>
              </a:spcBef>
              <a:buClrTx/>
              <a:buSzTx/>
              <a:buFontTx/>
              <a:buNone/>
            </a:pPr>
            <a:r>
              <a:rPr lang="en-US" sz="1400" b="1" dirty="0" err="1" smtClean="0">
                <a:solidFill>
                  <a:srgbClr val="000000"/>
                </a:solidFill>
                <a:latin typeface="Myriad Pro" pitchFamily="34" charset="0"/>
                <a:cs typeface="Arial" charset="0"/>
              </a:rPr>
              <a:t>Dreamliners</a:t>
            </a:r>
            <a:endParaRPr lang="en-US" sz="1400" b="1" dirty="0">
              <a:cs typeface="Arial" charset="0"/>
            </a:endParaRPr>
          </a:p>
        </p:txBody>
      </p:sp>
      <p:sp>
        <p:nvSpPr>
          <p:cNvPr id="124" name="Rectangle 106"/>
          <p:cNvSpPr>
            <a:spLocks noChangeArrowheads="1"/>
          </p:cNvSpPr>
          <p:nvPr/>
        </p:nvSpPr>
        <p:spPr bwMode="auto">
          <a:xfrm>
            <a:off x="6553200" y="6096000"/>
            <a:ext cx="17030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spcBef>
                <a:spcPct val="0"/>
              </a:spcBef>
              <a:buClrTx/>
              <a:buSzTx/>
              <a:buFontTx/>
              <a:buNone/>
            </a:pPr>
            <a:r>
              <a:rPr lang="en-US" sz="1400" b="1" dirty="0">
                <a:solidFill>
                  <a:srgbClr val="000000"/>
                </a:solidFill>
                <a:latin typeface="Myriad Pro" pitchFamily="34" charset="0"/>
                <a:cs typeface="Arial" charset="0"/>
              </a:rPr>
              <a:t>Quantity </a:t>
            </a:r>
            <a:r>
              <a:rPr lang="en-US" sz="1400" b="1" dirty="0" smtClean="0">
                <a:solidFill>
                  <a:srgbClr val="000000"/>
                </a:solidFill>
                <a:latin typeface="Myriad Pro" pitchFamily="34" charset="0"/>
                <a:cs typeface="Arial" charset="0"/>
              </a:rPr>
              <a:t>of small jets</a:t>
            </a:r>
            <a:endParaRPr lang="en-US" sz="1400" b="1" dirty="0">
              <a:cs typeface="Arial" charset="0"/>
            </a:endParaRPr>
          </a:p>
        </p:txBody>
      </p:sp>
      <p:cxnSp>
        <p:nvCxnSpPr>
          <p:cNvPr id="3" name="Straight Connector 2"/>
          <p:cNvCxnSpPr>
            <a:stCxn id="704549" idx="6"/>
            <a:endCxn id="704520" idx="0"/>
          </p:cNvCxnSpPr>
          <p:nvPr/>
        </p:nvCxnSpPr>
        <p:spPr>
          <a:xfrm flipH="1" flipV="1">
            <a:off x="1138238" y="3230563"/>
            <a:ext cx="1920240" cy="794"/>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1143000" y="2667000"/>
            <a:ext cx="2377440" cy="794"/>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flipV="1">
            <a:off x="1918149" y="4339615"/>
            <a:ext cx="3291840" cy="794"/>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flipV="1">
            <a:off x="1701400" y="4595310"/>
            <a:ext cx="2743200" cy="794"/>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80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4547"/>
                                        </p:tgtEl>
                                        <p:attrNameLst>
                                          <p:attrName>style.visibility</p:attrName>
                                        </p:attrNameLst>
                                      </p:cBhvr>
                                      <p:to>
                                        <p:strVal val="visible"/>
                                      </p:to>
                                    </p:set>
                                    <p:animEffect transition="in" filter="fade">
                                      <p:cBhvr>
                                        <p:cTn id="7" dur="2000"/>
                                        <p:tgtEl>
                                          <p:spTgt spid="704547"/>
                                        </p:tgtEl>
                                      </p:cBhvr>
                                    </p:animEffect>
                                  </p:childTnLst>
                                </p:cTn>
                              </p:par>
                              <p:par>
                                <p:cTn id="8" presetID="42" presetClass="path" presetSubtype="0" accel="50000" decel="50000" fill="hold" grpId="1" nodeType="withEffect">
                                  <p:stCondLst>
                                    <p:cond delay="0"/>
                                  </p:stCondLst>
                                  <p:childTnLst>
                                    <p:animMotion origin="layout" path="M -0.03212 0.00093 L -1.38889E-6 0.00093 " pathEditMode="relative" rAng="0" ptsTypes="AA">
                                      <p:cBhvr>
                                        <p:cTn id="9" dur="2000" fill="hold"/>
                                        <p:tgtEl>
                                          <p:spTgt spid="704547"/>
                                        </p:tgtEl>
                                        <p:attrNameLst>
                                          <p:attrName>ppt_x</p:attrName>
                                          <p:attrName>ppt_y</p:attrName>
                                        </p:attrNameLst>
                                      </p:cBhvr>
                                      <p:rCtr x="1597" y="0"/>
                                    </p:animMotion>
                                  </p:childTnLst>
                                </p:cTn>
                              </p:par>
                              <p:par>
                                <p:cTn id="10" presetID="53" presetClass="entr" presetSubtype="16" fill="hold" grpId="2" nodeType="withEffect">
                                  <p:stCondLst>
                                    <p:cond delay="0"/>
                                  </p:stCondLst>
                                  <p:childTnLst>
                                    <p:set>
                                      <p:cBhvr>
                                        <p:cTn id="11" dur="1" fill="hold">
                                          <p:stCondLst>
                                            <p:cond delay="0"/>
                                          </p:stCondLst>
                                        </p:cTn>
                                        <p:tgtEl>
                                          <p:spTgt spid="704547"/>
                                        </p:tgtEl>
                                        <p:attrNameLst>
                                          <p:attrName>style.visibility</p:attrName>
                                        </p:attrNameLst>
                                      </p:cBhvr>
                                      <p:to>
                                        <p:strVal val="visible"/>
                                      </p:to>
                                    </p:set>
                                    <p:anim calcmode="lin" valueType="num">
                                      <p:cBhvr>
                                        <p:cTn id="12" dur="500" fill="hold"/>
                                        <p:tgtEl>
                                          <p:spTgt spid="704547"/>
                                        </p:tgtEl>
                                        <p:attrNameLst>
                                          <p:attrName>ppt_w</p:attrName>
                                        </p:attrNameLst>
                                      </p:cBhvr>
                                      <p:tavLst>
                                        <p:tav tm="0">
                                          <p:val>
                                            <p:fltVal val="0"/>
                                          </p:val>
                                        </p:tav>
                                        <p:tav tm="100000">
                                          <p:val>
                                            <p:strVal val="#ppt_w"/>
                                          </p:val>
                                        </p:tav>
                                      </p:tavLst>
                                    </p:anim>
                                    <p:anim calcmode="lin" valueType="num">
                                      <p:cBhvr>
                                        <p:cTn id="13" dur="500" fill="hold"/>
                                        <p:tgtEl>
                                          <p:spTgt spid="704547"/>
                                        </p:tgtEl>
                                        <p:attrNameLst>
                                          <p:attrName>ppt_h</p:attrName>
                                        </p:attrNameLst>
                                      </p:cBhvr>
                                      <p:tavLst>
                                        <p:tav tm="0">
                                          <p:val>
                                            <p:fltVal val="0"/>
                                          </p:val>
                                        </p:tav>
                                        <p:tav tm="100000">
                                          <p:val>
                                            <p:strVal val="#ppt_h"/>
                                          </p:val>
                                        </p:tav>
                                      </p:tavLst>
                                    </p:anim>
                                    <p:animEffect transition="in" filter="fade">
                                      <p:cBhvr>
                                        <p:cTn id="14" dur="500"/>
                                        <p:tgtEl>
                                          <p:spTgt spid="704547"/>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704516"/>
                                        </p:tgtEl>
                                        <p:attrNameLst>
                                          <p:attrName>style.visibility</p:attrName>
                                        </p:attrNameLst>
                                      </p:cBhvr>
                                      <p:to>
                                        <p:strVal val="visible"/>
                                      </p:to>
                                    </p:set>
                                    <p:animEffect transition="in" filter="fade">
                                      <p:cBhvr>
                                        <p:cTn id="18" dur="500"/>
                                        <p:tgtEl>
                                          <p:spTgt spid="7045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4556"/>
                                        </p:tgtEl>
                                        <p:attrNameLst>
                                          <p:attrName>style.visibility</p:attrName>
                                        </p:attrNameLst>
                                      </p:cBhvr>
                                      <p:to>
                                        <p:strVal val="visible"/>
                                      </p:to>
                                    </p:set>
                                    <p:animEffect transition="in" filter="fade">
                                      <p:cBhvr>
                                        <p:cTn id="21" dur="500"/>
                                        <p:tgtEl>
                                          <p:spTgt spid="7045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4555"/>
                                        </p:tgtEl>
                                        <p:attrNameLst>
                                          <p:attrName>style.visibility</p:attrName>
                                        </p:attrNameLst>
                                      </p:cBhvr>
                                      <p:to>
                                        <p:strVal val="visible"/>
                                      </p:to>
                                    </p:set>
                                    <p:animEffect transition="in" filter="fade">
                                      <p:cBhvr>
                                        <p:cTn id="24" dur="500"/>
                                        <p:tgtEl>
                                          <p:spTgt spid="704555"/>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fade">
                                      <p:cBhvr>
                                        <p:cTn id="31" dur="500"/>
                                        <p:tgtEl>
                                          <p:spTgt spid="1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04551"/>
                                        </p:tgtEl>
                                        <p:attrNameLst>
                                          <p:attrName>style.visibility</p:attrName>
                                        </p:attrNameLst>
                                      </p:cBhvr>
                                      <p:to>
                                        <p:strVal val="visible"/>
                                      </p:to>
                                    </p:set>
                                    <p:animEffect transition="in" filter="fade">
                                      <p:cBhvr>
                                        <p:cTn id="34" dur="500"/>
                                        <p:tgtEl>
                                          <p:spTgt spid="70455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04552"/>
                                        </p:tgtEl>
                                        <p:attrNameLst>
                                          <p:attrName>style.visibility</p:attrName>
                                        </p:attrNameLst>
                                      </p:cBhvr>
                                      <p:to>
                                        <p:strVal val="visible"/>
                                      </p:to>
                                    </p:set>
                                    <p:animEffect transition="in" filter="fade">
                                      <p:cBhvr>
                                        <p:cTn id="37" dur="500"/>
                                        <p:tgtEl>
                                          <p:spTgt spid="7045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4518"/>
                                        </p:tgtEl>
                                        <p:attrNameLst>
                                          <p:attrName>style.visibility</p:attrName>
                                        </p:attrNameLst>
                                      </p:cBhvr>
                                      <p:to>
                                        <p:strVal val="visible"/>
                                      </p:to>
                                    </p:set>
                                    <p:animEffect transition="in" filter="fade">
                                      <p:cBhvr>
                                        <p:cTn id="40" dur="500"/>
                                        <p:tgtEl>
                                          <p:spTgt spid="7045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04549"/>
                                        </p:tgtEl>
                                        <p:attrNameLst>
                                          <p:attrName>style.visibility</p:attrName>
                                        </p:attrNameLst>
                                      </p:cBhvr>
                                      <p:to>
                                        <p:strVal val="visible"/>
                                      </p:to>
                                    </p:set>
                                    <p:animEffect transition="in" filter="fade">
                                      <p:cBhvr>
                                        <p:cTn id="43" dur="500"/>
                                        <p:tgtEl>
                                          <p:spTgt spid="704549"/>
                                        </p:tgtEl>
                                      </p:cBhvr>
                                    </p:animEffect>
                                  </p:childTnLst>
                                </p:cTn>
                              </p:par>
                            </p:childTnLst>
                          </p:cTn>
                        </p:par>
                        <p:par>
                          <p:cTn id="44" fill="hold">
                            <p:stCondLst>
                              <p:cond delay="3000"/>
                            </p:stCondLst>
                            <p:childTnLst>
                              <p:par>
                                <p:cTn id="45" presetID="10" presetClass="entr" presetSubtype="0" fill="hold" nodeType="afterEffect">
                                  <p:stCondLst>
                                    <p:cond delay="0"/>
                                  </p:stCondLst>
                                  <p:childTnLst>
                                    <p:set>
                                      <p:cBhvr>
                                        <p:cTn id="46" dur="1" fill="hold">
                                          <p:stCondLst>
                                            <p:cond delay="0"/>
                                          </p:stCondLst>
                                        </p:cTn>
                                        <p:tgtEl>
                                          <p:spTgt spid="128"/>
                                        </p:tgtEl>
                                        <p:attrNameLst>
                                          <p:attrName>style.visibility</p:attrName>
                                        </p:attrNameLst>
                                      </p:cBhvr>
                                      <p:to>
                                        <p:strVal val="visible"/>
                                      </p:to>
                                    </p:set>
                                    <p:animEffect transition="in" filter="fade">
                                      <p:cBhvr>
                                        <p:cTn id="47" dur="500"/>
                                        <p:tgtEl>
                                          <p:spTgt spid="128"/>
                                        </p:tgtEl>
                                      </p:cBhvr>
                                    </p:animEffect>
                                  </p:childTnLst>
                                </p:cTn>
                              </p:par>
                              <p:par>
                                <p:cTn id="48" presetID="10" presetClass="entr" presetSubtype="0" fill="hold" nodeType="withEffect">
                                  <p:stCondLst>
                                    <p:cond delay="0"/>
                                  </p:stCondLst>
                                  <p:childTnLst>
                                    <p:set>
                                      <p:cBhvr>
                                        <p:cTn id="49" dur="1" fill="hold">
                                          <p:stCondLst>
                                            <p:cond delay="0"/>
                                          </p:stCondLst>
                                        </p:cTn>
                                        <p:tgtEl>
                                          <p:spTgt spid="129"/>
                                        </p:tgtEl>
                                        <p:attrNameLst>
                                          <p:attrName>style.visibility</p:attrName>
                                        </p:attrNameLst>
                                      </p:cBhvr>
                                      <p:to>
                                        <p:strVal val="visible"/>
                                      </p:to>
                                    </p:set>
                                    <p:animEffect transition="in" filter="fade">
                                      <p:cBhvr>
                                        <p:cTn id="50" dur="500"/>
                                        <p:tgtEl>
                                          <p:spTgt spid="1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04550"/>
                                        </p:tgtEl>
                                        <p:attrNameLst>
                                          <p:attrName>style.visibility</p:attrName>
                                        </p:attrNameLst>
                                      </p:cBhvr>
                                      <p:to>
                                        <p:strVal val="visible"/>
                                      </p:to>
                                    </p:set>
                                    <p:animEffect transition="in" filter="fade">
                                      <p:cBhvr>
                                        <p:cTn id="53" dur="500"/>
                                        <p:tgtEl>
                                          <p:spTgt spid="70455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04545"/>
                                        </p:tgtEl>
                                        <p:attrNameLst>
                                          <p:attrName>style.visibility</p:attrName>
                                        </p:attrNameLst>
                                      </p:cBhvr>
                                      <p:to>
                                        <p:strVal val="visible"/>
                                      </p:to>
                                    </p:set>
                                    <p:animEffect transition="in" filter="fade">
                                      <p:cBhvr>
                                        <p:cTn id="56" dur="500"/>
                                        <p:tgtEl>
                                          <p:spTgt spid="704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6" grpId="0"/>
      <p:bldP spid="704518" grpId="0"/>
      <p:bldP spid="704545" grpId="0"/>
      <p:bldP spid="704547" grpId="0" animBg="1"/>
      <p:bldP spid="704547" grpId="1" animBg="1"/>
      <p:bldP spid="704547" grpId="2" animBg="1"/>
      <p:bldP spid="704549" grpId="0" animBg="1"/>
      <p:bldP spid="704550" grpId="0" animBg="1"/>
      <p:bldP spid="704551" grpId="0"/>
      <p:bldP spid="704552" grpId="0"/>
      <p:bldP spid="704555" grpId="0" animBg="1"/>
      <p:bldP spid="7045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Causes Economic Growth?</a:t>
            </a:r>
            <a:endParaRPr lang="en-US" dirty="0"/>
          </a:p>
        </p:txBody>
      </p:sp>
      <p:sp>
        <p:nvSpPr>
          <p:cNvPr id="3" name="Content Placeholder 2"/>
          <p:cNvSpPr>
            <a:spLocks noGrp="1"/>
          </p:cNvSpPr>
          <p:nvPr>
            <p:ph idx="1"/>
          </p:nvPr>
        </p:nvSpPr>
        <p:spPr>
          <a:xfrm>
            <a:off x="228600" y="990600"/>
            <a:ext cx="8839200" cy="4724400"/>
          </a:xfrm>
        </p:spPr>
        <p:txBody>
          <a:bodyPr>
            <a:normAutofit fontScale="70000" lnSpcReduction="20000"/>
          </a:bodyPr>
          <a:lstStyle/>
          <a:p>
            <a:r>
              <a:rPr lang="en-US" dirty="0" smtClean="0">
                <a:solidFill>
                  <a:srgbClr val="990033"/>
                </a:solidFill>
              </a:rPr>
              <a:t>Two possibilities:</a:t>
            </a:r>
          </a:p>
          <a:p>
            <a:pPr marL="514350" indent="-514350">
              <a:buAutoNum type="arabicPeriod"/>
            </a:pPr>
            <a:r>
              <a:rPr lang="en-US" dirty="0" smtClean="0"/>
              <a:t>An increase in </a:t>
            </a:r>
            <a:r>
              <a:rPr lang="en-US" dirty="0" smtClean="0">
                <a:solidFill>
                  <a:srgbClr val="990033"/>
                </a:solidFill>
              </a:rPr>
              <a:t>factors </a:t>
            </a:r>
            <a:r>
              <a:rPr lang="en-US" dirty="0">
                <a:solidFill>
                  <a:srgbClr val="990033"/>
                </a:solidFill>
              </a:rPr>
              <a:t>of </a:t>
            </a:r>
            <a:r>
              <a:rPr lang="en-US" dirty="0" smtClean="0">
                <a:solidFill>
                  <a:srgbClr val="990033"/>
                </a:solidFill>
              </a:rPr>
              <a:t>production: </a:t>
            </a:r>
            <a:r>
              <a:rPr lang="en-US" b="0" dirty="0" smtClean="0"/>
              <a:t>resources </a:t>
            </a:r>
            <a:r>
              <a:rPr lang="en-US" b="0" dirty="0"/>
              <a:t>used to produce </a:t>
            </a:r>
            <a:r>
              <a:rPr lang="en-US" b="0" dirty="0" smtClean="0"/>
              <a:t>goods and services.</a:t>
            </a:r>
          </a:p>
          <a:p>
            <a:pPr marL="515938" indent="-515938">
              <a:buAutoNum type="arabicPeriod"/>
            </a:pPr>
            <a:r>
              <a:rPr lang="en-US" dirty="0" smtClean="0"/>
              <a:t>Better </a:t>
            </a:r>
            <a:r>
              <a:rPr lang="en-US" dirty="0" smtClean="0">
                <a:solidFill>
                  <a:srgbClr val="990033"/>
                </a:solidFill>
              </a:rPr>
              <a:t>technology</a:t>
            </a:r>
            <a:r>
              <a:rPr lang="en-US" dirty="0">
                <a:solidFill>
                  <a:srgbClr val="990033"/>
                </a:solidFill>
              </a:rPr>
              <a:t>:</a:t>
            </a:r>
            <a:r>
              <a:rPr lang="en-US" dirty="0"/>
              <a:t> </a:t>
            </a:r>
            <a:r>
              <a:rPr lang="en-US" b="0" dirty="0"/>
              <a:t>the technical </a:t>
            </a:r>
            <a:r>
              <a:rPr lang="en-US" b="0" dirty="0" smtClean="0"/>
              <a:t>means for </a:t>
            </a:r>
            <a:r>
              <a:rPr lang="en-US" b="0" dirty="0"/>
              <a:t>producing goods and services</a:t>
            </a:r>
            <a:r>
              <a:rPr lang="en-US" b="0" dirty="0" smtClean="0"/>
              <a:t>.</a:t>
            </a:r>
          </a:p>
          <a:p>
            <a:pPr marL="515938" indent="-515938">
              <a:buAutoNum type="arabicPeriod"/>
            </a:pPr>
            <a:endParaRPr lang="en-US" b="0" dirty="0"/>
          </a:p>
          <a:p>
            <a:r>
              <a:rPr lang="en-US" dirty="0" smtClean="0">
                <a:solidFill>
                  <a:srgbClr val="C00000"/>
                </a:solidFill>
              </a:rPr>
              <a:t>Factors of Production</a:t>
            </a:r>
          </a:p>
          <a:p>
            <a:r>
              <a:rPr lang="en-US" b="0" dirty="0" smtClean="0"/>
              <a:t>Land: incl. natural resources</a:t>
            </a:r>
          </a:p>
          <a:p>
            <a:r>
              <a:rPr lang="en-US" b="0" dirty="0" smtClean="0"/>
              <a:t>Labor: mental and physical abilities of the workforce</a:t>
            </a:r>
          </a:p>
          <a:p>
            <a:r>
              <a:rPr lang="en-US" b="0" dirty="0" smtClean="0"/>
              <a:t>Physical Capital: machineries used to produce other goods/services</a:t>
            </a:r>
          </a:p>
          <a:p>
            <a:r>
              <a:rPr lang="en-US" b="0" dirty="0" smtClean="0"/>
              <a:t>Human Capital: education/skills</a:t>
            </a:r>
          </a:p>
          <a:p>
            <a:r>
              <a:rPr lang="en-US" b="0" dirty="0" smtClean="0"/>
              <a:t>Financial Capital</a:t>
            </a:r>
          </a:p>
          <a:p>
            <a:r>
              <a:rPr lang="en-US" b="0" dirty="0" smtClean="0"/>
              <a:t>Technology</a:t>
            </a:r>
            <a:endParaRPr lang="en-US" b="0" dirty="0"/>
          </a:p>
          <a:p>
            <a:endParaRPr lang="en-US" dirty="0"/>
          </a:p>
        </p:txBody>
      </p:sp>
    </p:spTree>
    <p:extLst>
      <p:ext uri="{BB962C8B-B14F-4D97-AF65-F5344CB8AC3E}">
        <p14:creationId xmlns:p14="http://schemas.microsoft.com/office/powerpoint/2010/main" val="2387651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Comparative Advantage and Gains from Trade</a:t>
            </a:r>
          </a:p>
        </p:txBody>
      </p:sp>
      <p:sp>
        <p:nvSpPr>
          <p:cNvPr id="3" name="Content Placeholder 2"/>
          <p:cNvSpPr>
            <a:spLocks noGrp="1"/>
          </p:cNvSpPr>
          <p:nvPr>
            <p:ph idx="1"/>
          </p:nvPr>
        </p:nvSpPr>
        <p:spPr>
          <a:xfrm>
            <a:off x="228600" y="990600"/>
            <a:ext cx="8839200" cy="2743200"/>
          </a:xfrm>
        </p:spPr>
        <p:txBody>
          <a:bodyPr/>
          <a:lstStyle/>
          <a:p>
            <a:r>
              <a:rPr lang="en-US" dirty="0" smtClean="0">
                <a:solidFill>
                  <a:srgbClr val="990033"/>
                </a:solidFill>
              </a:rPr>
              <a:t>Theory of Comparative Advantage:</a:t>
            </a:r>
          </a:p>
          <a:p>
            <a:r>
              <a:rPr lang="en-US" dirty="0" smtClean="0"/>
              <a:t>It makes </a:t>
            </a:r>
            <a:r>
              <a:rPr lang="en-US" dirty="0"/>
              <a:t>sense to produce the things you’re especially good </a:t>
            </a:r>
            <a:r>
              <a:rPr lang="en-US" dirty="0" smtClean="0"/>
              <a:t>at producing </a:t>
            </a:r>
            <a:r>
              <a:rPr lang="en-US" dirty="0"/>
              <a:t>and </a:t>
            </a:r>
            <a:r>
              <a:rPr lang="en-US" dirty="0" smtClean="0"/>
              <a:t>buy </a:t>
            </a:r>
            <a:r>
              <a:rPr lang="en-US" dirty="0"/>
              <a:t>from other people the things you aren’t as good at </a:t>
            </a:r>
            <a:r>
              <a:rPr lang="en-US" dirty="0" smtClean="0"/>
              <a:t>producing.</a:t>
            </a:r>
            <a:endParaRPr lang="en-US" dirty="0"/>
          </a:p>
        </p:txBody>
      </p:sp>
      <p:pic>
        <p:nvPicPr>
          <p:cNvPr id="5" name="Picture 1" descr="http://www.morguefile.com/data/imageData/public/files/c/clarita/preview/fldr_2008_11_08/file0002084377465.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2667000" y="3200400"/>
            <a:ext cx="5334000"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533400" y="4038600"/>
            <a:ext cx="1295400" cy="1477328"/>
          </a:xfrm>
          <a:prstGeom prst="rect">
            <a:avLst/>
          </a:prstGeom>
          <a:noFill/>
        </p:spPr>
        <p:txBody>
          <a:bodyPr wrap="square" rtlCol="0">
            <a:spAutoFit/>
          </a:bodyPr>
          <a:lstStyle/>
          <a:p>
            <a:r>
              <a:rPr lang="en-US" b="1" i="1" dirty="0" smtClean="0">
                <a:solidFill>
                  <a:schemeClr val="tx1">
                    <a:lumMod val="75000"/>
                    <a:lumOff val="25000"/>
                  </a:schemeClr>
                </a:solidFill>
              </a:rPr>
              <a:t>The U.S. imports bananas from Ecuador.</a:t>
            </a:r>
            <a:endParaRPr lang="en-US" b="1" i="1" dirty="0">
              <a:solidFill>
                <a:schemeClr val="tx1">
                  <a:lumMod val="75000"/>
                  <a:lumOff val="25000"/>
                </a:schemeClr>
              </a:solidFill>
            </a:endParaRPr>
          </a:p>
        </p:txBody>
      </p:sp>
    </p:spTree>
    <p:extLst>
      <p:ext uri="{BB962C8B-B14F-4D97-AF65-F5344CB8AC3E}">
        <p14:creationId xmlns:p14="http://schemas.microsoft.com/office/powerpoint/2010/main" val="2642122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3" cstate="screen">
            <a:extLst>
              <a:ext uri="{28A0092B-C50C-407E-A947-70E740481C1C}">
                <a14:useLocalDpi xmlns:a14="http://schemas.microsoft.com/office/drawing/2010/main" val="0"/>
              </a:ext>
            </a:extLst>
          </a:blip>
          <a:stretch>
            <a:fillRect/>
          </a:stretch>
        </p:blipFill>
        <p:spPr bwMode="auto">
          <a:xfrm>
            <a:off x="-1" y="2505086"/>
            <a:ext cx="3506513" cy="4352913"/>
          </a:xfrm>
          <a:prstGeom prst="rect">
            <a:avLst/>
          </a:prstGeom>
          <a:noFill/>
          <a:ln>
            <a:noFill/>
          </a:ln>
        </p:spPr>
      </p:pic>
      <p:sp>
        <p:nvSpPr>
          <p:cNvPr id="3" name="Title 2"/>
          <p:cNvSpPr>
            <a:spLocks noGrp="1"/>
          </p:cNvSpPr>
          <p:nvPr>
            <p:ph type="title"/>
          </p:nvPr>
        </p:nvSpPr>
        <p:spPr/>
        <p:txBody>
          <a:bodyPr/>
          <a:lstStyle/>
          <a:p>
            <a:r>
              <a:rPr lang="en-US" dirty="0" smtClean="0"/>
              <a:t>Origin of the Idea</a:t>
            </a:r>
            <a:endParaRPr lang="en-US" dirty="0"/>
          </a:p>
        </p:txBody>
      </p:sp>
      <p:sp>
        <p:nvSpPr>
          <p:cNvPr id="59395" name="Content Placeholder 2"/>
          <p:cNvSpPr>
            <a:spLocks noGrp="1"/>
          </p:cNvSpPr>
          <p:nvPr>
            <p:ph idx="1"/>
          </p:nvPr>
        </p:nvSpPr>
        <p:spPr/>
        <p:txBody>
          <a:bodyPr>
            <a:normAutofit lnSpcReduction="10000"/>
          </a:bodyPr>
          <a:lstStyle/>
          <a:p>
            <a:pPr eaLnBrk="1" hangingPunct="1"/>
            <a:r>
              <a:rPr lang="en-US" dirty="0" smtClean="0">
                <a:solidFill>
                  <a:srgbClr val="008000"/>
                </a:solidFill>
              </a:rPr>
              <a:t>David Ricardo (1772–1823)</a:t>
            </a:r>
          </a:p>
          <a:p>
            <a:pPr lvl="1" eaLnBrk="1" hangingPunct="1"/>
            <a:r>
              <a:rPr lang="en-US" dirty="0" smtClean="0"/>
              <a:t>Argued against Corn Laws in British Parliament.</a:t>
            </a:r>
          </a:p>
          <a:p>
            <a:pPr marL="3200400" lvl="7" indent="0">
              <a:buNone/>
            </a:pPr>
            <a:r>
              <a:rPr lang="en-US" sz="3200" b="1" dirty="0" smtClean="0">
                <a:solidFill>
                  <a:schemeClr val="accent6">
                    <a:lumMod val="75000"/>
                  </a:schemeClr>
                </a:solidFill>
                <a:latin typeface="Candara" pitchFamily="34" charset="0"/>
              </a:rPr>
              <a:t>Corn Laws: high tariffs on imported grain that protected British landowners.</a:t>
            </a:r>
          </a:p>
          <a:p>
            <a:pPr marL="3200400" lvl="7" indent="0">
              <a:buNone/>
            </a:pPr>
            <a:r>
              <a:rPr lang="en-US" sz="3200" b="1" dirty="0" smtClean="0">
                <a:latin typeface="Candara" pitchFamily="34" charset="0"/>
              </a:rPr>
              <a:t>His </a:t>
            </a:r>
            <a:r>
              <a:rPr lang="en-US" sz="3200" b="1" i="1" dirty="0" smtClean="0">
                <a:solidFill>
                  <a:srgbClr val="990033"/>
                </a:solidFill>
                <a:latin typeface="Candara" pitchFamily="34" charset="0"/>
              </a:rPr>
              <a:t>theory of comparative advantage </a:t>
            </a:r>
            <a:r>
              <a:rPr lang="en-US" sz="3200" b="1" dirty="0" smtClean="0">
                <a:latin typeface="Candara" pitchFamily="34" charset="0"/>
              </a:rPr>
              <a:t>is still the ideological foundation for </a:t>
            </a:r>
          </a:p>
          <a:p>
            <a:pPr marL="3200400" lvl="7" indent="0">
              <a:buNone/>
            </a:pPr>
            <a:r>
              <a:rPr lang="en-US" sz="4000" b="1" dirty="0" smtClean="0">
                <a:latin typeface="Candara" pitchFamily="34" charset="0"/>
              </a:rPr>
              <a:t>free trade</a:t>
            </a:r>
            <a:r>
              <a:rPr lang="en-US" sz="3200" b="1" dirty="0" smtClean="0">
                <a:latin typeface="Candara" pitchFamily="34" charset="0"/>
              </a:rPr>
              <a:t>.</a:t>
            </a:r>
          </a:p>
          <a:p>
            <a:pPr eaLnBrk="1" hangingPunct="1"/>
            <a:endParaRPr lang="en-US" dirty="0" smtClean="0"/>
          </a:p>
        </p:txBody>
      </p:sp>
    </p:spTree>
    <p:extLst>
      <p:ext uri="{BB962C8B-B14F-4D97-AF65-F5344CB8AC3E}">
        <p14:creationId xmlns:p14="http://schemas.microsoft.com/office/powerpoint/2010/main" val="3149474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fade">
                                      <p:cBhvr>
                                        <p:cTn id="7" dur="2000"/>
                                        <p:tgtEl>
                                          <p:spTgt spid="5939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395">
                                            <p:txEl>
                                              <p:pRg st="2" end="2"/>
                                            </p:txEl>
                                          </p:spTgt>
                                        </p:tgtEl>
                                        <p:attrNameLst>
                                          <p:attrName>style.visibility</p:attrName>
                                        </p:attrNameLst>
                                      </p:cBhvr>
                                      <p:to>
                                        <p:strVal val="visible"/>
                                      </p:to>
                                    </p:set>
                                    <p:animEffect transition="in" filter="fade">
                                      <p:cBhvr>
                                        <p:cTn id="10" dur="2000"/>
                                        <p:tgtEl>
                                          <p:spTgt spid="5939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395">
                                            <p:txEl>
                                              <p:pRg st="3" end="3"/>
                                            </p:txEl>
                                          </p:spTgt>
                                        </p:tgtEl>
                                        <p:attrNameLst>
                                          <p:attrName>style.visibility</p:attrName>
                                        </p:attrNameLst>
                                      </p:cBhvr>
                                      <p:to>
                                        <p:strVal val="visible"/>
                                      </p:to>
                                    </p:set>
                                    <p:animEffect transition="in" filter="fade">
                                      <p:cBhvr>
                                        <p:cTn id="13" dur="2000"/>
                                        <p:tgtEl>
                                          <p:spTgt spid="59395">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395">
                                            <p:txEl>
                                              <p:pRg st="4" end="4"/>
                                            </p:txEl>
                                          </p:spTgt>
                                        </p:tgtEl>
                                        <p:attrNameLst>
                                          <p:attrName>style.visibility</p:attrName>
                                        </p:attrNameLst>
                                      </p:cBhvr>
                                      <p:to>
                                        <p:strVal val="visible"/>
                                      </p:to>
                                    </p:set>
                                    <p:animEffect transition="in" filter="fade">
                                      <p:cBhvr>
                                        <p:cTn id="16" dur="20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Comparative Advantage </a:t>
            </a:r>
            <a:r>
              <a:rPr lang="en-US" sz="3200" dirty="0" smtClean="0"/>
              <a:t>: </a:t>
            </a:r>
            <a:r>
              <a:rPr lang="en-US" sz="3200" u="sng" dirty="0" smtClean="0"/>
              <a:t>Lower Opportunity Cost</a:t>
            </a:r>
            <a:endParaRPr lang="en-US" sz="3200" u="sng" dirty="0"/>
          </a:p>
        </p:txBody>
      </p:sp>
      <p:sp>
        <p:nvSpPr>
          <p:cNvPr id="3" name="Content Placeholder 2"/>
          <p:cNvSpPr>
            <a:spLocks noGrp="1"/>
          </p:cNvSpPr>
          <p:nvPr>
            <p:ph idx="1"/>
          </p:nvPr>
        </p:nvSpPr>
        <p:spPr/>
        <p:txBody>
          <a:bodyPr/>
          <a:lstStyle/>
          <a:p>
            <a:r>
              <a:rPr lang="en-US" sz="2400" dirty="0" smtClean="0"/>
              <a:t>each country has a different opportunity cost for each good.  </a:t>
            </a:r>
          </a:p>
          <a:p>
            <a:r>
              <a:rPr lang="en-US" sz="2400" dirty="0" smtClean="0"/>
              <a:t>Take a look at the opportunity costs for computers:</a:t>
            </a:r>
            <a:endParaRPr lang="en-US" sz="2400" dirty="0"/>
          </a:p>
        </p:txBody>
      </p:sp>
      <p:pic>
        <p:nvPicPr>
          <p:cNvPr id="4" name="Picture 2"/>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469758" y="2871787"/>
            <a:ext cx="1782828" cy="9382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143000" y="2871787"/>
            <a:ext cx="1600701" cy="914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35"/>
          <p:cNvGrpSpPr/>
          <p:nvPr/>
        </p:nvGrpSpPr>
        <p:grpSpPr>
          <a:xfrm>
            <a:off x="164445" y="4191000"/>
            <a:ext cx="3768470" cy="1113880"/>
            <a:chOff x="665394" y="4676084"/>
            <a:chExt cx="4025463" cy="1199281"/>
          </a:xfrm>
        </p:grpSpPr>
        <p:pic>
          <p:nvPicPr>
            <p:cNvPr id="28" name="Picture 3"/>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65394" y="4681425"/>
              <a:ext cx="1544406" cy="11939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Equal 28"/>
            <p:cNvSpPr/>
            <p:nvPr/>
          </p:nvSpPr>
          <p:spPr>
            <a:xfrm>
              <a:off x="2211616" y="4912472"/>
              <a:ext cx="532085" cy="546920"/>
            </a:xfrm>
            <a:prstGeom prst="mathEqual">
              <a:avLst>
                <a:gd name="adj1" fmla="val 10333"/>
                <a:gd name="adj2" fmla="val 1395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30" name="Picture 2"/>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2971799" y="4676084"/>
              <a:ext cx="485729" cy="472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3581400" y="4676084"/>
              <a:ext cx="485729" cy="472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4191000" y="4676084"/>
              <a:ext cx="485729" cy="472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4205128" y="5394624"/>
              <a:ext cx="485729" cy="472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2"/>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3612436" y="5394624"/>
              <a:ext cx="485729" cy="472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2"/>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3019744" y="5394624"/>
              <a:ext cx="485729" cy="472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8" name="Equal 37"/>
          <p:cNvSpPr/>
          <p:nvPr/>
        </p:nvSpPr>
        <p:spPr>
          <a:xfrm>
            <a:off x="7574659" y="4779605"/>
            <a:ext cx="273941" cy="262026"/>
          </a:xfrm>
          <a:prstGeom prst="mathEqual">
            <a:avLst>
              <a:gd name="adj1" fmla="val 10333"/>
              <a:gd name="adj2" fmla="val 1395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39" name="Picture 2"/>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6787946" y="4535025"/>
            <a:ext cx="692507" cy="75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823726" y="4535025"/>
            <a:ext cx="768867" cy="75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13855" y="5646003"/>
            <a:ext cx="9144000" cy="830997"/>
          </a:xfrm>
          <a:prstGeom prst="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a:spAutoFit/>
          </a:bodyPr>
          <a:lstStyle/>
          <a:p>
            <a:pPr algn="ctr">
              <a:defRPr/>
            </a:pPr>
            <a:r>
              <a:rPr lang="en-US" sz="2400" b="1" dirty="0" smtClean="0">
                <a:latin typeface="Candara" pitchFamily="34" charset="0"/>
                <a:cs typeface="Arial" pitchFamily="34" charset="0"/>
              </a:rPr>
              <a:t>Would there be a benefit to trade</a:t>
            </a:r>
            <a:r>
              <a:rPr lang="en-US" sz="2400" b="1" dirty="0">
                <a:latin typeface="Candara" pitchFamily="34" charset="0"/>
                <a:cs typeface="Arial" pitchFamily="34" charset="0"/>
              </a:rPr>
              <a:t>?   </a:t>
            </a:r>
            <a:endParaRPr lang="en-US" sz="2400" b="1" dirty="0" smtClean="0">
              <a:latin typeface="Candara" pitchFamily="34" charset="0"/>
              <a:cs typeface="Arial" pitchFamily="34" charset="0"/>
            </a:endParaRPr>
          </a:p>
          <a:p>
            <a:pPr algn="ctr">
              <a:defRPr/>
            </a:pPr>
            <a:r>
              <a:rPr lang="en-US" sz="2400" b="1" dirty="0" smtClean="0">
                <a:latin typeface="Candara" pitchFamily="34" charset="0"/>
                <a:cs typeface="Arial" pitchFamily="34" charset="0"/>
              </a:rPr>
              <a:t>If so, who </a:t>
            </a:r>
            <a:r>
              <a:rPr lang="en-US" sz="2400" b="1" dirty="0">
                <a:latin typeface="Candara" pitchFamily="34" charset="0"/>
                <a:cs typeface="Arial" pitchFamily="34" charset="0"/>
              </a:rPr>
              <a:t>should produce what?</a:t>
            </a:r>
          </a:p>
        </p:txBody>
      </p:sp>
    </p:spTree>
    <p:extLst>
      <p:ext uri="{BB962C8B-B14F-4D97-AF65-F5344CB8AC3E}">
        <p14:creationId xmlns:p14="http://schemas.microsoft.com/office/powerpoint/2010/main" val="314529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1000"/>
                                        <p:tgtEl>
                                          <p:spTgt spid="38"/>
                                        </p:tgtEl>
                                      </p:cBhvr>
                                    </p:animEffect>
                                    <p:anim calcmode="lin" valueType="num">
                                      <p:cBhvr>
                                        <p:cTn id="28" dur="1000" fill="hold"/>
                                        <p:tgtEl>
                                          <p:spTgt spid="38"/>
                                        </p:tgtEl>
                                        <p:attrNameLst>
                                          <p:attrName>ppt_x</p:attrName>
                                        </p:attrNameLst>
                                      </p:cBhvr>
                                      <p:tavLst>
                                        <p:tav tm="0">
                                          <p:val>
                                            <p:strVal val="#ppt_x"/>
                                          </p:val>
                                        </p:tav>
                                        <p:tav tm="100000">
                                          <p:val>
                                            <p:strVal val="#ppt_x"/>
                                          </p:val>
                                        </p:tav>
                                      </p:tavLst>
                                    </p:anim>
                                    <p:anim calcmode="lin" valueType="num">
                                      <p:cBhvr>
                                        <p:cTn id="29" dur="1000" fill="hold"/>
                                        <p:tgtEl>
                                          <p:spTgt spid="3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278bcee4bdde9764bca9e2716b89732e4676b"/>
</p:tagLst>
</file>

<file path=ppt/theme/theme1.xml><?xml version="1.0" encoding="utf-8"?>
<a:theme xmlns:a="http://schemas.openxmlformats.org/drawingml/2006/main" name="newer Krugman PPT theme">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newer Krugman 3e theme">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Krugman 3e main content">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Krugman 3e titles etc">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Custom 1">
      <a:majorFont>
        <a:latin typeface="Garamond"/>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Krugman 3e practice">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Krugman 3e business case">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Krugman 3e discussion">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Krugman 3e Pitfalls">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Newest 2e theme">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Custom 1">
      <a:majorFont>
        <a:latin typeface="Garamond"/>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7_Stone ppt Theme1">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8_Stone ppt Theme1">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9_Stone ppt Theme1">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Custom Design">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newer Krugman PPT theme</Template>
  <TotalTime>3398</TotalTime>
  <Words>1652</Words>
  <Application>Microsoft Office PowerPoint</Application>
  <PresentationFormat>On-screen Show (4:3)</PresentationFormat>
  <Paragraphs>348</Paragraphs>
  <Slides>18</Slides>
  <Notes>9</Notes>
  <HiddenSlides>0</HiddenSlides>
  <MMClips>0</MMClips>
  <ScaleCrop>false</ScaleCrop>
  <HeadingPairs>
    <vt:vector size="6" baseType="variant">
      <vt:variant>
        <vt:lpstr>Fonts Used</vt:lpstr>
      </vt:variant>
      <vt:variant>
        <vt:i4>12</vt:i4>
      </vt:variant>
      <vt:variant>
        <vt:lpstr>Theme</vt:lpstr>
      </vt:variant>
      <vt:variant>
        <vt:i4>18</vt:i4>
      </vt:variant>
      <vt:variant>
        <vt:lpstr>Slide Titles</vt:lpstr>
      </vt:variant>
      <vt:variant>
        <vt:i4>18</vt:i4>
      </vt:variant>
    </vt:vector>
  </HeadingPairs>
  <TitlesOfParts>
    <vt:vector size="48" baseType="lpstr">
      <vt:lpstr>Batang</vt:lpstr>
      <vt:lpstr>Arial</vt:lpstr>
      <vt:lpstr>Calibri</vt:lpstr>
      <vt:lpstr>Candara</vt:lpstr>
      <vt:lpstr>Century Gothic</vt:lpstr>
      <vt:lpstr>Courier New</vt:lpstr>
      <vt:lpstr>Gill Sans MT</vt:lpstr>
      <vt:lpstr>Myriad Pro</vt:lpstr>
      <vt:lpstr>Tahoma</vt:lpstr>
      <vt:lpstr>Times</vt:lpstr>
      <vt:lpstr>Times New Roman</vt:lpstr>
      <vt:lpstr>Tw Cen MT</vt:lpstr>
      <vt:lpstr>newer Krugman PPT theme</vt:lpstr>
      <vt:lpstr>2_Custom Design</vt:lpstr>
      <vt:lpstr>1_Custom Design</vt:lpstr>
      <vt:lpstr>4_Custom Design</vt:lpstr>
      <vt:lpstr>Newest 2e theme</vt:lpstr>
      <vt:lpstr>7_Stone ppt Theme1</vt:lpstr>
      <vt:lpstr>8_Stone ppt Theme1</vt:lpstr>
      <vt:lpstr>9_Stone ppt Theme1</vt:lpstr>
      <vt:lpstr>Custom Design</vt:lpstr>
      <vt:lpstr>newer Krugman 3e theme</vt:lpstr>
      <vt:lpstr>Krugman 3e main content</vt:lpstr>
      <vt:lpstr>3_Custom Design</vt:lpstr>
      <vt:lpstr>5_Custom Design</vt:lpstr>
      <vt:lpstr>Krugman 3e titles etc</vt:lpstr>
      <vt:lpstr>Krugman 3e practice</vt:lpstr>
      <vt:lpstr>Krugman 3e business case</vt:lpstr>
      <vt:lpstr>Krugman 3e discussion</vt:lpstr>
      <vt:lpstr>Krugman 3e Pitfalls</vt:lpstr>
      <vt:lpstr>PowerPoint Presentation</vt:lpstr>
      <vt:lpstr>Trade-Offs: The Production Possibility Frontier</vt:lpstr>
      <vt:lpstr>PowerPoint Presentation</vt:lpstr>
      <vt:lpstr>The Law of Increasing Relative Cost   When the Opportunity Cost is “Increasing “</vt:lpstr>
      <vt:lpstr>PPF  and  Economic Growth</vt:lpstr>
      <vt:lpstr>What Causes Economic Growth?</vt:lpstr>
      <vt:lpstr>Comparative Advantage and Gains from Trade</vt:lpstr>
      <vt:lpstr>Origin of the Idea</vt:lpstr>
      <vt:lpstr>Comparative Advantage : Lower Opportunity Cost</vt:lpstr>
      <vt:lpstr>Comparative Advantage and Gains from Trade</vt:lpstr>
      <vt:lpstr>Comparative Advantage and Gains from Trade</vt:lpstr>
      <vt:lpstr>Comparative Advantage and Gains from Trade</vt:lpstr>
      <vt:lpstr>Comparative Advantage and Gains from Trade</vt:lpstr>
      <vt:lpstr>Comparative Advantage vs. Absolute Advantage</vt:lpstr>
      <vt:lpstr>Let’s try this</vt:lpstr>
      <vt:lpstr>Let’s Try This</vt:lpstr>
      <vt:lpstr>Discussion</vt:lpstr>
      <vt:lpstr>Exercise :  Comparative Advantage and International Trade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Solina Lindahl</dc:creator>
  <cp:lastModifiedBy>Liliana Halim</cp:lastModifiedBy>
  <cp:revision>90</cp:revision>
  <dcterms:created xsi:type="dcterms:W3CDTF">2012-06-19T18:43:36Z</dcterms:created>
  <dcterms:modified xsi:type="dcterms:W3CDTF">2017-01-17T19:44:43Z</dcterms:modified>
</cp:coreProperties>
</file>