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Masters/slideMaster8.xml" ContentType="application/vnd.openxmlformats-officedocument.presentationml.slideMaster+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68" r:id="rId3"/>
    <p:sldMasterId id="2147483671" r:id="rId4"/>
    <p:sldMasterId id="2147483674" r:id="rId5"/>
    <p:sldMasterId id="2147483679" r:id="rId6"/>
    <p:sldMasterId id="2147483682" r:id="rId7"/>
    <p:sldMasterId id="2147483685" r:id="rId8"/>
    <p:sldMasterId id="2147483688" r:id="rId9"/>
  </p:sldMasterIdLst>
  <p:notesMasterIdLst>
    <p:notesMasterId r:id="rId37"/>
  </p:notesMasterIdLst>
  <p:sldIdLst>
    <p:sldId id="258" r:id="rId10"/>
    <p:sldId id="352" r:id="rId11"/>
    <p:sldId id="328" r:id="rId12"/>
    <p:sldId id="329" r:id="rId13"/>
    <p:sldId id="330" r:id="rId14"/>
    <p:sldId id="331" r:id="rId15"/>
    <p:sldId id="333" r:id="rId16"/>
    <p:sldId id="334" r:id="rId17"/>
    <p:sldId id="335" r:id="rId18"/>
    <p:sldId id="336" r:id="rId19"/>
    <p:sldId id="356" r:id="rId20"/>
    <p:sldId id="332" r:id="rId21"/>
    <p:sldId id="339" r:id="rId22"/>
    <p:sldId id="341" r:id="rId23"/>
    <p:sldId id="359" r:id="rId24"/>
    <p:sldId id="361" r:id="rId25"/>
    <p:sldId id="362" r:id="rId26"/>
    <p:sldId id="360" r:id="rId27"/>
    <p:sldId id="342" r:id="rId28"/>
    <p:sldId id="343" r:id="rId29"/>
    <p:sldId id="344" r:id="rId30"/>
    <p:sldId id="346" r:id="rId31"/>
    <p:sldId id="347" r:id="rId32"/>
    <p:sldId id="348" r:id="rId33"/>
    <p:sldId id="358" r:id="rId34"/>
    <p:sldId id="363" r:id="rId35"/>
    <p:sldId id="364"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initials="K" lastIdx="1" clrIdx="0"/>
  <p:cmAuthor id="1" name="Solina Lindahl" initials="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66"/>
  </p:clrMru>
  <p:extLst>
    <p:ext uri="{E76CE94A-603C-4142-B9EB-6D1370010A27}">
      <p14:discardImageEditData xmlns="" xmlns:p14="http://schemas.microsoft.com/office/powerpoint/2010/main" val="1"/>
    </p:ext>
    <p:ext uri="{D31A062A-798A-4329-ABDD-BBA856620510}">
      <p14:defaultImageDpi xmlns=""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164" autoAdjust="0"/>
  </p:normalViewPr>
  <p:slideViewPr>
    <p:cSldViewPr>
      <p:cViewPr varScale="1">
        <p:scale>
          <a:sx n="90" d="100"/>
          <a:sy n="90" d="100"/>
        </p:scale>
        <p:origin x="-594" y="-96"/>
      </p:cViewPr>
      <p:guideLst>
        <p:guide orient="horz" pos="2160"/>
        <p:guide pos="2880"/>
      </p:guideLst>
    </p:cSldViewPr>
  </p:slideViewPr>
  <p:notesTextViewPr>
    <p:cViewPr>
      <p:scale>
        <a:sx n="1" d="1"/>
        <a:sy n="1" d="1"/>
      </p:scale>
      <p:origin x="0" y="0"/>
    </p:cViewPr>
  </p:notesTextViewPr>
  <p:sorterViewPr>
    <p:cViewPr>
      <p:scale>
        <a:sx n="90" d="100"/>
        <a:sy n="90" d="100"/>
      </p:scale>
      <p:origin x="0" y="303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9F9582-0F5B-44AF-B32E-D3FB226E3667}" type="datetimeFigureOut">
              <a:rPr lang="en-US" smtClean="0"/>
              <a:pPr/>
              <a:t>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F2B53F-AA3F-4198-9A47-D59138CA114E}" type="slidenum">
              <a:rPr lang="en-US" smtClean="0"/>
              <a:pPr/>
              <a:t>‹#›</a:t>
            </a:fld>
            <a:endParaRPr lang="en-US"/>
          </a:p>
        </p:txBody>
      </p:sp>
    </p:spTree>
    <p:extLst>
      <p:ext uri="{BB962C8B-B14F-4D97-AF65-F5344CB8AC3E}">
        <p14:creationId xmlns="" xmlns:p14="http://schemas.microsoft.com/office/powerpoint/2010/main" val="161604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2645249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i="1" dirty="0" smtClean="0"/>
              <a:t>Teaching </a:t>
            </a:r>
            <a:r>
              <a:rPr lang="en-US" i="1" dirty="0" err="1" smtClean="0"/>
              <a:t>Tip:You</a:t>
            </a:r>
            <a:r>
              <a:rPr lang="en-US" i="1" dirty="0" smtClean="0"/>
              <a:t> can easily personalize consumer surplus. Look for a student</a:t>
            </a:r>
          </a:p>
          <a:p>
            <a:pPr>
              <a:spcBef>
                <a:spcPct val="0"/>
              </a:spcBef>
            </a:pPr>
            <a:r>
              <a:rPr lang="en-US" dirty="0" smtClean="0"/>
              <a:t>with a Coke, coffee, or water. Ask how much he or she paid for it.</a:t>
            </a:r>
          </a:p>
          <a:p>
            <a:pPr>
              <a:spcBef>
                <a:spcPct val="0"/>
              </a:spcBef>
            </a:pPr>
            <a:r>
              <a:rPr lang="en-US" dirty="0" smtClean="0"/>
              <a:t>Then ask if that was the maximum they would have paid or if the store</a:t>
            </a:r>
          </a:p>
          <a:p>
            <a:pPr>
              <a:spcBef>
                <a:spcPct val="0"/>
              </a:spcBef>
            </a:pPr>
            <a:r>
              <a:rPr lang="en-US" dirty="0" smtClean="0"/>
              <a:t>had been charging a little more would they still have bought it. They likely</a:t>
            </a:r>
          </a:p>
          <a:p>
            <a:pPr>
              <a:spcBef>
                <a:spcPct val="0"/>
              </a:spcBef>
            </a:pPr>
            <a:r>
              <a:rPr lang="en-US" dirty="0" smtClean="0"/>
              <a:t>will admit they still would have bought </a:t>
            </a:r>
            <a:r>
              <a:rPr lang="en-US" dirty="0" err="1" smtClean="0"/>
              <a:t>it.Then</a:t>
            </a:r>
            <a:r>
              <a:rPr lang="en-US" dirty="0" smtClean="0"/>
              <a:t> ask what is the maximum</a:t>
            </a:r>
          </a:p>
          <a:p>
            <a:pPr>
              <a:spcBef>
                <a:spcPct val="0"/>
              </a:spcBef>
            </a:pPr>
            <a:r>
              <a:rPr lang="en-US" dirty="0" smtClean="0"/>
              <a:t>price they would have paid before walking away without buying. Calculate</a:t>
            </a:r>
          </a:p>
          <a:p>
            <a:pPr>
              <a:spcBef>
                <a:spcPct val="0"/>
              </a:spcBef>
            </a:pPr>
            <a:r>
              <a:rPr lang="en-US" dirty="0" smtClean="0"/>
              <a:t>their consumer surplus from the transaction and relate this to how it</a:t>
            </a:r>
          </a:p>
          <a:p>
            <a:pPr>
              <a:spcBef>
                <a:spcPct val="0"/>
              </a:spcBef>
            </a:pPr>
            <a:r>
              <a:rPr lang="en-US" dirty="0" smtClean="0"/>
              <a:t>would be measured on a demand diagram.</a:t>
            </a:r>
          </a:p>
        </p:txBody>
      </p:sp>
      <p:sp>
        <p:nvSpPr>
          <p:cNvPr id="1187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EC22769-21A0-44B7-ACA4-AFC13926D9D0}" type="slidenum">
              <a:rPr lang="en-US"/>
              <a:pPr fontAlgn="base">
                <a:spcBef>
                  <a:spcPct val="0"/>
                </a:spcBef>
                <a:spcAft>
                  <a:spcPct val="0"/>
                </a:spcAft>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rPr>
              <a:t>(22-4)/2 = 1080</a:t>
            </a:r>
          </a:p>
          <a:p>
            <a:endParaRPr 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367097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 xmlns:p14="http://schemas.microsoft.com/office/powerpoint/2010/main" val="64570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3244960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147206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123213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59482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7CCD02-62D3-4ACF-8499-C9D26FBCFCE5}" type="slidenum">
              <a:rPr lang="en-US" smtClean="0"/>
              <a:pPr fontAlgn="base">
                <a:spcBef>
                  <a:spcPct val="0"/>
                </a:spcBef>
                <a:spcAft>
                  <a:spcPct val="0"/>
                </a:spcAft>
                <a:defRPr/>
              </a:pPr>
              <a:t>7</a:t>
            </a:fld>
            <a:endParaRPr lang="en-US" smtClean="0"/>
          </a:p>
        </p:txBody>
      </p:sp>
    </p:spTree>
    <p:extLst>
      <p:ext uri="{BB962C8B-B14F-4D97-AF65-F5344CB8AC3E}">
        <p14:creationId xmlns="" xmlns:p14="http://schemas.microsoft.com/office/powerpoint/2010/main" val="81051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123842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47552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ln/>
        </p:spPr>
        <p:txBody>
          <a:bodyPr/>
          <a:lstStyle/>
          <a:p>
            <a:pPr>
              <a:defRPr/>
            </a:pPr>
            <a:r>
              <a:rPr lang="en-US" dirty="0" smtClean="0">
                <a:latin typeface="Arial" pitchFamily="34" charset="0"/>
              </a:rPr>
              <a:t>Answers: The $10 tax: </a:t>
            </a:r>
          </a:p>
          <a:p>
            <a:pPr marL="228600" indent="-228600">
              <a:buFontTx/>
              <a:buAutoNum type="alphaLcParenR"/>
              <a:defRPr/>
            </a:pPr>
            <a:r>
              <a:rPr lang="en-US" dirty="0" smtClean="0">
                <a:latin typeface="Arial" pitchFamily="34" charset="0"/>
              </a:rPr>
              <a:t>$5 paid by consumer, and $5 by the producer.</a:t>
            </a:r>
          </a:p>
          <a:p>
            <a:pPr marL="228600" indent="-228600">
              <a:buFontTx/>
              <a:buAutoNum type="alphaLcParenR"/>
              <a:defRPr/>
            </a:pPr>
            <a:r>
              <a:rPr lang="en-US" dirty="0" smtClean="0">
                <a:latin typeface="Arial" pitchFamily="34" charset="0"/>
              </a:rPr>
              <a:t>$2.50 paid by consumer, and $7.50 by the producer.  (consumer is more elastic – 3 to 1, pay less)</a:t>
            </a:r>
          </a:p>
          <a:p>
            <a:pPr marL="228600" indent="-228600">
              <a:buFontTx/>
              <a:buAutoNum type="alphaLcParenR"/>
              <a:defRPr/>
            </a:pPr>
            <a:r>
              <a:rPr lang="en-US" dirty="0" smtClean="0">
                <a:latin typeface="Arial" pitchFamily="34" charset="0"/>
              </a:rPr>
              <a:t>$4 paid by consumer, and $6 paid by the producer.</a:t>
            </a:r>
          </a:p>
          <a:p>
            <a:pPr marL="228600" indent="-228600">
              <a:buFontTx/>
              <a:buAutoNum type="alphaLcParenR"/>
              <a:defRPr/>
            </a:pPr>
            <a:r>
              <a:rPr lang="en-US" dirty="0" smtClean="0">
                <a:latin typeface="Arial" pitchFamily="34" charset="0"/>
              </a:rPr>
              <a:t>All $10  tax will be paid by the producer (or the producer will absorb all $10), and consumer pays zero (or price to consumer does not change).</a:t>
            </a:r>
          </a:p>
          <a:p>
            <a:pPr marL="228600" indent="-228600">
              <a:buFontTx/>
              <a:buAutoNum type="alphaLcParenR"/>
              <a:defRPr/>
            </a:pPr>
            <a:r>
              <a:rPr lang="en-US" dirty="0" smtClean="0">
                <a:latin typeface="Arial" pitchFamily="34" charset="0"/>
              </a:rPr>
              <a:t>All $10 tax will be paid by the consumer (the price to consumer increases by $10).</a:t>
            </a:r>
          </a:p>
        </p:txBody>
      </p:sp>
      <p:sp>
        <p:nvSpPr>
          <p:cNvPr id="66564" name="Slide Number Placeholder 3"/>
          <p:cNvSpPr>
            <a:spLocks noGrp="1"/>
          </p:cNvSpPr>
          <p:nvPr>
            <p:ph type="sldNum" sz="quarter" idx="5"/>
          </p:nvPr>
        </p:nvSpPr>
        <p:spPr>
          <a:noFill/>
        </p:spPr>
        <p:txBody>
          <a:bodyPr/>
          <a:lstStyle/>
          <a:p>
            <a:fld id="{A29DB373-178E-450C-9731-073A1DFAE9A7}" type="slidenum">
              <a:rPr lang="en-US" smtClean="0">
                <a:latin typeface="Arial" pitchFamily="34" charset="0"/>
              </a:rPr>
              <a:pPr/>
              <a:t>11</a:t>
            </a:fld>
            <a:endParaRPr lang="en-US" smtClean="0">
              <a:latin typeface="Arial" pitchFamily="34" charset="0"/>
            </a:endParaRPr>
          </a:p>
        </p:txBody>
      </p:sp>
    </p:spTree>
    <p:extLst>
      <p:ext uri="{BB962C8B-B14F-4D97-AF65-F5344CB8AC3E}">
        <p14:creationId xmlns="" xmlns:p14="http://schemas.microsoft.com/office/powerpoint/2010/main" val="259578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CC49AF-67F8-4E9A-93D3-91A0B4BB9BA4}" type="slidenum">
              <a:rPr lang="en-US" smtClean="0"/>
              <a:pPr fontAlgn="base">
                <a:spcBef>
                  <a:spcPct val="0"/>
                </a:spcBef>
                <a:spcAft>
                  <a:spcPct val="0"/>
                </a:spcAft>
                <a:defRPr/>
              </a:pPr>
              <a:t>12</a:t>
            </a:fld>
            <a:endParaRPr lang="en-US" smtClean="0"/>
          </a:p>
        </p:txBody>
      </p:sp>
    </p:spTree>
    <p:extLst>
      <p:ext uri="{BB962C8B-B14F-4D97-AF65-F5344CB8AC3E}">
        <p14:creationId xmlns="" xmlns:p14="http://schemas.microsoft.com/office/powerpoint/2010/main" val="381082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261297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Arial" pitchFamily="34" charset="0"/>
            </a:endParaRPr>
          </a:p>
        </p:txBody>
      </p:sp>
    </p:spTree>
    <p:extLst>
      <p:ext uri="{BB962C8B-B14F-4D97-AF65-F5344CB8AC3E}">
        <p14:creationId xmlns="" xmlns:p14="http://schemas.microsoft.com/office/powerpoint/2010/main" val="2816278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bea.gov/" TargetMode="External"/><Relationship Id="rId3" Type="http://schemas.openxmlformats.org/officeDocument/2006/relationships/hyperlink" Target="http://www.gregmankiw.blogspot.com/" TargetMode="External"/><Relationship Id="rId7" Type="http://schemas.openxmlformats.org/officeDocument/2006/relationships/hyperlink" Target="http://www.freakonomics.com/blog/" TargetMode="External"/><Relationship Id="rId12" Type="http://schemas.openxmlformats.org/officeDocument/2006/relationships/image" Target="../media/image14.png"/><Relationship Id="rId2" Type="http://schemas.openxmlformats.org/officeDocument/2006/relationships/image" Target="../media/image9.jpeg"/><Relationship Id="rId16" Type="http://schemas.openxmlformats.org/officeDocument/2006/relationships/image" Target="../media/image16.png"/><Relationship Id="rId1" Type="http://schemas.openxmlformats.org/officeDocument/2006/relationships/slideMaster" Target="../slideMasters/slideMaster5.xml"/><Relationship Id="rId6" Type="http://schemas.openxmlformats.org/officeDocument/2006/relationships/image" Target="../media/image11.png"/><Relationship Id="rId11" Type="http://schemas.openxmlformats.org/officeDocument/2006/relationships/hyperlink" Target="http://blogs.worthpublishers.com/econblog/" TargetMode="External"/><Relationship Id="rId5" Type="http://schemas.openxmlformats.org/officeDocument/2006/relationships/hyperlink" Target="http://marginalrevolution.com/" TargetMode="External"/><Relationship Id="rId15" Type="http://schemas.openxmlformats.org/officeDocument/2006/relationships/hyperlink" Target="http://krugman.blogs.nytimes.com/"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www.bls.gov/" TargetMode="External"/><Relationship Id="rId1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p:nvPicPr>
        <p:blipFill rotWithShape="1">
          <a:blip r:embed="rId2" cstate="screen">
            <a:extLst>
              <a:ext uri="{28A0092B-C50C-407E-A947-70E740481C1C}">
                <a14:useLocalDpi xmlns="" xmlns:a14="http://schemas.microsoft.com/office/drawing/2010/main" val="0"/>
              </a:ext>
            </a:extLst>
          </a:blip>
          <a:srcRect/>
          <a:stretch/>
        </p:blipFill>
        <p:spPr bwMode="auto">
          <a:xfrm>
            <a:off x="8153536" y="-76200"/>
            <a:ext cx="943896" cy="990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ight Arrow 8">
            <a:hlinkClick r:id="" action="ppaction://noaction"/>
          </p:cNvPr>
          <p:cNvSpPr/>
          <p:nvPr/>
        </p:nvSpPr>
        <p:spPr>
          <a:xfrm>
            <a:off x="0" y="5952053"/>
            <a:ext cx="1143000" cy="905947"/>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 action="ppaction://noaction"/>
              </a:rPr>
              <a:t>To </a:t>
            </a:r>
            <a:r>
              <a:rPr lang="en-US" sz="11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rPr>
              <a:t>Active Learning</a:t>
            </a:r>
            <a:endParaRPr lang="en-US" sz="11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p:nvPicPr>
        <p:blipFill rotWithShape="1">
          <a:blip r:embed="rId3" cstate="screen">
            <a:extLst>
              <a:ext uri="{28A0092B-C50C-407E-A947-70E740481C1C}">
                <a14:useLocalDpi xmlns="" xmlns:a14="http://schemas.microsoft.com/office/drawing/2010/main" val="0"/>
              </a:ext>
            </a:extLst>
          </a:blip>
          <a:srcRect/>
          <a:stretch/>
        </p:blipFill>
        <p:spPr>
          <a:xfrm>
            <a:off x="7974496" y="6028188"/>
            <a:ext cx="1143000" cy="856979"/>
          </a:xfrm>
          <a:prstGeom prst="rect">
            <a:avLst/>
          </a:prstGeom>
        </p:spPr>
      </p:pic>
      <p:sp>
        <p:nvSpPr>
          <p:cNvPr id="11" name="TextBox 10"/>
          <p:cNvSpPr txBox="1"/>
          <p:nvPr/>
        </p:nvSpPr>
        <p:spPr>
          <a:xfrm>
            <a:off x="8126895" y="6209547"/>
            <a:ext cx="634182"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 action="ppaction://noaction"/>
              </a:rPr>
              <a:t>To Video</a:t>
            </a:r>
            <a:endParaRPr lang="en-US" sz="1400" b="1" dirty="0">
              <a:solidFill>
                <a:schemeClr val="bg1"/>
              </a:solidFill>
              <a:effectLst>
                <a:outerShdw blurRad="38100" dist="38100" dir="2700000" algn="tl">
                  <a:srgbClr val="000000">
                    <a:alpha val="43137"/>
                  </a:srgbClr>
                </a:outerShdw>
              </a:effectLst>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endParaRPr lang="en-US"/>
          </a:p>
        </p:txBody>
      </p:sp>
    </p:spTree>
    <p:extLst>
      <p:ext uri="{BB962C8B-B14F-4D97-AF65-F5344CB8AC3E}">
        <p14:creationId xmlns="" xmlns:p14="http://schemas.microsoft.com/office/powerpoint/2010/main" val="3614591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4F44DE6-8B77-400C-8F66-8B96B952C9BA}" type="slidenum">
              <a:rPr lang="en-US" smtClean="0"/>
              <a:pPr/>
              <a:t>‹#›</a:t>
            </a:fld>
            <a:endParaRPr lang="en-US"/>
          </a:p>
        </p:txBody>
      </p:sp>
    </p:spTree>
    <p:extLst>
      <p:ext uri="{BB962C8B-B14F-4D97-AF65-F5344CB8AC3E}">
        <p14:creationId xmlns="" xmlns:p14="http://schemas.microsoft.com/office/powerpoint/2010/main" val="31369617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1"/>
          <p:cNvCxnSpPr/>
          <p:nvPr/>
        </p:nvCxnSpPr>
        <p:spPr>
          <a:xfrm>
            <a:off x="0" y="57150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2514600"/>
            <a:ext cx="914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8" descr="mf57.jpg"/>
          <p:cNvPicPr>
            <a:picLocks noChangeAspect="1"/>
          </p:cNvPicPr>
          <p:nvPr/>
        </p:nvPicPr>
        <p:blipFill>
          <a:blip r:embed="rId2">
            <a:clrChange>
              <a:clrFrom>
                <a:srgbClr val="FFF1F6"/>
              </a:clrFrom>
              <a:clrTo>
                <a:srgbClr val="FFF1F6">
                  <a:alpha val="0"/>
                </a:srgbClr>
              </a:clrTo>
            </a:clrChange>
            <a:extLst>
              <a:ext uri="{28A0092B-C50C-407E-A947-70E740481C1C}">
                <a14:useLocalDpi xmlns="" xmlns:a14="http://schemas.microsoft.com/office/drawing/2010/main" val="0"/>
              </a:ext>
            </a:extLst>
          </a:blip>
          <a:srcRect/>
          <a:stretch>
            <a:fillRect/>
          </a:stretch>
        </p:blipFill>
        <p:spPr bwMode="auto">
          <a:xfrm>
            <a:off x="7467600" y="0"/>
            <a:ext cx="1676400"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0" y="1676400"/>
            <a:ext cx="9144000" cy="369888"/>
          </a:xfrm>
          <a:prstGeom prst="rect">
            <a:avLst/>
          </a:prstGeom>
          <a:solidFill>
            <a:srgbClr val="CCFF33">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b="1" i="1">
                <a:latin typeface="Arial" charset="0"/>
              </a:rPr>
              <a:t>Some good blogs and other sites to get the juices flowing:</a:t>
            </a:r>
          </a:p>
        </p:txBody>
      </p:sp>
      <p:sp>
        <p:nvSpPr>
          <p:cNvPr id="6" name="Title 1"/>
          <p:cNvSpPr txBox="1">
            <a:spLocks/>
          </p:cNvSpPr>
          <p:nvPr/>
        </p:nvSpPr>
        <p:spPr>
          <a:xfrm>
            <a:off x="0" y="0"/>
            <a:ext cx="6629400" cy="784225"/>
          </a:xfrm>
          <a:prstGeom prst="rect">
            <a:avLst/>
          </a:prstGeom>
          <a:noFill/>
          <a:effectLst/>
        </p:spPr>
        <p:txBody>
          <a:bodyPr/>
          <a:lstStyle>
            <a:lvl1pPr>
              <a:defRPr sz="3600">
                <a:solidFill>
                  <a:schemeClr val="accent1">
                    <a:lumMod val="60000"/>
                    <a:lumOff val="40000"/>
                  </a:schemeClr>
                </a:solidFill>
                <a:effectLst>
                  <a:outerShdw blurRad="38100" dist="38100" dir="2700000" algn="tl">
                    <a:srgbClr val="000000">
                      <a:alpha val="43137"/>
                    </a:srgbClr>
                  </a:outerShdw>
                </a:effectLst>
              </a:defRPr>
            </a:lvl1pPr>
          </a:lstStyle>
          <a:p>
            <a:pPr>
              <a:defRPr/>
            </a:pPr>
            <a:r>
              <a:rPr lang="en-US" sz="4800" b="1" dirty="0" smtClean="0">
                <a:solidFill>
                  <a:schemeClr val="accent6">
                    <a:lumMod val="75000"/>
                  </a:schemeClr>
                </a:solidFill>
                <a:latin typeface="Century Gothic" pitchFamily="34" charset="0"/>
                <a:cs typeface="Arial" pitchFamily="34" charset="0"/>
              </a:rPr>
              <a:t>Food for Thought….</a:t>
            </a:r>
            <a:endParaRPr lang="en-US" sz="4800" b="1" dirty="0">
              <a:solidFill>
                <a:schemeClr val="accent6">
                  <a:lumMod val="75000"/>
                </a:schemeClr>
              </a:solidFill>
              <a:latin typeface="Century Gothic" pitchFamily="34" charset="0"/>
              <a:cs typeface="Arial" pitchFamily="34" charset="0"/>
            </a:endParaRPr>
          </a:p>
        </p:txBody>
      </p:sp>
      <p:pic>
        <p:nvPicPr>
          <p:cNvPr id="7" name="Picture 2">
            <a:hlinkClick r:id="rId3"/>
          </p:cNvPr>
          <p:cNvPicPr>
            <a:picLocks noChangeAspect="1" noChangeArrowheads="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172200" y="3894138"/>
            <a:ext cx="2724150" cy="5175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3">
            <a:hlinkClick r:id="rId5"/>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497013" y="2878138"/>
            <a:ext cx="2998787" cy="5397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4">
            <a:hlinkClick r:id="rId7"/>
          </p:cNvPr>
          <p:cNvPicPr>
            <a:picLocks noChangeAspect="1" noChangeArrowheads="1"/>
          </p:cNvPicPr>
          <p:nvPr/>
        </p:nvPicPr>
        <p:blipFill>
          <a:blip r:embed="rId8" cstate="screen">
            <a:extLst>
              <a:ext uri="{28A0092B-C50C-407E-A947-70E740481C1C}">
                <a14:useLocalDpi xmlns="" xmlns:a14="http://schemas.microsoft.com/office/drawing/2010/main" val="0"/>
              </a:ext>
            </a:extLst>
          </a:blip>
          <a:srcRect/>
          <a:stretch>
            <a:fillRect/>
          </a:stretch>
        </p:blipFill>
        <p:spPr bwMode="auto">
          <a:xfrm>
            <a:off x="5162550" y="2819400"/>
            <a:ext cx="2686050" cy="6572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 name="Picture 2">
            <a:hlinkClick r:id="rId9"/>
          </p:cNvPr>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838200" y="5849938"/>
            <a:ext cx="2667000" cy="36353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3">
            <a:hlinkClick r:id="rId11"/>
          </p:cNvPr>
          <p:cNvPicPr>
            <a:picLocks noChangeAspect="1" noChangeArrowheads="1"/>
          </p:cNvPicPr>
          <p:nvPr/>
        </p:nvPicPr>
        <p:blipFill>
          <a:blip r:embed="rId12" cstate="screen">
            <a:extLst>
              <a:ext uri="{28A0092B-C50C-407E-A947-70E740481C1C}">
                <a14:useLocalDpi xmlns="" xmlns:a14="http://schemas.microsoft.com/office/drawing/2010/main" val="0"/>
              </a:ext>
            </a:extLst>
          </a:blip>
          <a:srcRect/>
          <a:stretch>
            <a:fillRect/>
          </a:stretch>
        </p:blipFill>
        <p:spPr bwMode="auto">
          <a:xfrm>
            <a:off x="2819400" y="4824413"/>
            <a:ext cx="3689350" cy="58578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4">
            <a:hlinkClick r:id="rId13"/>
          </p:cNvPr>
          <p:cNvPicPr>
            <a:picLocks noChangeAspect="1" noChangeArrowheads="1"/>
          </p:cNvPicPr>
          <p:nvPr/>
        </p:nvPicPr>
        <p:blipFill>
          <a:blip r:embed="rId14" cstate="screen">
            <a:extLst>
              <a:ext uri="{28A0092B-C50C-407E-A947-70E740481C1C}">
                <a14:useLocalDpi xmlns="" xmlns:a14="http://schemas.microsoft.com/office/drawing/2010/main" val="0"/>
              </a:ext>
            </a:extLst>
          </a:blip>
          <a:srcRect/>
          <a:stretch>
            <a:fillRect/>
          </a:stretch>
        </p:blipFill>
        <p:spPr bwMode="auto">
          <a:xfrm>
            <a:off x="5175250" y="5838825"/>
            <a:ext cx="3130550" cy="38417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Slide Number Placeholder 4"/>
          <p:cNvSpPr>
            <a:spLocks noGrp="1"/>
          </p:cNvSpPr>
          <p:nvPr>
            <p:ph type="sldNum" sz="quarter" idx="10"/>
          </p:nvPr>
        </p:nvSpPr>
        <p:spPr>
          <a:xfrm>
            <a:off x="6553200" y="6492875"/>
            <a:ext cx="2133600" cy="365125"/>
          </a:xfrm>
        </p:spPr>
        <p:txBody>
          <a:bodyPr/>
          <a:lstStyle>
            <a:lvl1pPr>
              <a:defRPr/>
            </a:lvl1pPr>
          </a:lstStyle>
          <a:p>
            <a:pPr>
              <a:defRPr/>
            </a:pPr>
            <a:fld id="{7C2CC41E-FED2-45C2-81A4-A3B1F8E0267B}" type="slidenum">
              <a:rPr lang="en-US"/>
              <a:pPr>
                <a:defRPr/>
              </a:pPr>
              <a:t>‹#›</a:t>
            </a:fld>
            <a:endParaRPr lang="en-US"/>
          </a:p>
        </p:txBody>
      </p:sp>
      <p:sp>
        <p:nvSpPr>
          <p:cNvPr id="15" name="Footer Placeholder 4"/>
          <p:cNvSpPr>
            <a:spLocks noGrp="1"/>
          </p:cNvSpPr>
          <p:nvPr>
            <p:ph type="ftr" sz="quarter" idx="11"/>
          </p:nvPr>
        </p:nvSpPr>
        <p:spPr>
          <a:xfrm>
            <a:off x="2171700" y="6629400"/>
            <a:ext cx="4800600" cy="228600"/>
          </a:xfrm>
          <a:prstGeom prst="rect">
            <a:avLst/>
          </a:prstGeom>
        </p:spPr>
        <p:txBody>
          <a:bodyPr/>
          <a:lstStyle>
            <a:lvl1pPr>
              <a:defRPr sz="1100" i="0" cap="small" spc="400" baseline="0" smtClean="0"/>
            </a:lvl1pPr>
          </a:lstStyle>
          <a:p>
            <a:pPr>
              <a:defRPr/>
            </a:pPr>
            <a:endParaRPr lang="en-US"/>
          </a:p>
        </p:txBody>
      </p:sp>
      <p:pic>
        <p:nvPicPr>
          <p:cNvPr id="33794" name="Picture 2">
            <a:hlinkClick r:id="rId15"/>
          </p:cNvPr>
          <p:cNvPicPr>
            <a:picLocks noChangeAspect="1" noChangeArrowheads="1"/>
          </p:cNvPicPr>
          <p:nvPr userDrawn="1"/>
        </p:nvPicPr>
        <p:blipFill>
          <a:blip r:embed="rId16" cstate="screen">
            <a:extLst>
              <a:ext uri="{28A0092B-C50C-407E-A947-70E740481C1C}">
                <a14:useLocalDpi xmlns="" xmlns:a14="http://schemas.microsoft.com/office/drawing/2010/main" val="0"/>
              </a:ext>
            </a:extLst>
          </a:blip>
          <a:srcRect/>
          <a:stretch>
            <a:fillRect/>
          </a:stretch>
        </p:blipFill>
        <p:spPr bwMode="auto">
          <a:xfrm>
            <a:off x="391934" y="3737661"/>
            <a:ext cx="2895599" cy="83047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051745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1313" indent="0">
              <a:defRPr>
                <a:solidFill>
                  <a:schemeClr val="accent1">
                    <a:lumMod val="75000"/>
                  </a:schemeClr>
                </a:solidFill>
              </a:defRPr>
            </a:lvl1pPr>
            <a:lvl2pPr marL="742950" indent="0">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ight Arrow 8">
            <a:hlinkClick r:id="" action="ppaction://noaction"/>
          </p:cNvPr>
          <p:cNvSpPr/>
          <p:nvPr userDrawn="1"/>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pic>
        <p:nvPicPr>
          <p:cNvPr id="10" name="Picture 9">
            <a:hlinkClick r:id="" action="ppaction://noaction"/>
          </p:cNvPr>
          <p:cNvPicPr>
            <a:picLocks noChangeAspect="1"/>
          </p:cNvPicPr>
          <p:nvPr userDrawn="1"/>
        </p:nvPicPr>
        <p:blipFill rotWithShape="1">
          <a:blip r:embed="rId2" cstate="screen">
            <a:extLst>
              <a:ext uri="{28A0092B-C50C-407E-A947-70E740481C1C}">
                <a14:useLocalDpi xmlns="" xmlns:a14="http://schemas.microsoft.com/office/drawing/2010/main" val="0"/>
              </a:ext>
            </a:extLst>
          </a:blip>
          <a:srcRect/>
          <a:stretch/>
        </p:blipFill>
        <p:spPr>
          <a:xfrm>
            <a:off x="7974496" y="6028188"/>
            <a:ext cx="1143000" cy="856979"/>
          </a:xfrm>
          <a:prstGeom prst="rect">
            <a:avLst/>
          </a:prstGeom>
        </p:spPr>
      </p:pic>
      <p:cxnSp>
        <p:nvCxnSpPr>
          <p:cNvPr id="15" name="Straight Connector 14"/>
          <p:cNvCxnSpPr/>
          <p:nvPr userDrawn="1"/>
        </p:nvCxnSpPr>
        <p:spPr>
          <a:xfrm>
            <a:off x="0" y="1287308"/>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pic>
        <p:nvPicPr>
          <p:cNvPr id="2050" name="Picture 2"/>
          <p:cNvPicPr>
            <a:picLocks noChangeAspect="1" noChangeArrowheads="1"/>
          </p:cNvPicPr>
          <p:nvPr userDrawn="1"/>
        </p:nvPicPr>
        <p:blipFill rotWithShape="1">
          <a:blip r:embed="rId3" cstate="screen">
            <a:extLst>
              <a:ext uri="{28A0092B-C50C-407E-A947-70E740481C1C}">
                <a14:useLocalDpi xmlns="" xmlns:a14="http://schemas.microsoft.com/office/drawing/2010/main" val="0"/>
              </a:ext>
            </a:extLst>
          </a:blip>
          <a:srcRect/>
          <a:stretch/>
        </p:blipFill>
        <p:spPr bwMode="auto">
          <a:xfrm>
            <a:off x="5867400" y="51250"/>
            <a:ext cx="3276600" cy="1353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6" name="Straight Connector 15"/>
          <p:cNvCxnSpPr/>
          <p:nvPr userDrawn="1"/>
        </p:nvCxnSpPr>
        <p:spPr>
          <a:xfrm>
            <a:off x="0" y="5918416"/>
            <a:ext cx="9144000" cy="0"/>
          </a:xfrm>
          <a:prstGeom prst="line">
            <a:avLst/>
          </a:prstGeom>
          <a:ln w="76200" cmpd="sng">
            <a:solidFill>
              <a:schemeClr val="tx2">
                <a:lumMod val="40000"/>
                <a:lumOff val="60000"/>
                <a:alpha val="49000"/>
              </a:schemeClr>
            </a:solidFill>
            <a:prstDash val="solid"/>
          </a:ln>
        </p:spPr>
        <p:style>
          <a:lnRef idx="1">
            <a:schemeClr val="accent5"/>
          </a:lnRef>
          <a:fillRef idx="0">
            <a:schemeClr val="accent5"/>
          </a:fillRef>
          <a:effectRef idx="0">
            <a:schemeClr val="accent5"/>
          </a:effectRef>
          <a:fontRef idx="minor">
            <a:schemeClr val="tx1"/>
          </a:fontRef>
        </p:style>
      </p:cxnSp>
      <p:sp>
        <p:nvSpPr>
          <p:cNvPr id="13"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8173374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bg>
      <p:bgPr>
        <a:blipFill dpi="0" rotWithShape="1">
          <a:blip r:embed="rId2" cstate="screen">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1</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sp>
        <p:nvSpPr>
          <p:cNvPr id="13" name="Title 1"/>
          <p:cNvSpPr>
            <a:spLocks noGrp="1"/>
          </p:cNvSpPr>
          <p:nvPr>
            <p:ph type="title" hasCustomPrompt="1"/>
          </p:nvPr>
        </p:nvSpPr>
        <p:spPr>
          <a:xfrm>
            <a:off x="1371600" y="5486398"/>
            <a:ext cx="7772400" cy="1371601"/>
          </a:xfrm>
          <a:noFill/>
        </p:spPr>
        <p:txBody>
          <a:bodyPr>
            <a:noAutofit/>
          </a:bodyPr>
          <a:lstStyle>
            <a:lvl1pPr algn="r">
              <a:defRPr lang="en-US" sz="5400" b="1" i="0" u="none" strike="noStrike" cap="none" spc="100" baseline="0" smtClean="0">
                <a:solidFill>
                  <a:srgbClr val="FF3300"/>
                </a:solidFill>
                <a:effectLst/>
                <a:latin typeface="Candara" pitchFamily="34" charset="0"/>
              </a:defRPr>
            </a:lvl1pPr>
          </a:lstStyle>
          <a:p>
            <a:r>
              <a:rPr lang="en-US" dirty="0" smtClean="0"/>
              <a:t>First Principles</a:t>
            </a:r>
            <a:endParaRPr lang="en-US" dirty="0"/>
          </a:p>
        </p:txBody>
      </p:sp>
      <p:sp>
        <p:nvSpPr>
          <p:cNvPr id="10" name="Footer Placeholder 3"/>
          <p:cNvSpPr>
            <a:spLocks noGrp="1"/>
          </p:cNvSpPr>
          <p:nvPr>
            <p:ph type="ftr" sz="quarter" idx="11"/>
          </p:nvPr>
        </p:nvSpPr>
        <p:spPr>
          <a:xfrm>
            <a:off x="2400300" y="6629400"/>
            <a:ext cx="4343400" cy="228600"/>
          </a:xfrm>
          <a:prstGeom prst="rect">
            <a:avLst/>
          </a:prstGeom>
        </p:spPr>
        <p:txBody>
          <a:bodyPr/>
          <a:lstStyle>
            <a:lvl1pPr>
              <a:defRPr/>
            </a:lvl1pPr>
          </a:lstStyle>
          <a:p>
            <a:pPr>
              <a:defRPr/>
            </a:pPr>
            <a:endParaRPr lang="en-US"/>
          </a:p>
        </p:txBody>
      </p:sp>
      <p:sp>
        <p:nvSpPr>
          <p:cNvPr id="11" name="Slide Number Placeholder 4"/>
          <p:cNvSpPr>
            <a:spLocks noGrp="1"/>
          </p:cNvSpPr>
          <p:nvPr>
            <p:ph type="sldNum" sz="quarter" idx="12"/>
          </p:nvPr>
        </p:nvSpPr>
        <p:spPr/>
        <p:txBody>
          <a:bodyPr/>
          <a:lstStyle>
            <a:lvl1pPr>
              <a:defRPr/>
            </a:lvl1pPr>
          </a:lstStyle>
          <a:p>
            <a:pPr>
              <a:defRPr/>
            </a:pPr>
            <a:fld id="{729B2C18-4E02-4E6A-91FC-517D930E6D4E}" type="slidenum">
              <a:rPr lang="en-US"/>
              <a:pPr>
                <a:defRPr/>
              </a:pPr>
              <a:t>‹#›</a:t>
            </a:fld>
            <a:endParaRPr lang="en-US"/>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818605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Line 11"/>
          <p:cNvSpPr>
            <a:spLocks noChangeShapeType="1"/>
          </p:cNvSpPr>
          <p:nvPr/>
        </p:nvSpPr>
        <p:spPr bwMode="auto">
          <a:xfrm>
            <a:off x="0" y="0"/>
            <a:ext cx="9144000" cy="0"/>
          </a:xfrm>
          <a:prstGeom prst="line">
            <a:avLst/>
          </a:prstGeom>
          <a:noFill/>
          <a:ln w="9525">
            <a:solidFill>
              <a:schemeClr val="tx1"/>
            </a:solidFill>
            <a:round/>
            <a:headEnd/>
            <a:tailEnd/>
          </a:ln>
          <a:effectLst/>
        </p:spPr>
        <p:txBody>
          <a:bodyPr/>
          <a:lstStyle/>
          <a:p>
            <a:pPr>
              <a:defRPr/>
            </a:pPr>
            <a:endParaRPr lang="en-US" sz="3200" dirty="0">
              <a:latin typeface="Arial" pitchFamily="34" charset="0"/>
              <a:cs typeface="Arial" pitchFamily="34" charset="0"/>
            </a:endParaRPr>
          </a:p>
        </p:txBody>
      </p:sp>
      <p:sp>
        <p:nvSpPr>
          <p:cNvPr id="2" name="Title 1"/>
          <p:cNvSpPr>
            <a:spLocks noGrp="1"/>
          </p:cNvSpPr>
          <p:nvPr>
            <p:ph type="title"/>
          </p:nvPr>
        </p:nvSpPr>
        <p:spPr>
          <a:xfrm>
            <a:off x="0" y="0"/>
            <a:ext cx="9144000" cy="912813"/>
          </a:xfrm>
          <a:solidFill>
            <a:schemeClr val="accent5"/>
          </a:solidFill>
        </p:spPr>
        <p:txBody>
          <a:bodyPr/>
          <a:lstStyle>
            <a:lvl1pPr algn="ctr">
              <a:defRPr sz="4800" b="0" spc="300">
                <a:solidFill>
                  <a:srgbClr val="FFFFFF"/>
                </a:solidFill>
                <a:effectLst>
                  <a:outerShdw blurRad="38100" dist="38100" dir="2700000" algn="tl">
                    <a:srgbClr val="000000">
                      <a:alpha val="43137"/>
                    </a:srgbClr>
                  </a:outerShdw>
                </a:effectLst>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 typeface="Arial" pitchFamily="34" charset="0"/>
              <a:buChar char="•"/>
              <a:defRPr>
                <a:latin typeface="Arial" pitchFamily="34" charset="0"/>
                <a:cs typeface="Arial" pitchFamily="34" charset="0"/>
              </a:defRPr>
            </a:lvl1pPr>
            <a:lvl2pPr>
              <a:buFont typeface="Arial" pitchFamily="34" charset="0"/>
              <a:buChar char="•"/>
              <a:defRPr sz="3200" b="1">
                <a:latin typeface="Arial" pitchFamily="34" charset="0"/>
                <a:cs typeface="Arial" pitchFamily="34" charset="0"/>
              </a:defRPr>
            </a:lvl2pPr>
            <a:lvl3pPr>
              <a:buFont typeface="Arial" pitchFamily="34" charset="0"/>
              <a:buChar char="•"/>
              <a:defRPr sz="2800" b="1">
                <a:latin typeface="Arial" pitchFamily="34" charset="0"/>
                <a:cs typeface="Arial" pitchFamily="34" charset="0"/>
              </a:defRPr>
            </a:lvl3pPr>
            <a:lvl4pPr>
              <a:buFont typeface="Arial" pitchFamily="34" charset="0"/>
              <a:buChar char="•"/>
              <a:defRPr sz="2400" b="1">
                <a:latin typeface="Arial" pitchFamily="34" charset="0"/>
                <a:cs typeface="Arial" pitchFamily="34" charset="0"/>
              </a:defRPr>
            </a:lvl4pPr>
            <a:lvl5pPr>
              <a:buFont typeface="Arial" pitchFamily="34" charset="0"/>
              <a:buChar char="•"/>
              <a:defRPr sz="2400" b="1">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Oval 7"/>
          <p:cNvSpPr/>
          <p:nvPr userDrawn="1"/>
        </p:nvSpPr>
        <p:spPr bwMode="auto">
          <a:xfrm>
            <a:off x="8305800" y="6492240"/>
            <a:ext cx="457200" cy="36576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noFill/>
            <a:prstDash val="solid"/>
            <a:round/>
            <a:headEnd type="none" w="med" len="med"/>
            <a:tailEnd type="none" w="med" len="med"/>
          </a:ln>
          <a:effectLst/>
        </p:spPr>
        <p:txBody>
          <a:bodyPr/>
          <a:lstStyle/>
          <a:p>
            <a:pPr>
              <a:defRPr/>
            </a:pPr>
            <a:endParaRPr lang="en-US">
              <a:latin typeface="Arial" pitchFamily="34" charset="0"/>
              <a:cs typeface="Arial" pitchFamily="34" charset="0"/>
            </a:endParaRPr>
          </a:p>
        </p:txBody>
      </p:sp>
      <p:sp>
        <p:nvSpPr>
          <p:cNvPr id="9" name="Footer Placeholder 4"/>
          <p:cNvSpPr txBox="1">
            <a:spLocks/>
          </p:cNvSpPr>
          <p:nvPr userDrawn="1"/>
        </p:nvSpPr>
        <p:spPr>
          <a:xfrm>
            <a:off x="8382000" y="6492875"/>
            <a:ext cx="381000" cy="365125"/>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4-</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Slide Number Placeholder 5"/>
          <p:cNvSpPr txBox="1">
            <a:spLocks/>
          </p:cNvSpPr>
          <p:nvPr userDrawn="1"/>
        </p:nvSpPr>
        <p:spPr>
          <a:xfrm>
            <a:off x="8686800" y="6492240"/>
            <a:ext cx="457200" cy="365760"/>
          </a:xfrm>
          <a:prstGeom prst="rect">
            <a:avLst/>
          </a:prstGeom>
        </p:spPr>
        <p:txBody>
          <a:bodyPr/>
          <a:lstStyle>
            <a:lvl1pPr>
              <a:defRPr sz="1400">
                <a:latin typeface="Century Gothic"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A61F0A8-952B-4500-9ABC-60817A0249CB}" type="slidenum">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3420854810"/>
      </p:ext>
    </p:extLst>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3406293393"/>
      </p:ext>
    </p:extLst>
  </p:cSld>
  <p:clrMapOvr>
    <a:masterClrMapping/>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329852625"/>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40984043"/>
      </p:ext>
    </p:extLst>
  </p:cSld>
  <p:clrMapOvr>
    <a:masterClrMapping/>
  </p:clrMapOvr>
  <p:transition>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2912159916"/>
      </p:ext>
    </p:extLst>
  </p:cSld>
  <p:clrMapOvr>
    <a:masterClrMapping/>
  </p:clrMapOvr>
  <p:transition>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600" baseline="0">
                <a:latin typeface="Candara" pitchFamily="34" charset="0"/>
              </a:defRPr>
            </a:lvl1pPr>
            <a:lvl2pPr>
              <a:defRPr sz="3200" baseline="0">
                <a:latin typeface="Candara" pitchFamily="34" charset="0"/>
              </a:defRPr>
            </a:lvl2pPr>
            <a:lvl3pPr>
              <a:defRPr sz="2800" baseline="0">
                <a:latin typeface="Candara" pitchFamily="34" charset="0"/>
              </a:defRPr>
            </a:lvl3pPr>
            <a:lvl4pPr>
              <a:defRPr sz="2400" baseline="0">
                <a:latin typeface="Candara" pitchFamily="34" charset="0"/>
              </a:defRPr>
            </a:lvl4pPr>
            <a:lvl5pPr>
              <a:defRPr sz="2400" baseline="0">
                <a:latin typeface="Candar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2359308934"/>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4800E16-7821-41D9-AAD0-7D015B48F691}" type="slidenum">
              <a:rPr lang="en-US" smtClean="0"/>
              <a:pPr/>
              <a:t>‹#›</a:t>
            </a:fld>
            <a:endParaRPr lang="en-US"/>
          </a:p>
        </p:txBody>
      </p:sp>
    </p:spTree>
    <p:extLst>
      <p:ext uri="{BB962C8B-B14F-4D97-AF65-F5344CB8AC3E}">
        <p14:creationId xmlns="" xmlns:p14="http://schemas.microsoft.com/office/powerpoint/2010/main" val="2364097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143000"/>
          </a:xfrm>
          <a:prstGeom prst="rect">
            <a:avLst/>
          </a:prstGeom>
        </p:spPr>
        <p:txBody>
          <a:bodyPr/>
          <a:lstStyle>
            <a:lvl1pPr>
              <a:defRPr>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190500" y="2019300"/>
            <a:ext cx="3086100" cy="3573463"/>
          </a:xfrm>
        </p:spPr>
        <p:txBody>
          <a:bodyPr/>
          <a:lstStyle>
            <a:lvl1pPr>
              <a:defRPr sz="2800">
                <a:latin typeface="Century Gothic" pitchFamily="34" charset="0"/>
              </a:defRPr>
            </a:lvl1pPr>
            <a:lvl2pPr>
              <a:defRPr sz="2400">
                <a:latin typeface="Century Gothic" pitchFamily="34" charset="0"/>
              </a:defRPr>
            </a:lvl2pPr>
            <a:lvl3pPr>
              <a:defRPr sz="2000">
                <a:latin typeface="Century Gothic" pitchFamily="34" charset="0"/>
              </a:defRPr>
            </a:lvl3pPr>
            <a:lvl4pPr>
              <a:defRPr sz="1800">
                <a:latin typeface="Century Gothic" pitchFamily="34" charset="0"/>
              </a:defRPr>
            </a:lvl4pPr>
            <a:lvl5pPr>
              <a:defRPr sz="18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76600" y="1143000"/>
            <a:ext cx="5867400" cy="4983163"/>
          </a:xfrm>
        </p:spPr>
        <p:txBody>
          <a:bodyPr>
            <a:normAutofit/>
          </a:bodyPr>
          <a:lstStyle>
            <a:lvl1pPr>
              <a:defRPr sz="3200">
                <a:latin typeface="Century Gothic" pitchFamily="34" charset="0"/>
              </a:defRPr>
            </a:lvl1pPr>
            <a:lvl2pPr>
              <a:defRPr sz="2800">
                <a:latin typeface="Century Gothic" pitchFamily="34" charset="0"/>
              </a:defRPr>
            </a:lvl2pPr>
            <a:lvl3pPr>
              <a:defRPr sz="2400">
                <a:latin typeface="Century Gothic" pitchFamily="34" charset="0"/>
              </a:defRPr>
            </a:lvl3pPr>
            <a:lvl4pPr>
              <a:defRPr sz="2000">
                <a:latin typeface="Century Gothic" pitchFamily="34" charset="0"/>
              </a:defRPr>
            </a:lvl4pPr>
            <a:lvl5pPr>
              <a:defRPr sz="2000">
                <a:latin typeface="Century Gothic"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08443429"/>
      </p:ext>
    </p:extLst>
  </p:cSld>
  <p:clrMapOvr>
    <a:masterClrMapping/>
  </p:clrMapOvr>
  <p:transition>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1767197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008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03489" y="0"/>
            <a:ext cx="1140511" cy="7718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8382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0613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48291459"/>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bg>
      <p:bgPr>
        <a:blipFill dpi="0" rotWithShape="1">
          <a:blip r:embed="rId2" cstate="print">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chemeClr val="bg2"/>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4" name="Date Placeholder 2"/>
          <p:cNvSpPr>
            <a:spLocks noGrp="1"/>
          </p:cNvSpPr>
          <p:nvPr>
            <p:ph type="dt" sz="half" idx="10"/>
          </p:nvPr>
        </p:nvSpPr>
        <p:spPr>
          <a:xfrm>
            <a:off x="457200" y="6356350"/>
            <a:ext cx="381000" cy="365125"/>
          </a:xfrm>
          <a:prstGeom prst="rect">
            <a:avLst/>
          </a:prstGeom>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0" y="6629400"/>
            <a:ext cx="533400" cy="228600"/>
          </a:xfrm>
          <a:prstGeom prst="rect">
            <a:avLst/>
          </a:prstGeom>
        </p:spPr>
        <p:txBody>
          <a:bodyPr/>
          <a:lstStyle>
            <a:lvl1pPr>
              <a:defRPr/>
            </a:lvl1pPr>
          </a:lstStyle>
          <a:p>
            <a:pPr>
              <a:defRPr/>
            </a:pPr>
            <a:fld id="{B75781F8-E5EC-465C-A7CB-57C0AB60192A}" type="slidenum">
              <a:rPr lang="en-US"/>
              <a:pPr>
                <a:defRPr/>
              </a:pPr>
              <a:t>‹#›</a:t>
            </a:fld>
            <a:endParaRPr lang="en-US"/>
          </a:p>
        </p:txBody>
      </p:sp>
    </p:spTree>
    <p:extLst>
      <p:ext uri="{BB962C8B-B14F-4D97-AF65-F5344CB8AC3E}">
        <p14:creationId xmlns="" xmlns:p14="http://schemas.microsoft.com/office/powerpoint/2010/main" val="32930495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 xmlns:p14="http://schemas.microsoft.com/office/powerpoint/2010/main" val="343625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EB2B95-EA4E-4992-810B-4F372A161FC4}" type="slidenum">
              <a:rPr lang="en-US" smtClean="0"/>
              <a:pPr/>
              <a:t>‹#›</a:t>
            </a:fld>
            <a:endParaRPr lang="en-US"/>
          </a:p>
        </p:txBody>
      </p:sp>
    </p:spTree>
    <p:extLst>
      <p:ext uri="{BB962C8B-B14F-4D97-AF65-F5344CB8AC3E}">
        <p14:creationId xmlns="" xmlns:p14="http://schemas.microsoft.com/office/powerpoint/2010/main" val="422653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cstate="screen">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4763" y="5486400"/>
            <a:ext cx="9136063" cy="1371600"/>
          </a:xfrm>
          <a:prstGeom prst="rect">
            <a:avLst/>
          </a:prstGeom>
          <a:solidFill>
            <a:schemeClr val="tx1">
              <a:alpha val="81000"/>
            </a:schemeClr>
          </a:solidFill>
        </p:spPr>
        <p:txBody>
          <a:bodyPr anchor="ctr">
            <a:normAutofit/>
          </a:bodyPr>
          <a:lstStyle/>
          <a:p>
            <a:pPr algn="r">
              <a:defRPr/>
            </a:pPr>
            <a:endParaRPr lang="en-US" sz="4800" spc="50" dirty="0">
              <a:latin typeface="Candara" pitchFamily="34" charset="0"/>
              <a:ea typeface="Tahoma" pitchFamily="34" charset="0"/>
              <a:cs typeface="Tahoma" pitchFamily="34" charset="0"/>
            </a:endParaRPr>
          </a:p>
        </p:txBody>
      </p:sp>
      <p:sp>
        <p:nvSpPr>
          <p:cNvPr id="6" name="TextBox 5"/>
          <p:cNvSpPr txBox="1"/>
          <p:nvPr/>
        </p:nvSpPr>
        <p:spPr>
          <a:xfrm>
            <a:off x="261938" y="5181600"/>
            <a:ext cx="887412" cy="1862138"/>
          </a:xfrm>
          <a:prstGeom prst="rect">
            <a:avLst/>
          </a:prstGeom>
          <a:noFill/>
        </p:spPr>
        <p:txBody>
          <a:bodyPr>
            <a:spAutoFit/>
          </a:bodyPr>
          <a:lstStyle/>
          <a:p>
            <a:pPr>
              <a:defRPr/>
            </a:pPr>
            <a:r>
              <a:rPr lang="en-US" sz="11500" b="1" dirty="0">
                <a:solidFill>
                  <a:schemeClr val="bg1"/>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7</a:t>
            </a:r>
          </a:p>
        </p:txBody>
      </p:sp>
      <p:sp>
        <p:nvSpPr>
          <p:cNvPr id="7" name="TextBox 6"/>
          <p:cNvSpPr txBox="1"/>
          <p:nvPr/>
        </p:nvSpPr>
        <p:spPr>
          <a:xfrm rot="16200000">
            <a:off x="-418306" y="5965795"/>
            <a:ext cx="1358900" cy="400110"/>
          </a:xfrm>
          <a:prstGeom prst="rect">
            <a:avLst/>
          </a:prstGeom>
          <a:noFill/>
        </p:spPr>
        <p:txBody>
          <a:bodyPr>
            <a:spAutoFit/>
          </a:bodyPr>
          <a:lstStyle/>
          <a:p>
            <a:pPr>
              <a:defRPr/>
            </a:pPr>
            <a:r>
              <a:rPr lang="en-US" b="1" cap="all" dirty="0">
                <a:solidFill>
                  <a:schemeClr val="bg1">
                    <a:lumMod val="75000"/>
                  </a:schemeClr>
                </a:solidFill>
                <a:latin typeface="Gill Sans MT" pitchFamily="34" charset="0"/>
                <a:ea typeface="+mj-ea"/>
                <a:cs typeface="+mj-cs"/>
              </a:rPr>
              <a:t>Chapter</a:t>
            </a:r>
            <a:endParaRPr lang="en-US" sz="2000" b="1" cap="all" dirty="0">
              <a:solidFill>
                <a:schemeClr val="bg1">
                  <a:lumMod val="75000"/>
                </a:schemeClr>
              </a:solidFill>
              <a:latin typeface="Gill Sans MT" pitchFamily="34" charset="0"/>
              <a:ea typeface="+mj-ea"/>
              <a:cs typeface="+mj-cs"/>
            </a:endParaRPr>
          </a:p>
        </p:txBody>
      </p:sp>
      <p:sp>
        <p:nvSpPr>
          <p:cNvPr id="8" name="TextBox 7"/>
          <p:cNvSpPr txBox="1"/>
          <p:nvPr/>
        </p:nvSpPr>
        <p:spPr>
          <a:xfrm>
            <a:off x="-4763" y="4953000"/>
            <a:ext cx="9148763" cy="338137"/>
          </a:xfrm>
          <a:prstGeom prst="rect">
            <a:avLst/>
          </a:prstGeom>
          <a:solidFill>
            <a:schemeClr val="tx1">
              <a:alpha val="52000"/>
            </a:schemeClr>
          </a:solidFill>
        </p:spPr>
        <p:txBody>
          <a:bodyPr wrap="square">
            <a:spAutoFit/>
          </a:bodyPr>
          <a:lstStyle/>
          <a:p>
            <a:pPr algn="ctr">
              <a:defRPr/>
            </a:pPr>
            <a:r>
              <a:rPr lang="en-US" sz="1600" cap="small" spc="400" dirty="0">
                <a:solidFill>
                  <a:schemeClr val="bg1"/>
                </a:solidFill>
                <a:latin typeface="Tw Cen MT" pitchFamily="34" charset="0"/>
              </a:rPr>
              <a:t>Dynamic PowerPoint™ Slides by </a:t>
            </a:r>
            <a:r>
              <a:rPr lang="en-US" sz="1600" cap="small" spc="400" dirty="0" err="1">
                <a:solidFill>
                  <a:schemeClr val="bg1"/>
                </a:solidFill>
                <a:latin typeface="Tw Cen MT" pitchFamily="34" charset="0"/>
              </a:rPr>
              <a:t>Solina</a:t>
            </a:r>
            <a:r>
              <a:rPr lang="en-US" sz="1600" cap="small" spc="400" dirty="0">
                <a:solidFill>
                  <a:schemeClr val="bg1"/>
                </a:solidFill>
                <a:latin typeface="Tw Cen MT" pitchFamily="34" charset="0"/>
              </a:rPr>
              <a:t> </a:t>
            </a:r>
            <a:r>
              <a:rPr lang="en-US" sz="1600" cap="small" spc="400" dirty="0" err="1">
                <a:solidFill>
                  <a:schemeClr val="bg1"/>
                </a:solidFill>
                <a:latin typeface="Tw Cen MT" pitchFamily="34" charset="0"/>
              </a:rPr>
              <a:t>Lindahl</a:t>
            </a:r>
            <a:endParaRPr lang="en-US" sz="1600" cap="small" spc="400" dirty="0">
              <a:solidFill>
                <a:schemeClr val="bg1"/>
              </a:solidFill>
              <a:latin typeface="Tw Cen MT" pitchFamily="34" charset="0"/>
            </a:endParaRPr>
          </a:p>
        </p:txBody>
      </p:sp>
      <p:pic>
        <p:nvPicPr>
          <p:cNvPr id="159746" name="Picture 2" descr="C:\Users\solina\Dropbox\Krugman 3e Dynamic PPTs\Krugman 3e material\covers\Krugman3e_Econ_FrontCover.jpg"/>
          <p:cNvPicPr>
            <a:picLocks noChangeAspect="1" noChangeArrowheads="1"/>
          </p:cNvPicPr>
          <p:nvPr userDrawn="1"/>
        </p:nvPicPr>
        <p:blipFill rotWithShape="1">
          <a:blip r:embed="rId3" cstate="screen">
            <a:extLst>
              <a:ext uri="{28A0092B-C50C-407E-A947-70E740481C1C}">
                <a14:useLocalDpi xmlns="" xmlns:a14="http://schemas.microsoft.com/office/drawing/2010/main" val="0"/>
              </a:ext>
            </a:extLst>
          </a:blip>
          <a:srcRect/>
          <a:stretch/>
        </p:blipFill>
        <p:spPr bwMode="auto">
          <a:xfrm>
            <a:off x="4840941" y="0"/>
            <a:ext cx="4303059" cy="1183341"/>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itle 1"/>
          <p:cNvSpPr txBox="1">
            <a:spLocks/>
          </p:cNvSpPr>
          <p:nvPr userDrawn="1"/>
        </p:nvSpPr>
        <p:spPr>
          <a:xfrm>
            <a:off x="1371600" y="5486398"/>
            <a:ext cx="7772400" cy="1371601"/>
          </a:xfrm>
          <a:prstGeom prst="rect">
            <a:avLst/>
          </a:prstGeom>
          <a:noFill/>
        </p:spPr>
        <p:txBody>
          <a:bodyPr>
            <a:noAutofit/>
          </a:bodyPr>
          <a:lstStyle>
            <a:lvl1pPr algn="r" defTabSz="914400" rtl="0" eaLnBrk="1" latinLnBrk="0" hangingPunct="1">
              <a:spcBef>
                <a:spcPct val="0"/>
              </a:spcBef>
              <a:buNone/>
              <a:defRPr lang="en-US" sz="5400" b="1" i="0" u="none" strike="noStrike" kern="1200" cap="none" spc="100" baseline="0" smtClean="0">
                <a:solidFill>
                  <a:srgbClr val="FF3300"/>
                </a:solidFill>
                <a:effectLst/>
                <a:latin typeface="Candara" pitchFamily="34" charset="0"/>
                <a:ea typeface="+mj-ea"/>
                <a:cs typeface="+mj-cs"/>
              </a:defRPr>
            </a:lvl1pPr>
          </a:lstStyle>
          <a:p>
            <a:r>
              <a:rPr lang="en-US" sz="6000" dirty="0" smtClean="0"/>
              <a:t>Taxes</a:t>
            </a:r>
            <a:endParaRPr lang="en-US" sz="6000" dirty="0"/>
          </a:p>
        </p:txBody>
      </p:sp>
      <p:sp>
        <p:nvSpPr>
          <p:cNvPr id="9"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3396492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slide" Target="../slides/slide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 Target="../slides/slide1.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5.xml"/><Relationship Id="rId4"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slide" Target="../slides/slide1.xml"/><Relationship Id="rId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slide" Target="../slides/slide1.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slide" Target="../slides/slide1.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21.xml"/><Relationship Id="rId4"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830388"/>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fontAlgn="auto">
              <a:spcBef>
                <a:spcPts val="0"/>
              </a:spcBef>
              <a:spcAft>
                <a:spcPts val="0"/>
              </a:spcAft>
              <a:defRPr sz="1100" i="0" cap="small" spc="400" baseline="0" smtClean="0">
                <a:solidFill>
                  <a:schemeClr val="tx1">
                    <a:lumMod val="50000"/>
                    <a:lumOff val="50000"/>
                  </a:schemeClr>
                </a:solidFill>
                <a:latin typeface="+mn-lt"/>
                <a:cs typeface="+mn-cs"/>
              </a:defRPr>
            </a:lvl1pPr>
          </a:lstStyle>
          <a:p>
            <a:endParaRPr lang="en-US"/>
          </a:p>
        </p:txBody>
      </p:sp>
      <p:sp>
        <p:nvSpPr>
          <p:cNvPr id="8" name="Title 1"/>
          <p:cNvSpPr txBox="1">
            <a:spLocks/>
          </p:cNvSpPr>
          <p:nvPr/>
        </p:nvSpPr>
        <p:spPr>
          <a:xfrm>
            <a:off x="990600" y="120650"/>
            <a:ext cx="8153400" cy="946150"/>
          </a:xfrm>
          <a:prstGeom prst="rect">
            <a:avLst/>
          </a:prstGeom>
          <a:noFill/>
        </p:spPr>
        <p:txBody>
          <a:bodyPr/>
          <a:lstStyle>
            <a:lvl1pPr algn="l" rtl="0" eaLnBrk="0" fontAlgn="base" hangingPunct="0">
              <a:spcBef>
                <a:spcPct val="0"/>
              </a:spcBef>
              <a:spcAft>
                <a:spcPct val="0"/>
              </a:spcAft>
              <a:defRPr sz="4000" b="1" i="1" kern="1200" baseline="0">
                <a:solidFill>
                  <a:schemeClr val="accent6">
                    <a:lumMod val="75000"/>
                  </a:schemeClr>
                </a:solidFill>
                <a:effectLst>
                  <a:outerShdw blurRad="38100" dist="38100" dir="2700000" algn="tl">
                    <a:srgbClr val="000000">
                      <a:alpha val="43137"/>
                    </a:srgbClr>
                  </a:outerShdw>
                </a:effectLst>
                <a:latin typeface="Century Gothic" pitchFamily="34" charset="0"/>
                <a:ea typeface="+mj-ea"/>
                <a:cs typeface="+mj-cs"/>
              </a:defRPr>
            </a:lvl1pPr>
            <a:lvl2pPr algn="ctr" rtl="0" eaLnBrk="0" fontAlgn="base" hangingPunct="0">
              <a:spcBef>
                <a:spcPct val="0"/>
              </a:spcBef>
              <a:spcAft>
                <a:spcPct val="0"/>
              </a:spcAft>
              <a:defRPr sz="4400" b="1" i="1">
                <a:solidFill>
                  <a:schemeClr val="tx1"/>
                </a:solidFill>
                <a:latin typeface="Century Gothic" pitchFamily="34" charset="0"/>
              </a:defRPr>
            </a:lvl2pPr>
            <a:lvl3pPr algn="ctr" rtl="0" eaLnBrk="0" fontAlgn="base" hangingPunct="0">
              <a:spcBef>
                <a:spcPct val="0"/>
              </a:spcBef>
              <a:spcAft>
                <a:spcPct val="0"/>
              </a:spcAft>
              <a:defRPr sz="4400" b="1" i="1">
                <a:solidFill>
                  <a:schemeClr val="tx1"/>
                </a:solidFill>
                <a:latin typeface="Century Gothic" pitchFamily="34" charset="0"/>
              </a:defRPr>
            </a:lvl3pPr>
            <a:lvl4pPr algn="ctr" rtl="0" eaLnBrk="0" fontAlgn="base" hangingPunct="0">
              <a:spcBef>
                <a:spcPct val="0"/>
              </a:spcBef>
              <a:spcAft>
                <a:spcPct val="0"/>
              </a:spcAft>
              <a:defRPr sz="4400" b="1" i="1">
                <a:solidFill>
                  <a:schemeClr val="tx1"/>
                </a:solidFill>
                <a:latin typeface="Century Gothic" pitchFamily="34" charset="0"/>
              </a:defRPr>
            </a:lvl4pPr>
            <a:lvl5pPr algn="ctr" rtl="0" eaLnBrk="0" fontAlgn="base" hangingPunct="0">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a:lstStyle>
          <a:p>
            <a:r>
              <a:rPr lang="en-US" smtClean="0"/>
              <a:t>Take a look…..</a:t>
            </a:r>
            <a:endParaRPr lang="en-US" dirty="0"/>
          </a:p>
        </p:txBody>
      </p:sp>
      <p:pic>
        <p:nvPicPr>
          <p:cNvPr id="11" name="Picture 10"/>
          <p:cNvPicPr>
            <a:picLocks noChangeAspect="1"/>
          </p:cNvPicPr>
          <p:nvPr/>
        </p:nvPicPr>
        <p:blipFill>
          <a:blip r:embed="rId4" cstate="screen">
            <a:extLst>
              <a:ext uri="{28A0092B-C50C-407E-A947-70E740481C1C}">
                <a14:useLocalDpi xmlns="" xmlns:a14="http://schemas.microsoft.com/office/drawing/2010/main" val="0"/>
              </a:ext>
            </a:extLst>
          </a:blip>
          <a:stretch>
            <a:fillRect/>
          </a:stretch>
        </p:blipFill>
        <p:spPr>
          <a:xfrm>
            <a:off x="0" y="-11133"/>
            <a:ext cx="990600" cy="1104743"/>
          </a:xfrm>
          <a:prstGeom prst="rect">
            <a:avLst/>
          </a:prstGeom>
        </p:spPr>
      </p:pic>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fade">
                                      <p:cBhvr>
                                        <p:cTn id="12" dur="500"/>
                                        <p:tgtEl>
                                          <p:spTgt spid="10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6">
                                            <p:txEl>
                                              <p:pRg st="2" end="2"/>
                                            </p:txEl>
                                          </p:spTgt>
                                        </p:tgtEl>
                                        <p:attrNameLst>
                                          <p:attrName>style.visibility</p:attrName>
                                        </p:attrNameLst>
                                      </p:cBhvr>
                                      <p:to>
                                        <p:strVal val="visible"/>
                                      </p:to>
                                    </p:set>
                                    <p:animEffect transition="in" filter="fade">
                                      <p:cBhvr>
                                        <p:cTn id="17" dur="500"/>
                                        <p:tgtEl>
                                          <p:spTgt spid="10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6">
                                            <p:txEl>
                                              <p:pRg st="3" end="3"/>
                                            </p:txEl>
                                          </p:spTgt>
                                        </p:tgtEl>
                                        <p:attrNameLst>
                                          <p:attrName>style.visibility</p:attrName>
                                        </p:attrNameLst>
                                      </p:cBhvr>
                                      <p:to>
                                        <p:strVal val="visible"/>
                                      </p:to>
                                    </p:set>
                                    <p:animEffect transition="in" filter="fade">
                                      <p:cBhvr>
                                        <p:cTn id="22" dur="500"/>
                                        <p:tgtEl>
                                          <p:spTgt spid="10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6">
                                            <p:txEl>
                                              <p:pRg st="4" end="4"/>
                                            </p:txEl>
                                          </p:spTgt>
                                        </p:tgtEl>
                                        <p:attrNameLst>
                                          <p:attrName>style.visibility</p:attrName>
                                        </p:attrNameLst>
                                      </p:cBhvr>
                                      <p:to>
                                        <p:strVal val="visible"/>
                                      </p:to>
                                    </p:set>
                                    <p:animEffect transition="in" filter="fade">
                                      <p:cBhvr>
                                        <p:cTn id="27"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p:tmplLst>
          <p:tmpl lvl="1">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ft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38200"/>
          </a:xfrm>
          <a:prstGeom prst="rect">
            <a:avLst/>
          </a:prstGeom>
          <a:solidFill>
            <a:schemeClr val="accent5">
              <a:lumMod val="20000"/>
              <a:lumOff val="80000"/>
              <a:alpha val="44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8392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0" y="838200"/>
            <a:ext cx="9144000" cy="0"/>
          </a:xfrm>
          <a:prstGeom prst="line">
            <a:avLst/>
          </a:prstGeom>
          <a:ln w="127000" cmpd="sng">
            <a:solidFill>
              <a:schemeClr val="tx2">
                <a:lumMod val="20000"/>
                <a:lumOff val="80000"/>
                <a:alpha val="71000"/>
              </a:schemeClr>
            </a:solidFill>
            <a:prstDash val="solid"/>
          </a:ln>
        </p:spPr>
        <p:style>
          <a:lnRef idx="1">
            <a:schemeClr val="accent5"/>
          </a:lnRef>
          <a:fillRef idx="0">
            <a:schemeClr val="accent5"/>
          </a:fillRef>
          <a:effectRef idx="0">
            <a:schemeClr val="accent5"/>
          </a:effectRef>
          <a:fontRef idx="minor">
            <a:schemeClr val="tx1"/>
          </a:fontRef>
        </p:style>
      </p:cxnSp>
      <p:sp>
        <p:nvSpPr>
          <p:cNvPr id="11" name="Oval 10"/>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hlinkClick r:id="rId6"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6"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2746806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91"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txStyles>
    <p:titleStyle>
      <a:lvl1pPr algn="r" defTabSz="914400" rtl="0" eaLnBrk="1" latinLnBrk="0" hangingPunct="1">
        <a:spcBef>
          <a:spcPct val="0"/>
        </a:spcBef>
        <a:buNone/>
        <a:defRPr sz="4400" b="1" kern="1200" spc="-200" baseline="0">
          <a:solidFill>
            <a:schemeClr val="accent6">
              <a:lumMod val="75000"/>
            </a:schemeClr>
          </a:solidFill>
          <a:latin typeface="Candara" pitchFamily="34" charset="0"/>
          <a:ea typeface="+mj-ea"/>
          <a:cs typeface="+mj-cs"/>
        </a:defRPr>
      </a:lvl1pPr>
    </p:titleStyle>
    <p:body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blipFill>
            <a:blip r:embed="rId4">
              <a:extLst>
                <a:ext uri="{28A0092B-C50C-407E-A947-70E740481C1C}">
                  <a14:useLocalDpi xmlns="" xmlns:a14="http://schemas.microsoft.com/office/drawing/2010/main" val="0"/>
                </a:ext>
              </a:extLst>
            </a:blip>
            <a:stretch>
              <a:fillRect/>
            </a:stretch>
          </a:blip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0" y="1722437"/>
            <a:ext cx="9144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2445768626"/>
      </p:ext>
    </p:extLst>
  </p:cSld>
  <p:clrMap bg1="lt1" tx1="dk1" bg2="lt2" tx2="dk2" accent1="accent1" accent2="accent2" accent3="accent3" accent4="accent4" accent5="accent5" accent6="accent6" hlink="hlink" folHlink="folHlink"/>
  <p:sldLayoutIdLst>
    <p:sldLayoutId id="2147483669" r:id="rId1"/>
    <p:sldLayoutId id="2147483670" r:id="rId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4DE6-8B77-400C-8F66-8B96B952C9BA}" type="slidenum">
              <a:rPr lang="en-US" smtClean="0"/>
              <a:pPr/>
              <a:t>‹#›</a:t>
            </a:fld>
            <a:endParaRPr lang="en-US"/>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203875306"/>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239000" y="6629400"/>
            <a:ext cx="1905000" cy="228600"/>
          </a:xfrm>
          <a:prstGeom prst="rect">
            <a:avLst/>
          </a:prstGeom>
        </p:spPr>
        <p:txBody>
          <a:bodyPr vert="horz" lIns="91440" tIns="45720" rIns="91440" bIns="45720" rtlCol="0" anchor="ctr"/>
          <a:lstStyle>
            <a:lvl1pPr algn="r">
              <a:defRPr sz="1000" smtClean="0">
                <a:solidFill>
                  <a:schemeClr val="tx1">
                    <a:tint val="75000"/>
                  </a:schemeClr>
                </a:solidFill>
              </a:defRPr>
            </a:lvl1pPr>
          </a:lstStyle>
          <a:p>
            <a:pPr>
              <a:defRPr/>
            </a:pPr>
            <a:fld id="{8C80E936-C63C-43A2-9E7F-B6560F637838}" type="slidenum">
              <a:rPr lang="en-US"/>
              <a:pPr>
                <a:defRPr/>
              </a:pPr>
              <a:t>‹#›</a:t>
            </a:fld>
            <a:endParaRPr lang="en-US" dirty="0"/>
          </a:p>
        </p:txBody>
      </p:sp>
      <p:sp>
        <p:nvSpPr>
          <p:cNvPr id="8"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latin typeface="Calibri" pitchFamily="34" charset="0"/>
                <a:cs typeface="Calibri"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b="1" kern="1200">
          <a:solidFill>
            <a:schemeClr val="tx1"/>
          </a:solidFill>
          <a:latin typeface="Candara"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a:solidFill>
            <a:schemeClr val="tx1"/>
          </a:solidFill>
          <a:latin typeface="Candara" pitchFamily="34" charset="0"/>
          <a:ea typeface="+mn-ea"/>
          <a:cs typeface="+mn-cs"/>
        </a:defRPr>
      </a:lvl1pPr>
      <a:lvl2pPr marL="457200" indent="0" algn="l" rtl="0" eaLnBrk="1" fontAlgn="base" hangingPunct="1">
        <a:spcBef>
          <a:spcPct val="20000"/>
        </a:spcBef>
        <a:spcAft>
          <a:spcPct val="0"/>
        </a:spcAft>
        <a:buFontTx/>
        <a:buNone/>
        <a:defRPr sz="3200" b="1" kern="1200">
          <a:solidFill>
            <a:schemeClr val="tx1"/>
          </a:solidFill>
          <a:latin typeface="Candara" pitchFamily="34" charset="0"/>
          <a:ea typeface="+mn-ea"/>
          <a:cs typeface="+mn-cs"/>
        </a:defRPr>
      </a:lvl2pPr>
      <a:lvl3pPr marL="914400" indent="0" algn="l" rtl="0" eaLnBrk="1" fontAlgn="base" hangingPunct="1">
        <a:spcBef>
          <a:spcPct val="20000"/>
        </a:spcBef>
        <a:spcAft>
          <a:spcPct val="0"/>
        </a:spcAft>
        <a:buFontTx/>
        <a:buNone/>
        <a:defRPr sz="2800" b="1" kern="1200">
          <a:solidFill>
            <a:schemeClr val="tx1"/>
          </a:solidFill>
          <a:latin typeface="Candara" pitchFamily="34" charset="0"/>
          <a:ea typeface="+mn-ea"/>
          <a:cs typeface="+mn-cs"/>
        </a:defRPr>
      </a:lvl3pPr>
      <a:lvl4pPr marL="13716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4pPr>
      <a:lvl5pPr marL="1828800" indent="0" algn="l" rtl="0" eaLnBrk="1" fontAlgn="base" hangingPunct="1">
        <a:spcBef>
          <a:spcPct val="20000"/>
        </a:spcBef>
        <a:spcAft>
          <a:spcPct val="0"/>
        </a:spcAft>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Practice</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pic>
        <p:nvPicPr>
          <p:cNvPr id="12292" name="Picture 11" descr="Pencil_8160.JPG"/>
          <p:cNvPicPr>
            <a:picLocks noChangeAspect="1"/>
          </p:cNvPicPr>
          <p:nvPr/>
        </p:nvPicPr>
        <p:blipFill>
          <a:blip r:embed="rId4" cstate="screen">
            <a:extLst>
              <a:ext uri="{28A0092B-C50C-407E-A947-70E740481C1C}">
                <a14:useLocalDpi xmlns="" xmlns:a14="http://schemas.microsoft.com/office/drawing/2010/main" val="0"/>
              </a:ext>
            </a:extLst>
          </a:blip>
          <a:srcRect/>
          <a:stretch>
            <a:fillRect/>
          </a:stretch>
        </p:blipFill>
        <p:spPr bwMode="auto">
          <a:xfrm>
            <a:off x="6895042" y="47416"/>
            <a:ext cx="2248958"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5"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5"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5"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Lst>
  <p:transition>
    <p:fade thruBlk="1"/>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Application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050" name="Picture 2"/>
          <p:cNvPicPr>
            <a:picLocks noChangeAspect="1" noChangeArrowheads="1"/>
          </p:cNvPicPr>
          <p:nvPr/>
        </p:nvPicPr>
        <p:blipFill>
          <a:blip r:embed="rId5" cstate="screen">
            <a:extLst>
              <a:ext uri="{28A0092B-C50C-407E-A947-70E740481C1C}">
                <a14:useLocalDpi xmlns="" xmlns:a14="http://schemas.microsoft.com/office/drawing/2010/main" val="0"/>
              </a:ext>
            </a:extLst>
          </a:blip>
          <a:srcRect/>
          <a:stretch>
            <a:fillRect/>
          </a:stretch>
        </p:blipFill>
        <p:spPr bwMode="auto">
          <a:xfrm>
            <a:off x="7534184" y="304800"/>
            <a:ext cx="1609816"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ight Arrow 7">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1"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3055139934"/>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fade thruBlk="1"/>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7543800" y="0"/>
            <a:ext cx="1600200" cy="954107"/>
          </a:xfrm>
          <a:prstGeom prst="rect">
            <a:avLst/>
          </a:prstGeom>
          <a:solidFill>
            <a:schemeClr val="accent3">
              <a:lumMod val="20000"/>
              <a:lumOff val="80000"/>
            </a:schemeClr>
          </a:solidFill>
        </p:spPr>
        <p:txBody>
          <a:bodyPr wrap="square" rtlCol="0">
            <a:spAutoFit/>
          </a:bodyPr>
          <a:lstStyle/>
          <a:p>
            <a:endParaRPr lang="en-US" sz="1400" dirty="0" smtClean="0"/>
          </a:p>
          <a:p>
            <a:endParaRPr lang="en-US" sz="1400" dirty="0" smtClean="0"/>
          </a:p>
          <a:p>
            <a:endParaRPr lang="en-US" sz="1400" dirty="0" smtClean="0"/>
          </a:p>
          <a:p>
            <a:endParaRPr lang="en-US" sz="1400" dirty="0"/>
          </a:p>
        </p:txBody>
      </p:sp>
      <p:sp>
        <p:nvSpPr>
          <p:cNvPr id="9" name="Right Arrow 8"/>
          <p:cNvSpPr/>
          <p:nvPr/>
        </p:nvSpPr>
        <p:spPr>
          <a:xfrm>
            <a:off x="0" y="0"/>
            <a:ext cx="7543800" cy="1161633"/>
          </a:xfrm>
          <a:prstGeom prst="rightArrow">
            <a:avLst>
              <a:gd name="adj1" fmla="val 50000"/>
              <a:gd name="adj2" fmla="val 78749"/>
            </a:avLst>
          </a:prstGeom>
          <a:solidFill>
            <a:schemeClr val="accent1">
              <a:lumMod val="20000"/>
              <a:lumOff val="80000"/>
            </a:schemeClr>
          </a:solidFill>
          <a:ln>
            <a:noFill/>
          </a:ln>
        </p:spPr>
        <p:txBody>
          <a:bodyPr wrap="square">
            <a:spAutoFit/>
          </a:bodyPr>
          <a:lstStyle/>
          <a:p>
            <a:pPr algn="l" fontAlgn="auto">
              <a:spcBef>
                <a:spcPts val="0"/>
              </a:spcBef>
              <a:spcAft>
                <a:spcPts val="0"/>
              </a:spcAft>
              <a:defRPr/>
            </a:pPr>
            <a:r>
              <a:rPr lang="en-US" sz="3200" b="1" spc="60" dirty="0" smtClean="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rPr>
              <a:t>Active Learning: Discussion</a:t>
            </a:r>
            <a:endParaRPr lang="en-US" sz="3200" b="1" spc="60" dirty="0">
              <a:ln w="9000" cmpd="sng">
                <a:noFill/>
                <a:prstDash val="solid"/>
              </a:ln>
              <a:solidFill>
                <a:schemeClr val="accent6">
                  <a:lumMod val="75000"/>
                </a:schemeClr>
              </a:solidFill>
              <a:effectLst>
                <a:outerShdw blurRad="38100" dist="38100" dir="2700000" algn="tl">
                  <a:srgbClr val="000000">
                    <a:alpha val="43137"/>
                  </a:srgbClr>
                </a:outerShdw>
                <a:reflection blurRad="12700" stA="28000" endPos="45000" dist="1000" dir="5400000" sy="-100000" algn="bl" rotWithShape="0"/>
              </a:effectLst>
              <a:latin typeface="Century Gothic" pitchFamily="34" charset="0"/>
              <a:cs typeface="Courier New" pitchFamily="49" charset="0"/>
            </a:endParaRPr>
          </a:p>
        </p:txBody>
      </p:sp>
      <p:sp>
        <p:nvSpPr>
          <p:cNvPr id="1026" name="Text Placeholder 2"/>
          <p:cNvSpPr>
            <a:spLocks noGrp="1"/>
          </p:cNvSpPr>
          <p:nvPr>
            <p:ph type="body" idx="1"/>
          </p:nvPr>
        </p:nvSpPr>
        <p:spPr bwMode="auto">
          <a:xfrm>
            <a:off x="228600" y="1295400"/>
            <a:ext cx="8458200"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Oval 12"/>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pic>
        <p:nvPicPr>
          <p:cNvPr id="2" name="Picture 2" descr="Man thinking"/>
          <p:cNvPicPr>
            <a:picLocks noChangeAspect="1" noChangeArrowheads="1"/>
          </p:cNvPicPr>
          <p:nvPr/>
        </p:nvPicPr>
        <p:blipFill rotWithShape="1">
          <a:blip r:embed="rId5" cstate="screen">
            <a:duotone>
              <a:schemeClr val="accent6">
                <a:shade val="45000"/>
                <a:satMod val="135000"/>
              </a:schemeClr>
              <a:prstClr val="white"/>
            </a:duotone>
            <a:extLst>
              <a:ext uri="{28A0092B-C50C-407E-A947-70E740481C1C}">
                <a14:useLocalDpi xmlns="" xmlns:a14="http://schemas.microsoft.com/office/drawing/2010/main" val="0"/>
              </a:ext>
            </a:extLst>
          </a:blip>
          <a:srcRect/>
          <a:stretch/>
        </p:blipFill>
        <p:spPr bwMode="auto">
          <a:xfrm flipH="1">
            <a:off x="7536595" y="108569"/>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0" name="Picture 2" descr="Man thinking"/>
          <p:cNvPicPr>
            <a:picLocks noChangeAspect="1" noChangeArrowheads="1"/>
          </p:cNvPicPr>
          <p:nvPr/>
        </p:nvPicPr>
        <p:blipFill rotWithShape="1">
          <a:blip r:embed="rId5" cstate="screen">
            <a:duotone>
              <a:schemeClr val="accent1">
                <a:shade val="45000"/>
                <a:satMod val="135000"/>
              </a:schemeClr>
              <a:prstClr val="white"/>
            </a:duotone>
            <a:extLst>
              <a:ext uri="{28A0092B-C50C-407E-A947-70E740481C1C}">
                <a14:useLocalDpi xmlns="" xmlns:a14="http://schemas.microsoft.com/office/drawing/2010/main" val="0"/>
              </a:ext>
            </a:extLst>
          </a:blip>
          <a:srcRect/>
          <a:stretch/>
        </p:blipFill>
        <p:spPr bwMode="auto">
          <a:xfrm>
            <a:off x="8370066" y="108568"/>
            <a:ext cx="780664" cy="83819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11" name="Right Arrow 10">
            <a:hlinkClick r:id="" action="ppaction://noaction"/>
          </p:cNvPr>
          <p:cNvSpPr/>
          <p:nvPr/>
        </p:nvSpPr>
        <p:spPr>
          <a:xfrm>
            <a:off x="0" y="6081474"/>
            <a:ext cx="1524000" cy="776526"/>
          </a:xfrm>
          <a:prstGeom prst="rightArrow">
            <a:avLst>
              <a:gd name="adj1" fmla="val 47162"/>
              <a:gd name="adj2" fmla="val 48581"/>
            </a:avLst>
          </a:prstGeom>
          <a:solidFill>
            <a:schemeClr val="accent1">
              <a:lumMod val="20000"/>
              <a:lumOff val="80000"/>
            </a:schemeClr>
          </a:solidFill>
          <a:ln>
            <a:noFill/>
          </a:ln>
        </p:spPr>
        <p:txBody>
          <a:bodyPr wrap="square">
            <a:spAutoFit/>
          </a:bodyPr>
          <a:lstStyle/>
          <a:p>
            <a:pPr algn="ctr" fontAlgn="auto">
              <a:spcBef>
                <a:spcPts val="0"/>
              </a:spcBef>
              <a:spcAft>
                <a:spcPts val="0"/>
              </a:spcAft>
              <a:defRPr/>
            </a:pP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a:p>
            <a:pPr algn="ctr" fontAlgn="auto">
              <a:spcBef>
                <a:spcPts val="0"/>
              </a:spcBef>
              <a:spcAft>
                <a:spcPts val="0"/>
              </a:spcAft>
              <a:defRPr/>
            </a:pP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12"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3999456525"/>
      </p:ext>
    </p:extLst>
  </p:cSld>
  <p:clrMap bg1="lt1" tx1="dk1" bg2="lt2" tx2="dk2" accent1="accent1" accent2="accent2" accent3="accent3" accent4="accent4" accent5="accent5" accent6="accent6" hlink="hlink" folHlink="folHlink"/>
  <p:sldLayoutIdLst>
    <p:sldLayoutId id="2147483686" r:id="rId1"/>
    <p:sldLayoutId id="2147483687" r:id="rId2"/>
  </p:sldLayoutIdLst>
  <p:transition>
    <p:fade thruBlk="1"/>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i="1" kern="1200">
          <a:noFill/>
          <a:latin typeface="Century Gothic" pitchFamily="34" charset="0"/>
          <a:ea typeface="+mj-ea"/>
          <a:cs typeface="+mj-cs"/>
        </a:defRPr>
      </a:lvl1pPr>
      <a:lvl2pPr algn="ctr" rtl="0" eaLnBrk="1" fontAlgn="base" hangingPunct="1">
        <a:spcBef>
          <a:spcPct val="0"/>
        </a:spcBef>
        <a:spcAft>
          <a:spcPct val="0"/>
        </a:spcAft>
        <a:defRPr sz="4400" b="1" i="1">
          <a:solidFill>
            <a:schemeClr val="tx1"/>
          </a:solidFill>
          <a:latin typeface="Century Gothic" pitchFamily="34" charset="0"/>
        </a:defRPr>
      </a:lvl2pPr>
      <a:lvl3pPr algn="ctr" rtl="0" eaLnBrk="1" fontAlgn="base" hangingPunct="1">
        <a:spcBef>
          <a:spcPct val="0"/>
        </a:spcBef>
        <a:spcAft>
          <a:spcPct val="0"/>
        </a:spcAft>
        <a:defRPr sz="4400" b="1" i="1">
          <a:solidFill>
            <a:schemeClr val="tx1"/>
          </a:solidFill>
          <a:latin typeface="Century Gothic" pitchFamily="34" charset="0"/>
        </a:defRPr>
      </a:lvl3pPr>
      <a:lvl4pPr algn="ctr" rtl="0" eaLnBrk="1" fontAlgn="base" hangingPunct="1">
        <a:spcBef>
          <a:spcPct val="0"/>
        </a:spcBef>
        <a:spcAft>
          <a:spcPct val="0"/>
        </a:spcAft>
        <a:defRPr sz="4400" b="1" i="1">
          <a:solidFill>
            <a:schemeClr val="tx1"/>
          </a:solidFill>
          <a:latin typeface="Century Gothic" pitchFamily="34" charset="0"/>
        </a:defRPr>
      </a:lvl4pPr>
      <a:lvl5pPr algn="ctr" rtl="0" eaLnBrk="1" fontAlgn="base" hangingPunct="1">
        <a:spcBef>
          <a:spcPct val="0"/>
        </a:spcBef>
        <a:spcAft>
          <a:spcPct val="0"/>
        </a:spcAft>
        <a:defRPr sz="4400" b="1" i="1">
          <a:solidFill>
            <a:schemeClr val="tx1"/>
          </a:solidFill>
          <a:latin typeface="Century Gothic" pitchFamily="34" charset="0"/>
        </a:defRPr>
      </a:lvl5pPr>
      <a:lvl6pPr marL="457200" algn="ctr" rtl="0" eaLnBrk="1" fontAlgn="base" hangingPunct="1">
        <a:spcBef>
          <a:spcPct val="0"/>
        </a:spcBef>
        <a:spcAft>
          <a:spcPct val="0"/>
        </a:spcAft>
        <a:defRPr sz="4400" b="1" i="1">
          <a:solidFill>
            <a:schemeClr val="tx1"/>
          </a:solidFill>
          <a:latin typeface="Century Gothic" pitchFamily="34" charset="0"/>
        </a:defRPr>
      </a:lvl6pPr>
      <a:lvl7pPr marL="914400" algn="ctr" rtl="0" eaLnBrk="1" fontAlgn="base" hangingPunct="1">
        <a:spcBef>
          <a:spcPct val="0"/>
        </a:spcBef>
        <a:spcAft>
          <a:spcPct val="0"/>
        </a:spcAft>
        <a:defRPr sz="4400" b="1" i="1">
          <a:solidFill>
            <a:schemeClr val="tx1"/>
          </a:solidFill>
          <a:latin typeface="Century Gothic" pitchFamily="34" charset="0"/>
        </a:defRPr>
      </a:lvl7pPr>
      <a:lvl8pPr marL="1371600" algn="ctr" rtl="0" eaLnBrk="1" fontAlgn="base" hangingPunct="1">
        <a:spcBef>
          <a:spcPct val="0"/>
        </a:spcBef>
        <a:spcAft>
          <a:spcPct val="0"/>
        </a:spcAft>
        <a:defRPr sz="4400" b="1" i="1">
          <a:solidFill>
            <a:schemeClr val="tx1"/>
          </a:solidFill>
          <a:latin typeface="Century Gothic" pitchFamily="34" charset="0"/>
        </a:defRPr>
      </a:lvl8pPr>
      <a:lvl9pPr marL="1828800" algn="ctr" rtl="0" eaLnBrk="1" fontAlgn="base" hangingPunct="1">
        <a:spcBef>
          <a:spcPct val="0"/>
        </a:spcBef>
        <a:spcAft>
          <a:spcPct val="0"/>
        </a:spcAft>
        <a:defRPr sz="4400" b="1" i="1">
          <a:solidFill>
            <a:schemeClr val="tx1"/>
          </a:solidFill>
          <a:latin typeface="Century Gothic" pitchFamily="34" charset="0"/>
        </a:defRPr>
      </a:lvl9pPr>
    </p:titleStyle>
    <p:bodyStyle>
      <a:lvl1pPr marL="0" indent="0" algn="l" rtl="0" eaLnBrk="1" fontAlgn="base" hangingPunct="1">
        <a:spcBef>
          <a:spcPct val="20000"/>
        </a:spcBef>
        <a:spcAft>
          <a:spcPct val="0"/>
        </a:spcAft>
        <a:buFontTx/>
        <a:buNone/>
        <a:defRPr sz="3600" b="1" kern="1200" spc="100">
          <a:solidFill>
            <a:schemeClr val="tx1"/>
          </a:solidFill>
          <a:latin typeface="Candara" pitchFamily="34" charset="0"/>
          <a:ea typeface="+mn-ea"/>
          <a:cs typeface="Tahoma" pitchFamily="34" charset="0"/>
        </a:defRPr>
      </a:lvl1pPr>
      <a:lvl2pPr marL="457200" indent="0" algn="l" rtl="0" eaLnBrk="1" fontAlgn="base" hangingPunct="1">
        <a:spcBef>
          <a:spcPct val="20000"/>
        </a:spcBef>
        <a:spcAft>
          <a:spcPct val="0"/>
        </a:spcAft>
        <a:buFontTx/>
        <a:buNone/>
        <a:defRPr sz="3200" b="1" kern="1200" spc="100">
          <a:solidFill>
            <a:schemeClr val="tx1"/>
          </a:solidFill>
          <a:latin typeface="Candara" pitchFamily="34" charset="0"/>
          <a:ea typeface="+mn-ea"/>
          <a:cs typeface="Tahoma" pitchFamily="34" charset="0"/>
        </a:defRPr>
      </a:lvl2pPr>
      <a:lvl3pPr marL="914400" indent="0" algn="l" rtl="0" eaLnBrk="1" fontAlgn="base" hangingPunct="1">
        <a:spcBef>
          <a:spcPct val="20000"/>
        </a:spcBef>
        <a:spcAft>
          <a:spcPct val="0"/>
        </a:spcAft>
        <a:buFontTx/>
        <a:buNone/>
        <a:defRPr sz="2800" b="1" kern="1200" spc="100">
          <a:solidFill>
            <a:schemeClr val="tx1"/>
          </a:solidFill>
          <a:latin typeface="Candara" pitchFamily="34" charset="0"/>
          <a:ea typeface="+mn-ea"/>
          <a:cs typeface="Tahoma" pitchFamily="34" charset="0"/>
        </a:defRPr>
      </a:lvl3pPr>
      <a:lvl4pPr marL="13716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4pPr>
      <a:lvl5pPr marL="1828800" indent="0" algn="l" rtl="0" eaLnBrk="1" fontAlgn="base" hangingPunct="1">
        <a:spcBef>
          <a:spcPct val="20000"/>
        </a:spcBef>
        <a:spcAft>
          <a:spcPct val="0"/>
        </a:spcAft>
        <a:buFontTx/>
        <a:buNone/>
        <a:defRPr sz="2400" b="1" kern="1200" spc="100">
          <a:solidFill>
            <a:schemeClr val="tx1"/>
          </a:solidFill>
          <a:latin typeface="Candar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6" name="Picture 2"/>
          <p:cNvPicPr>
            <a:picLocks noChangeAspect="1" noChangeArrowheads="1"/>
          </p:cNvPicPr>
          <p:nvPr/>
        </p:nvPicPr>
        <p:blipFill rotWithShape="1">
          <a:blip r:embed="rId3" cstate="screen">
            <a:extLst>
              <a:ext uri="{28A0092B-C50C-407E-A947-70E740481C1C}">
                <a14:useLocalDpi xmlns="" xmlns:a14="http://schemas.microsoft.com/office/drawing/2010/main" val="0"/>
              </a:ext>
            </a:extLst>
          </a:blip>
          <a:srcRect/>
          <a:stretch/>
        </p:blipFill>
        <p:spPr bwMode="auto">
          <a:xfrm>
            <a:off x="0" y="0"/>
            <a:ext cx="9144000"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Oval 9"/>
          <p:cNvSpPr/>
          <p:nvPr/>
        </p:nvSpPr>
        <p:spPr>
          <a:xfrm>
            <a:off x="8462841" y="6168900"/>
            <a:ext cx="6096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rId4" action="ppaction://hlinksldjump"/>
          </p:cNvPr>
          <p:cNvSpPr txBox="1"/>
          <p:nvPr/>
        </p:nvSpPr>
        <p:spPr>
          <a:xfrm>
            <a:off x="8493643" y="6262990"/>
            <a:ext cx="654998" cy="615553"/>
          </a:xfrm>
          <a:prstGeom prst="rect">
            <a:avLst/>
          </a:prstGeom>
          <a:noFill/>
        </p:spPr>
        <p:txBody>
          <a:bodyPr wrap="square" rtlCol="0">
            <a:spAutoFit/>
          </a:bodyPr>
          <a:lstStyle/>
          <a:p>
            <a:r>
              <a:rPr lang="en-US" sz="800" b="1" dirty="0" smtClean="0">
                <a:latin typeface="Candara" pitchFamily="34" charset="0"/>
                <a:hlinkClick r:id="rId4" action="ppaction://hlinksldjump"/>
              </a:rPr>
              <a:t>Back to Table of contents</a:t>
            </a:r>
            <a:endParaRPr lang="en-US" sz="800" b="1" dirty="0" smtClean="0">
              <a:latin typeface="Candara" pitchFamily="34" charset="0"/>
            </a:endParaRPr>
          </a:p>
          <a:p>
            <a:endParaRPr lang="en-US" sz="1000" dirty="0">
              <a:latin typeface="Candara" pitchFamily="34" charset="0"/>
            </a:endParaRPr>
          </a:p>
        </p:txBody>
      </p:sp>
      <p:sp>
        <p:nvSpPr>
          <p:cNvPr id="7" name="Footer Placeholder 4"/>
          <p:cNvSpPr>
            <a:spLocks noGrp="1"/>
          </p:cNvSpPr>
          <p:nvPr>
            <p:ph type="ftr" sz="quarter" idx="3"/>
          </p:nvPr>
        </p:nvSpPr>
        <p:spPr>
          <a:xfrm>
            <a:off x="2171700" y="6629400"/>
            <a:ext cx="4800600" cy="228600"/>
          </a:xfrm>
          <a:prstGeom prst="rect">
            <a:avLst/>
          </a:prstGeom>
        </p:spPr>
        <p:txBody>
          <a:bodyPr/>
          <a:lstStyle>
            <a:lvl1pPr algn="ctr">
              <a:defRPr sz="1100" i="0" cap="small" spc="400" baseline="0" smtClean="0">
                <a:solidFill>
                  <a:schemeClr val="tx1">
                    <a:lumMod val="50000"/>
                    <a:lumOff val="50000"/>
                  </a:schemeClr>
                </a:solidFill>
              </a:defRPr>
            </a:lvl1pPr>
          </a:lstStyle>
          <a:p>
            <a:pPr>
              <a:defRPr/>
            </a:pPr>
            <a:endParaRPr lang="en-US" dirty="0"/>
          </a:p>
        </p:txBody>
      </p:sp>
    </p:spTree>
    <p:extLst>
      <p:ext uri="{BB962C8B-B14F-4D97-AF65-F5344CB8AC3E}">
        <p14:creationId xmlns="" xmlns:p14="http://schemas.microsoft.com/office/powerpoint/2010/main" val="4235582923"/>
      </p:ext>
    </p:extLst>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36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xml"/><Relationship Id="rId7" Type="http://schemas.openxmlformats.org/officeDocument/2006/relationships/slide" Target="slide8.xml"/><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slide" Target="slide5.xml"/><Relationship Id="rId5" Type="http://schemas.openxmlformats.org/officeDocument/2006/relationships/slide" Target="slide7.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36128"/>
            <a:ext cx="9144000" cy="4859872"/>
          </a:xfrm>
        </p:spPr>
        <p:txBody>
          <a:bodyPr/>
          <a:lstStyle/>
          <a:p>
            <a:pPr marL="798513" indent="-457200"/>
            <a:endParaRPr lang="en-US" sz="2800" dirty="0" smtClean="0"/>
          </a:p>
          <a:p>
            <a:pPr marL="798513" indent="-457200">
              <a:buBlip>
                <a:blip r:embed="rId2"/>
              </a:buBlip>
            </a:pPr>
            <a:r>
              <a:rPr lang="en-US" sz="2800" b="0" dirty="0" smtClean="0"/>
              <a:t>The </a:t>
            </a:r>
            <a:r>
              <a:rPr lang="en-US" sz="2800" dirty="0">
                <a:hlinkClick r:id="rId3" action="ppaction://hlinksldjump"/>
              </a:rPr>
              <a:t>effects of </a:t>
            </a:r>
            <a:r>
              <a:rPr lang="en-US" sz="2800" dirty="0" smtClean="0">
                <a:hlinkClick r:id="rId3" action="ppaction://hlinksldjump"/>
              </a:rPr>
              <a:t>Excise taxes </a:t>
            </a:r>
            <a:r>
              <a:rPr lang="en-US" sz="2800" b="0" dirty="0"/>
              <a:t>on supply and demand</a:t>
            </a:r>
          </a:p>
          <a:p>
            <a:pPr marL="798513" indent="-457200">
              <a:buBlip>
                <a:blip r:embed="rId2"/>
              </a:buBlip>
            </a:pPr>
            <a:r>
              <a:rPr lang="en-US" sz="2800" b="0" dirty="0" smtClean="0"/>
              <a:t>Incidence of Taxes: </a:t>
            </a:r>
          </a:p>
          <a:p>
            <a:pPr marL="798513" indent="-457200">
              <a:buBlip>
                <a:blip r:embed="rId2"/>
              </a:buBlip>
            </a:pPr>
            <a:r>
              <a:rPr lang="en-US" sz="2800" dirty="0" smtClean="0">
                <a:hlinkClick r:id="rId4" action="ppaction://hlinksldjump"/>
              </a:rPr>
              <a:t>who </a:t>
            </a:r>
            <a:r>
              <a:rPr lang="en-US" sz="2800" dirty="0">
                <a:hlinkClick r:id="rId4" action="ppaction://hlinksldjump"/>
              </a:rPr>
              <a:t>really bears the burden of a tax</a:t>
            </a:r>
            <a:endParaRPr lang="en-US" sz="2800" dirty="0"/>
          </a:p>
          <a:p>
            <a:pPr marL="798513" indent="-457200">
              <a:buBlip>
                <a:blip r:embed="rId2"/>
              </a:buBlip>
            </a:pPr>
            <a:r>
              <a:rPr lang="en-US" sz="2800" b="0" dirty="0"/>
              <a:t>The </a:t>
            </a:r>
            <a:r>
              <a:rPr lang="en-US" sz="2800" dirty="0">
                <a:hlinkClick r:id="rId5" action="ppaction://hlinksldjump"/>
              </a:rPr>
              <a:t>costs</a:t>
            </a:r>
            <a:r>
              <a:rPr lang="en-US" sz="2800" b="0" dirty="0"/>
              <a:t> and </a:t>
            </a:r>
            <a:r>
              <a:rPr lang="en-US" sz="2800" dirty="0">
                <a:hlinkClick r:id="rId6" action="ppaction://hlinksldjump"/>
              </a:rPr>
              <a:t>benefits</a:t>
            </a:r>
            <a:r>
              <a:rPr lang="en-US" sz="2800" b="0" dirty="0"/>
              <a:t> of taxes and why </a:t>
            </a:r>
            <a:r>
              <a:rPr lang="en-US" sz="2800" dirty="0">
                <a:hlinkClick r:id="rId7" action="ppaction://hlinksldjump"/>
              </a:rPr>
              <a:t>taxes impose a cost</a:t>
            </a:r>
            <a:r>
              <a:rPr lang="en-US" sz="2800" b="0" dirty="0"/>
              <a:t> that is larger than the tax revenue they </a:t>
            </a:r>
            <a:r>
              <a:rPr lang="en-US" sz="2800" b="0" dirty="0" smtClean="0"/>
              <a:t>raise</a:t>
            </a:r>
            <a:endParaRPr lang="en-US" sz="2800" b="0" dirty="0"/>
          </a:p>
        </p:txBody>
      </p:sp>
      <p:sp>
        <p:nvSpPr>
          <p:cNvPr id="4" name="Rectangle 3"/>
          <p:cNvSpPr/>
          <p:nvPr/>
        </p:nvSpPr>
        <p:spPr>
          <a:xfrm>
            <a:off x="-49096" y="6273798"/>
            <a:ext cx="1268296" cy="400110"/>
          </a:xfrm>
          <a:prstGeom prst="rect">
            <a:avLst/>
          </a:prstGeom>
        </p:spPr>
        <p:txBody>
          <a:bodyPr wrap="none">
            <a:spAutoFit/>
          </a:bodyPr>
          <a:lstStyle/>
          <a:p>
            <a:pPr algn="ctr" fontAlgn="auto">
              <a:spcBef>
                <a:spcPts val="0"/>
              </a:spcBef>
              <a:spcAft>
                <a:spcPts val="0"/>
              </a:spcAft>
              <a:defRPr/>
            </a:pPr>
            <a:r>
              <a:rPr lang="en-US" sz="10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5" action="ppaction://hlinksldjump"/>
              </a:rPr>
              <a:t>To First </a:t>
            </a:r>
          </a:p>
          <a:p>
            <a:pPr algn="ctr" fontAlgn="auto">
              <a:spcBef>
                <a:spcPts val="0"/>
              </a:spcBef>
              <a:spcAft>
                <a:spcPts val="0"/>
              </a:spcAft>
              <a:defRPr/>
            </a:pPr>
            <a:r>
              <a:rPr lang="en-US" sz="10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5" action="ppaction://hlinksldjump"/>
              </a:rPr>
              <a:t>Active Learning</a:t>
            </a:r>
            <a:endParaRPr lang="en-US" sz="10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
        <p:nvSpPr>
          <p:cNvPr id="5" name="TextBox 4">
            <a:hlinkClick r:id="rId5" action="ppaction://hlinksldjump"/>
          </p:cNvPr>
          <p:cNvSpPr txBox="1"/>
          <p:nvPr/>
        </p:nvSpPr>
        <p:spPr>
          <a:xfrm>
            <a:off x="8077200" y="6182380"/>
            <a:ext cx="762000" cy="523220"/>
          </a:xfrm>
          <a:prstGeom prst="rect">
            <a:avLst/>
          </a:prstGeom>
          <a:noFill/>
        </p:spPr>
        <p:txBody>
          <a:bodyPr wrap="square" rtlCol="0">
            <a:spAutoFit/>
          </a:bodyPr>
          <a:lstStyle/>
          <a:p>
            <a:r>
              <a:rPr lang="en-US" sz="1400" b="1" dirty="0" smtClean="0">
                <a:solidFill>
                  <a:schemeClr val="bg1"/>
                </a:solidFill>
                <a:effectLst>
                  <a:outerShdw blurRad="38100" dist="38100" dir="2700000" algn="tl">
                    <a:srgbClr val="000000">
                      <a:alpha val="43137"/>
                    </a:srgbClr>
                  </a:outerShdw>
                </a:effectLst>
                <a:hlinkClick r:id="rId8" action="ppaction://hlinksldjump"/>
              </a:rPr>
              <a:t>To Video</a:t>
            </a:r>
            <a:endParaRPr lang="en-US" sz="1400" b="1" dirty="0">
              <a:solidFill>
                <a:schemeClr val="bg1"/>
              </a:solidFill>
              <a:effectLst>
                <a:outerShdw blurRad="38100" dist="38100" dir="2700000" algn="tl">
                  <a:srgbClr val="000000">
                    <a:alpha val="43137"/>
                  </a:srgbClr>
                </a:outerShdw>
              </a:effectLst>
            </a:endParaRPr>
          </a:p>
        </p:txBody>
      </p:sp>
      <p:sp>
        <p:nvSpPr>
          <p:cNvPr id="6" name="TextBox 5"/>
          <p:cNvSpPr txBox="1"/>
          <p:nvPr/>
        </p:nvSpPr>
        <p:spPr>
          <a:xfrm>
            <a:off x="1905000" y="457200"/>
            <a:ext cx="4479111" cy="646331"/>
          </a:xfrm>
          <a:prstGeom prst="rect">
            <a:avLst/>
          </a:prstGeom>
          <a:noFill/>
        </p:spPr>
        <p:txBody>
          <a:bodyPr wrap="none" rtlCol="0">
            <a:spAutoFit/>
          </a:bodyPr>
          <a:lstStyle/>
          <a:p>
            <a:r>
              <a:rPr lang="en-US" sz="3600" b="1" dirty="0" smtClean="0"/>
              <a:t>TAXES &amp; </a:t>
            </a:r>
            <a:r>
              <a:rPr lang="en-US" sz="3600" b="1" dirty="0" err="1" smtClean="0"/>
              <a:t>Elasticities</a:t>
            </a:r>
            <a:r>
              <a:rPr lang="en-US" sz="3600" b="1" dirty="0" smtClean="0"/>
              <a:t> </a:t>
            </a:r>
            <a:endParaRPr lang="en-US" sz="3600" b="1" dirty="0"/>
          </a:p>
        </p:txBody>
      </p:sp>
    </p:spTree>
    <p:extLst>
      <p:ext uri="{BB962C8B-B14F-4D97-AF65-F5344CB8AC3E}">
        <p14:creationId xmlns="" xmlns:p14="http://schemas.microsoft.com/office/powerpoint/2010/main" val="3632294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Active Learning</a:t>
            </a:r>
            <a:endParaRPr lang="en-US" dirty="0"/>
          </a:p>
        </p:txBody>
      </p:sp>
      <p:sp>
        <p:nvSpPr>
          <p:cNvPr id="15" name="Control 1"/>
          <p:cNvSpPr>
            <a:spLocks noChangeArrowheads="1" noChangeShapeType="1"/>
          </p:cNvSpPr>
          <p:nvPr/>
        </p:nvSpPr>
        <p:spPr bwMode="auto">
          <a:xfrm>
            <a:off x="668338" y="1830388"/>
            <a:ext cx="914400" cy="914400"/>
          </a:xfrm>
          <a:prstGeom prst="rect">
            <a:avLst/>
          </a:prstGeom>
          <a:noFill/>
          <a:ln w="9525">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Control 2"/>
          <p:cNvSpPr>
            <a:spLocks noChangeArrowheads="1" noChangeShapeType="1"/>
          </p:cNvSpPr>
          <p:nvPr/>
        </p:nvSpPr>
        <p:spPr bwMode="auto">
          <a:xfrm>
            <a:off x="668338" y="1830388"/>
            <a:ext cx="914400" cy="914400"/>
          </a:xfrm>
          <a:prstGeom prst="rect">
            <a:avLst/>
          </a:prstGeom>
          <a:noFill/>
          <a:ln w="9525">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7" name="Control 3"/>
          <p:cNvSpPr>
            <a:spLocks noChangeArrowheads="1" noChangeShapeType="1"/>
          </p:cNvSpPr>
          <p:nvPr/>
        </p:nvSpPr>
        <p:spPr bwMode="auto">
          <a:xfrm>
            <a:off x="668338" y="1830388"/>
            <a:ext cx="914400" cy="914400"/>
          </a:xfrm>
          <a:prstGeom prst="rect">
            <a:avLst/>
          </a:prstGeom>
          <a:noFill/>
          <a:ln w="9525">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8" name="Control 4"/>
          <p:cNvSpPr>
            <a:spLocks noChangeArrowheads="1" noChangeShapeType="1"/>
          </p:cNvSpPr>
          <p:nvPr/>
        </p:nvSpPr>
        <p:spPr bwMode="auto">
          <a:xfrm>
            <a:off x="668338" y="1830388"/>
            <a:ext cx="914400" cy="914400"/>
          </a:xfrm>
          <a:prstGeom prst="rect">
            <a:avLst/>
          </a:prstGeom>
          <a:noFill/>
          <a:ln w="9525">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9" name="Content Placeholder 18"/>
          <p:cNvSpPr>
            <a:spLocks noGrp="1"/>
          </p:cNvSpPr>
          <p:nvPr>
            <p:ph idx="1"/>
          </p:nvPr>
        </p:nvSpPr>
        <p:spPr>
          <a:xfrm>
            <a:off x="228600" y="1143000"/>
            <a:ext cx="8915400" cy="5181600"/>
          </a:xfrm>
        </p:spPr>
        <p:txBody>
          <a:bodyPr>
            <a:normAutofit/>
          </a:bodyPr>
          <a:lstStyle/>
          <a:p>
            <a:r>
              <a:rPr lang="en-US" sz="2800" dirty="0"/>
              <a:t>If </a:t>
            </a:r>
            <a:r>
              <a:rPr lang="en-US" sz="2800" i="1" dirty="0"/>
              <a:t>demand</a:t>
            </a:r>
            <a:r>
              <a:rPr lang="en-US" sz="2800" dirty="0"/>
              <a:t> of some good is </a:t>
            </a:r>
            <a:r>
              <a:rPr lang="en-US" sz="2800" i="1" dirty="0"/>
              <a:t>more elastic </a:t>
            </a:r>
            <a:r>
              <a:rPr lang="en-US" sz="2800" dirty="0"/>
              <a:t>than supply and a </a:t>
            </a:r>
            <a:r>
              <a:rPr lang="en-US" sz="2800" i="1" dirty="0"/>
              <a:t>tax is imposed on the consumption of the good,</a:t>
            </a:r>
            <a:r>
              <a:rPr lang="en-US" sz="2800" dirty="0"/>
              <a:t> </a:t>
            </a:r>
            <a:r>
              <a:rPr lang="en-US" sz="2800" dirty="0">
                <a:solidFill>
                  <a:srgbClr val="00B050"/>
                </a:solidFill>
              </a:rPr>
              <a:t>who</a:t>
            </a:r>
            <a:r>
              <a:rPr lang="en-US" sz="2800" dirty="0"/>
              <a:t> will bear </a:t>
            </a:r>
            <a:r>
              <a:rPr lang="en-US" sz="2800" dirty="0">
                <a:solidFill>
                  <a:srgbClr val="00B050"/>
                </a:solidFill>
              </a:rPr>
              <a:t>more of the burden </a:t>
            </a:r>
            <a:r>
              <a:rPr lang="en-US" sz="2800" dirty="0"/>
              <a:t>of the tax</a:t>
            </a:r>
            <a:r>
              <a:rPr lang="en-US" sz="2800" dirty="0" smtClean="0"/>
              <a:t>?</a:t>
            </a:r>
          </a:p>
          <a:p>
            <a:pPr marL="514350" indent="-514350">
              <a:buFont typeface="+mj-lt"/>
              <a:buAutoNum type="alphaLcParenR"/>
            </a:pPr>
            <a:r>
              <a:rPr lang="en-US" sz="2800" dirty="0" smtClean="0"/>
              <a:t>Producers, </a:t>
            </a:r>
            <a:r>
              <a:rPr lang="en-US" sz="2800" dirty="0"/>
              <a:t>because </a:t>
            </a:r>
            <a:r>
              <a:rPr lang="en-US" sz="2800" dirty="0" smtClean="0"/>
              <a:t>consumers </a:t>
            </a:r>
            <a:r>
              <a:rPr lang="en-US" sz="2800" dirty="0"/>
              <a:t>have a greater ability to change their behavior in response to the tax</a:t>
            </a:r>
            <a:r>
              <a:rPr lang="en-US" sz="2800" dirty="0" smtClean="0"/>
              <a:t>.</a:t>
            </a:r>
          </a:p>
          <a:p>
            <a:pPr marL="514350" indent="-514350">
              <a:buFont typeface="+mj-lt"/>
              <a:buAutoNum type="alphaLcParenR"/>
            </a:pPr>
            <a:r>
              <a:rPr lang="en-US" sz="2800" dirty="0"/>
              <a:t>Both parties will share the burden equally</a:t>
            </a:r>
            <a:r>
              <a:rPr lang="en-US" sz="2800" dirty="0" smtClean="0"/>
              <a:t>.</a:t>
            </a:r>
          </a:p>
          <a:p>
            <a:pPr marL="514350" indent="-514350">
              <a:buFont typeface="+mj-lt"/>
              <a:buAutoNum type="alphaLcParenR"/>
            </a:pPr>
            <a:r>
              <a:rPr lang="en-US" sz="2800" dirty="0" smtClean="0"/>
              <a:t>Consumers, </a:t>
            </a:r>
            <a:r>
              <a:rPr lang="en-US" sz="2800" dirty="0"/>
              <a:t>because </a:t>
            </a:r>
            <a:r>
              <a:rPr lang="en-US" sz="2800" dirty="0" smtClean="0"/>
              <a:t>they </a:t>
            </a:r>
            <a:r>
              <a:rPr lang="en-US" sz="2800" dirty="0"/>
              <a:t>pay the tax out of pocket</a:t>
            </a:r>
            <a:r>
              <a:rPr lang="en-US" sz="2800" dirty="0" smtClean="0"/>
              <a:t>.</a:t>
            </a:r>
          </a:p>
          <a:p>
            <a:pPr marL="514350" indent="-514350">
              <a:buFont typeface="+mj-lt"/>
              <a:buAutoNum type="alphaLcParenR"/>
            </a:pPr>
            <a:r>
              <a:rPr lang="en-US" sz="2800" dirty="0"/>
              <a:t>The government, because the tax will cause less of the good to be produced and consumed.</a:t>
            </a:r>
          </a:p>
        </p:txBody>
      </p:sp>
      <p:sp>
        <p:nvSpPr>
          <p:cNvPr id="9" name="Rectangle 8"/>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To Next </a:t>
            </a:r>
          </a:p>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Active 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 xmlns:p14="http://schemas.microsoft.com/office/powerpoint/2010/main" val="3674571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9">
                                            <p:txEl>
                                              <p:pRg st="1" end="1"/>
                                            </p:txEl>
                                          </p:spTgt>
                                        </p:tgtEl>
                                        <p:attrNameLst>
                                          <p:attrName>style.color</p:attrName>
                                        </p:attrNameLst>
                                      </p:cBhvr>
                                      <p:to>
                                        <a:srgbClr val="0070C0"/>
                                      </p:to>
                                    </p:animClr>
                                    <p:animClr clrSpc="rgb" dir="cw">
                                      <p:cBhvr>
                                        <p:cTn id="7" dur="500" fill="hold"/>
                                        <p:tgtEl>
                                          <p:spTgt spid="19">
                                            <p:txEl>
                                              <p:pRg st="1" end="1"/>
                                            </p:txEl>
                                          </p:spTgt>
                                        </p:tgtEl>
                                        <p:attrNameLst>
                                          <p:attrName>fillcolor</p:attrName>
                                        </p:attrNameLst>
                                      </p:cBhvr>
                                      <p:to>
                                        <a:srgbClr val="0070C0"/>
                                      </p:to>
                                    </p:animClr>
                                    <p:set>
                                      <p:cBhvr>
                                        <p:cTn id="8" dur="500" fill="hold"/>
                                        <p:tgtEl>
                                          <p:spTgt spid="19">
                                            <p:txEl>
                                              <p:pRg st="1" end="1"/>
                                            </p:txEl>
                                          </p:spTgt>
                                        </p:tgtEl>
                                        <p:attrNameLst>
                                          <p:attrName>fill.type</p:attrName>
                                        </p:attrNameLst>
                                      </p:cBhvr>
                                      <p:to>
                                        <p:strVal val="solid"/>
                                      </p:to>
                                    </p:set>
                                    <p:set>
                                      <p:cBhvr>
                                        <p:cTn id="9" dur="500" fill="hold"/>
                                        <p:tgtEl>
                                          <p:spTgt spid="19">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smtClean="0"/>
              <a:t>Incidence of Tax   &amp;  </a:t>
            </a:r>
            <a:r>
              <a:rPr lang="en-US" dirty="0" err="1" smtClean="0"/>
              <a:t>Elasticities</a:t>
            </a:r>
            <a:endParaRPr lang="en-US" dirty="0" smtClean="0"/>
          </a:p>
        </p:txBody>
      </p:sp>
      <p:sp>
        <p:nvSpPr>
          <p:cNvPr id="39939" name="Content Placeholder 2"/>
          <p:cNvSpPr>
            <a:spLocks noGrp="1"/>
          </p:cNvSpPr>
          <p:nvPr>
            <p:ph idx="1"/>
          </p:nvPr>
        </p:nvSpPr>
        <p:spPr>
          <a:xfrm>
            <a:off x="228600" y="990600"/>
            <a:ext cx="8839200" cy="5334000"/>
          </a:xfrm>
        </p:spPr>
        <p:txBody>
          <a:bodyPr>
            <a:noAutofit/>
          </a:bodyPr>
          <a:lstStyle/>
          <a:p>
            <a:pPr eaLnBrk="1" hangingPunct="1">
              <a:buFont typeface="Wingdings" pitchFamily="2" charset="2"/>
              <a:buNone/>
            </a:pPr>
            <a:r>
              <a:rPr lang="en-US" sz="2200" dirty="0" smtClean="0"/>
              <a:t>A </a:t>
            </a:r>
            <a:r>
              <a:rPr lang="en-US" sz="2200" u="sng" dirty="0" smtClean="0"/>
              <a:t>$10 excise tax </a:t>
            </a:r>
            <a:r>
              <a:rPr lang="en-US" sz="2200" dirty="0" smtClean="0"/>
              <a:t>is imposed on a certain good, determine the “incidence of tax” – who pays how much the portion of tax, if: </a:t>
            </a:r>
          </a:p>
          <a:p>
            <a:pPr eaLnBrk="1" hangingPunct="1">
              <a:buFont typeface="Wingdings" pitchFamily="2" charset="2"/>
              <a:buNone/>
            </a:pPr>
            <a:endParaRPr lang="en-US" sz="2200" dirty="0" smtClean="0"/>
          </a:p>
          <a:p>
            <a:pPr eaLnBrk="1" hangingPunct="1">
              <a:buFont typeface="Wingdings" pitchFamily="2" charset="2"/>
              <a:buAutoNum type="alphaLcParenR"/>
            </a:pPr>
            <a:r>
              <a:rPr lang="en-US" sz="2200" dirty="0" smtClean="0"/>
              <a:t>The price elasticity of demand of consumers and the price elasticity of supply of the producers can be represented by a ratio of 1:1.  </a:t>
            </a:r>
          </a:p>
          <a:p>
            <a:pPr eaLnBrk="1" hangingPunct="1">
              <a:buFont typeface="Wingdings" pitchFamily="2" charset="2"/>
              <a:buAutoNum type="alphaLcParenR"/>
            </a:pPr>
            <a:r>
              <a:rPr lang="en-US" sz="2200" dirty="0" smtClean="0"/>
              <a:t>The price elasticity of demand of consumers and the price elasticity of supply of the producers can be represented by a ratio of 3:1.  </a:t>
            </a:r>
          </a:p>
          <a:p>
            <a:pPr eaLnBrk="1" hangingPunct="1">
              <a:buFont typeface="Wingdings" pitchFamily="2" charset="2"/>
              <a:buAutoNum type="alphaLcParenR"/>
            </a:pPr>
            <a:r>
              <a:rPr lang="en-US" sz="2200" dirty="0" smtClean="0"/>
              <a:t>The price elasticity of demand of consumers and the price elasticity of supply of the producers can be represented by a ratio of 3:2.  </a:t>
            </a:r>
          </a:p>
          <a:p>
            <a:pPr eaLnBrk="1" hangingPunct="1">
              <a:buFont typeface="Wingdings" pitchFamily="2" charset="2"/>
              <a:buAutoNum type="alphaLcParenR"/>
            </a:pPr>
            <a:r>
              <a:rPr lang="en-US" sz="2200" dirty="0" smtClean="0"/>
              <a:t>The price elasticity of demand of consumers is completely elastic and the price elasticity of producers can be represented by 2.  </a:t>
            </a:r>
          </a:p>
          <a:p>
            <a:pPr eaLnBrk="1" hangingPunct="1">
              <a:buFont typeface="Wingdings" pitchFamily="2" charset="2"/>
              <a:buAutoNum type="alphaLcParenR"/>
            </a:pPr>
            <a:r>
              <a:rPr lang="en-US" sz="2200" dirty="0" smtClean="0"/>
              <a:t>The price elasticity of demand of consumers is completely inelastic and the price elasticity of producers can be represented by 2.  </a:t>
            </a:r>
          </a:p>
          <a:p>
            <a:pPr eaLnBrk="1" hangingPunct="1">
              <a:buFont typeface="Wingdings" pitchFamily="2" charset="2"/>
              <a:buNone/>
            </a:pPr>
            <a:endParaRPr lang="en-US" sz="2200"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p:cNvSpPr txBox="1">
            <a:spLocks/>
          </p:cNvSpPr>
          <p:nvPr/>
        </p:nvSpPr>
        <p:spPr bwMode="auto">
          <a:xfrm>
            <a:off x="10886" y="1066800"/>
            <a:ext cx="9144000" cy="2057400"/>
          </a:xfrm>
          <a:prstGeom prst="rect">
            <a:avLst/>
          </a:prstGeom>
          <a:solidFill>
            <a:schemeClr val="tx1">
              <a:alpha val="54000"/>
            </a:schemeClr>
          </a:solidFill>
          <a:ln>
            <a:noFill/>
          </a:ln>
        </p:spPr>
        <p:txBody>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None/>
            </a:pPr>
            <a:r>
              <a:rPr lang="en-US" sz="2400" b="1" dirty="0" smtClean="0">
                <a:solidFill>
                  <a:schemeClr val="bg1"/>
                </a:solidFill>
                <a:latin typeface="Candara" pitchFamily="34" charset="0"/>
              </a:rPr>
              <a:t>A cruise - ---The </a:t>
            </a:r>
            <a:r>
              <a:rPr lang="en-US" sz="2400" b="1" dirty="0">
                <a:solidFill>
                  <a:schemeClr val="bg1"/>
                </a:solidFill>
                <a:latin typeface="Candara" pitchFamily="34" charset="0"/>
              </a:rPr>
              <a:t>pleasure boat seems like a good thing to tax…</a:t>
            </a:r>
          </a:p>
          <a:p>
            <a:pPr eaLnBrk="1" hangingPunct="1">
              <a:spcBef>
                <a:spcPct val="20000"/>
              </a:spcBef>
            </a:pPr>
            <a:r>
              <a:rPr lang="en-US" sz="2400" b="1" dirty="0">
                <a:solidFill>
                  <a:schemeClr val="bg1"/>
                </a:solidFill>
                <a:latin typeface="Candara" pitchFamily="34" charset="0"/>
              </a:rPr>
              <a:t>Or not: </a:t>
            </a:r>
            <a:r>
              <a:rPr lang="en-US" sz="2400" b="1" dirty="0">
                <a:solidFill>
                  <a:schemeClr val="bg1"/>
                </a:solidFill>
                <a:latin typeface="Candara" pitchFamily="34" charset="0"/>
                <a:ea typeface="MS PGothic" pitchFamily="34" charset="-128"/>
                <a:cs typeface="Arial" charset="0"/>
              </a:rPr>
              <a:t>The Omnibus Budget Reconciliation Act of 1990 applied a 10% federal luxury tax to the retail sale of luxury goods </a:t>
            </a:r>
            <a:r>
              <a:rPr lang="en-US" sz="2400" b="1" dirty="0" smtClean="0">
                <a:solidFill>
                  <a:schemeClr val="bg1"/>
                </a:solidFill>
                <a:latin typeface="Candara" pitchFamily="34" charset="0"/>
                <a:ea typeface="MS PGothic" pitchFamily="34" charset="-128"/>
                <a:cs typeface="Arial" charset="0"/>
              </a:rPr>
              <a:t>like pleasure </a:t>
            </a:r>
            <a:r>
              <a:rPr lang="en-US" sz="2400" b="1" dirty="0">
                <a:solidFill>
                  <a:schemeClr val="bg1"/>
                </a:solidFill>
                <a:latin typeface="Candara" pitchFamily="34" charset="0"/>
                <a:ea typeface="MS PGothic" pitchFamily="34" charset="-128"/>
                <a:cs typeface="Arial" charset="0"/>
              </a:rPr>
              <a:t>boats with a sales price above </a:t>
            </a:r>
            <a:r>
              <a:rPr lang="en-US" sz="2400" b="1" dirty="0" smtClean="0">
                <a:solidFill>
                  <a:schemeClr val="bg1"/>
                </a:solidFill>
                <a:latin typeface="Candara" pitchFamily="34" charset="0"/>
                <a:ea typeface="MS PGothic" pitchFamily="34" charset="-128"/>
                <a:cs typeface="Arial" charset="0"/>
              </a:rPr>
              <a:t>$</a:t>
            </a:r>
            <a:r>
              <a:rPr lang="en-US" sz="2400" b="1" dirty="0">
                <a:solidFill>
                  <a:schemeClr val="bg1"/>
                </a:solidFill>
                <a:latin typeface="Candara" pitchFamily="34" charset="0"/>
                <a:ea typeface="MS PGothic" pitchFamily="34" charset="-128"/>
                <a:cs typeface="Arial" charset="0"/>
              </a:rPr>
              <a:t>100,000.  </a:t>
            </a:r>
            <a:endParaRPr lang="en-US" sz="2400" b="1" dirty="0" smtClean="0">
              <a:solidFill>
                <a:schemeClr val="bg1"/>
              </a:solidFill>
              <a:latin typeface="Candara" pitchFamily="34" charset="0"/>
              <a:ea typeface="MS PGothic" pitchFamily="34" charset="-128"/>
              <a:cs typeface="Arial" charset="0"/>
            </a:endParaRPr>
          </a:p>
          <a:p>
            <a:pPr eaLnBrk="1" hangingPunct="1">
              <a:spcBef>
                <a:spcPct val="20000"/>
              </a:spcBef>
            </a:pPr>
            <a:r>
              <a:rPr lang="en-US" sz="2400" b="1" dirty="0" smtClean="0">
                <a:solidFill>
                  <a:schemeClr val="accent3">
                    <a:lumMod val="60000"/>
                    <a:lumOff val="40000"/>
                  </a:schemeClr>
                </a:solidFill>
                <a:latin typeface="Candara" pitchFamily="34" charset="0"/>
                <a:ea typeface="MS PGothic" pitchFamily="34" charset="-128"/>
                <a:cs typeface="Arial" charset="0"/>
              </a:rPr>
              <a:t>Expected </a:t>
            </a:r>
            <a:r>
              <a:rPr lang="en-US" sz="2400" b="1" dirty="0">
                <a:solidFill>
                  <a:schemeClr val="accent3">
                    <a:lumMod val="60000"/>
                    <a:lumOff val="40000"/>
                  </a:schemeClr>
                </a:solidFill>
                <a:latin typeface="Candara" pitchFamily="34" charset="0"/>
                <a:ea typeface="MS PGothic" pitchFamily="34" charset="-128"/>
                <a:cs typeface="Arial" charset="0"/>
              </a:rPr>
              <a:t>tax revenue?  $9 billion.  Reality</a:t>
            </a:r>
            <a:r>
              <a:rPr lang="en-US" sz="2400" b="1" dirty="0" smtClean="0">
                <a:solidFill>
                  <a:schemeClr val="accent3">
                    <a:lumMod val="60000"/>
                    <a:lumOff val="40000"/>
                  </a:schemeClr>
                </a:solidFill>
                <a:latin typeface="Candara" pitchFamily="34" charset="0"/>
                <a:ea typeface="MS PGothic" pitchFamily="34" charset="-128"/>
                <a:cs typeface="Arial" charset="0"/>
              </a:rPr>
              <a:t>?</a:t>
            </a:r>
            <a:endParaRPr lang="en-US" sz="1100" b="1" i="1" dirty="0">
              <a:solidFill>
                <a:schemeClr val="accent3">
                  <a:lumMod val="60000"/>
                  <a:lumOff val="40000"/>
                </a:schemeClr>
              </a:solidFill>
              <a:latin typeface="Candara" pitchFamily="34" charset="0"/>
              <a:ea typeface="MS PGothic" pitchFamily="34" charset="-128"/>
            </a:endParaRPr>
          </a:p>
        </p:txBody>
      </p:sp>
      <p:sp>
        <p:nvSpPr>
          <p:cNvPr id="2" name="TextBox 1"/>
          <p:cNvSpPr txBox="1"/>
          <p:nvPr/>
        </p:nvSpPr>
        <p:spPr>
          <a:xfrm>
            <a:off x="0" y="3429000"/>
            <a:ext cx="9144000" cy="2246769"/>
          </a:xfrm>
          <a:prstGeom prst="rect">
            <a:avLst/>
          </a:prstGeom>
          <a:solidFill>
            <a:schemeClr val="tx1">
              <a:alpha val="44000"/>
            </a:schemeClr>
          </a:solidFill>
        </p:spPr>
        <p:txBody>
          <a:bodyPr wrap="square" rtlCol="0">
            <a:spAutoFit/>
          </a:bodyPr>
          <a:lstStyle/>
          <a:p>
            <a:pPr lvl="1">
              <a:buFont typeface="Arial" charset="0"/>
              <a:buChar char="•"/>
            </a:pPr>
            <a:r>
              <a:rPr lang="en-US" sz="2800" b="1" dirty="0" smtClean="0">
                <a:solidFill>
                  <a:schemeClr val="bg1"/>
                </a:solidFill>
                <a:effectLst>
                  <a:outerShdw blurRad="38100" dist="38100" dir="2700000" algn="tl">
                    <a:srgbClr val="000000">
                      <a:alpha val="43137"/>
                    </a:srgbClr>
                  </a:outerShdw>
                </a:effectLst>
                <a:latin typeface="Candara" pitchFamily="34" charset="0"/>
                <a:ea typeface="MS PGothic" pitchFamily="34" charset="-128"/>
                <a:cs typeface="Arial" charset="0"/>
              </a:rPr>
              <a:t>Sales of boats went </a:t>
            </a:r>
            <a:r>
              <a:rPr lang="en-US" sz="2800" b="1" dirty="0" smtClean="0">
                <a:solidFill>
                  <a:schemeClr val="accent3">
                    <a:lumMod val="60000"/>
                    <a:lumOff val="40000"/>
                  </a:schemeClr>
                </a:solidFill>
                <a:effectLst>
                  <a:outerShdw blurRad="38100" dist="38100" dir="2700000" algn="tl">
                    <a:srgbClr val="000000">
                      <a:alpha val="43137"/>
                    </a:srgbClr>
                  </a:outerShdw>
                </a:effectLst>
                <a:latin typeface="Candara" pitchFamily="34" charset="0"/>
                <a:ea typeface="MS PGothic" pitchFamily="34" charset="-128"/>
                <a:cs typeface="Arial" charset="0"/>
              </a:rPr>
              <a:t>down 52.7%.</a:t>
            </a:r>
          </a:p>
          <a:p>
            <a:pPr lvl="1">
              <a:buFont typeface="Arial" charset="0"/>
              <a:buChar char="•"/>
            </a:pPr>
            <a:r>
              <a:rPr lang="en-US" sz="2800" b="1" dirty="0" smtClean="0">
                <a:solidFill>
                  <a:schemeClr val="bg1"/>
                </a:solidFill>
                <a:effectLst>
                  <a:outerShdw blurRad="38100" dist="38100" dir="2700000" algn="tl">
                    <a:srgbClr val="000000">
                      <a:alpha val="43137"/>
                    </a:srgbClr>
                  </a:outerShdw>
                </a:effectLst>
                <a:latin typeface="Candara" pitchFamily="34" charset="0"/>
                <a:ea typeface="MS PGothic" pitchFamily="34" charset="-128"/>
                <a:cs typeface="Arial" charset="0"/>
              </a:rPr>
              <a:t> Net </a:t>
            </a:r>
            <a:r>
              <a:rPr lang="en-US" sz="2800" b="1" dirty="0" smtClean="0">
                <a:solidFill>
                  <a:schemeClr val="accent3">
                    <a:lumMod val="60000"/>
                    <a:lumOff val="40000"/>
                  </a:schemeClr>
                </a:solidFill>
                <a:effectLst>
                  <a:outerShdw blurRad="38100" dist="38100" dir="2700000" algn="tl">
                    <a:srgbClr val="000000">
                      <a:alpha val="43137"/>
                    </a:srgbClr>
                  </a:outerShdw>
                </a:effectLst>
                <a:latin typeface="Candara" pitchFamily="34" charset="0"/>
                <a:ea typeface="MS PGothic" pitchFamily="34" charset="-128"/>
                <a:cs typeface="Arial" charset="0"/>
              </a:rPr>
              <a:t>30,000 jobs were lost.</a:t>
            </a:r>
          </a:p>
          <a:p>
            <a:pPr lvl="1">
              <a:buFont typeface="Arial" charset="0"/>
              <a:buChar char="•"/>
            </a:pPr>
            <a:r>
              <a:rPr lang="en-US" sz="2800" b="1" dirty="0" smtClean="0">
                <a:solidFill>
                  <a:schemeClr val="bg1"/>
                </a:solidFill>
                <a:effectLst>
                  <a:outerShdw blurRad="38100" dist="38100" dir="2700000" algn="tl">
                    <a:srgbClr val="000000">
                      <a:alpha val="43137"/>
                    </a:srgbClr>
                  </a:outerShdw>
                </a:effectLst>
                <a:latin typeface="Candara" pitchFamily="34" charset="0"/>
                <a:ea typeface="MS PGothic" pitchFamily="34" charset="-128"/>
                <a:cs typeface="Arial" charset="0"/>
              </a:rPr>
              <a:t> The federal government paid out more than $7 million more in unemployment benefits to those workers </a:t>
            </a:r>
            <a:r>
              <a:rPr lang="en-US" sz="2800" b="1" i="1" dirty="0" smtClean="0">
                <a:solidFill>
                  <a:schemeClr val="accent3">
                    <a:lumMod val="60000"/>
                    <a:lumOff val="40000"/>
                  </a:schemeClr>
                </a:solidFill>
                <a:effectLst>
                  <a:outerShdw blurRad="38100" dist="38100" dir="2700000" algn="tl">
                    <a:srgbClr val="000000">
                      <a:alpha val="43137"/>
                    </a:srgbClr>
                  </a:outerShdw>
                </a:effectLst>
                <a:latin typeface="Candara" pitchFamily="34" charset="0"/>
                <a:ea typeface="MS PGothic" pitchFamily="34" charset="-128"/>
                <a:cs typeface="Arial" charset="0"/>
              </a:rPr>
              <a:t>than it collected in luxury tax revenues</a:t>
            </a:r>
            <a:r>
              <a:rPr lang="en-US" sz="2000" b="1" i="1" dirty="0" smtClean="0">
                <a:solidFill>
                  <a:schemeClr val="accent3">
                    <a:lumMod val="60000"/>
                    <a:lumOff val="40000"/>
                  </a:schemeClr>
                </a:solidFill>
                <a:latin typeface="Candara" pitchFamily="34" charset="0"/>
                <a:ea typeface="MS PGothic" pitchFamily="34" charset="-128"/>
                <a:cs typeface="Arial" charset="0"/>
              </a:rPr>
              <a:t>.</a:t>
            </a:r>
          </a:p>
        </p:txBody>
      </p:sp>
      <p:sp>
        <p:nvSpPr>
          <p:cNvPr id="4" name="TextBox 3"/>
          <p:cNvSpPr txBox="1"/>
          <p:nvPr/>
        </p:nvSpPr>
        <p:spPr>
          <a:xfrm>
            <a:off x="1447800" y="6096000"/>
            <a:ext cx="6888424" cy="523220"/>
          </a:xfrm>
          <a:prstGeom prst="rect">
            <a:avLst/>
          </a:prstGeom>
          <a:solidFill>
            <a:schemeClr val="bg1">
              <a:alpha val="59000"/>
            </a:schemeClr>
          </a:solidFill>
        </p:spPr>
        <p:txBody>
          <a:bodyPr wrap="none" rtlCol="0">
            <a:spAutoFit/>
          </a:bodyPr>
          <a:lstStyle/>
          <a:p>
            <a:r>
              <a:rPr lang="en-US" sz="2800" b="1" dirty="0" smtClean="0">
                <a:solidFill>
                  <a:srgbClr val="C00000"/>
                </a:solidFill>
                <a:effectLst>
                  <a:outerShdw blurRad="38100" dist="38100" dir="2700000" algn="tl">
                    <a:srgbClr val="000000">
                      <a:alpha val="43137"/>
                    </a:srgbClr>
                  </a:outerShdw>
                </a:effectLst>
                <a:latin typeface="Candara" pitchFamily="34" charset="0"/>
                <a:ea typeface="MS PGothic" pitchFamily="34" charset="-128"/>
                <a:cs typeface="Arial" charset="0"/>
              </a:rPr>
              <a:t>The federal luxury tax was repealed in 1993.</a:t>
            </a:r>
            <a:endParaRPr lang="en-US" sz="2800" b="1" dirty="0" smtClean="0">
              <a:solidFill>
                <a:srgbClr val="C00000"/>
              </a:solidFill>
              <a:effectLst>
                <a:outerShdw blurRad="38100" dist="38100" dir="2700000" algn="tl">
                  <a:srgbClr val="000000">
                    <a:alpha val="43137"/>
                  </a:srgbClr>
                </a:outerShdw>
              </a:effectLst>
              <a:latin typeface="Candara" pitchFamily="34" charset="0"/>
              <a:ea typeface="MS PGothic" pitchFamily="34" charset="-128"/>
            </a:endParaRPr>
          </a:p>
        </p:txBody>
      </p:sp>
      <p:sp>
        <p:nvSpPr>
          <p:cNvPr id="7" name="Title 6"/>
          <p:cNvSpPr>
            <a:spLocks noGrp="1"/>
          </p:cNvSpPr>
          <p:nvPr>
            <p:ph type="title"/>
          </p:nvPr>
        </p:nvSpPr>
        <p:spPr/>
        <p:txBody>
          <a:bodyPr/>
          <a:lstStyle/>
          <a:p>
            <a:r>
              <a:rPr lang="en-US" dirty="0" smtClean="0">
                <a:latin typeface="Candara" pitchFamily="34" charset="0"/>
              </a:rPr>
              <a:t>Tax on Boat, Yacht, Cruises</a:t>
            </a:r>
            <a:endParaRPr lang="en-US" dirty="0">
              <a:latin typeface="Candara" pitchFamily="34" charset="0"/>
            </a:endParaRPr>
          </a:p>
        </p:txBody>
      </p:sp>
      <p:sp>
        <p:nvSpPr>
          <p:cNvPr id="10" name="Rectangle 9"/>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To Next </a:t>
            </a:r>
          </a:p>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Active 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 xmlns:p14="http://schemas.microsoft.com/office/powerpoint/2010/main" val="967858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xEl>
                                              <p:pRg st="0" end="0"/>
                                            </p:txEl>
                                          </p:spTgt>
                                        </p:tgtEl>
                                      </p:cBhvr>
                                    </p:animEffect>
                                    <p:set>
                                      <p:cBhvr>
                                        <p:cTn id="22" dur="1" fill="hold">
                                          <p:stCondLst>
                                            <p:cond delay="499"/>
                                          </p:stCondLst>
                                        </p:cTn>
                                        <p:tgtEl>
                                          <p:spTgt spid="6">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xEl>
                                              <p:pRg st="1" end="1"/>
                                            </p:txEl>
                                          </p:spTgt>
                                        </p:tgtEl>
                                      </p:cBhvr>
                                    </p:animEffect>
                                    <p:set>
                                      <p:cBhvr>
                                        <p:cTn id="25" dur="1" fill="hold">
                                          <p:stCondLst>
                                            <p:cond delay="499"/>
                                          </p:stCondLst>
                                        </p:cTn>
                                        <p:tgtEl>
                                          <p:spTgt spid="6">
                                            <p:txEl>
                                              <p:pRg st="1" end="1"/>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
                                            <p:txEl>
                                              <p:pRg st="2" end="2"/>
                                            </p:txEl>
                                          </p:spTgt>
                                        </p:tgtEl>
                                      </p:cBhvr>
                                    </p:animEffect>
                                    <p:set>
                                      <p:cBhvr>
                                        <p:cTn id="28" dur="1" fill="hold">
                                          <p:stCondLst>
                                            <p:cond delay="499"/>
                                          </p:stCondLst>
                                        </p:cTn>
                                        <p:tgtEl>
                                          <p:spTgt spid="6">
                                            <p:txEl>
                                              <p:pRg st="2" end="2"/>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
                                            <p:bg/>
                                          </p:spTgt>
                                        </p:tgtEl>
                                      </p:cBhvr>
                                    </p:animEffect>
                                    <p:set>
                                      <p:cBhvr>
                                        <p:cTn id="31" dur="1" fill="hold">
                                          <p:stCondLst>
                                            <p:cond delay="499"/>
                                          </p:stCondLst>
                                        </p:cTn>
                                        <p:tgtEl>
                                          <p:spTgt spid="6">
                                            <p:bg/>
                                          </p:spTgt>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2" grpId="0" animBg="1"/>
      <p:bldP spid="2" grpId="1"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rrowheads="1"/>
          </p:cNvSpPr>
          <p:nvPr>
            <p:ph type="title"/>
          </p:nvPr>
        </p:nvSpPr>
        <p:spPr/>
        <p:txBody>
          <a:bodyPr>
            <a:normAutofit/>
          </a:bodyPr>
          <a:lstStyle/>
          <a:p>
            <a:r>
              <a:rPr lang="en-US" dirty="0"/>
              <a:t>The Revenue from an Excise Tax</a:t>
            </a:r>
            <a:endParaRPr lang="en-US" dirty="0" smtClean="0"/>
          </a:p>
        </p:txBody>
      </p:sp>
      <p:cxnSp>
        <p:nvCxnSpPr>
          <p:cNvPr id="548914" name="Straight Connector 86"/>
          <p:cNvCxnSpPr>
            <a:cxnSpLocks noChangeShapeType="1"/>
          </p:cNvCxnSpPr>
          <p:nvPr/>
        </p:nvCxnSpPr>
        <p:spPr bwMode="auto">
          <a:xfrm>
            <a:off x="5956829" y="3514725"/>
            <a:ext cx="0" cy="19208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7144" name="Rectangle 8"/>
          <p:cNvSpPr>
            <a:spLocks noChangeArrowheads="1"/>
          </p:cNvSpPr>
          <p:nvPr/>
        </p:nvSpPr>
        <p:spPr bwMode="auto">
          <a:xfrm>
            <a:off x="2798763" y="2954338"/>
            <a:ext cx="1601787" cy="1054100"/>
          </a:xfrm>
          <a:prstGeom prst="rect">
            <a:avLst/>
          </a:prstGeom>
          <a:solidFill>
            <a:srgbClr val="CFE4A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47145" name="Rectangle 9"/>
          <p:cNvSpPr>
            <a:spLocks noChangeArrowheads="1"/>
          </p:cNvSpPr>
          <p:nvPr/>
        </p:nvSpPr>
        <p:spPr bwMode="auto">
          <a:xfrm>
            <a:off x="7585075" y="2716213"/>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dirty="0">
              <a:latin typeface="Myriad Pro" pitchFamily="34" charset="0"/>
            </a:endParaRPr>
          </a:p>
        </p:txBody>
      </p:sp>
      <p:sp>
        <p:nvSpPr>
          <p:cNvPr id="347146" name="Rectangle 10"/>
          <p:cNvSpPr>
            <a:spLocks noChangeArrowheads="1"/>
          </p:cNvSpPr>
          <p:nvPr/>
        </p:nvSpPr>
        <p:spPr bwMode="auto">
          <a:xfrm>
            <a:off x="4432300" y="403542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B</a:t>
            </a:r>
            <a:endParaRPr lang="en-US" sz="1400" i="1" dirty="0">
              <a:latin typeface="Myriad Pro" pitchFamily="34" charset="0"/>
            </a:endParaRPr>
          </a:p>
        </p:txBody>
      </p:sp>
      <p:sp>
        <p:nvSpPr>
          <p:cNvPr id="347147" name="Line 11"/>
          <p:cNvSpPr>
            <a:spLocks noChangeShapeType="1"/>
          </p:cNvSpPr>
          <p:nvPr/>
        </p:nvSpPr>
        <p:spPr bwMode="auto">
          <a:xfrm>
            <a:off x="2798763" y="1898650"/>
            <a:ext cx="149225"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48" name="Line 12"/>
          <p:cNvSpPr>
            <a:spLocks noChangeShapeType="1"/>
          </p:cNvSpPr>
          <p:nvPr/>
        </p:nvSpPr>
        <p:spPr bwMode="auto">
          <a:xfrm>
            <a:off x="2798763" y="2954338"/>
            <a:ext cx="149225"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49" name="Line 13"/>
          <p:cNvSpPr>
            <a:spLocks noChangeShapeType="1"/>
          </p:cNvSpPr>
          <p:nvPr/>
        </p:nvSpPr>
        <p:spPr bwMode="auto">
          <a:xfrm>
            <a:off x="2798763" y="3479800"/>
            <a:ext cx="149225"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0" name="Line 14"/>
          <p:cNvSpPr>
            <a:spLocks noChangeShapeType="1"/>
          </p:cNvSpPr>
          <p:nvPr/>
        </p:nvSpPr>
        <p:spPr bwMode="auto">
          <a:xfrm>
            <a:off x="2798763" y="4008438"/>
            <a:ext cx="149225"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1" name="Line 15"/>
          <p:cNvSpPr>
            <a:spLocks noChangeShapeType="1"/>
          </p:cNvSpPr>
          <p:nvPr/>
        </p:nvSpPr>
        <p:spPr bwMode="auto">
          <a:xfrm>
            <a:off x="2798763" y="5064125"/>
            <a:ext cx="149225"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2" name="Line 16"/>
          <p:cNvSpPr>
            <a:spLocks noChangeShapeType="1"/>
          </p:cNvSpPr>
          <p:nvPr/>
        </p:nvSpPr>
        <p:spPr bwMode="auto">
          <a:xfrm>
            <a:off x="4394200" y="5430838"/>
            <a:ext cx="0" cy="16510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3" name="Line 17"/>
          <p:cNvSpPr>
            <a:spLocks noChangeShapeType="1"/>
          </p:cNvSpPr>
          <p:nvPr/>
        </p:nvSpPr>
        <p:spPr bwMode="auto">
          <a:xfrm>
            <a:off x="5957888" y="5430838"/>
            <a:ext cx="0" cy="16510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4" name="Line 18"/>
          <p:cNvSpPr>
            <a:spLocks noChangeShapeType="1"/>
          </p:cNvSpPr>
          <p:nvPr/>
        </p:nvSpPr>
        <p:spPr bwMode="auto">
          <a:xfrm>
            <a:off x="7532688" y="5430838"/>
            <a:ext cx="0" cy="16510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55" name="Rectangle 19"/>
          <p:cNvSpPr>
            <a:spLocks noChangeArrowheads="1"/>
          </p:cNvSpPr>
          <p:nvPr/>
        </p:nvSpPr>
        <p:spPr bwMode="auto">
          <a:xfrm>
            <a:off x="3687763" y="5648325"/>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6</a:t>
            </a:r>
            <a:endParaRPr lang="en-US" sz="1400">
              <a:latin typeface="Myriad Pro" pitchFamily="34" charset="0"/>
            </a:endParaRPr>
          </a:p>
        </p:txBody>
      </p:sp>
      <p:sp>
        <p:nvSpPr>
          <p:cNvPr id="347156" name="Rectangle 20"/>
          <p:cNvSpPr>
            <a:spLocks noChangeArrowheads="1"/>
          </p:cNvSpPr>
          <p:nvPr/>
        </p:nvSpPr>
        <p:spPr bwMode="auto">
          <a:xfrm>
            <a:off x="2574925" y="5648325"/>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a:latin typeface="Myriad Pro" pitchFamily="34" charset="0"/>
            </a:endParaRPr>
          </a:p>
        </p:txBody>
      </p:sp>
      <p:sp>
        <p:nvSpPr>
          <p:cNvPr id="347157" name="Rectangle 21"/>
          <p:cNvSpPr>
            <a:spLocks noChangeArrowheads="1"/>
          </p:cNvSpPr>
          <p:nvPr/>
        </p:nvSpPr>
        <p:spPr bwMode="auto">
          <a:xfrm>
            <a:off x="4137025" y="5648325"/>
            <a:ext cx="40235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5,000</a:t>
            </a:r>
            <a:endParaRPr lang="en-US" sz="1400">
              <a:latin typeface="Myriad Pro" pitchFamily="34" charset="0"/>
            </a:endParaRPr>
          </a:p>
        </p:txBody>
      </p:sp>
      <p:sp>
        <p:nvSpPr>
          <p:cNvPr id="347158" name="Rectangle 22"/>
          <p:cNvSpPr>
            <a:spLocks noChangeArrowheads="1"/>
          </p:cNvSpPr>
          <p:nvPr/>
        </p:nvSpPr>
        <p:spPr bwMode="auto">
          <a:xfrm>
            <a:off x="5657850" y="5648325"/>
            <a:ext cx="4937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10,000</a:t>
            </a:r>
            <a:endParaRPr lang="en-US" sz="1400">
              <a:latin typeface="Myriad Pro" pitchFamily="34" charset="0"/>
            </a:endParaRPr>
          </a:p>
        </p:txBody>
      </p:sp>
      <p:sp>
        <p:nvSpPr>
          <p:cNvPr id="347159" name="Rectangle 23"/>
          <p:cNvSpPr>
            <a:spLocks noChangeArrowheads="1"/>
          </p:cNvSpPr>
          <p:nvPr/>
        </p:nvSpPr>
        <p:spPr bwMode="auto">
          <a:xfrm>
            <a:off x="7218363" y="5648325"/>
            <a:ext cx="4937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15,000</a:t>
            </a:r>
            <a:endParaRPr lang="en-US" sz="1400">
              <a:latin typeface="Myriad Pro" pitchFamily="34" charset="0"/>
            </a:endParaRPr>
          </a:p>
        </p:txBody>
      </p:sp>
      <p:sp>
        <p:nvSpPr>
          <p:cNvPr id="347160" name="Rectangle 24"/>
          <p:cNvSpPr>
            <a:spLocks noChangeArrowheads="1"/>
          </p:cNvSpPr>
          <p:nvPr/>
        </p:nvSpPr>
        <p:spPr bwMode="auto">
          <a:xfrm>
            <a:off x="2238375" y="1762125"/>
            <a:ext cx="36548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$140</a:t>
            </a:r>
            <a:endParaRPr lang="en-US" sz="1400">
              <a:latin typeface="Myriad Pro" pitchFamily="34" charset="0"/>
            </a:endParaRPr>
          </a:p>
        </p:txBody>
      </p:sp>
      <p:sp>
        <p:nvSpPr>
          <p:cNvPr id="347161" name="Rectangle 25"/>
          <p:cNvSpPr>
            <a:spLocks noChangeArrowheads="1"/>
          </p:cNvSpPr>
          <p:nvPr/>
        </p:nvSpPr>
        <p:spPr bwMode="auto">
          <a:xfrm>
            <a:off x="2351088" y="2292350"/>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120</a:t>
            </a:r>
            <a:endParaRPr lang="en-US" sz="1400">
              <a:latin typeface="Myriad Pro" pitchFamily="34" charset="0"/>
            </a:endParaRPr>
          </a:p>
        </p:txBody>
      </p:sp>
      <p:sp>
        <p:nvSpPr>
          <p:cNvPr id="347162" name="Rectangle 26"/>
          <p:cNvSpPr>
            <a:spLocks noChangeArrowheads="1"/>
          </p:cNvSpPr>
          <p:nvPr/>
        </p:nvSpPr>
        <p:spPr bwMode="auto">
          <a:xfrm>
            <a:off x="2351088" y="2819400"/>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100</a:t>
            </a:r>
            <a:endParaRPr lang="en-US" sz="1400">
              <a:latin typeface="Myriad Pro" pitchFamily="34" charset="0"/>
            </a:endParaRPr>
          </a:p>
        </p:txBody>
      </p:sp>
      <p:sp>
        <p:nvSpPr>
          <p:cNvPr id="347163" name="Rectangle 27"/>
          <p:cNvSpPr>
            <a:spLocks noChangeArrowheads="1"/>
          </p:cNvSpPr>
          <p:nvPr/>
        </p:nvSpPr>
        <p:spPr bwMode="auto">
          <a:xfrm>
            <a:off x="2462213" y="335438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80</a:t>
            </a:r>
            <a:endParaRPr lang="en-US" sz="1400">
              <a:latin typeface="Myriad Pro" pitchFamily="34" charset="0"/>
            </a:endParaRPr>
          </a:p>
        </p:txBody>
      </p:sp>
      <p:sp>
        <p:nvSpPr>
          <p:cNvPr id="347164" name="Rectangle 28"/>
          <p:cNvSpPr>
            <a:spLocks noChangeArrowheads="1"/>
          </p:cNvSpPr>
          <p:nvPr/>
        </p:nvSpPr>
        <p:spPr bwMode="auto">
          <a:xfrm>
            <a:off x="2462213" y="388143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60</a:t>
            </a:r>
            <a:endParaRPr lang="en-US" sz="1400">
              <a:latin typeface="Myriad Pro" pitchFamily="34" charset="0"/>
            </a:endParaRPr>
          </a:p>
        </p:txBody>
      </p:sp>
      <p:sp>
        <p:nvSpPr>
          <p:cNvPr id="347165" name="Rectangle 29"/>
          <p:cNvSpPr>
            <a:spLocks noChangeArrowheads="1"/>
          </p:cNvSpPr>
          <p:nvPr/>
        </p:nvSpPr>
        <p:spPr bwMode="auto">
          <a:xfrm>
            <a:off x="2462213" y="4416425"/>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40</a:t>
            </a:r>
            <a:endParaRPr lang="en-US" sz="1400">
              <a:latin typeface="Myriad Pro" pitchFamily="34" charset="0"/>
            </a:endParaRPr>
          </a:p>
        </p:txBody>
      </p:sp>
      <p:sp>
        <p:nvSpPr>
          <p:cNvPr id="347166" name="Rectangle 30"/>
          <p:cNvSpPr>
            <a:spLocks noChangeArrowheads="1"/>
          </p:cNvSpPr>
          <p:nvPr/>
        </p:nvSpPr>
        <p:spPr bwMode="auto">
          <a:xfrm>
            <a:off x="2462213" y="4946650"/>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20</a:t>
            </a:r>
            <a:endParaRPr lang="en-US" sz="1400">
              <a:latin typeface="Myriad Pro" pitchFamily="34" charset="0"/>
            </a:endParaRPr>
          </a:p>
        </p:txBody>
      </p:sp>
      <p:sp>
        <p:nvSpPr>
          <p:cNvPr id="347167" name="Rectangle 31"/>
          <p:cNvSpPr>
            <a:spLocks noChangeArrowheads="1"/>
          </p:cNvSpPr>
          <p:nvPr/>
        </p:nvSpPr>
        <p:spPr bwMode="auto">
          <a:xfrm>
            <a:off x="5734050" y="5991225"/>
            <a:ext cx="178106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Quantity of hotel rooms</a:t>
            </a:r>
            <a:endParaRPr lang="en-US" sz="1400" dirty="0">
              <a:latin typeface="Myriad Pro" pitchFamily="34" charset="0"/>
            </a:endParaRPr>
          </a:p>
        </p:txBody>
      </p:sp>
      <p:sp>
        <p:nvSpPr>
          <p:cNvPr id="347168" name="Rectangle 32"/>
          <p:cNvSpPr>
            <a:spLocks noChangeArrowheads="1"/>
          </p:cNvSpPr>
          <p:nvPr/>
        </p:nvSpPr>
        <p:spPr bwMode="auto">
          <a:xfrm>
            <a:off x="7591425" y="3933825"/>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Myriad Pro" pitchFamily="34" charset="0"/>
            </a:endParaRPr>
          </a:p>
        </p:txBody>
      </p:sp>
      <p:sp>
        <p:nvSpPr>
          <p:cNvPr id="347169" name="Rectangle 33"/>
          <p:cNvSpPr>
            <a:spLocks noChangeArrowheads="1"/>
          </p:cNvSpPr>
          <p:nvPr/>
        </p:nvSpPr>
        <p:spPr bwMode="auto">
          <a:xfrm>
            <a:off x="5927725" y="312578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dirty="0">
              <a:latin typeface="Myriad Pro" pitchFamily="34" charset="0"/>
            </a:endParaRPr>
          </a:p>
        </p:txBody>
      </p:sp>
      <p:sp>
        <p:nvSpPr>
          <p:cNvPr id="347170" name="Line 34"/>
          <p:cNvSpPr>
            <a:spLocks noChangeShapeType="1"/>
          </p:cNvSpPr>
          <p:nvPr/>
        </p:nvSpPr>
        <p:spPr bwMode="auto">
          <a:xfrm flipH="1">
            <a:off x="2798763" y="5595938"/>
            <a:ext cx="5202237"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71" name="Rectangle 35"/>
          <p:cNvSpPr>
            <a:spLocks noChangeArrowheads="1"/>
          </p:cNvSpPr>
          <p:nvPr/>
        </p:nvSpPr>
        <p:spPr bwMode="auto">
          <a:xfrm>
            <a:off x="3200400" y="3276600"/>
            <a:ext cx="12954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Area = tax revenue</a:t>
            </a:r>
            <a:endParaRPr lang="en-US" sz="1400">
              <a:latin typeface="Myriad Pro" pitchFamily="34" charset="0"/>
            </a:endParaRPr>
          </a:p>
        </p:txBody>
      </p:sp>
      <p:sp>
        <p:nvSpPr>
          <p:cNvPr id="347172" name="Freeform 36"/>
          <p:cNvSpPr>
            <a:spLocks/>
          </p:cNvSpPr>
          <p:nvPr/>
        </p:nvSpPr>
        <p:spPr bwMode="auto">
          <a:xfrm>
            <a:off x="2209800" y="2946400"/>
            <a:ext cx="155575" cy="1076325"/>
          </a:xfrm>
          <a:custGeom>
            <a:avLst/>
            <a:gdLst>
              <a:gd name="T0" fmla="*/ 25 w 25"/>
              <a:gd name="T1" fmla="*/ 158 h 158"/>
              <a:gd name="T2" fmla="*/ 10 w 25"/>
              <a:gd name="T3" fmla="*/ 142 h 158"/>
              <a:gd name="T4" fmla="*/ 10 w 25"/>
              <a:gd name="T5" fmla="*/ 90 h 158"/>
              <a:gd name="T6" fmla="*/ 0 w 25"/>
              <a:gd name="T7" fmla="*/ 79 h 158"/>
              <a:gd name="T8" fmla="*/ 10 w 25"/>
              <a:gd name="T9" fmla="*/ 69 h 158"/>
              <a:gd name="T10" fmla="*/ 10 w 25"/>
              <a:gd name="T11" fmla="*/ 16 h 158"/>
              <a:gd name="T12" fmla="*/ 25 w 25"/>
              <a:gd name="T13" fmla="*/ 0 h 158"/>
            </a:gdLst>
            <a:ahLst/>
            <a:cxnLst>
              <a:cxn ang="0">
                <a:pos x="T0" y="T1"/>
              </a:cxn>
              <a:cxn ang="0">
                <a:pos x="T2" y="T3"/>
              </a:cxn>
              <a:cxn ang="0">
                <a:pos x="T4" y="T5"/>
              </a:cxn>
              <a:cxn ang="0">
                <a:pos x="T6" y="T7"/>
              </a:cxn>
              <a:cxn ang="0">
                <a:pos x="T8" y="T9"/>
              </a:cxn>
              <a:cxn ang="0">
                <a:pos x="T10" y="T11"/>
              </a:cxn>
              <a:cxn ang="0">
                <a:pos x="T12" y="T13"/>
              </a:cxn>
            </a:cxnLst>
            <a:rect l="0" t="0" r="r" b="b"/>
            <a:pathLst>
              <a:path w="25" h="158">
                <a:moveTo>
                  <a:pt x="25" y="158"/>
                </a:moveTo>
                <a:cubicBezTo>
                  <a:pt x="15" y="158"/>
                  <a:pt x="10" y="155"/>
                  <a:pt x="10" y="142"/>
                </a:cubicBezTo>
                <a:cubicBezTo>
                  <a:pt x="10" y="139"/>
                  <a:pt x="10" y="92"/>
                  <a:pt x="10" y="90"/>
                </a:cubicBezTo>
                <a:cubicBezTo>
                  <a:pt x="10" y="86"/>
                  <a:pt x="8" y="79"/>
                  <a:pt x="0" y="79"/>
                </a:cubicBezTo>
                <a:cubicBezTo>
                  <a:pt x="8" y="79"/>
                  <a:pt x="10" y="72"/>
                  <a:pt x="10" y="69"/>
                </a:cubicBezTo>
                <a:cubicBezTo>
                  <a:pt x="10" y="66"/>
                  <a:pt x="10" y="19"/>
                  <a:pt x="10" y="16"/>
                </a:cubicBezTo>
                <a:cubicBezTo>
                  <a:pt x="10" y="3"/>
                  <a:pt x="15" y="0"/>
                  <a:pt x="25" y="0"/>
                </a:cubicBezTo>
              </a:path>
            </a:pathLst>
          </a:custGeom>
          <a:noFill/>
          <a:ln w="26988"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7173" name="Freeform 37"/>
          <p:cNvSpPr>
            <a:spLocks/>
          </p:cNvSpPr>
          <p:nvPr/>
        </p:nvSpPr>
        <p:spPr bwMode="auto">
          <a:xfrm>
            <a:off x="381000" y="3048000"/>
            <a:ext cx="1620838" cy="708025"/>
          </a:xfrm>
          <a:custGeom>
            <a:avLst/>
            <a:gdLst>
              <a:gd name="T0" fmla="*/ 260 w 260"/>
              <a:gd name="T1" fmla="*/ 91 h 104"/>
              <a:gd name="T2" fmla="*/ 248 w 260"/>
              <a:gd name="T3" fmla="*/ 104 h 104"/>
              <a:gd name="T4" fmla="*/ 12 w 260"/>
              <a:gd name="T5" fmla="*/ 104 h 104"/>
              <a:gd name="T6" fmla="*/ 0 w 260"/>
              <a:gd name="T7" fmla="*/ 91 h 104"/>
              <a:gd name="T8" fmla="*/ 0 w 260"/>
              <a:gd name="T9" fmla="*/ 12 h 104"/>
              <a:gd name="T10" fmla="*/ 12 w 260"/>
              <a:gd name="T11" fmla="*/ 0 h 104"/>
              <a:gd name="T12" fmla="*/ 248 w 260"/>
              <a:gd name="T13" fmla="*/ 0 h 104"/>
              <a:gd name="T14" fmla="*/ 260 w 260"/>
              <a:gd name="T15" fmla="*/ 12 h 104"/>
              <a:gd name="T16" fmla="*/ 260 w 260"/>
              <a:gd name="T17"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04">
                <a:moveTo>
                  <a:pt x="260" y="91"/>
                </a:moveTo>
                <a:cubicBezTo>
                  <a:pt x="260" y="98"/>
                  <a:pt x="254" y="104"/>
                  <a:pt x="248" y="104"/>
                </a:cubicBezTo>
                <a:cubicBezTo>
                  <a:pt x="12" y="104"/>
                  <a:pt x="12" y="104"/>
                  <a:pt x="12" y="104"/>
                </a:cubicBezTo>
                <a:cubicBezTo>
                  <a:pt x="5" y="104"/>
                  <a:pt x="0" y="98"/>
                  <a:pt x="0" y="91"/>
                </a:cubicBezTo>
                <a:cubicBezTo>
                  <a:pt x="0" y="12"/>
                  <a:pt x="0" y="12"/>
                  <a:pt x="0" y="12"/>
                </a:cubicBezTo>
                <a:cubicBezTo>
                  <a:pt x="0" y="5"/>
                  <a:pt x="5" y="0"/>
                  <a:pt x="12" y="0"/>
                </a:cubicBezTo>
                <a:cubicBezTo>
                  <a:pt x="248" y="0"/>
                  <a:pt x="248" y="0"/>
                  <a:pt x="248" y="0"/>
                </a:cubicBezTo>
                <a:cubicBezTo>
                  <a:pt x="254" y="0"/>
                  <a:pt x="260" y="5"/>
                  <a:pt x="260" y="12"/>
                </a:cubicBezTo>
                <a:lnTo>
                  <a:pt x="260" y="91"/>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7174" name="Rectangle 38"/>
          <p:cNvSpPr>
            <a:spLocks noChangeArrowheads="1"/>
          </p:cNvSpPr>
          <p:nvPr/>
        </p:nvSpPr>
        <p:spPr bwMode="auto">
          <a:xfrm>
            <a:off x="457200" y="3198813"/>
            <a:ext cx="1497012"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$40 per </a:t>
            </a:r>
            <a:r>
              <a:rPr lang="en-US" sz="1400" dirty="0" smtClean="0">
                <a:solidFill>
                  <a:srgbClr val="000000"/>
                </a:solidFill>
                <a:latin typeface="Myriad Pro" pitchFamily="34" charset="0"/>
              </a:rPr>
              <a:t>room.</a:t>
            </a:r>
            <a:endParaRPr lang="en-US" sz="1400" dirty="0">
              <a:latin typeface="Myriad Pro" pitchFamily="34" charset="0"/>
            </a:endParaRPr>
          </a:p>
        </p:txBody>
      </p:sp>
      <p:sp>
        <p:nvSpPr>
          <p:cNvPr id="347175" name="Rectangle 39"/>
          <p:cNvSpPr>
            <a:spLocks noChangeArrowheads="1"/>
          </p:cNvSpPr>
          <p:nvPr/>
        </p:nvSpPr>
        <p:spPr bwMode="auto">
          <a:xfrm>
            <a:off x="4441825" y="262413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A</a:t>
            </a:r>
            <a:endParaRPr lang="en-US" sz="1400" i="1" dirty="0">
              <a:latin typeface="Myriad Pro" pitchFamily="34" charset="0"/>
            </a:endParaRPr>
          </a:p>
        </p:txBody>
      </p:sp>
      <p:sp>
        <p:nvSpPr>
          <p:cNvPr id="347176" name="Line 40"/>
          <p:cNvSpPr>
            <a:spLocks noChangeShapeType="1"/>
          </p:cNvSpPr>
          <p:nvPr/>
        </p:nvSpPr>
        <p:spPr bwMode="auto">
          <a:xfrm>
            <a:off x="2779713" y="2409825"/>
            <a:ext cx="4752975" cy="1620838"/>
          </a:xfrm>
          <a:prstGeom prst="line">
            <a:avLst/>
          </a:prstGeom>
          <a:noFill/>
          <a:ln w="3651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77" name="Line 41"/>
          <p:cNvSpPr>
            <a:spLocks noChangeShapeType="1"/>
          </p:cNvSpPr>
          <p:nvPr/>
        </p:nvSpPr>
        <p:spPr bwMode="auto">
          <a:xfrm flipH="1">
            <a:off x="2760663" y="2960688"/>
            <a:ext cx="4759325" cy="1606550"/>
          </a:xfrm>
          <a:prstGeom prst="line">
            <a:avLst/>
          </a:prstGeom>
          <a:noFill/>
          <a:ln w="3651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80" name="Oval 44"/>
          <p:cNvSpPr>
            <a:spLocks noChangeArrowheads="1"/>
          </p:cNvSpPr>
          <p:nvPr/>
        </p:nvSpPr>
        <p:spPr bwMode="auto">
          <a:xfrm>
            <a:off x="5902325" y="3417888"/>
            <a:ext cx="122238" cy="1365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7181" name="Line 45"/>
          <p:cNvSpPr>
            <a:spLocks noChangeShapeType="1"/>
          </p:cNvSpPr>
          <p:nvPr/>
        </p:nvSpPr>
        <p:spPr bwMode="auto">
          <a:xfrm flipV="1">
            <a:off x="2798763" y="1023938"/>
            <a:ext cx="0" cy="456565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7182" name="Rectangle 46"/>
          <p:cNvSpPr>
            <a:spLocks noChangeArrowheads="1"/>
          </p:cNvSpPr>
          <p:nvPr/>
        </p:nvSpPr>
        <p:spPr bwMode="auto">
          <a:xfrm>
            <a:off x="1624013" y="990600"/>
            <a:ext cx="113823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 of hotel room</a:t>
            </a:r>
            <a:endParaRPr lang="en-US" sz="1400">
              <a:latin typeface="Myriad Pro" pitchFamily="34" charset="0"/>
            </a:endParaRPr>
          </a:p>
        </p:txBody>
      </p:sp>
      <p:cxnSp>
        <p:nvCxnSpPr>
          <p:cNvPr id="46" name="Straight Connector 86"/>
          <p:cNvCxnSpPr>
            <a:cxnSpLocks noChangeShapeType="1"/>
          </p:cNvCxnSpPr>
          <p:nvPr/>
        </p:nvCxnSpPr>
        <p:spPr bwMode="auto">
          <a:xfrm>
            <a:off x="4402666" y="2946399"/>
            <a:ext cx="0" cy="25574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7184" name="Rectangle 48"/>
          <p:cNvSpPr>
            <a:spLocks noChangeArrowheads="1"/>
          </p:cNvSpPr>
          <p:nvPr/>
        </p:nvSpPr>
        <p:spPr bwMode="auto">
          <a:xfrm>
            <a:off x="3505200" y="1143000"/>
            <a:ext cx="4800600" cy="646331"/>
          </a:xfrm>
          <a:prstGeom prst="rect">
            <a:avLst/>
          </a:prstGeom>
          <a:noFill/>
          <a:ln>
            <a:noFill/>
          </a:ln>
          <a:effectLst/>
        </p:spPr>
        <p:txBody>
          <a:bodyPr>
            <a:spAutoFit/>
          </a:bodyPr>
          <a:lstStyle/>
          <a:p>
            <a:pPr marL="1588" indent="-1588"/>
            <a:r>
              <a:rPr lang="en-US" b="1" i="1" dirty="0">
                <a:solidFill>
                  <a:schemeClr val="tx1">
                    <a:lumMod val="75000"/>
                    <a:lumOff val="25000"/>
                  </a:schemeClr>
                </a:solidFill>
                <a:latin typeface="Myriad Pro" pitchFamily="34" charset="0"/>
              </a:rPr>
              <a:t>The tax revenue collected </a:t>
            </a:r>
            <a:r>
              <a:rPr lang="en-US" b="1" i="1" dirty="0" smtClean="0">
                <a:solidFill>
                  <a:schemeClr val="tx1">
                    <a:lumMod val="75000"/>
                    <a:lumOff val="25000"/>
                  </a:schemeClr>
                </a:solidFill>
                <a:latin typeface="Myriad Pro" pitchFamily="34" charset="0"/>
              </a:rPr>
              <a:t>=</a:t>
            </a:r>
            <a:endParaRPr lang="en-US" b="1" i="1" dirty="0">
              <a:solidFill>
                <a:schemeClr val="tx1">
                  <a:lumMod val="75000"/>
                  <a:lumOff val="25000"/>
                </a:schemeClr>
              </a:solidFill>
              <a:latin typeface="Myriad Pro" pitchFamily="34" charset="0"/>
            </a:endParaRPr>
          </a:p>
          <a:p>
            <a:pPr marL="1588" indent="-1588"/>
            <a:r>
              <a:rPr lang="en-US" b="1" i="1" dirty="0" smtClean="0">
                <a:solidFill>
                  <a:schemeClr val="tx1">
                    <a:lumMod val="75000"/>
                    <a:lumOff val="25000"/>
                  </a:schemeClr>
                </a:solidFill>
                <a:latin typeface="Myriad Pro" pitchFamily="34" charset="0"/>
              </a:rPr>
              <a:t>$</a:t>
            </a:r>
            <a:r>
              <a:rPr lang="en-US" b="1" i="1" dirty="0">
                <a:solidFill>
                  <a:schemeClr val="tx1">
                    <a:lumMod val="75000"/>
                    <a:lumOff val="25000"/>
                  </a:schemeClr>
                </a:solidFill>
                <a:latin typeface="Myriad Pro" pitchFamily="34" charset="0"/>
              </a:rPr>
              <a:t>40 per room × 5,000 rooms = $200,000</a:t>
            </a:r>
          </a:p>
        </p:txBody>
      </p:sp>
      <p:cxnSp>
        <p:nvCxnSpPr>
          <p:cNvPr id="47" name="Straight Connector 86"/>
          <p:cNvCxnSpPr>
            <a:cxnSpLocks noChangeShapeType="1"/>
          </p:cNvCxnSpPr>
          <p:nvPr/>
        </p:nvCxnSpPr>
        <p:spPr bwMode="auto">
          <a:xfrm>
            <a:off x="2836334" y="2955394"/>
            <a:ext cx="1534012"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7178" name="Oval 42"/>
          <p:cNvSpPr>
            <a:spLocks noChangeArrowheads="1"/>
          </p:cNvSpPr>
          <p:nvPr/>
        </p:nvSpPr>
        <p:spPr bwMode="auto">
          <a:xfrm>
            <a:off x="4337050" y="2881313"/>
            <a:ext cx="125413" cy="13493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cxnSp>
        <p:nvCxnSpPr>
          <p:cNvPr id="48" name="Straight Connector 86"/>
          <p:cNvCxnSpPr>
            <a:cxnSpLocks noChangeShapeType="1"/>
          </p:cNvCxnSpPr>
          <p:nvPr/>
        </p:nvCxnSpPr>
        <p:spPr bwMode="auto">
          <a:xfrm>
            <a:off x="2836334" y="4013199"/>
            <a:ext cx="1534012"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2970213" y="3480858"/>
            <a:ext cx="2898775" cy="1588"/>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7179" name="Oval 43"/>
          <p:cNvSpPr>
            <a:spLocks noChangeArrowheads="1"/>
          </p:cNvSpPr>
          <p:nvPr/>
        </p:nvSpPr>
        <p:spPr bwMode="auto">
          <a:xfrm>
            <a:off x="4337050" y="3954463"/>
            <a:ext cx="125413" cy="1365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Tree>
    <p:extLst>
      <p:ext uri="{BB962C8B-B14F-4D97-AF65-F5344CB8AC3E}">
        <p14:creationId xmlns="" xmlns:p14="http://schemas.microsoft.com/office/powerpoint/2010/main" val="38039364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7172"/>
                                        </p:tgtEl>
                                        <p:attrNameLst>
                                          <p:attrName>style.visibility</p:attrName>
                                        </p:attrNameLst>
                                      </p:cBhvr>
                                      <p:to>
                                        <p:strVal val="visible"/>
                                      </p:to>
                                    </p:set>
                                    <p:animEffect transition="in" filter="fade">
                                      <p:cBhvr>
                                        <p:cTn id="7" dur="500"/>
                                        <p:tgtEl>
                                          <p:spTgt spid="34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7174"/>
                                        </p:tgtEl>
                                        <p:attrNameLst>
                                          <p:attrName>style.visibility</p:attrName>
                                        </p:attrNameLst>
                                      </p:cBhvr>
                                      <p:to>
                                        <p:strVal val="visible"/>
                                      </p:to>
                                    </p:set>
                                    <p:animEffect transition="in" filter="fade">
                                      <p:cBhvr>
                                        <p:cTn id="11" dur="500"/>
                                        <p:tgtEl>
                                          <p:spTgt spid="3471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7173"/>
                                        </p:tgtEl>
                                        <p:attrNameLst>
                                          <p:attrName>style.visibility</p:attrName>
                                        </p:attrNameLst>
                                      </p:cBhvr>
                                      <p:to>
                                        <p:strVal val="visible"/>
                                      </p:to>
                                    </p:set>
                                    <p:animEffect transition="in" filter="fade">
                                      <p:cBhvr>
                                        <p:cTn id="14" dur="500"/>
                                        <p:tgtEl>
                                          <p:spTgt spid="34717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47144"/>
                                        </p:tgtEl>
                                        <p:attrNameLst>
                                          <p:attrName>style.visibility</p:attrName>
                                        </p:attrNameLst>
                                      </p:cBhvr>
                                      <p:to>
                                        <p:strVal val="visible"/>
                                      </p:to>
                                    </p:set>
                                    <p:animEffect transition="in" filter="fade">
                                      <p:cBhvr>
                                        <p:cTn id="19" dur="500"/>
                                        <p:tgtEl>
                                          <p:spTgt spid="347144"/>
                                        </p:tgtEl>
                                      </p:cBhvr>
                                    </p:animEffect>
                                  </p:childTnLst>
                                </p:cTn>
                              </p:par>
                            </p:childTnLst>
                          </p:cTn>
                        </p:par>
                        <p:par>
                          <p:cTn id="20" fill="hold" nodeType="afterGroup">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47171"/>
                                        </p:tgtEl>
                                        <p:attrNameLst>
                                          <p:attrName>style.visibility</p:attrName>
                                        </p:attrNameLst>
                                      </p:cBhvr>
                                      <p:to>
                                        <p:strVal val="visible"/>
                                      </p:to>
                                    </p:set>
                                    <p:animEffect transition="in" filter="fade">
                                      <p:cBhvr>
                                        <p:cTn id="23" dur="500"/>
                                        <p:tgtEl>
                                          <p:spTgt spid="3471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7184"/>
                                        </p:tgtEl>
                                        <p:attrNameLst>
                                          <p:attrName>style.visibility</p:attrName>
                                        </p:attrNameLst>
                                      </p:cBhvr>
                                      <p:to>
                                        <p:strVal val="visible"/>
                                      </p:to>
                                    </p:set>
                                    <p:animEffect transition="in" filter="fade">
                                      <p:cBhvr>
                                        <p:cTn id="28" dur="500"/>
                                        <p:tgtEl>
                                          <p:spTgt spid="34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4" grpId="0" animBg="1"/>
      <p:bldP spid="347171" grpId="0"/>
      <p:bldP spid="347172" grpId="0" animBg="1"/>
      <p:bldP spid="347173" grpId="0" animBg="1"/>
      <p:bldP spid="347174" grpId="0"/>
      <p:bldP spid="3471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86"/>
          <p:cNvCxnSpPr>
            <a:cxnSpLocks noChangeShapeType="1"/>
          </p:cNvCxnSpPr>
          <p:nvPr/>
        </p:nvCxnSpPr>
        <p:spPr bwMode="auto">
          <a:xfrm>
            <a:off x="7064904" y="3810000"/>
            <a:ext cx="0" cy="2244149"/>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9186" name="Rectangle 2"/>
          <p:cNvSpPr>
            <a:spLocks noGrp="1" noRot="1" noChangeArrowheads="1"/>
          </p:cNvSpPr>
          <p:nvPr>
            <p:ph type="title"/>
          </p:nvPr>
        </p:nvSpPr>
        <p:spPr/>
        <p:txBody>
          <a:bodyPr>
            <a:noAutofit/>
          </a:bodyPr>
          <a:lstStyle/>
          <a:p>
            <a:pPr algn="l"/>
            <a:r>
              <a:rPr lang="en-US" sz="3200" dirty="0" smtClean="0"/>
              <a:t>Increasing the  Tax Rate Does Not Necessarily Increase Revenue</a:t>
            </a:r>
          </a:p>
        </p:txBody>
      </p:sp>
      <p:cxnSp>
        <p:nvCxnSpPr>
          <p:cNvPr id="548914" name="Straight Connector 86"/>
          <p:cNvCxnSpPr>
            <a:cxnSpLocks noChangeShapeType="1"/>
          </p:cNvCxnSpPr>
          <p:nvPr/>
        </p:nvCxnSpPr>
        <p:spPr bwMode="auto">
          <a:xfrm>
            <a:off x="2877080" y="3810000"/>
            <a:ext cx="0" cy="2244149"/>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2" name="Straight Connector 86"/>
          <p:cNvCxnSpPr>
            <a:cxnSpLocks noChangeShapeType="1"/>
          </p:cNvCxnSpPr>
          <p:nvPr/>
        </p:nvCxnSpPr>
        <p:spPr bwMode="auto">
          <a:xfrm>
            <a:off x="1249161" y="3527425"/>
            <a:ext cx="1252411"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4" name="Straight Connector 86"/>
          <p:cNvCxnSpPr>
            <a:cxnSpLocks noChangeShapeType="1"/>
          </p:cNvCxnSpPr>
          <p:nvPr/>
        </p:nvCxnSpPr>
        <p:spPr bwMode="auto">
          <a:xfrm>
            <a:off x="1374775" y="4083050"/>
            <a:ext cx="10350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9195" name="Rectangle 11"/>
          <p:cNvSpPr>
            <a:spLocks noChangeArrowheads="1"/>
          </p:cNvSpPr>
          <p:nvPr/>
        </p:nvSpPr>
        <p:spPr bwMode="auto">
          <a:xfrm>
            <a:off x="2514600" y="6324600"/>
            <a:ext cx="178106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Quantity of hotel rooms</a:t>
            </a:r>
            <a:endParaRPr lang="en-US" sz="1400">
              <a:latin typeface="Myriad Pro" pitchFamily="34" charset="0"/>
            </a:endParaRPr>
          </a:p>
        </p:txBody>
      </p:sp>
      <p:sp>
        <p:nvSpPr>
          <p:cNvPr id="349196" name="Rectangle 12"/>
          <p:cNvSpPr>
            <a:spLocks noChangeArrowheads="1"/>
          </p:cNvSpPr>
          <p:nvPr/>
        </p:nvSpPr>
        <p:spPr bwMode="auto">
          <a:xfrm>
            <a:off x="427038" y="1112838"/>
            <a:ext cx="77628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 of hotel room</a:t>
            </a:r>
            <a:endParaRPr lang="en-US" sz="1400">
              <a:latin typeface="Myriad Pro" pitchFamily="34" charset="0"/>
            </a:endParaRPr>
          </a:p>
        </p:txBody>
      </p:sp>
      <p:sp>
        <p:nvSpPr>
          <p:cNvPr id="349197" name="Rectangle 13"/>
          <p:cNvSpPr>
            <a:spLocks noChangeArrowheads="1"/>
          </p:cNvSpPr>
          <p:nvPr/>
        </p:nvSpPr>
        <p:spPr bwMode="auto">
          <a:xfrm>
            <a:off x="3716338" y="3016250"/>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baseline="-25000" dirty="0">
              <a:latin typeface="Myriad Pro" pitchFamily="34" charset="0"/>
            </a:endParaRPr>
          </a:p>
        </p:txBody>
      </p:sp>
      <p:sp>
        <p:nvSpPr>
          <p:cNvPr id="349198" name="Line 14"/>
          <p:cNvSpPr>
            <a:spLocks noChangeShapeType="1"/>
          </p:cNvSpPr>
          <p:nvPr/>
        </p:nvSpPr>
        <p:spPr bwMode="auto">
          <a:xfrm>
            <a:off x="1254125" y="2155825"/>
            <a:ext cx="103188" cy="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199" name="Line 15"/>
          <p:cNvSpPr>
            <a:spLocks noChangeShapeType="1"/>
          </p:cNvSpPr>
          <p:nvPr/>
        </p:nvSpPr>
        <p:spPr bwMode="auto">
          <a:xfrm>
            <a:off x="1254125" y="3535363"/>
            <a:ext cx="103188" cy="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0" name="Line 16"/>
          <p:cNvSpPr>
            <a:spLocks noChangeShapeType="1"/>
          </p:cNvSpPr>
          <p:nvPr/>
        </p:nvSpPr>
        <p:spPr bwMode="auto">
          <a:xfrm>
            <a:off x="1254125" y="3817938"/>
            <a:ext cx="103188" cy="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1" name="Line 17"/>
          <p:cNvSpPr>
            <a:spLocks noChangeShapeType="1"/>
          </p:cNvSpPr>
          <p:nvPr/>
        </p:nvSpPr>
        <p:spPr bwMode="auto">
          <a:xfrm>
            <a:off x="1254125" y="4095750"/>
            <a:ext cx="103188" cy="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2" name="Line 18"/>
          <p:cNvSpPr>
            <a:spLocks noChangeShapeType="1"/>
          </p:cNvSpPr>
          <p:nvPr/>
        </p:nvSpPr>
        <p:spPr bwMode="auto">
          <a:xfrm>
            <a:off x="1254125" y="5481638"/>
            <a:ext cx="103188" cy="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3" name="Line 19"/>
          <p:cNvSpPr>
            <a:spLocks noChangeShapeType="1"/>
          </p:cNvSpPr>
          <p:nvPr/>
        </p:nvSpPr>
        <p:spPr bwMode="auto">
          <a:xfrm>
            <a:off x="2066925" y="5868988"/>
            <a:ext cx="0" cy="168275"/>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4" name="Line 20"/>
          <p:cNvSpPr>
            <a:spLocks noChangeShapeType="1"/>
          </p:cNvSpPr>
          <p:nvPr/>
        </p:nvSpPr>
        <p:spPr bwMode="auto">
          <a:xfrm>
            <a:off x="2870200" y="5868988"/>
            <a:ext cx="0" cy="168275"/>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5" name="Line 21"/>
          <p:cNvSpPr>
            <a:spLocks noChangeShapeType="1"/>
          </p:cNvSpPr>
          <p:nvPr/>
        </p:nvSpPr>
        <p:spPr bwMode="auto">
          <a:xfrm>
            <a:off x="3681413" y="5868988"/>
            <a:ext cx="0" cy="168275"/>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6" name="Line 22"/>
          <p:cNvSpPr>
            <a:spLocks noChangeShapeType="1"/>
          </p:cNvSpPr>
          <p:nvPr/>
        </p:nvSpPr>
        <p:spPr bwMode="auto">
          <a:xfrm>
            <a:off x="2471738" y="5868988"/>
            <a:ext cx="0" cy="168275"/>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07" name="Rectangle 23"/>
          <p:cNvSpPr>
            <a:spLocks noChangeArrowheads="1"/>
          </p:cNvSpPr>
          <p:nvPr/>
        </p:nvSpPr>
        <p:spPr bwMode="auto">
          <a:xfrm>
            <a:off x="1862138" y="6086475"/>
            <a:ext cx="65724"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6</a:t>
            </a:r>
            <a:endParaRPr lang="en-US" sz="1000" baseline="-25000">
              <a:latin typeface="Myriad Pro" pitchFamily="34" charset="0"/>
            </a:endParaRPr>
          </a:p>
        </p:txBody>
      </p:sp>
      <p:sp>
        <p:nvSpPr>
          <p:cNvPr id="349208" name="Rectangle 24"/>
          <p:cNvSpPr>
            <a:spLocks noChangeArrowheads="1"/>
          </p:cNvSpPr>
          <p:nvPr/>
        </p:nvSpPr>
        <p:spPr bwMode="auto">
          <a:xfrm>
            <a:off x="1101725" y="6086475"/>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baseline="-25000">
              <a:latin typeface="Myriad Pro" pitchFamily="34" charset="0"/>
            </a:endParaRPr>
          </a:p>
        </p:txBody>
      </p:sp>
      <p:sp>
        <p:nvSpPr>
          <p:cNvPr id="349209" name="Rectangle 25"/>
          <p:cNvSpPr>
            <a:spLocks noChangeArrowheads="1"/>
          </p:cNvSpPr>
          <p:nvPr/>
        </p:nvSpPr>
        <p:spPr bwMode="auto">
          <a:xfrm>
            <a:off x="1897063" y="6086475"/>
            <a:ext cx="2244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,000</a:t>
            </a:r>
            <a:endParaRPr lang="en-US" sz="1000" baseline="-25000">
              <a:latin typeface="Myriad Pro" pitchFamily="34" charset="0"/>
            </a:endParaRPr>
          </a:p>
        </p:txBody>
      </p:sp>
      <p:sp>
        <p:nvSpPr>
          <p:cNvPr id="349210" name="Rectangle 26"/>
          <p:cNvSpPr>
            <a:spLocks noChangeArrowheads="1"/>
          </p:cNvSpPr>
          <p:nvPr/>
        </p:nvSpPr>
        <p:spPr bwMode="auto">
          <a:xfrm>
            <a:off x="2301875" y="6086475"/>
            <a:ext cx="290144"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7,500</a:t>
            </a:r>
            <a:endParaRPr lang="en-US" sz="1000" baseline="-25000">
              <a:latin typeface="Myriad Pro" pitchFamily="34" charset="0"/>
            </a:endParaRPr>
          </a:p>
        </p:txBody>
      </p:sp>
      <p:sp>
        <p:nvSpPr>
          <p:cNvPr id="349211" name="Rectangle 27"/>
          <p:cNvSpPr>
            <a:spLocks noChangeArrowheads="1"/>
          </p:cNvSpPr>
          <p:nvPr/>
        </p:nvSpPr>
        <p:spPr bwMode="auto">
          <a:xfrm>
            <a:off x="2674938" y="6086475"/>
            <a:ext cx="35586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10,000</a:t>
            </a:r>
            <a:endParaRPr lang="en-US" sz="1000" baseline="-25000">
              <a:latin typeface="Myriad Pro" pitchFamily="34" charset="0"/>
            </a:endParaRPr>
          </a:p>
        </p:txBody>
      </p:sp>
      <p:sp>
        <p:nvSpPr>
          <p:cNvPr id="349212" name="Rectangle 28"/>
          <p:cNvSpPr>
            <a:spLocks noChangeArrowheads="1"/>
          </p:cNvSpPr>
          <p:nvPr/>
        </p:nvSpPr>
        <p:spPr bwMode="auto">
          <a:xfrm>
            <a:off x="3467100" y="6086475"/>
            <a:ext cx="35586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15,000</a:t>
            </a:r>
            <a:endParaRPr lang="en-US" sz="1000" baseline="-25000">
              <a:latin typeface="Myriad Pro" pitchFamily="34" charset="0"/>
            </a:endParaRPr>
          </a:p>
        </p:txBody>
      </p:sp>
      <p:sp>
        <p:nvSpPr>
          <p:cNvPr id="349213" name="Rectangle 29"/>
          <p:cNvSpPr>
            <a:spLocks noChangeArrowheads="1"/>
          </p:cNvSpPr>
          <p:nvPr/>
        </p:nvSpPr>
        <p:spPr bwMode="auto">
          <a:xfrm>
            <a:off x="838200" y="2005013"/>
            <a:ext cx="4318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$140</a:t>
            </a:r>
            <a:endParaRPr lang="en-US" sz="1400" baseline="-25000">
              <a:latin typeface="Myriad Pro" pitchFamily="34" charset="0"/>
            </a:endParaRPr>
          </a:p>
        </p:txBody>
      </p:sp>
      <p:sp>
        <p:nvSpPr>
          <p:cNvPr id="349214" name="Rectangle 30"/>
          <p:cNvSpPr>
            <a:spLocks noChangeArrowheads="1"/>
          </p:cNvSpPr>
          <p:nvPr/>
        </p:nvSpPr>
        <p:spPr bwMode="auto">
          <a:xfrm>
            <a:off x="949325" y="2562225"/>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120</a:t>
            </a:r>
            <a:endParaRPr lang="en-US" sz="1400" baseline="-25000">
              <a:latin typeface="Myriad Pro" pitchFamily="34" charset="0"/>
            </a:endParaRPr>
          </a:p>
        </p:txBody>
      </p:sp>
      <p:sp>
        <p:nvSpPr>
          <p:cNvPr id="349215" name="Rectangle 31"/>
          <p:cNvSpPr>
            <a:spLocks noChangeArrowheads="1"/>
          </p:cNvSpPr>
          <p:nvPr/>
        </p:nvSpPr>
        <p:spPr bwMode="auto">
          <a:xfrm>
            <a:off x="1027113" y="3675063"/>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80</a:t>
            </a:r>
            <a:endParaRPr lang="en-US" sz="1400" baseline="-25000">
              <a:latin typeface="Myriad Pro" pitchFamily="34" charset="0"/>
            </a:endParaRPr>
          </a:p>
        </p:txBody>
      </p:sp>
      <p:sp>
        <p:nvSpPr>
          <p:cNvPr id="349216" name="Rectangle 32"/>
          <p:cNvSpPr>
            <a:spLocks noChangeArrowheads="1"/>
          </p:cNvSpPr>
          <p:nvPr/>
        </p:nvSpPr>
        <p:spPr bwMode="auto">
          <a:xfrm>
            <a:off x="1027113" y="3390900"/>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90</a:t>
            </a:r>
            <a:endParaRPr lang="en-US" sz="1400" baseline="-25000">
              <a:latin typeface="Myriad Pro" pitchFamily="34" charset="0"/>
            </a:endParaRPr>
          </a:p>
        </p:txBody>
      </p:sp>
      <p:sp>
        <p:nvSpPr>
          <p:cNvPr id="349217" name="Rectangle 33"/>
          <p:cNvSpPr>
            <a:spLocks noChangeArrowheads="1"/>
          </p:cNvSpPr>
          <p:nvPr/>
        </p:nvSpPr>
        <p:spPr bwMode="auto">
          <a:xfrm>
            <a:off x="1027113" y="3956050"/>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70</a:t>
            </a:r>
            <a:endParaRPr lang="en-US" sz="1400" baseline="-25000">
              <a:latin typeface="Myriad Pro" pitchFamily="34" charset="0"/>
            </a:endParaRPr>
          </a:p>
        </p:txBody>
      </p:sp>
      <p:sp>
        <p:nvSpPr>
          <p:cNvPr id="349218" name="Rectangle 34"/>
          <p:cNvSpPr>
            <a:spLocks noChangeArrowheads="1"/>
          </p:cNvSpPr>
          <p:nvPr/>
        </p:nvSpPr>
        <p:spPr bwMode="auto">
          <a:xfrm>
            <a:off x="1027113" y="4791075"/>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40</a:t>
            </a:r>
            <a:endParaRPr lang="en-US" sz="1400" baseline="-25000">
              <a:latin typeface="Myriad Pro" pitchFamily="34" charset="0"/>
            </a:endParaRPr>
          </a:p>
        </p:txBody>
      </p:sp>
      <p:sp>
        <p:nvSpPr>
          <p:cNvPr id="349219" name="Rectangle 35"/>
          <p:cNvSpPr>
            <a:spLocks noChangeArrowheads="1"/>
          </p:cNvSpPr>
          <p:nvPr/>
        </p:nvSpPr>
        <p:spPr bwMode="auto">
          <a:xfrm>
            <a:off x="1027113" y="534828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20</a:t>
            </a:r>
            <a:endParaRPr lang="en-US" sz="1400" baseline="-25000">
              <a:latin typeface="Myriad Pro" pitchFamily="34" charset="0"/>
            </a:endParaRPr>
          </a:p>
        </p:txBody>
      </p:sp>
      <p:sp>
        <p:nvSpPr>
          <p:cNvPr id="349220" name="Rectangle 36"/>
          <p:cNvSpPr>
            <a:spLocks noChangeArrowheads="1"/>
          </p:cNvSpPr>
          <p:nvPr/>
        </p:nvSpPr>
        <p:spPr bwMode="auto">
          <a:xfrm>
            <a:off x="3721100" y="4265613"/>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baseline="-25000" dirty="0">
              <a:latin typeface="Myriad Pro" pitchFamily="34" charset="0"/>
            </a:endParaRPr>
          </a:p>
        </p:txBody>
      </p:sp>
      <p:sp>
        <p:nvSpPr>
          <p:cNvPr id="349221" name="Rectangle 37"/>
          <p:cNvSpPr>
            <a:spLocks noChangeArrowheads="1"/>
          </p:cNvSpPr>
          <p:nvPr/>
        </p:nvSpPr>
        <p:spPr bwMode="auto">
          <a:xfrm>
            <a:off x="2847975" y="344487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baseline="-25000" dirty="0">
              <a:latin typeface="Myriad Pro" pitchFamily="34" charset="0"/>
            </a:endParaRPr>
          </a:p>
        </p:txBody>
      </p:sp>
      <p:sp>
        <p:nvSpPr>
          <p:cNvPr id="349222" name="Freeform 38"/>
          <p:cNvSpPr>
            <a:spLocks/>
          </p:cNvSpPr>
          <p:nvPr/>
        </p:nvSpPr>
        <p:spPr bwMode="auto">
          <a:xfrm>
            <a:off x="838200" y="3505200"/>
            <a:ext cx="106363" cy="614363"/>
          </a:xfrm>
          <a:custGeom>
            <a:avLst/>
            <a:gdLst>
              <a:gd name="T0" fmla="*/ 25 w 25"/>
              <a:gd name="T1" fmla="*/ 86 h 86"/>
              <a:gd name="T2" fmla="*/ 10 w 25"/>
              <a:gd name="T3" fmla="*/ 70 h 86"/>
              <a:gd name="T4" fmla="*/ 10 w 25"/>
              <a:gd name="T5" fmla="*/ 54 h 86"/>
              <a:gd name="T6" fmla="*/ 0 w 25"/>
              <a:gd name="T7" fmla="*/ 43 h 86"/>
              <a:gd name="T8" fmla="*/ 10 w 25"/>
              <a:gd name="T9" fmla="*/ 33 h 86"/>
              <a:gd name="T10" fmla="*/ 10 w 25"/>
              <a:gd name="T11" fmla="*/ 16 h 86"/>
              <a:gd name="T12" fmla="*/ 25 w 25"/>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5" h="86">
                <a:moveTo>
                  <a:pt x="25" y="86"/>
                </a:moveTo>
                <a:cubicBezTo>
                  <a:pt x="15" y="86"/>
                  <a:pt x="10" y="83"/>
                  <a:pt x="10" y="70"/>
                </a:cubicBezTo>
                <a:cubicBezTo>
                  <a:pt x="10" y="67"/>
                  <a:pt x="10" y="56"/>
                  <a:pt x="10" y="54"/>
                </a:cubicBezTo>
                <a:cubicBezTo>
                  <a:pt x="10" y="50"/>
                  <a:pt x="8" y="43"/>
                  <a:pt x="0" y="43"/>
                </a:cubicBezTo>
                <a:cubicBezTo>
                  <a:pt x="8" y="43"/>
                  <a:pt x="10" y="36"/>
                  <a:pt x="10" y="33"/>
                </a:cubicBezTo>
                <a:cubicBezTo>
                  <a:pt x="10" y="30"/>
                  <a:pt x="10" y="19"/>
                  <a:pt x="10" y="16"/>
                </a:cubicBezTo>
                <a:cubicBezTo>
                  <a:pt x="10" y="3"/>
                  <a:pt x="15" y="0"/>
                  <a:pt x="25" y="0"/>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9223" name="Freeform 39"/>
          <p:cNvSpPr>
            <a:spLocks/>
          </p:cNvSpPr>
          <p:nvPr/>
        </p:nvSpPr>
        <p:spPr bwMode="auto">
          <a:xfrm>
            <a:off x="90488" y="3352800"/>
            <a:ext cx="712787" cy="942975"/>
          </a:xfrm>
          <a:custGeom>
            <a:avLst/>
            <a:gdLst>
              <a:gd name="T0" fmla="*/ 168 w 168"/>
              <a:gd name="T1" fmla="*/ 119 h 132"/>
              <a:gd name="T2" fmla="*/ 156 w 168"/>
              <a:gd name="T3" fmla="*/ 132 h 132"/>
              <a:gd name="T4" fmla="*/ 12 w 168"/>
              <a:gd name="T5" fmla="*/ 132 h 132"/>
              <a:gd name="T6" fmla="*/ 0 w 168"/>
              <a:gd name="T7" fmla="*/ 119 h 132"/>
              <a:gd name="T8" fmla="*/ 0 w 168"/>
              <a:gd name="T9" fmla="*/ 12 h 132"/>
              <a:gd name="T10" fmla="*/ 12 w 168"/>
              <a:gd name="T11" fmla="*/ 0 h 132"/>
              <a:gd name="T12" fmla="*/ 156 w 168"/>
              <a:gd name="T13" fmla="*/ 0 h 132"/>
              <a:gd name="T14" fmla="*/ 168 w 168"/>
              <a:gd name="T15" fmla="*/ 12 h 132"/>
              <a:gd name="T16" fmla="*/ 168 w 168"/>
              <a:gd name="T17" fmla="*/ 1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32">
                <a:moveTo>
                  <a:pt x="168" y="119"/>
                </a:moveTo>
                <a:cubicBezTo>
                  <a:pt x="168" y="126"/>
                  <a:pt x="162" y="132"/>
                  <a:pt x="156" y="132"/>
                </a:cubicBezTo>
                <a:cubicBezTo>
                  <a:pt x="12" y="132"/>
                  <a:pt x="12" y="132"/>
                  <a:pt x="12" y="132"/>
                </a:cubicBezTo>
                <a:cubicBezTo>
                  <a:pt x="5" y="132"/>
                  <a:pt x="0" y="126"/>
                  <a:pt x="0" y="119"/>
                </a:cubicBezTo>
                <a:cubicBezTo>
                  <a:pt x="0" y="12"/>
                  <a:pt x="0" y="12"/>
                  <a:pt x="0" y="12"/>
                </a:cubicBezTo>
                <a:cubicBezTo>
                  <a:pt x="0" y="5"/>
                  <a:pt x="5" y="0"/>
                  <a:pt x="12" y="0"/>
                </a:cubicBezTo>
                <a:cubicBezTo>
                  <a:pt x="156" y="0"/>
                  <a:pt x="156" y="0"/>
                  <a:pt x="156" y="0"/>
                </a:cubicBezTo>
                <a:cubicBezTo>
                  <a:pt x="162" y="0"/>
                  <a:pt x="168" y="5"/>
                  <a:pt x="168" y="12"/>
                </a:cubicBezTo>
                <a:lnTo>
                  <a:pt x="168" y="119"/>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24" name="Line 40"/>
          <p:cNvSpPr>
            <a:spLocks noChangeShapeType="1"/>
          </p:cNvSpPr>
          <p:nvPr/>
        </p:nvSpPr>
        <p:spPr bwMode="auto">
          <a:xfrm>
            <a:off x="1243013" y="2695575"/>
            <a:ext cx="2438400" cy="1700213"/>
          </a:xfrm>
          <a:prstGeom prst="line">
            <a:avLst/>
          </a:prstGeom>
          <a:noFill/>
          <a:ln w="28575">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25" name="Line 41"/>
          <p:cNvSpPr>
            <a:spLocks noChangeShapeType="1"/>
          </p:cNvSpPr>
          <p:nvPr/>
        </p:nvSpPr>
        <p:spPr bwMode="auto">
          <a:xfrm flipH="1">
            <a:off x="1230313" y="3273425"/>
            <a:ext cx="2443162" cy="1687513"/>
          </a:xfrm>
          <a:prstGeom prst="line">
            <a:avLst/>
          </a:prstGeom>
          <a:noFill/>
          <a:ln w="28575">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28" name="Oval 44"/>
          <p:cNvSpPr>
            <a:spLocks noChangeArrowheads="1"/>
          </p:cNvSpPr>
          <p:nvPr/>
        </p:nvSpPr>
        <p:spPr bwMode="auto">
          <a:xfrm>
            <a:off x="2837392" y="3785131"/>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29" name="Rectangle 45"/>
          <p:cNvSpPr>
            <a:spLocks noChangeArrowheads="1"/>
          </p:cNvSpPr>
          <p:nvPr/>
        </p:nvSpPr>
        <p:spPr bwMode="auto">
          <a:xfrm>
            <a:off x="1936750" y="896938"/>
            <a:ext cx="179933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(a) </a:t>
            </a:r>
            <a:r>
              <a:rPr lang="en-US" sz="1400" b="1">
                <a:solidFill>
                  <a:srgbClr val="000000"/>
                </a:solidFill>
                <a:latin typeface="Myriad Pro" pitchFamily="34" charset="0"/>
              </a:rPr>
              <a:t>An excise tax of $20</a:t>
            </a:r>
            <a:endParaRPr lang="en-US" sz="1400" b="1" baseline="-25000">
              <a:latin typeface="Myriad Pro" pitchFamily="34" charset="0"/>
            </a:endParaRPr>
          </a:p>
        </p:txBody>
      </p:sp>
      <p:sp>
        <p:nvSpPr>
          <p:cNvPr id="349232" name="Rectangle 48"/>
          <p:cNvSpPr>
            <a:spLocks noChangeArrowheads="1"/>
          </p:cNvSpPr>
          <p:nvPr/>
        </p:nvSpPr>
        <p:spPr bwMode="auto">
          <a:xfrm>
            <a:off x="7905750" y="3016250"/>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baseline="-25000" dirty="0">
              <a:latin typeface="Myriad Pro" pitchFamily="34" charset="0"/>
            </a:endParaRPr>
          </a:p>
        </p:txBody>
      </p:sp>
      <p:sp>
        <p:nvSpPr>
          <p:cNvPr id="349233" name="Line 49"/>
          <p:cNvSpPr>
            <a:spLocks noChangeShapeType="1"/>
          </p:cNvSpPr>
          <p:nvPr/>
        </p:nvSpPr>
        <p:spPr bwMode="auto">
          <a:xfrm>
            <a:off x="5445125" y="2155825"/>
            <a:ext cx="10160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4" name="Line 50"/>
          <p:cNvSpPr>
            <a:spLocks noChangeShapeType="1"/>
          </p:cNvSpPr>
          <p:nvPr/>
        </p:nvSpPr>
        <p:spPr bwMode="auto">
          <a:xfrm>
            <a:off x="5445125" y="3009900"/>
            <a:ext cx="10160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5" name="Line 51"/>
          <p:cNvSpPr>
            <a:spLocks noChangeShapeType="1"/>
          </p:cNvSpPr>
          <p:nvPr/>
        </p:nvSpPr>
        <p:spPr bwMode="auto">
          <a:xfrm>
            <a:off x="5445125" y="3817938"/>
            <a:ext cx="10160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6" name="Line 52"/>
          <p:cNvSpPr>
            <a:spLocks noChangeShapeType="1"/>
          </p:cNvSpPr>
          <p:nvPr/>
        </p:nvSpPr>
        <p:spPr bwMode="auto">
          <a:xfrm>
            <a:off x="5445125" y="4667250"/>
            <a:ext cx="10160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7" name="Line 53"/>
          <p:cNvSpPr>
            <a:spLocks noChangeShapeType="1"/>
          </p:cNvSpPr>
          <p:nvPr/>
        </p:nvSpPr>
        <p:spPr bwMode="auto">
          <a:xfrm>
            <a:off x="5445125" y="5481638"/>
            <a:ext cx="10160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8" name="Line 54"/>
          <p:cNvSpPr>
            <a:spLocks noChangeShapeType="1"/>
          </p:cNvSpPr>
          <p:nvPr/>
        </p:nvSpPr>
        <p:spPr bwMode="auto">
          <a:xfrm>
            <a:off x="6254750" y="5868988"/>
            <a:ext cx="0" cy="16827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39" name="Line 55"/>
          <p:cNvSpPr>
            <a:spLocks noChangeShapeType="1"/>
          </p:cNvSpPr>
          <p:nvPr/>
        </p:nvSpPr>
        <p:spPr bwMode="auto">
          <a:xfrm>
            <a:off x="7061200" y="5868988"/>
            <a:ext cx="0" cy="16827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40" name="Line 56"/>
          <p:cNvSpPr>
            <a:spLocks noChangeShapeType="1"/>
          </p:cNvSpPr>
          <p:nvPr/>
        </p:nvSpPr>
        <p:spPr bwMode="auto">
          <a:xfrm>
            <a:off x="7870825" y="5868988"/>
            <a:ext cx="0" cy="16827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41" name="Line 57"/>
          <p:cNvSpPr>
            <a:spLocks noChangeShapeType="1"/>
          </p:cNvSpPr>
          <p:nvPr/>
        </p:nvSpPr>
        <p:spPr bwMode="auto">
          <a:xfrm>
            <a:off x="5859462" y="5868988"/>
            <a:ext cx="0" cy="16827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42" name="Rectangle 58"/>
          <p:cNvSpPr>
            <a:spLocks noChangeArrowheads="1"/>
          </p:cNvSpPr>
          <p:nvPr/>
        </p:nvSpPr>
        <p:spPr bwMode="auto">
          <a:xfrm>
            <a:off x="5292725" y="6086475"/>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baseline="-25000">
              <a:latin typeface="Myriad Pro" pitchFamily="34" charset="0"/>
            </a:endParaRPr>
          </a:p>
        </p:txBody>
      </p:sp>
      <p:sp>
        <p:nvSpPr>
          <p:cNvPr id="349243" name="Rectangle 59"/>
          <p:cNvSpPr>
            <a:spLocks noChangeArrowheads="1"/>
          </p:cNvSpPr>
          <p:nvPr/>
        </p:nvSpPr>
        <p:spPr bwMode="auto">
          <a:xfrm>
            <a:off x="6086475" y="6086475"/>
            <a:ext cx="290144"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5,000</a:t>
            </a:r>
            <a:endParaRPr lang="en-US" sz="1000" baseline="-25000">
              <a:latin typeface="Myriad Pro" pitchFamily="34" charset="0"/>
            </a:endParaRPr>
          </a:p>
        </p:txBody>
      </p:sp>
      <p:sp>
        <p:nvSpPr>
          <p:cNvPr id="349244" name="Rectangle 60"/>
          <p:cNvSpPr>
            <a:spLocks noChangeArrowheads="1"/>
          </p:cNvSpPr>
          <p:nvPr/>
        </p:nvSpPr>
        <p:spPr bwMode="auto">
          <a:xfrm>
            <a:off x="5689600" y="6086475"/>
            <a:ext cx="290144"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2,500</a:t>
            </a:r>
            <a:endParaRPr lang="en-US" sz="1000" baseline="-25000">
              <a:latin typeface="Myriad Pro" pitchFamily="34" charset="0"/>
            </a:endParaRPr>
          </a:p>
        </p:txBody>
      </p:sp>
      <p:sp>
        <p:nvSpPr>
          <p:cNvPr id="349245" name="Rectangle 61"/>
          <p:cNvSpPr>
            <a:spLocks noChangeArrowheads="1"/>
          </p:cNvSpPr>
          <p:nvPr/>
        </p:nvSpPr>
        <p:spPr bwMode="auto">
          <a:xfrm>
            <a:off x="6864350" y="6086475"/>
            <a:ext cx="35586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10,000</a:t>
            </a:r>
            <a:endParaRPr lang="en-US" sz="1000" baseline="-25000">
              <a:latin typeface="Myriad Pro" pitchFamily="34" charset="0"/>
            </a:endParaRPr>
          </a:p>
        </p:txBody>
      </p:sp>
      <p:sp>
        <p:nvSpPr>
          <p:cNvPr id="349246" name="Rectangle 62"/>
          <p:cNvSpPr>
            <a:spLocks noChangeArrowheads="1"/>
          </p:cNvSpPr>
          <p:nvPr/>
        </p:nvSpPr>
        <p:spPr bwMode="auto">
          <a:xfrm>
            <a:off x="7669212" y="6086475"/>
            <a:ext cx="35586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000">
                <a:solidFill>
                  <a:srgbClr val="000000"/>
                </a:solidFill>
                <a:latin typeface="Myriad Pro" pitchFamily="34" charset="0"/>
              </a:rPr>
              <a:t>15,000</a:t>
            </a:r>
            <a:endParaRPr lang="en-US" sz="1000" baseline="-25000">
              <a:latin typeface="Myriad Pro" pitchFamily="34" charset="0"/>
            </a:endParaRPr>
          </a:p>
        </p:txBody>
      </p:sp>
      <p:sp>
        <p:nvSpPr>
          <p:cNvPr id="349247" name="Rectangle 63"/>
          <p:cNvSpPr>
            <a:spLocks noChangeArrowheads="1"/>
          </p:cNvSpPr>
          <p:nvPr/>
        </p:nvSpPr>
        <p:spPr bwMode="auto">
          <a:xfrm>
            <a:off x="5030787" y="2005013"/>
            <a:ext cx="47466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$140 </a:t>
            </a:r>
            <a:endParaRPr lang="en-US" sz="1400" baseline="-25000">
              <a:latin typeface="Myriad Pro" pitchFamily="34" charset="0"/>
            </a:endParaRPr>
          </a:p>
        </p:txBody>
      </p:sp>
      <p:sp>
        <p:nvSpPr>
          <p:cNvPr id="349248" name="Rectangle 64"/>
          <p:cNvSpPr>
            <a:spLocks noChangeArrowheads="1"/>
          </p:cNvSpPr>
          <p:nvPr/>
        </p:nvSpPr>
        <p:spPr bwMode="auto">
          <a:xfrm>
            <a:off x="5140325" y="2562225"/>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120</a:t>
            </a:r>
            <a:endParaRPr lang="en-US" sz="1400" baseline="-25000">
              <a:latin typeface="Myriad Pro" pitchFamily="34" charset="0"/>
            </a:endParaRPr>
          </a:p>
        </p:txBody>
      </p:sp>
      <p:sp>
        <p:nvSpPr>
          <p:cNvPr id="349249" name="Rectangle 65"/>
          <p:cNvSpPr>
            <a:spLocks noChangeArrowheads="1"/>
          </p:cNvSpPr>
          <p:nvPr/>
        </p:nvSpPr>
        <p:spPr bwMode="auto">
          <a:xfrm>
            <a:off x="5140325" y="2867025"/>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110</a:t>
            </a:r>
            <a:endParaRPr lang="en-US" sz="1400" baseline="-25000">
              <a:latin typeface="Myriad Pro" pitchFamily="34" charset="0"/>
            </a:endParaRPr>
          </a:p>
        </p:txBody>
      </p:sp>
      <p:sp>
        <p:nvSpPr>
          <p:cNvPr id="349250" name="Rectangle 66"/>
          <p:cNvSpPr>
            <a:spLocks noChangeArrowheads="1"/>
          </p:cNvSpPr>
          <p:nvPr/>
        </p:nvSpPr>
        <p:spPr bwMode="auto">
          <a:xfrm>
            <a:off x="5214937" y="3675063"/>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80</a:t>
            </a:r>
            <a:endParaRPr lang="en-US" sz="1400" baseline="-25000">
              <a:latin typeface="Myriad Pro" pitchFamily="34" charset="0"/>
            </a:endParaRPr>
          </a:p>
        </p:txBody>
      </p:sp>
      <p:sp>
        <p:nvSpPr>
          <p:cNvPr id="349251" name="Rectangle 67"/>
          <p:cNvSpPr>
            <a:spLocks noChangeArrowheads="1"/>
          </p:cNvSpPr>
          <p:nvPr/>
        </p:nvSpPr>
        <p:spPr bwMode="auto">
          <a:xfrm>
            <a:off x="5214937" y="4513263"/>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50</a:t>
            </a:r>
            <a:endParaRPr lang="en-US" sz="1400" baseline="-25000">
              <a:latin typeface="Myriad Pro" pitchFamily="34" charset="0"/>
            </a:endParaRPr>
          </a:p>
        </p:txBody>
      </p:sp>
      <p:sp>
        <p:nvSpPr>
          <p:cNvPr id="349252" name="Rectangle 68"/>
          <p:cNvSpPr>
            <a:spLocks noChangeArrowheads="1"/>
          </p:cNvSpPr>
          <p:nvPr/>
        </p:nvSpPr>
        <p:spPr bwMode="auto">
          <a:xfrm>
            <a:off x="5214937" y="4791075"/>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40</a:t>
            </a:r>
            <a:endParaRPr lang="en-US" sz="1400" baseline="-25000">
              <a:latin typeface="Myriad Pro" pitchFamily="34" charset="0"/>
            </a:endParaRPr>
          </a:p>
        </p:txBody>
      </p:sp>
      <p:sp>
        <p:nvSpPr>
          <p:cNvPr id="349253" name="Rectangle 69"/>
          <p:cNvSpPr>
            <a:spLocks noChangeArrowheads="1"/>
          </p:cNvSpPr>
          <p:nvPr/>
        </p:nvSpPr>
        <p:spPr bwMode="auto">
          <a:xfrm>
            <a:off x="5214937" y="534828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20</a:t>
            </a:r>
            <a:endParaRPr lang="en-US" sz="1400" baseline="-25000">
              <a:latin typeface="Myriad Pro" pitchFamily="34" charset="0"/>
            </a:endParaRPr>
          </a:p>
        </p:txBody>
      </p:sp>
      <p:sp>
        <p:nvSpPr>
          <p:cNvPr id="349254" name="Rectangle 70"/>
          <p:cNvSpPr>
            <a:spLocks noChangeArrowheads="1"/>
          </p:cNvSpPr>
          <p:nvPr/>
        </p:nvSpPr>
        <p:spPr bwMode="auto">
          <a:xfrm>
            <a:off x="7910512" y="4265613"/>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baseline="-25000" dirty="0">
              <a:latin typeface="Myriad Pro" pitchFamily="34" charset="0"/>
            </a:endParaRPr>
          </a:p>
        </p:txBody>
      </p:sp>
      <p:sp>
        <p:nvSpPr>
          <p:cNvPr id="349255" name="Rectangle 71"/>
          <p:cNvSpPr>
            <a:spLocks noChangeArrowheads="1"/>
          </p:cNvSpPr>
          <p:nvPr/>
        </p:nvSpPr>
        <p:spPr bwMode="auto">
          <a:xfrm>
            <a:off x="7037387" y="344487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baseline="-25000" dirty="0">
              <a:latin typeface="Myriad Pro" pitchFamily="34" charset="0"/>
            </a:endParaRPr>
          </a:p>
        </p:txBody>
      </p:sp>
      <p:sp>
        <p:nvSpPr>
          <p:cNvPr id="349256" name="Freeform 72"/>
          <p:cNvSpPr>
            <a:spLocks/>
          </p:cNvSpPr>
          <p:nvPr/>
        </p:nvSpPr>
        <p:spPr bwMode="auto">
          <a:xfrm>
            <a:off x="4948237" y="3030538"/>
            <a:ext cx="106363" cy="1643062"/>
          </a:xfrm>
          <a:custGeom>
            <a:avLst/>
            <a:gdLst>
              <a:gd name="T0" fmla="*/ 25 w 25"/>
              <a:gd name="T1" fmla="*/ 230 h 230"/>
              <a:gd name="T2" fmla="*/ 10 w 25"/>
              <a:gd name="T3" fmla="*/ 214 h 230"/>
              <a:gd name="T4" fmla="*/ 10 w 25"/>
              <a:gd name="T5" fmla="*/ 126 h 230"/>
              <a:gd name="T6" fmla="*/ 0 w 25"/>
              <a:gd name="T7" fmla="*/ 115 h 230"/>
              <a:gd name="T8" fmla="*/ 10 w 25"/>
              <a:gd name="T9" fmla="*/ 105 h 230"/>
              <a:gd name="T10" fmla="*/ 10 w 25"/>
              <a:gd name="T11" fmla="*/ 16 h 230"/>
              <a:gd name="T12" fmla="*/ 25 w 25"/>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25" h="230">
                <a:moveTo>
                  <a:pt x="25" y="230"/>
                </a:moveTo>
                <a:cubicBezTo>
                  <a:pt x="15" y="230"/>
                  <a:pt x="10" y="227"/>
                  <a:pt x="10" y="214"/>
                </a:cubicBezTo>
                <a:cubicBezTo>
                  <a:pt x="10" y="211"/>
                  <a:pt x="10" y="128"/>
                  <a:pt x="10" y="126"/>
                </a:cubicBezTo>
                <a:cubicBezTo>
                  <a:pt x="10" y="122"/>
                  <a:pt x="8" y="115"/>
                  <a:pt x="0" y="115"/>
                </a:cubicBezTo>
                <a:cubicBezTo>
                  <a:pt x="8" y="115"/>
                  <a:pt x="10" y="108"/>
                  <a:pt x="10" y="105"/>
                </a:cubicBezTo>
                <a:cubicBezTo>
                  <a:pt x="10" y="102"/>
                  <a:pt x="10" y="19"/>
                  <a:pt x="10" y="16"/>
                </a:cubicBezTo>
                <a:cubicBezTo>
                  <a:pt x="10" y="3"/>
                  <a:pt x="15" y="0"/>
                  <a:pt x="25" y="0"/>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9257" name="Freeform 73"/>
          <p:cNvSpPr>
            <a:spLocks/>
          </p:cNvSpPr>
          <p:nvPr/>
        </p:nvSpPr>
        <p:spPr bwMode="auto">
          <a:xfrm>
            <a:off x="4191000" y="3487738"/>
            <a:ext cx="711200" cy="942975"/>
          </a:xfrm>
          <a:custGeom>
            <a:avLst/>
            <a:gdLst>
              <a:gd name="T0" fmla="*/ 168 w 168"/>
              <a:gd name="T1" fmla="*/ 119 h 132"/>
              <a:gd name="T2" fmla="*/ 156 w 168"/>
              <a:gd name="T3" fmla="*/ 132 h 132"/>
              <a:gd name="T4" fmla="*/ 12 w 168"/>
              <a:gd name="T5" fmla="*/ 132 h 132"/>
              <a:gd name="T6" fmla="*/ 0 w 168"/>
              <a:gd name="T7" fmla="*/ 119 h 132"/>
              <a:gd name="T8" fmla="*/ 0 w 168"/>
              <a:gd name="T9" fmla="*/ 12 h 132"/>
              <a:gd name="T10" fmla="*/ 12 w 168"/>
              <a:gd name="T11" fmla="*/ 0 h 132"/>
              <a:gd name="T12" fmla="*/ 156 w 168"/>
              <a:gd name="T13" fmla="*/ 0 h 132"/>
              <a:gd name="T14" fmla="*/ 168 w 168"/>
              <a:gd name="T15" fmla="*/ 12 h 132"/>
              <a:gd name="T16" fmla="*/ 168 w 168"/>
              <a:gd name="T17" fmla="*/ 1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32">
                <a:moveTo>
                  <a:pt x="168" y="119"/>
                </a:moveTo>
                <a:cubicBezTo>
                  <a:pt x="168" y="126"/>
                  <a:pt x="162" y="132"/>
                  <a:pt x="156" y="132"/>
                </a:cubicBezTo>
                <a:cubicBezTo>
                  <a:pt x="12" y="132"/>
                  <a:pt x="12" y="132"/>
                  <a:pt x="12" y="132"/>
                </a:cubicBezTo>
                <a:cubicBezTo>
                  <a:pt x="5" y="132"/>
                  <a:pt x="0" y="126"/>
                  <a:pt x="0" y="119"/>
                </a:cubicBezTo>
                <a:cubicBezTo>
                  <a:pt x="0" y="12"/>
                  <a:pt x="0" y="12"/>
                  <a:pt x="0" y="12"/>
                </a:cubicBezTo>
                <a:cubicBezTo>
                  <a:pt x="0" y="5"/>
                  <a:pt x="5" y="0"/>
                  <a:pt x="12" y="0"/>
                </a:cubicBezTo>
                <a:cubicBezTo>
                  <a:pt x="156" y="0"/>
                  <a:pt x="156" y="0"/>
                  <a:pt x="156" y="0"/>
                </a:cubicBezTo>
                <a:cubicBezTo>
                  <a:pt x="162" y="0"/>
                  <a:pt x="168" y="5"/>
                  <a:pt x="168" y="12"/>
                </a:cubicBezTo>
                <a:lnTo>
                  <a:pt x="168" y="119"/>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58" name="Line 74"/>
          <p:cNvSpPr>
            <a:spLocks noChangeShapeType="1"/>
          </p:cNvSpPr>
          <p:nvPr/>
        </p:nvSpPr>
        <p:spPr bwMode="auto">
          <a:xfrm>
            <a:off x="5432425" y="2695575"/>
            <a:ext cx="2438400" cy="1700213"/>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59" name="Line 75"/>
          <p:cNvSpPr>
            <a:spLocks noChangeShapeType="1"/>
          </p:cNvSpPr>
          <p:nvPr/>
        </p:nvSpPr>
        <p:spPr bwMode="auto">
          <a:xfrm flipH="1">
            <a:off x="5419725" y="3273425"/>
            <a:ext cx="2441575" cy="1687513"/>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9263" name="Rectangle 79"/>
          <p:cNvSpPr>
            <a:spLocks noChangeArrowheads="1"/>
          </p:cNvSpPr>
          <p:nvPr/>
        </p:nvSpPr>
        <p:spPr bwMode="auto">
          <a:xfrm>
            <a:off x="6119812" y="896938"/>
            <a:ext cx="181485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(b) </a:t>
            </a:r>
            <a:r>
              <a:rPr lang="en-US" sz="1400" b="1" dirty="0">
                <a:solidFill>
                  <a:srgbClr val="000000"/>
                </a:solidFill>
                <a:latin typeface="Myriad Pro" pitchFamily="34" charset="0"/>
              </a:rPr>
              <a:t>An excise tax of $60</a:t>
            </a:r>
            <a:endParaRPr lang="en-US" sz="1400" b="1" baseline="-25000" dirty="0">
              <a:latin typeface="Myriad Pro" pitchFamily="34" charset="0"/>
            </a:endParaRPr>
          </a:p>
        </p:txBody>
      </p:sp>
      <p:sp>
        <p:nvSpPr>
          <p:cNvPr id="349265" name="Rectangle 81"/>
          <p:cNvSpPr>
            <a:spLocks noChangeArrowheads="1"/>
          </p:cNvSpPr>
          <p:nvPr/>
        </p:nvSpPr>
        <p:spPr bwMode="auto">
          <a:xfrm>
            <a:off x="4624387" y="1112838"/>
            <a:ext cx="7762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 of hotel room</a:t>
            </a:r>
            <a:endParaRPr lang="en-US" sz="1400">
              <a:latin typeface="Myriad Pro" pitchFamily="34" charset="0"/>
            </a:endParaRPr>
          </a:p>
        </p:txBody>
      </p:sp>
      <p:sp>
        <p:nvSpPr>
          <p:cNvPr id="349266" name="Rectangle 82"/>
          <p:cNvSpPr>
            <a:spLocks noChangeArrowheads="1"/>
          </p:cNvSpPr>
          <p:nvPr/>
        </p:nvSpPr>
        <p:spPr bwMode="auto">
          <a:xfrm>
            <a:off x="6630987" y="6324600"/>
            <a:ext cx="178106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Quantity of hotel rooms</a:t>
            </a:r>
            <a:endParaRPr lang="en-US" sz="1400">
              <a:latin typeface="Myriad Pro" pitchFamily="34" charset="0"/>
            </a:endParaRPr>
          </a:p>
        </p:txBody>
      </p:sp>
      <p:sp>
        <p:nvSpPr>
          <p:cNvPr id="349268" name="Rectangle 84"/>
          <p:cNvSpPr>
            <a:spLocks noChangeArrowheads="1"/>
          </p:cNvSpPr>
          <p:nvPr/>
        </p:nvSpPr>
        <p:spPr bwMode="auto">
          <a:xfrm>
            <a:off x="163513" y="3420533"/>
            <a:ext cx="60325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$20 per </a:t>
            </a:r>
            <a:r>
              <a:rPr lang="en-US" sz="1400" dirty="0" smtClean="0">
                <a:solidFill>
                  <a:srgbClr val="000000"/>
                </a:solidFill>
                <a:latin typeface="Myriad Pro" pitchFamily="34" charset="0"/>
              </a:rPr>
              <a:t>room.</a:t>
            </a:r>
            <a:endParaRPr lang="en-US" sz="1400" dirty="0">
              <a:latin typeface="Myriad Pro" pitchFamily="34" charset="0"/>
            </a:endParaRPr>
          </a:p>
        </p:txBody>
      </p:sp>
      <p:sp>
        <p:nvSpPr>
          <p:cNvPr id="349269" name="Rectangle 85"/>
          <p:cNvSpPr>
            <a:spLocks noChangeArrowheads="1"/>
          </p:cNvSpPr>
          <p:nvPr/>
        </p:nvSpPr>
        <p:spPr bwMode="auto">
          <a:xfrm>
            <a:off x="4268787" y="3530601"/>
            <a:ext cx="60325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$60 per </a:t>
            </a:r>
            <a:r>
              <a:rPr lang="en-US" sz="1400" dirty="0" smtClean="0">
                <a:solidFill>
                  <a:srgbClr val="000000"/>
                </a:solidFill>
                <a:latin typeface="Myriad Pro" pitchFamily="34" charset="0"/>
              </a:rPr>
              <a:t>room.</a:t>
            </a:r>
            <a:endParaRPr lang="en-US" sz="1400" dirty="0">
              <a:latin typeface="Myriad Pro" pitchFamily="34" charset="0"/>
            </a:endParaRPr>
          </a:p>
        </p:txBody>
      </p:sp>
      <p:cxnSp>
        <p:nvCxnSpPr>
          <p:cNvPr id="8" name="Straight Connector 86"/>
          <p:cNvCxnSpPr>
            <a:cxnSpLocks noChangeShapeType="1"/>
          </p:cNvCxnSpPr>
          <p:nvPr/>
        </p:nvCxnSpPr>
        <p:spPr bwMode="auto">
          <a:xfrm>
            <a:off x="5453217" y="2986088"/>
            <a:ext cx="414183"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 name="Straight Connector 86"/>
          <p:cNvCxnSpPr>
            <a:cxnSpLocks noChangeShapeType="1"/>
          </p:cNvCxnSpPr>
          <p:nvPr/>
        </p:nvCxnSpPr>
        <p:spPr bwMode="auto">
          <a:xfrm>
            <a:off x="5868987" y="3048000"/>
            <a:ext cx="3175" cy="28860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grpSp>
        <p:nvGrpSpPr>
          <p:cNvPr id="7" name="Group 94"/>
          <p:cNvGrpSpPr>
            <a:grpSpLocks/>
          </p:cNvGrpSpPr>
          <p:nvPr/>
        </p:nvGrpSpPr>
        <p:grpSpPr bwMode="auto">
          <a:xfrm>
            <a:off x="1254125" y="3535363"/>
            <a:ext cx="1223963" cy="550862"/>
            <a:chOff x="790" y="2227"/>
            <a:chExt cx="771" cy="347"/>
          </a:xfrm>
        </p:grpSpPr>
        <p:sp>
          <p:nvSpPr>
            <p:cNvPr id="349189" name="Rectangle 5"/>
            <p:cNvSpPr>
              <a:spLocks noChangeArrowheads="1"/>
            </p:cNvSpPr>
            <p:nvPr/>
          </p:nvSpPr>
          <p:spPr bwMode="auto">
            <a:xfrm>
              <a:off x="790" y="2227"/>
              <a:ext cx="771" cy="347"/>
            </a:xfrm>
            <a:prstGeom prst="rect">
              <a:avLst/>
            </a:prstGeom>
            <a:solidFill>
              <a:srgbClr val="CFE4A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49275" name="Rectangle 91"/>
            <p:cNvSpPr>
              <a:spLocks noChangeArrowheads="1"/>
            </p:cNvSpPr>
            <p:nvPr/>
          </p:nvSpPr>
          <p:spPr bwMode="auto">
            <a:xfrm>
              <a:off x="882" y="2274"/>
              <a:ext cx="624" cy="271"/>
            </a:xfrm>
            <a:prstGeom prst="rect">
              <a:avLst/>
            </a:prstGeom>
            <a:solidFill>
              <a:srgbClr val="CFE4A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Area = tax revenue</a:t>
              </a:r>
              <a:endParaRPr lang="en-US" sz="1400" dirty="0">
                <a:latin typeface="Myriad Pro" pitchFamily="34" charset="0"/>
              </a:endParaRPr>
            </a:p>
          </p:txBody>
        </p:sp>
      </p:grpSp>
      <p:grpSp>
        <p:nvGrpSpPr>
          <p:cNvPr id="11" name="Group 93"/>
          <p:cNvGrpSpPr>
            <a:grpSpLocks/>
          </p:cNvGrpSpPr>
          <p:nvPr/>
        </p:nvGrpSpPr>
        <p:grpSpPr bwMode="auto">
          <a:xfrm>
            <a:off x="5445125" y="3000375"/>
            <a:ext cx="423862" cy="1673079"/>
            <a:chOff x="3717" y="1890"/>
            <a:chExt cx="265" cy="1060"/>
          </a:xfrm>
        </p:grpSpPr>
        <p:sp>
          <p:nvSpPr>
            <p:cNvPr id="349231" name="Rectangle 47"/>
            <p:cNvSpPr>
              <a:spLocks noChangeArrowheads="1"/>
            </p:cNvSpPr>
            <p:nvPr/>
          </p:nvSpPr>
          <p:spPr bwMode="auto">
            <a:xfrm>
              <a:off x="3717" y="1890"/>
              <a:ext cx="265" cy="1060"/>
            </a:xfrm>
            <a:prstGeom prst="rect">
              <a:avLst/>
            </a:prstGeom>
            <a:solidFill>
              <a:srgbClr val="CFE4A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49267" name="Rectangle 83"/>
            <p:cNvSpPr>
              <a:spLocks noChangeArrowheads="1"/>
            </p:cNvSpPr>
            <p:nvPr/>
          </p:nvSpPr>
          <p:spPr bwMode="auto">
            <a:xfrm rot="5400000">
              <a:off x="3341" y="2356"/>
              <a:ext cx="1008" cy="135"/>
            </a:xfrm>
            <a:prstGeom prst="rect">
              <a:avLst/>
            </a:prstGeom>
            <a:solidFill>
              <a:srgbClr val="CFE4A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Area = tax revenue</a:t>
              </a:r>
              <a:endParaRPr lang="en-US" sz="1400" dirty="0">
                <a:latin typeface="Myriad Pro" pitchFamily="34" charset="0"/>
              </a:endParaRPr>
            </a:p>
          </p:txBody>
        </p:sp>
      </p:grpSp>
      <p:sp>
        <p:nvSpPr>
          <p:cNvPr id="349260" name="Oval 76"/>
          <p:cNvSpPr>
            <a:spLocks noChangeArrowheads="1"/>
          </p:cNvSpPr>
          <p:nvPr/>
        </p:nvSpPr>
        <p:spPr bwMode="auto">
          <a:xfrm>
            <a:off x="5822949" y="2956456"/>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26" name="Oval 42"/>
          <p:cNvSpPr>
            <a:spLocks noChangeArrowheads="1"/>
          </p:cNvSpPr>
          <p:nvPr/>
        </p:nvSpPr>
        <p:spPr bwMode="auto">
          <a:xfrm>
            <a:off x="2433637" y="3499910"/>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64" name="Freeform 80"/>
          <p:cNvSpPr>
            <a:spLocks/>
          </p:cNvSpPr>
          <p:nvPr/>
        </p:nvSpPr>
        <p:spPr bwMode="auto">
          <a:xfrm>
            <a:off x="5445125" y="1258888"/>
            <a:ext cx="2743200" cy="4778375"/>
          </a:xfrm>
          <a:custGeom>
            <a:avLst/>
            <a:gdLst>
              <a:gd name="T0" fmla="*/ 1528 w 1528"/>
              <a:gd name="T1" fmla="*/ 1580 h 1580"/>
              <a:gd name="T2" fmla="*/ 0 w 1528"/>
              <a:gd name="T3" fmla="*/ 1580 h 1580"/>
              <a:gd name="T4" fmla="*/ 0 w 1528"/>
              <a:gd name="T5" fmla="*/ 0 h 1580"/>
            </a:gdLst>
            <a:ahLst/>
            <a:cxnLst>
              <a:cxn ang="0">
                <a:pos x="T0" y="T1"/>
              </a:cxn>
              <a:cxn ang="0">
                <a:pos x="T2" y="T3"/>
              </a:cxn>
              <a:cxn ang="0">
                <a:pos x="T4" y="T5"/>
              </a:cxn>
            </a:cxnLst>
            <a:rect l="0" t="0" r="r" b="b"/>
            <a:pathLst>
              <a:path w="1528" h="1580">
                <a:moveTo>
                  <a:pt x="1528" y="1580"/>
                </a:moveTo>
                <a:lnTo>
                  <a:pt x="0" y="1580"/>
                </a:lnTo>
                <a:lnTo>
                  <a:pt x="0"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9230" name="Freeform 46"/>
          <p:cNvSpPr>
            <a:spLocks/>
          </p:cNvSpPr>
          <p:nvPr/>
        </p:nvSpPr>
        <p:spPr bwMode="auto">
          <a:xfrm>
            <a:off x="1254125" y="1258888"/>
            <a:ext cx="2746375" cy="4778375"/>
          </a:xfrm>
          <a:custGeom>
            <a:avLst/>
            <a:gdLst>
              <a:gd name="T0" fmla="*/ 1529 w 1529"/>
              <a:gd name="T1" fmla="*/ 1580 h 1580"/>
              <a:gd name="T2" fmla="*/ 0 w 1529"/>
              <a:gd name="T3" fmla="*/ 1580 h 1580"/>
              <a:gd name="T4" fmla="*/ 0 w 1529"/>
              <a:gd name="T5" fmla="*/ 0 h 1580"/>
            </a:gdLst>
            <a:ahLst/>
            <a:cxnLst>
              <a:cxn ang="0">
                <a:pos x="T0" y="T1"/>
              </a:cxn>
              <a:cxn ang="0">
                <a:pos x="T2" y="T3"/>
              </a:cxn>
              <a:cxn ang="0">
                <a:pos x="T4" y="T5"/>
              </a:cxn>
            </a:cxnLst>
            <a:rect l="0" t="0" r="r" b="b"/>
            <a:pathLst>
              <a:path w="1529" h="1580">
                <a:moveTo>
                  <a:pt x="1529" y="1580"/>
                </a:moveTo>
                <a:lnTo>
                  <a:pt x="0" y="1580"/>
                </a:lnTo>
                <a:lnTo>
                  <a:pt x="0" y="0"/>
                </a:lnTo>
              </a:path>
            </a:pathLst>
          </a:custGeom>
          <a:noFill/>
          <a:ln w="635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cxnSp>
        <p:nvCxnSpPr>
          <p:cNvPr id="92" name="Straight Connector 86"/>
          <p:cNvCxnSpPr>
            <a:cxnSpLocks noChangeShapeType="1"/>
          </p:cNvCxnSpPr>
          <p:nvPr/>
        </p:nvCxnSpPr>
        <p:spPr bwMode="auto">
          <a:xfrm>
            <a:off x="1219200" y="4089399"/>
            <a:ext cx="1252411"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1289050" y="3822700"/>
            <a:ext cx="1550988"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 name="Straight Connector 86"/>
          <p:cNvCxnSpPr>
            <a:cxnSpLocks noChangeShapeType="1"/>
          </p:cNvCxnSpPr>
          <p:nvPr/>
        </p:nvCxnSpPr>
        <p:spPr bwMode="auto">
          <a:xfrm>
            <a:off x="5486400" y="3822700"/>
            <a:ext cx="1550987"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3" name="Straight Connector 86"/>
          <p:cNvCxnSpPr>
            <a:cxnSpLocks noChangeShapeType="1"/>
          </p:cNvCxnSpPr>
          <p:nvPr/>
        </p:nvCxnSpPr>
        <p:spPr bwMode="auto">
          <a:xfrm>
            <a:off x="2480732" y="3611563"/>
            <a:ext cx="0" cy="232251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3" name="Straight Connector 86"/>
          <p:cNvCxnSpPr>
            <a:cxnSpLocks noChangeShapeType="1"/>
          </p:cNvCxnSpPr>
          <p:nvPr/>
        </p:nvCxnSpPr>
        <p:spPr bwMode="auto">
          <a:xfrm>
            <a:off x="5435601" y="4665134"/>
            <a:ext cx="414183"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10" name="TextBox 9"/>
          <p:cNvSpPr txBox="1"/>
          <p:nvPr/>
        </p:nvSpPr>
        <p:spPr>
          <a:xfrm>
            <a:off x="1600200" y="1371600"/>
            <a:ext cx="2514599" cy="369332"/>
          </a:xfrm>
          <a:prstGeom prst="rect">
            <a:avLst/>
          </a:prstGeom>
          <a:noFill/>
        </p:spPr>
        <p:txBody>
          <a:bodyPr wrap="square" rtlCol="0">
            <a:spAutoFit/>
          </a:bodyPr>
          <a:lstStyle/>
          <a:p>
            <a:r>
              <a:rPr lang="en-US" b="1" i="1" dirty="0" smtClean="0">
                <a:solidFill>
                  <a:schemeClr val="tx1">
                    <a:lumMod val="75000"/>
                    <a:lumOff val="25000"/>
                  </a:schemeClr>
                </a:solidFill>
              </a:rPr>
              <a:t>Tax revenue= $150,000</a:t>
            </a:r>
            <a:endParaRPr lang="en-US" b="1" i="1" dirty="0">
              <a:solidFill>
                <a:schemeClr val="tx1">
                  <a:lumMod val="75000"/>
                  <a:lumOff val="25000"/>
                </a:schemeClr>
              </a:solidFill>
            </a:endParaRPr>
          </a:p>
        </p:txBody>
      </p:sp>
      <p:sp>
        <p:nvSpPr>
          <p:cNvPr id="95" name="TextBox 94"/>
          <p:cNvSpPr txBox="1"/>
          <p:nvPr/>
        </p:nvSpPr>
        <p:spPr>
          <a:xfrm>
            <a:off x="5791201" y="1371600"/>
            <a:ext cx="2514599" cy="369332"/>
          </a:xfrm>
          <a:prstGeom prst="rect">
            <a:avLst/>
          </a:prstGeom>
          <a:noFill/>
        </p:spPr>
        <p:txBody>
          <a:bodyPr wrap="square" rtlCol="0">
            <a:spAutoFit/>
          </a:bodyPr>
          <a:lstStyle/>
          <a:p>
            <a:r>
              <a:rPr lang="en-US" b="1" i="1" dirty="0" smtClean="0">
                <a:solidFill>
                  <a:schemeClr val="tx1">
                    <a:lumMod val="75000"/>
                    <a:lumOff val="25000"/>
                  </a:schemeClr>
                </a:solidFill>
              </a:rPr>
              <a:t>Tax revenue= $150,000</a:t>
            </a:r>
            <a:endParaRPr lang="en-US" b="1" i="1" dirty="0">
              <a:solidFill>
                <a:schemeClr val="tx1">
                  <a:lumMod val="75000"/>
                  <a:lumOff val="25000"/>
                </a:schemeClr>
              </a:solidFill>
            </a:endParaRPr>
          </a:p>
        </p:txBody>
      </p:sp>
      <p:sp>
        <p:nvSpPr>
          <p:cNvPr id="349227" name="Oval 43"/>
          <p:cNvSpPr>
            <a:spLocks noChangeArrowheads="1"/>
          </p:cNvSpPr>
          <p:nvPr/>
        </p:nvSpPr>
        <p:spPr bwMode="auto">
          <a:xfrm>
            <a:off x="2430462" y="4046009"/>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62" name="Oval 78"/>
          <p:cNvSpPr>
            <a:spLocks noChangeArrowheads="1"/>
          </p:cNvSpPr>
          <p:nvPr/>
        </p:nvSpPr>
        <p:spPr bwMode="auto">
          <a:xfrm>
            <a:off x="7009870" y="3785131"/>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9261" name="Oval 77"/>
          <p:cNvSpPr>
            <a:spLocks noChangeArrowheads="1"/>
          </p:cNvSpPr>
          <p:nvPr/>
        </p:nvSpPr>
        <p:spPr bwMode="auto">
          <a:xfrm>
            <a:off x="5826653" y="4602692"/>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Tree>
    <p:extLst>
      <p:ext uri="{BB962C8B-B14F-4D97-AF65-F5344CB8AC3E}">
        <p14:creationId xmlns="" xmlns:p14="http://schemas.microsoft.com/office/powerpoint/2010/main" val="35781025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9222"/>
                                        </p:tgtEl>
                                        <p:attrNameLst>
                                          <p:attrName>style.visibility</p:attrName>
                                        </p:attrNameLst>
                                      </p:cBhvr>
                                      <p:to>
                                        <p:strVal val="visible"/>
                                      </p:to>
                                    </p:set>
                                    <p:animEffect transition="in" filter="fade">
                                      <p:cBhvr>
                                        <p:cTn id="11" dur="500"/>
                                        <p:tgtEl>
                                          <p:spTgt spid="3492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9268"/>
                                        </p:tgtEl>
                                        <p:attrNameLst>
                                          <p:attrName>style.visibility</p:attrName>
                                        </p:attrNameLst>
                                      </p:cBhvr>
                                      <p:to>
                                        <p:strVal val="visible"/>
                                      </p:to>
                                    </p:set>
                                    <p:animEffect transition="in" filter="fade">
                                      <p:cBhvr>
                                        <p:cTn id="15" dur="500"/>
                                        <p:tgtEl>
                                          <p:spTgt spid="3492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9223"/>
                                        </p:tgtEl>
                                        <p:attrNameLst>
                                          <p:attrName>style.visibility</p:attrName>
                                        </p:attrNameLst>
                                      </p:cBhvr>
                                      <p:to>
                                        <p:strVal val="visible"/>
                                      </p:to>
                                    </p:set>
                                    <p:animEffect transition="in" filter="fade">
                                      <p:cBhvr>
                                        <p:cTn id="18" dur="500"/>
                                        <p:tgtEl>
                                          <p:spTgt spid="3492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9233"/>
                                        </p:tgtEl>
                                        <p:attrNameLst>
                                          <p:attrName>style.visibility</p:attrName>
                                        </p:attrNameLst>
                                      </p:cBhvr>
                                      <p:to>
                                        <p:strVal val="visible"/>
                                      </p:to>
                                    </p:set>
                                    <p:animEffect transition="in" filter="fade">
                                      <p:cBhvr>
                                        <p:cTn id="28" dur="500"/>
                                        <p:tgtEl>
                                          <p:spTgt spid="3492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9232"/>
                                        </p:tgtEl>
                                        <p:attrNameLst>
                                          <p:attrName>style.visibility</p:attrName>
                                        </p:attrNameLst>
                                      </p:cBhvr>
                                      <p:to>
                                        <p:strVal val="visible"/>
                                      </p:to>
                                    </p:set>
                                    <p:animEffect transition="in" filter="fade">
                                      <p:cBhvr>
                                        <p:cTn id="31" dur="500"/>
                                        <p:tgtEl>
                                          <p:spTgt spid="3492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9234"/>
                                        </p:tgtEl>
                                        <p:attrNameLst>
                                          <p:attrName>style.visibility</p:attrName>
                                        </p:attrNameLst>
                                      </p:cBhvr>
                                      <p:to>
                                        <p:strVal val="visible"/>
                                      </p:to>
                                    </p:set>
                                    <p:animEffect transition="in" filter="fade">
                                      <p:cBhvr>
                                        <p:cTn id="34" dur="500"/>
                                        <p:tgtEl>
                                          <p:spTgt spid="3492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9235"/>
                                        </p:tgtEl>
                                        <p:attrNameLst>
                                          <p:attrName>style.visibility</p:attrName>
                                        </p:attrNameLst>
                                      </p:cBhvr>
                                      <p:to>
                                        <p:strVal val="visible"/>
                                      </p:to>
                                    </p:set>
                                    <p:animEffect transition="in" filter="fade">
                                      <p:cBhvr>
                                        <p:cTn id="37" dur="500"/>
                                        <p:tgtEl>
                                          <p:spTgt spid="3492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9236"/>
                                        </p:tgtEl>
                                        <p:attrNameLst>
                                          <p:attrName>style.visibility</p:attrName>
                                        </p:attrNameLst>
                                      </p:cBhvr>
                                      <p:to>
                                        <p:strVal val="visible"/>
                                      </p:to>
                                    </p:set>
                                    <p:animEffect transition="in" filter="fade">
                                      <p:cBhvr>
                                        <p:cTn id="40" dur="500"/>
                                        <p:tgtEl>
                                          <p:spTgt spid="3492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9237"/>
                                        </p:tgtEl>
                                        <p:attrNameLst>
                                          <p:attrName>style.visibility</p:attrName>
                                        </p:attrNameLst>
                                      </p:cBhvr>
                                      <p:to>
                                        <p:strVal val="visible"/>
                                      </p:to>
                                    </p:set>
                                    <p:animEffect transition="in" filter="fade">
                                      <p:cBhvr>
                                        <p:cTn id="43" dur="500"/>
                                        <p:tgtEl>
                                          <p:spTgt spid="3492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9238"/>
                                        </p:tgtEl>
                                        <p:attrNameLst>
                                          <p:attrName>style.visibility</p:attrName>
                                        </p:attrNameLst>
                                      </p:cBhvr>
                                      <p:to>
                                        <p:strVal val="visible"/>
                                      </p:to>
                                    </p:set>
                                    <p:animEffect transition="in" filter="fade">
                                      <p:cBhvr>
                                        <p:cTn id="46" dur="500"/>
                                        <p:tgtEl>
                                          <p:spTgt spid="3492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9239"/>
                                        </p:tgtEl>
                                        <p:attrNameLst>
                                          <p:attrName>style.visibility</p:attrName>
                                        </p:attrNameLst>
                                      </p:cBhvr>
                                      <p:to>
                                        <p:strVal val="visible"/>
                                      </p:to>
                                    </p:set>
                                    <p:animEffect transition="in" filter="fade">
                                      <p:cBhvr>
                                        <p:cTn id="49" dur="500"/>
                                        <p:tgtEl>
                                          <p:spTgt spid="3492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9240"/>
                                        </p:tgtEl>
                                        <p:attrNameLst>
                                          <p:attrName>style.visibility</p:attrName>
                                        </p:attrNameLst>
                                      </p:cBhvr>
                                      <p:to>
                                        <p:strVal val="visible"/>
                                      </p:to>
                                    </p:set>
                                    <p:animEffect transition="in" filter="fade">
                                      <p:cBhvr>
                                        <p:cTn id="52" dur="500"/>
                                        <p:tgtEl>
                                          <p:spTgt spid="3492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9241"/>
                                        </p:tgtEl>
                                        <p:attrNameLst>
                                          <p:attrName>style.visibility</p:attrName>
                                        </p:attrNameLst>
                                      </p:cBhvr>
                                      <p:to>
                                        <p:strVal val="visible"/>
                                      </p:to>
                                    </p:set>
                                    <p:animEffect transition="in" filter="fade">
                                      <p:cBhvr>
                                        <p:cTn id="55" dur="500"/>
                                        <p:tgtEl>
                                          <p:spTgt spid="3492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9242"/>
                                        </p:tgtEl>
                                        <p:attrNameLst>
                                          <p:attrName>style.visibility</p:attrName>
                                        </p:attrNameLst>
                                      </p:cBhvr>
                                      <p:to>
                                        <p:strVal val="visible"/>
                                      </p:to>
                                    </p:set>
                                    <p:animEffect transition="in" filter="fade">
                                      <p:cBhvr>
                                        <p:cTn id="58" dur="500"/>
                                        <p:tgtEl>
                                          <p:spTgt spid="3492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49243"/>
                                        </p:tgtEl>
                                        <p:attrNameLst>
                                          <p:attrName>style.visibility</p:attrName>
                                        </p:attrNameLst>
                                      </p:cBhvr>
                                      <p:to>
                                        <p:strVal val="visible"/>
                                      </p:to>
                                    </p:set>
                                    <p:animEffect transition="in" filter="fade">
                                      <p:cBhvr>
                                        <p:cTn id="61" dur="500"/>
                                        <p:tgtEl>
                                          <p:spTgt spid="3492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9244"/>
                                        </p:tgtEl>
                                        <p:attrNameLst>
                                          <p:attrName>style.visibility</p:attrName>
                                        </p:attrNameLst>
                                      </p:cBhvr>
                                      <p:to>
                                        <p:strVal val="visible"/>
                                      </p:to>
                                    </p:set>
                                    <p:animEffect transition="in" filter="fade">
                                      <p:cBhvr>
                                        <p:cTn id="64" dur="500"/>
                                        <p:tgtEl>
                                          <p:spTgt spid="3492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9245"/>
                                        </p:tgtEl>
                                        <p:attrNameLst>
                                          <p:attrName>style.visibility</p:attrName>
                                        </p:attrNameLst>
                                      </p:cBhvr>
                                      <p:to>
                                        <p:strVal val="visible"/>
                                      </p:to>
                                    </p:set>
                                    <p:animEffect transition="in" filter="fade">
                                      <p:cBhvr>
                                        <p:cTn id="67" dur="500"/>
                                        <p:tgtEl>
                                          <p:spTgt spid="34924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9246"/>
                                        </p:tgtEl>
                                        <p:attrNameLst>
                                          <p:attrName>style.visibility</p:attrName>
                                        </p:attrNameLst>
                                      </p:cBhvr>
                                      <p:to>
                                        <p:strVal val="visible"/>
                                      </p:to>
                                    </p:set>
                                    <p:animEffect transition="in" filter="fade">
                                      <p:cBhvr>
                                        <p:cTn id="70" dur="500"/>
                                        <p:tgtEl>
                                          <p:spTgt spid="3492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9247"/>
                                        </p:tgtEl>
                                        <p:attrNameLst>
                                          <p:attrName>style.visibility</p:attrName>
                                        </p:attrNameLst>
                                      </p:cBhvr>
                                      <p:to>
                                        <p:strVal val="visible"/>
                                      </p:to>
                                    </p:set>
                                    <p:animEffect transition="in" filter="fade">
                                      <p:cBhvr>
                                        <p:cTn id="73" dur="500"/>
                                        <p:tgtEl>
                                          <p:spTgt spid="34924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9248"/>
                                        </p:tgtEl>
                                        <p:attrNameLst>
                                          <p:attrName>style.visibility</p:attrName>
                                        </p:attrNameLst>
                                      </p:cBhvr>
                                      <p:to>
                                        <p:strVal val="visible"/>
                                      </p:to>
                                    </p:set>
                                    <p:animEffect transition="in" filter="fade">
                                      <p:cBhvr>
                                        <p:cTn id="76" dur="500"/>
                                        <p:tgtEl>
                                          <p:spTgt spid="3492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9249"/>
                                        </p:tgtEl>
                                        <p:attrNameLst>
                                          <p:attrName>style.visibility</p:attrName>
                                        </p:attrNameLst>
                                      </p:cBhvr>
                                      <p:to>
                                        <p:strVal val="visible"/>
                                      </p:to>
                                    </p:set>
                                    <p:animEffect transition="in" filter="fade">
                                      <p:cBhvr>
                                        <p:cTn id="79" dur="500"/>
                                        <p:tgtEl>
                                          <p:spTgt spid="3492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9250"/>
                                        </p:tgtEl>
                                        <p:attrNameLst>
                                          <p:attrName>style.visibility</p:attrName>
                                        </p:attrNameLst>
                                      </p:cBhvr>
                                      <p:to>
                                        <p:strVal val="visible"/>
                                      </p:to>
                                    </p:set>
                                    <p:animEffect transition="in" filter="fade">
                                      <p:cBhvr>
                                        <p:cTn id="82" dur="500"/>
                                        <p:tgtEl>
                                          <p:spTgt spid="3492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49251"/>
                                        </p:tgtEl>
                                        <p:attrNameLst>
                                          <p:attrName>style.visibility</p:attrName>
                                        </p:attrNameLst>
                                      </p:cBhvr>
                                      <p:to>
                                        <p:strVal val="visible"/>
                                      </p:to>
                                    </p:set>
                                    <p:animEffect transition="in" filter="fade">
                                      <p:cBhvr>
                                        <p:cTn id="85" dur="500"/>
                                        <p:tgtEl>
                                          <p:spTgt spid="34925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9252"/>
                                        </p:tgtEl>
                                        <p:attrNameLst>
                                          <p:attrName>style.visibility</p:attrName>
                                        </p:attrNameLst>
                                      </p:cBhvr>
                                      <p:to>
                                        <p:strVal val="visible"/>
                                      </p:to>
                                    </p:set>
                                    <p:animEffect transition="in" filter="fade">
                                      <p:cBhvr>
                                        <p:cTn id="88" dur="500"/>
                                        <p:tgtEl>
                                          <p:spTgt spid="34925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9253"/>
                                        </p:tgtEl>
                                        <p:attrNameLst>
                                          <p:attrName>style.visibility</p:attrName>
                                        </p:attrNameLst>
                                      </p:cBhvr>
                                      <p:to>
                                        <p:strVal val="visible"/>
                                      </p:to>
                                    </p:set>
                                    <p:animEffect transition="in" filter="fade">
                                      <p:cBhvr>
                                        <p:cTn id="91" dur="500"/>
                                        <p:tgtEl>
                                          <p:spTgt spid="3492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9254"/>
                                        </p:tgtEl>
                                        <p:attrNameLst>
                                          <p:attrName>style.visibility</p:attrName>
                                        </p:attrNameLst>
                                      </p:cBhvr>
                                      <p:to>
                                        <p:strVal val="visible"/>
                                      </p:to>
                                    </p:set>
                                    <p:animEffect transition="in" filter="fade">
                                      <p:cBhvr>
                                        <p:cTn id="94" dur="500"/>
                                        <p:tgtEl>
                                          <p:spTgt spid="34925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9255"/>
                                        </p:tgtEl>
                                        <p:attrNameLst>
                                          <p:attrName>style.visibility</p:attrName>
                                        </p:attrNameLst>
                                      </p:cBhvr>
                                      <p:to>
                                        <p:strVal val="visible"/>
                                      </p:to>
                                    </p:set>
                                    <p:animEffect transition="in" filter="fade">
                                      <p:cBhvr>
                                        <p:cTn id="97" dur="500"/>
                                        <p:tgtEl>
                                          <p:spTgt spid="34925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9258"/>
                                        </p:tgtEl>
                                        <p:attrNameLst>
                                          <p:attrName>style.visibility</p:attrName>
                                        </p:attrNameLst>
                                      </p:cBhvr>
                                      <p:to>
                                        <p:strVal val="visible"/>
                                      </p:to>
                                    </p:set>
                                    <p:animEffect transition="in" filter="fade">
                                      <p:cBhvr>
                                        <p:cTn id="100" dur="500"/>
                                        <p:tgtEl>
                                          <p:spTgt spid="34925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9259"/>
                                        </p:tgtEl>
                                        <p:attrNameLst>
                                          <p:attrName>style.visibility</p:attrName>
                                        </p:attrNameLst>
                                      </p:cBhvr>
                                      <p:to>
                                        <p:strVal val="visible"/>
                                      </p:to>
                                    </p:set>
                                    <p:animEffect transition="in" filter="fade">
                                      <p:cBhvr>
                                        <p:cTn id="103" dur="500"/>
                                        <p:tgtEl>
                                          <p:spTgt spid="34925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9262"/>
                                        </p:tgtEl>
                                        <p:attrNameLst>
                                          <p:attrName>style.visibility</p:attrName>
                                        </p:attrNameLst>
                                      </p:cBhvr>
                                      <p:to>
                                        <p:strVal val="visible"/>
                                      </p:to>
                                    </p:set>
                                    <p:animEffect transition="in" filter="fade">
                                      <p:cBhvr>
                                        <p:cTn id="106" dur="500"/>
                                        <p:tgtEl>
                                          <p:spTgt spid="34926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49265"/>
                                        </p:tgtEl>
                                        <p:attrNameLst>
                                          <p:attrName>style.visibility</p:attrName>
                                        </p:attrNameLst>
                                      </p:cBhvr>
                                      <p:to>
                                        <p:strVal val="visible"/>
                                      </p:to>
                                    </p:set>
                                    <p:animEffect transition="in" filter="fade">
                                      <p:cBhvr>
                                        <p:cTn id="109" dur="500"/>
                                        <p:tgtEl>
                                          <p:spTgt spid="3492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9266"/>
                                        </p:tgtEl>
                                        <p:attrNameLst>
                                          <p:attrName>style.visibility</p:attrName>
                                        </p:attrNameLst>
                                      </p:cBhvr>
                                      <p:to>
                                        <p:strVal val="visible"/>
                                      </p:to>
                                    </p:set>
                                    <p:animEffect transition="in" filter="fade">
                                      <p:cBhvr>
                                        <p:cTn id="112" dur="500"/>
                                        <p:tgtEl>
                                          <p:spTgt spid="349266"/>
                                        </p:tgtEl>
                                      </p:cBhvr>
                                    </p:animEffect>
                                  </p:childTnLst>
                                </p:cTn>
                              </p:par>
                              <p:par>
                                <p:cTn id="113" presetID="10" presetClass="entr" presetSubtype="0" fill="hold" nodeType="with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fade">
                                      <p:cBhvr>
                                        <p:cTn id="115" dur="500"/>
                                        <p:tgtEl>
                                          <p:spTgt spid="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49264"/>
                                        </p:tgtEl>
                                        <p:attrNameLst>
                                          <p:attrName>style.visibility</p:attrName>
                                        </p:attrNameLst>
                                      </p:cBhvr>
                                      <p:to>
                                        <p:strVal val="visible"/>
                                      </p:to>
                                    </p:set>
                                    <p:animEffect transition="in" filter="fade">
                                      <p:cBhvr>
                                        <p:cTn id="118" dur="500"/>
                                        <p:tgtEl>
                                          <p:spTgt spid="349264"/>
                                        </p:tgtEl>
                                      </p:cBhvr>
                                    </p:animEffect>
                                  </p:childTnLst>
                                </p:cTn>
                              </p:par>
                              <p:par>
                                <p:cTn id="119" presetID="10" presetClass="entr" presetSubtype="0" fill="hold" nodeType="with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fade">
                                      <p:cBhvr>
                                        <p:cTn id="121" dur="500"/>
                                        <p:tgtEl>
                                          <p:spTgt spid="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49263"/>
                                        </p:tgtEl>
                                        <p:attrNameLst>
                                          <p:attrName>style.visibility</p:attrName>
                                        </p:attrNameLst>
                                      </p:cBhvr>
                                      <p:to>
                                        <p:strVal val="visible"/>
                                      </p:to>
                                    </p:set>
                                    <p:animEffect transition="in" filter="fade">
                                      <p:cBhvr>
                                        <p:cTn id="124" dur="500"/>
                                        <p:tgtEl>
                                          <p:spTgt spid="34926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fade">
                                      <p:cBhvr>
                                        <p:cTn id="129" dur="500"/>
                                        <p:tgtEl>
                                          <p:spTgt spid="9"/>
                                        </p:tgtEl>
                                      </p:cBhvr>
                                    </p:animEffec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349256"/>
                                        </p:tgtEl>
                                        <p:attrNameLst>
                                          <p:attrName>style.visibility</p:attrName>
                                        </p:attrNameLst>
                                      </p:cBhvr>
                                      <p:to>
                                        <p:strVal val="visible"/>
                                      </p:to>
                                    </p:set>
                                    <p:animEffect transition="in" filter="fade">
                                      <p:cBhvr>
                                        <p:cTn id="133" dur="500"/>
                                        <p:tgtEl>
                                          <p:spTgt spid="349256"/>
                                        </p:tgtEl>
                                      </p:cBhvr>
                                    </p:animEffect>
                                  </p:childTnLst>
                                </p:cTn>
                              </p:par>
                            </p:childTnLst>
                          </p:cTn>
                        </p:par>
                        <p:par>
                          <p:cTn id="134" fill="hold">
                            <p:stCondLst>
                              <p:cond delay="1000"/>
                            </p:stCondLst>
                            <p:childTnLst>
                              <p:par>
                                <p:cTn id="135" presetID="10" presetClass="entr" presetSubtype="0" fill="hold" grpId="0" nodeType="afterEffect">
                                  <p:stCondLst>
                                    <p:cond delay="0"/>
                                  </p:stCondLst>
                                  <p:childTnLst>
                                    <p:set>
                                      <p:cBhvr>
                                        <p:cTn id="136" dur="1" fill="hold">
                                          <p:stCondLst>
                                            <p:cond delay="0"/>
                                          </p:stCondLst>
                                        </p:cTn>
                                        <p:tgtEl>
                                          <p:spTgt spid="349257"/>
                                        </p:tgtEl>
                                        <p:attrNameLst>
                                          <p:attrName>style.visibility</p:attrName>
                                        </p:attrNameLst>
                                      </p:cBhvr>
                                      <p:to>
                                        <p:strVal val="visible"/>
                                      </p:to>
                                    </p:set>
                                    <p:animEffect transition="in" filter="fade">
                                      <p:cBhvr>
                                        <p:cTn id="137" dur="500"/>
                                        <p:tgtEl>
                                          <p:spTgt spid="349257"/>
                                        </p:tgtEl>
                                      </p:cBhvr>
                                    </p:animEffect>
                                  </p:childTnLst>
                                </p:cTn>
                              </p:par>
                              <p:par>
                                <p:cTn id="138" presetID="10" presetClass="entr" presetSubtype="0" fill="hold" nodeType="with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fade">
                                      <p:cBhvr>
                                        <p:cTn id="140" dur="500"/>
                                        <p:tgtEl>
                                          <p:spTgt spid="9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49269"/>
                                        </p:tgtEl>
                                        <p:attrNameLst>
                                          <p:attrName>style.visibility</p:attrName>
                                        </p:attrNameLst>
                                      </p:cBhvr>
                                      <p:to>
                                        <p:strVal val="visible"/>
                                      </p:to>
                                    </p:set>
                                    <p:animEffect transition="in" filter="fade">
                                      <p:cBhvr>
                                        <p:cTn id="143" dur="500"/>
                                        <p:tgtEl>
                                          <p:spTgt spid="34926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49261"/>
                                        </p:tgtEl>
                                        <p:attrNameLst>
                                          <p:attrName>style.visibility</p:attrName>
                                        </p:attrNameLst>
                                      </p:cBhvr>
                                      <p:to>
                                        <p:strVal val="visible"/>
                                      </p:to>
                                    </p:set>
                                    <p:animEffect transition="in" filter="fade">
                                      <p:cBhvr>
                                        <p:cTn id="146" dur="500"/>
                                        <p:tgtEl>
                                          <p:spTgt spid="34926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49260"/>
                                        </p:tgtEl>
                                        <p:attrNameLst>
                                          <p:attrName>style.visibility</p:attrName>
                                        </p:attrNameLst>
                                      </p:cBhvr>
                                      <p:to>
                                        <p:strVal val="visible"/>
                                      </p:to>
                                    </p:set>
                                    <p:animEffect transition="in" filter="fade">
                                      <p:cBhvr>
                                        <p:cTn id="149" dur="500"/>
                                        <p:tgtEl>
                                          <p:spTgt spid="349260"/>
                                        </p:tgtEl>
                                      </p:cBhvr>
                                    </p:animEffect>
                                  </p:childTnLst>
                                </p:cTn>
                              </p:par>
                              <p:par>
                                <p:cTn id="150" presetID="10" presetClass="entr" presetSubtype="0" fill="hold" nodeType="with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fade">
                                      <p:cBhvr>
                                        <p:cTn id="152" dur="500"/>
                                        <p:tgtEl>
                                          <p:spTgt spid="8"/>
                                        </p:tgtEl>
                                      </p:cBhvr>
                                    </p:animEffect>
                                  </p:childTnLst>
                                </p:cTn>
                              </p:par>
                              <p:par>
                                <p:cTn id="153" presetID="10" presetClass="entr" presetSubtype="0" fill="hold" nodeType="with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fade">
                                      <p:cBhvr>
                                        <p:cTn id="155" dur="500"/>
                                        <p:tgtEl>
                                          <p:spTgt spid="1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fade">
                                      <p:cBhvr>
                                        <p:cTn id="16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22" grpId="0" animBg="1"/>
      <p:bldP spid="349223" grpId="0" animBg="1"/>
      <p:bldP spid="349232" grpId="0"/>
      <p:bldP spid="349233" grpId="0" animBg="1"/>
      <p:bldP spid="349234" grpId="0" animBg="1"/>
      <p:bldP spid="349235" grpId="0" animBg="1"/>
      <p:bldP spid="349236" grpId="0" animBg="1"/>
      <p:bldP spid="349237" grpId="0" animBg="1"/>
      <p:bldP spid="349238" grpId="0" animBg="1"/>
      <p:bldP spid="349239" grpId="0" animBg="1"/>
      <p:bldP spid="349240" grpId="0" animBg="1"/>
      <p:bldP spid="349241" grpId="0" animBg="1"/>
      <p:bldP spid="349242" grpId="0"/>
      <p:bldP spid="349243" grpId="0"/>
      <p:bldP spid="349244" grpId="0"/>
      <p:bldP spid="349245" grpId="0"/>
      <p:bldP spid="349246" grpId="0"/>
      <p:bldP spid="349247" grpId="0"/>
      <p:bldP spid="349248" grpId="0"/>
      <p:bldP spid="349249" grpId="0"/>
      <p:bldP spid="349250" grpId="0"/>
      <p:bldP spid="349251" grpId="0"/>
      <p:bldP spid="349252" grpId="0"/>
      <p:bldP spid="349253" grpId="0"/>
      <p:bldP spid="349254" grpId="0"/>
      <p:bldP spid="349255" grpId="0"/>
      <p:bldP spid="349256" grpId="0" animBg="1"/>
      <p:bldP spid="349257" grpId="0" animBg="1"/>
      <p:bldP spid="349258" grpId="0" animBg="1"/>
      <p:bldP spid="349259" grpId="0" animBg="1"/>
      <p:bldP spid="349263" grpId="0"/>
      <p:bldP spid="349265" grpId="0"/>
      <p:bldP spid="349266" grpId="0"/>
      <p:bldP spid="349268" grpId="0"/>
      <p:bldP spid="349269" grpId="0"/>
      <p:bldP spid="349260" grpId="0" animBg="1"/>
      <p:bldP spid="349264" grpId="0" animBg="1"/>
      <p:bldP spid="10" grpId="0"/>
      <p:bldP spid="95" grpId="0"/>
      <p:bldP spid="349262" grpId="0" animBg="1"/>
      <p:bldP spid="3492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5"/>
          <p:cNvGrpSpPr>
            <a:grpSpLocks/>
          </p:cNvGrpSpPr>
          <p:nvPr/>
        </p:nvGrpSpPr>
        <p:grpSpPr bwMode="auto">
          <a:xfrm>
            <a:off x="2362200" y="2412996"/>
            <a:ext cx="4540250" cy="3111501"/>
            <a:chOff x="1536" y="1152"/>
            <a:chExt cx="2860" cy="1960"/>
          </a:xfrm>
        </p:grpSpPr>
        <p:sp>
          <p:nvSpPr>
            <p:cNvPr id="326692" name="Rectangle 36"/>
            <p:cNvSpPr>
              <a:spLocks noChangeArrowheads="1"/>
            </p:cNvSpPr>
            <p:nvPr/>
          </p:nvSpPr>
          <p:spPr bwMode="auto">
            <a:xfrm>
              <a:off x="4320" y="1152"/>
              <a:ext cx="5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S</a:t>
              </a:r>
              <a:endParaRPr lang="en-US" sz="1400">
                <a:latin typeface="Myriad Pro" pitchFamily="34" charset="0"/>
                <a:ea typeface="ＭＳ Ｐゴシック" pitchFamily="34" charset="-128"/>
              </a:endParaRPr>
            </a:p>
          </p:txBody>
        </p:sp>
        <p:sp>
          <p:nvSpPr>
            <p:cNvPr id="326693" name="Rectangle 37"/>
            <p:cNvSpPr>
              <a:spLocks noChangeArrowheads="1"/>
            </p:cNvSpPr>
            <p:nvPr/>
          </p:nvSpPr>
          <p:spPr bwMode="auto">
            <a:xfrm>
              <a:off x="4320" y="2976"/>
              <a:ext cx="7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D</a:t>
              </a:r>
              <a:endParaRPr lang="en-US" sz="1400">
                <a:latin typeface="Myriad Pro" pitchFamily="34" charset="0"/>
                <a:ea typeface="ＭＳ Ｐゴシック" pitchFamily="34" charset="-128"/>
              </a:endParaRPr>
            </a:p>
          </p:txBody>
        </p:sp>
        <p:sp>
          <p:nvSpPr>
            <p:cNvPr id="326694" name="Line 38"/>
            <p:cNvSpPr>
              <a:spLocks noChangeShapeType="1"/>
            </p:cNvSpPr>
            <p:nvPr/>
          </p:nvSpPr>
          <p:spPr bwMode="auto">
            <a:xfrm flipH="1">
              <a:off x="1536" y="1235"/>
              <a:ext cx="2720" cy="1741"/>
            </a:xfrm>
            <a:prstGeom prst="line">
              <a:avLst/>
            </a:prstGeom>
            <a:noFill/>
            <a:ln w="30163">
              <a:solidFill>
                <a:srgbClr val="EE313C"/>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695" name="Line 39"/>
            <p:cNvSpPr>
              <a:spLocks noChangeShapeType="1"/>
            </p:cNvSpPr>
            <p:nvPr/>
          </p:nvSpPr>
          <p:spPr bwMode="auto">
            <a:xfrm>
              <a:off x="1536" y="1200"/>
              <a:ext cx="2720" cy="1753"/>
            </a:xfrm>
            <a:prstGeom prst="line">
              <a:avLst/>
            </a:prstGeom>
            <a:noFill/>
            <a:ln w="30163">
              <a:solidFill>
                <a:srgbClr val="3C5DAA"/>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grpSp>
      <p:grpSp>
        <p:nvGrpSpPr>
          <p:cNvPr id="4" name="Group 40"/>
          <p:cNvGrpSpPr>
            <a:grpSpLocks/>
          </p:cNvGrpSpPr>
          <p:nvPr/>
        </p:nvGrpSpPr>
        <p:grpSpPr bwMode="auto">
          <a:xfrm>
            <a:off x="1828800" y="1803396"/>
            <a:ext cx="5867400" cy="4330701"/>
            <a:chOff x="1200" y="768"/>
            <a:chExt cx="3696" cy="2728"/>
          </a:xfrm>
        </p:grpSpPr>
        <p:sp>
          <p:nvSpPr>
            <p:cNvPr id="326697" name="Rectangle 36"/>
            <p:cNvSpPr>
              <a:spLocks noChangeArrowheads="1"/>
            </p:cNvSpPr>
            <p:nvPr/>
          </p:nvSpPr>
          <p:spPr bwMode="auto">
            <a:xfrm>
              <a:off x="1200" y="768"/>
              <a:ext cx="129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b="1">
                  <a:solidFill>
                    <a:srgbClr val="000000"/>
                  </a:solidFill>
                  <a:latin typeface="Myriad Pro" pitchFamily="34" charset="0"/>
                  <a:ea typeface="ＭＳ Ｐゴシック" pitchFamily="34" charset="-128"/>
                </a:rPr>
                <a:t>Price of book</a:t>
              </a:r>
              <a:endParaRPr lang="en-US" sz="1400" b="1">
                <a:latin typeface="Myriad Pro" pitchFamily="34" charset="0"/>
                <a:ea typeface="ＭＳ Ｐゴシック" pitchFamily="34" charset="-128"/>
              </a:endParaRPr>
            </a:p>
          </p:txBody>
        </p:sp>
        <p:sp>
          <p:nvSpPr>
            <p:cNvPr id="326698" name="Rectangle 101"/>
            <p:cNvSpPr>
              <a:spLocks noChangeArrowheads="1"/>
            </p:cNvSpPr>
            <p:nvPr/>
          </p:nvSpPr>
          <p:spPr bwMode="auto">
            <a:xfrm>
              <a:off x="3807" y="3360"/>
              <a:ext cx="108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b="1">
                  <a:solidFill>
                    <a:srgbClr val="000000"/>
                  </a:solidFill>
                  <a:latin typeface="Myriad Pro" pitchFamily="34" charset="0"/>
                  <a:ea typeface="ＭＳ Ｐゴシック" pitchFamily="34" charset="-128"/>
                </a:rPr>
                <a:t>Quantity of books</a:t>
              </a:r>
              <a:endParaRPr lang="en-US" sz="1400" b="1">
                <a:latin typeface="Myriad Pro" pitchFamily="34" charset="0"/>
                <a:ea typeface="ＭＳ Ｐゴシック" pitchFamily="34" charset="-128"/>
              </a:endParaRPr>
            </a:p>
          </p:txBody>
        </p:sp>
        <p:sp>
          <p:nvSpPr>
            <p:cNvPr id="326699" name="Rectangle 43"/>
            <p:cNvSpPr>
              <a:spLocks noChangeArrowheads="1"/>
            </p:cNvSpPr>
            <p:nvPr/>
          </p:nvSpPr>
          <p:spPr bwMode="auto">
            <a:xfrm>
              <a:off x="2774" y="3331"/>
              <a:ext cx="25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ea typeface="ＭＳ Ｐゴシック" pitchFamily="34" charset="-128"/>
                </a:rPr>
                <a:t>1,000</a:t>
              </a:r>
              <a:endParaRPr lang="en-US" sz="1400" dirty="0">
                <a:latin typeface="Myriad Pro" pitchFamily="34" charset="0"/>
                <a:ea typeface="ＭＳ Ｐゴシック" pitchFamily="34" charset="-128"/>
              </a:endParaRPr>
            </a:p>
          </p:txBody>
        </p:sp>
        <p:sp>
          <p:nvSpPr>
            <p:cNvPr id="326700" name="Rectangle 44"/>
            <p:cNvSpPr>
              <a:spLocks noChangeArrowheads="1"/>
            </p:cNvSpPr>
            <p:nvPr/>
          </p:nvSpPr>
          <p:spPr bwMode="auto">
            <a:xfrm>
              <a:off x="1308" y="2032"/>
              <a:ext cx="17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$30</a:t>
              </a:r>
              <a:endParaRPr lang="en-US" sz="1400">
                <a:latin typeface="Myriad Pro" pitchFamily="34" charset="0"/>
                <a:ea typeface="ＭＳ Ｐゴシック" pitchFamily="34" charset="-128"/>
              </a:endParaRPr>
            </a:p>
          </p:txBody>
        </p:sp>
        <p:sp>
          <p:nvSpPr>
            <p:cNvPr id="326701" name="Line 45"/>
            <p:cNvSpPr>
              <a:spLocks noChangeShapeType="1"/>
            </p:cNvSpPr>
            <p:nvPr/>
          </p:nvSpPr>
          <p:spPr bwMode="auto">
            <a:xfrm>
              <a:off x="1544" y="2100"/>
              <a:ext cx="80"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2" name="Line 46"/>
            <p:cNvSpPr>
              <a:spLocks noChangeShapeType="1"/>
            </p:cNvSpPr>
            <p:nvPr/>
          </p:nvSpPr>
          <p:spPr bwMode="auto">
            <a:xfrm flipV="1">
              <a:off x="2910" y="3233"/>
              <a:ext cx="0" cy="74"/>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3" name="Rectangle 47"/>
            <p:cNvSpPr>
              <a:spLocks noChangeArrowheads="1"/>
            </p:cNvSpPr>
            <p:nvPr/>
          </p:nvSpPr>
          <p:spPr bwMode="auto">
            <a:xfrm>
              <a:off x="1430" y="3331"/>
              <a:ext cx="5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0</a:t>
              </a:r>
              <a:endParaRPr lang="en-US" sz="1400">
                <a:latin typeface="Myriad Pro" pitchFamily="34" charset="0"/>
                <a:ea typeface="ＭＳ Ｐゴシック" pitchFamily="34" charset="-128"/>
              </a:endParaRPr>
            </a:p>
          </p:txBody>
        </p:sp>
        <p:sp>
          <p:nvSpPr>
            <p:cNvPr id="326704" name="Line 48"/>
            <p:cNvSpPr>
              <a:spLocks noChangeShapeType="1"/>
            </p:cNvSpPr>
            <p:nvPr/>
          </p:nvSpPr>
          <p:spPr bwMode="auto">
            <a:xfrm flipV="1">
              <a:off x="1536" y="960"/>
              <a:ext cx="0" cy="2163"/>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5" name="Freeform 49"/>
            <p:cNvSpPr>
              <a:spLocks/>
            </p:cNvSpPr>
            <p:nvPr/>
          </p:nvSpPr>
          <p:spPr bwMode="auto">
            <a:xfrm>
              <a:off x="1544" y="3187"/>
              <a:ext cx="2943" cy="120"/>
            </a:xfrm>
            <a:custGeom>
              <a:avLst/>
              <a:gdLst>
                <a:gd name="T0" fmla="*/ 2098 w 2098"/>
                <a:gd name="T1" fmla="*/ 92 h 92"/>
                <a:gd name="T2" fmla="*/ 0 w 2098"/>
                <a:gd name="T3" fmla="*/ 92 h 92"/>
                <a:gd name="T4" fmla="*/ 0 w 2098"/>
                <a:gd name="T5" fmla="*/ 0 h 92"/>
              </a:gdLst>
              <a:ahLst/>
              <a:cxnLst>
                <a:cxn ang="0">
                  <a:pos x="T0" y="T1"/>
                </a:cxn>
                <a:cxn ang="0">
                  <a:pos x="T2" y="T3"/>
                </a:cxn>
                <a:cxn ang="0">
                  <a:pos x="T4" y="T5"/>
                </a:cxn>
              </a:cxnLst>
              <a:rect l="0" t="0" r="r" b="b"/>
              <a:pathLst>
                <a:path w="2098" h="92">
                  <a:moveTo>
                    <a:pt x="2098" y="92"/>
                  </a:moveTo>
                  <a:lnTo>
                    <a:pt x="0" y="92"/>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yriad Pro" pitchFamily="34" charset="0"/>
              </a:endParaRPr>
            </a:p>
          </p:txBody>
        </p:sp>
        <p:sp>
          <p:nvSpPr>
            <p:cNvPr id="326706" name="Line 50"/>
            <p:cNvSpPr>
              <a:spLocks noChangeShapeType="1"/>
            </p:cNvSpPr>
            <p:nvPr/>
          </p:nvSpPr>
          <p:spPr bwMode="auto">
            <a:xfrm flipV="1">
              <a:off x="1512" y="3120"/>
              <a:ext cx="69" cy="36"/>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7" name="Line 51"/>
            <p:cNvSpPr>
              <a:spLocks noChangeShapeType="1"/>
            </p:cNvSpPr>
            <p:nvPr/>
          </p:nvSpPr>
          <p:spPr bwMode="auto">
            <a:xfrm flipV="1">
              <a:off x="1512" y="3168"/>
              <a:ext cx="69" cy="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grpSp>
      <p:grpSp>
        <p:nvGrpSpPr>
          <p:cNvPr id="5" name="Group 70"/>
          <p:cNvGrpSpPr>
            <a:grpSpLocks/>
          </p:cNvGrpSpPr>
          <p:nvPr/>
        </p:nvGrpSpPr>
        <p:grpSpPr bwMode="auto">
          <a:xfrm>
            <a:off x="749300" y="3676648"/>
            <a:ext cx="4953000" cy="2952752"/>
            <a:chOff x="520" y="1948"/>
            <a:chExt cx="3120" cy="1860"/>
          </a:xfrm>
        </p:grpSpPr>
        <p:sp>
          <p:nvSpPr>
            <p:cNvPr id="326711" name="Freeform 55"/>
            <p:cNvSpPr>
              <a:spLocks/>
            </p:cNvSpPr>
            <p:nvPr/>
          </p:nvSpPr>
          <p:spPr bwMode="auto">
            <a:xfrm>
              <a:off x="2466" y="3560"/>
              <a:ext cx="1086" cy="248"/>
            </a:xfrm>
            <a:custGeom>
              <a:avLst/>
              <a:gdLst>
                <a:gd name="T0" fmla="*/ 286 w 303"/>
                <a:gd name="T1" fmla="*/ 56 h 56"/>
                <a:gd name="T2" fmla="*/ 303 w 303"/>
                <a:gd name="T3" fmla="*/ 39 h 56"/>
                <a:gd name="T4" fmla="*/ 303 w 303"/>
                <a:gd name="T5" fmla="*/ 17 h 56"/>
                <a:gd name="T6" fmla="*/ 286 w 303"/>
                <a:gd name="T7" fmla="*/ 0 h 56"/>
                <a:gd name="T8" fmla="*/ 16 w 303"/>
                <a:gd name="T9" fmla="*/ 0 h 56"/>
                <a:gd name="T10" fmla="*/ 0 w 303"/>
                <a:gd name="T11" fmla="*/ 17 h 56"/>
                <a:gd name="T12" fmla="*/ 0 w 303"/>
                <a:gd name="T13" fmla="*/ 39 h 56"/>
                <a:gd name="T14" fmla="*/ 16 w 303"/>
                <a:gd name="T15" fmla="*/ 56 h 56"/>
                <a:gd name="T16" fmla="*/ 286 w 303"/>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6">
                  <a:moveTo>
                    <a:pt x="286" y="56"/>
                  </a:moveTo>
                  <a:cubicBezTo>
                    <a:pt x="295" y="56"/>
                    <a:pt x="303" y="48"/>
                    <a:pt x="303" y="39"/>
                  </a:cubicBezTo>
                  <a:cubicBezTo>
                    <a:pt x="303" y="17"/>
                    <a:pt x="303" y="17"/>
                    <a:pt x="303" y="17"/>
                  </a:cubicBezTo>
                  <a:cubicBezTo>
                    <a:pt x="303" y="8"/>
                    <a:pt x="295" y="0"/>
                    <a:pt x="286" y="0"/>
                  </a:cubicBezTo>
                  <a:cubicBezTo>
                    <a:pt x="16" y="0"/>
                    <a:pt x="16" y="0"/>
                    <a:pt x="16" y="0"/>
                  </a:cubicBezTo>
                  <a:cubicBezTo>
                    <a:pt x="7" y="0"/>
                    <a:pt x="0" y="8"/>
                    <a:pt x="0" y="17"/>
                  </a:cubicBezTo>
                  <a:cubicBezTo>
                    <a:pt x="0" y="39"/>
                    <a:pt x="0" y="39"/>
                    <a:pt x="0" y="39"/>
                  </a:cubicBezTo>
                  <a:cubicBezTo>
                    <a:pt x="0" y="48"/>
                    <a:pt x="7" y="56"/>
                    <a:pt x="16" y="56"/>
                  </a:cubicBezTo>
                  <a:lnTo>
                    <a:pt x="286" y="56"/>
                  </a:lnTo>
                  <a:close/>
                </a:path>
              </a:pathLst>
            </a:custGeom>
            <a:solidFill>
              <a:srgbClr val="D6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grpSp>
          <p:nvGrpSpPr>
            <p:cNvPr id="6" name="Group 69"/>
            <p:cNvGrpSpPr>
              <a:grpSpLocks/>
            </p:cNvGrpSpPr>
            <p:nvPr/>
          </p:nvGrpSpPr>
          <p:grpSpPr bwMode="auto">
            <a:xfrm>
              <a:off x="520" y="1948"/>
              <a:ext cx="3120" cy="1804"/>
              <a:chOff x="520" y="1948"/>
              <a:chExt cx="3120" cy="1804"/>
            </a:xfrm>
          </p:grpSpPr>
          <p:sp>
            <p:nvSpPr>
              <p:cNvPr id="326709" name="Line 53"/>
              <p:cNvSpPr>
                <a:spLocks noChangeShapeType="1"/>
              </p:cNvSpPr>
              <p:nvPr/>
            </p:nvSpPr>
            <p:spPr bwMode="auto">
              <a:xfrm flipV="1">
                <a:off x="2930" y="3460"/>
                <a:ext cx="0" cy="99"/>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10" name="Freeform 54"/>
              <p:cNvSpPr>
                <a:spLocks/>
              </p:cNvSpPr>
              <p:nvPr/>
            </p:nvSpPr>
            <p:spPr bwMode="auto">
              <a:xfrm>
                <a:off x="520" y="1948"/>
                <a:ext cx="624" cy="341"/>
              </a:xfrm>
              <a:custGeom>
                <a:avLst/>
                <a:gdLst>
                  <a:gd name="T0" fmla="*/ 165 w 181"/>
                  <a:gd name="T1" fmla="*/ 96 h 96"/>
                  <a:gd name="T2" fmla="*/ 181 w 181"/>
                  <a:gd name="T3" fmla="*/ 79 h 96"/>
                  <a:gd name="T4" fmla="*/ 181 w 181"/>
                  <a:gd name="T5" fmla="*/ 17 h 96"/>
                  <a:gd name="T6" fmla="*/ 165 w 181"/>
                  <a:gd name="T7" fmla="*/ 0 h 96"/>
                  <a:gd name="T8" fmla="*/ 16 w 181"/>
                  <a:gd name="T9" fmla="*/ 0 h 96"/>
                  <a:gd name="T10" fmla="*/ 0 w 181"/>
                  <a:gd name="T11" fmla="*/ 17 h 96"/>
                  <a:gd name="T12" fmla="*/ 0 w 181"/>
                  <a:gd name="T13" fmla="*/ 79 h 96"/>
                  <a:gd name="T14" fmla="*/ 16 w 181"/>
                  <a:gd name="T15" fmla="*/ 96 h 96"/>
                  <a:gd name="T16" fmla="*/ 165 w 181"/>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6">
                    <a:moveTo>
                      <a:pt x="165" y="96"/>
                    </a:moveTo>
                    <a:cubicBezTo>
                      <a:pt x="174" y="96"/>
                      <a:pt x="181" y="89"/>
                      <a:pt x="181" y="79"/>
                    </a:cubicBezTo>
                    <a:cubicBezTo>
                      <a:pt x="181" y="17"/>
                      <a:pt x="181" y="17"/>
                      <a:pt x="181" y="17"/>
                    </a:cubicBezTo>
                    <a:cubicBezTo>
                      <a:pt x="181" y="7"/>
                      <a:pt x="174" y="0"/>
                      <a:pt x="165" y="0"/>
                    </a:cubicBezTo>
                    <a:cubicBezTo>
                      <a:pt x="16" y="0"/>
                      <a:pt x="16" y="0"/>
                      <a:pt x="16" y="0"/>
                    </a:cubicBezTo>
                    <a:cubicBezTo>
                      <a:pt x="7" y="0"/>
                      <a:pt x="0" y="7"/>
                      <a:pt x="0" y="17"/>
                    </a:cubicBezTo>
                    <a:cubicBezTo>
                      <a:pt x="0" y="79"/>
                      <a:pt x="0" y="79"/>
                      <a:pt x="0" y="79"/>
                    </a:cubicBezTo>
                    <a:cubicBezTo>
                      <a:pt x="0" y="89"/>
                      <a:pt x="7" y="96"/>
                      <a:pt x="16" y="96"/>
                    </a:cubicBezTo>
                    <a:lnTo>
                      <a:pt x="165" y="96"/>
                    </a:lnTo>
                    <a:close/>
                  </a:path>
                </a:pathLst>
              </a:custGeom>
              <a:solidFill>
                <a:srgbClr val="D6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sp>
            <p:nvSpPr>
              <p:cNvPr id="326712" name="Line 56"/>
              <p:cNvSpPr>
                <a:spLocks noChangeShapeType="1"/>
              </p:cNvSpPr>
              <p:nvPr/>
            </p:nvSpPr>
            <p:spPr bwMode="auto">
              <a:xfrm>
                <a:off x="1152" y="2080"/>
                <a:ext cx="126"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13" name="Rectangle 86"/>
              <p:cNvSpPr>
                <a:spLocks noChangeArrowheads="1"/>
              </p:cNvSpPr>
              <p:nvPr/>
            </p:nvSpPr>
            <p:spPr bwMode="auto">
              <a:xfrm flipH="1">
                <a:off x="2496" y="3616"/>
                <a:ext cx="114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a:latin typeface="Myriad Pro" pitchFamily="34" charset="0"/>
                    <a:ea typeface="ＭＳ Ｐゴシック" pitchFamily="34" charset="-128"/>
                    <a:cs typeface="Tahoma" pitchFamily="34" charset="0"/>
                  </a:rPr>
                  <a:t>Equilibrium quantity</a:t>
                </a:r>
              </a:p>
            </p:txBody>
          </p:sp>
          <p:sp>
            <p:nvSpPr>
              <p:cNvPr id="326714" name="Rectangle 86"/>
              <p:cNvSpPr>
                <a:spLocks noChangeArrowheads="1"/>
              </p:cNvSpPr>
              <p:nvPr/>
            </p:nvSpPr>
            <p:spPr bwMode="auto">
              <a:xfrm flipH="1">
                <a:off x="576" y="1971"/>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dirty="0">
                    <a:latin typeface="Myriad Pro" pitchFamily="34" charset="0"/>
                    <a:ea typeface="ＭＳ Ｐゴシック" pitchFamily="34" charset="-128"/>
                    <a:cs typeface="Tahoma" pitchFamily="34" charset="0"/>
                  </a:rPr>
                  <a:t>Equilibrium price</a:t>
                </a:r>
              </a:p>
            </p:txBody>
          </p:sp>
        </p:grpSp>
      </p:grpSp>
      <p:grpSp>
        <p:nvGrpSpPr>
          <p:cNvPr id="7" name="Group 59"/>
          <p:cNvGrpSpPr>
            <a:grpSpLocks/>
          </p:cNvGrpSpPr>
          <p:nvPr/>
        </p:nvGrpSpPr>
        <p:grpSpPr bwMode="auto">
          <a:xfrm>
            <a:off x="2374900" y="2533646"/>
            <a:ext cx="2162175" cy="2762250"/>
            <a:chOff x="1544" y="1228"/>
            <a:chExt cx="1362" cy="1740"/>
          </a:xfrm>
        </p:grpSpPr>
        <p:sp>
          <p:nvSpPr>
            <p:cNvPr id="326716" name="Freeform 60"/>
            <p:cNvSpPr>
              <a:spLocks/>
            </p:cNvSpPr>
            <p:nvPr/>
          </p:nvSpPr>
          <p:spPr bwMode="auto">
            <a:xfrm>
              <a:off x="1544" y="2096"/>
              <a:ext cx="1362" cy="872"/>
            </a:xfrm>
            <a:custGeom>
              <a:avLst/>
              <a:gdLst>
                <a:gd name="T0" fmla="*/ 0 w 971"/>
                <a:gd name="T1" fmla="*/ 669 h 669"/>
                <a:gd name="T2" fmla="*/ 0 w 971"/>
                <a:gd name="T3" fmla="*/ 0 h 669"/>
                <a:gd name="T4" fmla="*/ 971 w 971"/>
                <a:gd name="T5" fmla="*/ 0 h 669"/>
                <a:gd name="T6" fmla="*/ 0 w 971"/>
                <a:gd name="T7" fmla="*/ 669 h 669"/>
              </a:gdLst>
              <a:ahLst/>
              <a:cxnLst>
                <a:cxn ang="0">
                  <a:pos x="T0" y="T1"/>
                </a:cxn>
                <a:cxn ang="0">
                  <a:pos x="T2" y="T3"/>
                </a:cxn>
                <a:cxn ang="0">
                  <a:pos x="T4" y="T5"/>
                </a:cxn>
                <a:cxn ang="0">
                  <a:pos x="T6" y="T7"/>
                </a:cxn>
              </a:cxnLst>
              <a:rect l="0" t="0" r="r" b="b"/>
              <a:pathLst>
                <a:path w="971" h="669">
                  <a:moveTo>
                    <a:pt x="0" y="669"/>
                  </a:moveTo>
                  <a:lnTo>
                    <a:pt x="0" y="0"/>
                  </a:lnTo>
                  <a:lnTo>
                    <a:pt x="971" y="0"/>
                  </a:lnTo>
                  <a:lnTo>
                    <a:pt x="0" y="669"/>
                  </a:lnTo>
                  <a:close/>
                </a:path>
              </a:pathLst>
            </a:custGeom>
            <a:solidFill>
              <a:srgbClr val="FBD4D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sp>
          <p:nvSpPr>
            <p:cNvPr id="326717" name="Freeform 61"/>
            <p:cNvSpPr>
              <a:spLocks/>
            </p:cNvSpPr>
            <p:nvPr/>
          </p:nvSpPr>
          <p:spPr bwMode="auto">
            <a:xfrm>
              <a:off x="1544" y="1228"/>
              <a:ext cx="1362" cy="868"/>
            </a:xfrm>
            <a:custGeom>
              <a:avLst/>
              <a:gdLst>
                <a:gd name="T0" fmla="*/ 0 w 971"/>
                <a:gd name="T1" fmla="*/ 0 h 666"/>
                <a:gd name="T2" fmla="*/ 0 w 971"/>
                <a:gd name="T3" fmla="*/ 666 h 666"/>
                <a:gd name="T4" fmla="*/ 971 w 971"/>
                <a:gd name="T5" fmla="*/ 666 h 666"/>
                <a:gd name="T6" fmla="*/ 0 w 971"/>
                <a:gd name="T7" fmla="*/ 0 h 666"/>
              </a:gdLst>
              <a:ahLst/>
              <a:cxnLst>
                <a:cxn ang="0">
                  <a:pos x="T0" y="T1"/>
                </a:cxn>
                <a:cxn ang="0">
                  <a:pos x="T2" y="T3"/>
                </a:cxn>
                <a:cxn ang="0">
                  <a:pos x="T4" y="T5"/>
                </a:cxn>
                <a:cxn ang="0">
                  <a:pos x="T6" y="T7"/>
                </a:cxn>
              </a:cxnLst>
              <a:rect l="0" t="0" r="r" b="b"/>
              <a:pathLst>
                <a:path w="971" h="666">
                  <a:moveTo>
                    <a:pt x="0" y="0"/>
                  </a:moveTo>
                  <a:lnTo>
                    <a:pt x="0" y="666"/>
                  </a:lnTo>
                  <a:lnTo>
                    <a:pt x="971" y="666"/>
                  </a:lnTo>
                  <a:lnTo>
                    <a:pt x="0" y="0"/>
                  </a:lnTo>
                  <a:close/>
                </a:path>
              </a:pathLst>
            </a:custGeom>
            <a:solidFill>
              <a:srgbClr val="C7D6E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sp>
          <p:nvSpPr>
            <p:cNvPr id="326718" name="Rectangle 36"/>
            <p:cNvSpPr>
              <a:spLocks noChangeArrowheads="1"/>
            </p:cNvSpPr>
            <p:nvPr/>
          </p:nvSpPr>
          <p:spPr bwMode="auto">
            <a:xfrm>
              <a:off x="1596" y="2217"/>
              <a:ext cx="80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lgn="ctr"/>
              <a:r>
                <a:rPr lang="en-US" sz="1400">
                  <a:solidFill>
                    <a:srgbClr val="000000"/>
                  </a:solidFill>
                  <a:latin typeface="Myriad Pro" pitchFamily="34" charset="0"/>
                  <a:ea typeface="ＭＳ Ｐゴシック" pitchFamily="34" charset="-128"/>
                </a:rPr>
                <a:t>Producer surplus</a:t>
              </a:r>
              <a:endParaRPr lang="en-US" sz="1400">
                <a:latin typeface="Myriad Pro" pitchFamily="34" charset="0"/>
                <a:ea typeface="ＭＳ Ｐゴシック" pitchFamily="34" charset="-128"/>
              </a:endParaRPr>
            </a:p>
          </p:txBody>
        </p:sp>
        <p:sp>
          <p:nvSpPr>
            <p:cNvPr id="326719" name="Rectangle 36"/>
            <p:cNvSpPr>
              <a:spLocks noChangeArrowheads="1"/>
            </p:cNvSpPr>
            <p:nvPr/>
          </p:nvSpPr>
          <p:spPr bwMode="auto">
            <a:xfrm>
              <a:off x="1596" y="1779"/>
              <a:ext cx="80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lgn="ctr"/>
              <a:r>
                <a:rPr lang="en-US" sz="1400">
                  <a:solidFill>
                    <a:srgbClr val="000000"/>
                  </a:solidFill>
                  <a:latin typeface="Myriad Pro" pitchFamily="34" charset="0"/>
                  <a:ea typeface="ＭＳ Ｐゴシック" pitchFamily="34" charset="-128"/>
                </a:rPr>
                <a:t>Consumer surplus</a:t>
              </a:r>
              <a:endParaRPr lang="en-US" sz="1400">
                <a:latin typeface="Myriad Pro" pitchFamily="34" charset="0"/>
                <a:ea typeface="ＭＳ Ｐゴシック" pitchFamily="34" charset="-128"/>
              </a:endParaRPr>
            </a:p>
          </p:txBody>
        </p:sp>
      </p:grpSp>
      <p:grpSp>
        <p:nvGrpSpPr>
          <p:cNvPr id="8" name="Group 64"/>
          <p:cNvGrpSpPr>
            <a:grpSpLocks/>
          </p:cNvGrpSpPr>
          <p:nvPr/>
        </p:nvGrpSpPr>
        <p:grpSpPr bwMode="auto">
          <a:xfrm>
            <a:off x="2406655" y="3651246"/>
            <a:ext cx="2185991" cy="2043113"/>
            <a:chOff x="1564" y="1932"/>
            <a:chExt cx="1377" cy="1287"/>
          </a:xfrm>
        </p:grpSpPr>
        <p:cxnSp>
          <p:nvCxnSpPr>
            <p:cNvPr id="548914" name="Straight Connector 86"/>
            <p:cNvCxnSpPr>
              <a:cxnSpLocks noChangeShapeType="1"/>
            </p:cNvCxnSpPr>
            <p:nvPr/>
          </p:nvCxnSpPr>
          <p:spPr bwMode="auto">
            <a:xfrm>
              <a:off x="2901" y="2092"/>
              <a:ext cx="0" cy="1127"/>
            </a:xfrm>
            <a:prstGeom prst="line">
              <a:avLst/>
            </a:prstGeom>
            <a:noFill/>
            <a:ln w="15875">
              <a:solidFill>
                <a:srgbClr val="808080"/>
              </a:solidFill>
              <a:prstDash val="sysDot"/>
              <a:round/>
              <a:headEnd/>
              <a:tailEnd type="none" w="med" len="lg"/>
            </a:ln>
            <a:extLst>
              <a:ext uri="{909E8E84-426E-40DD-AFC4-6F175D3DCCD1}">
                <a14:hiddenFill xmlns:a14="http://schemas.microsoft.com/office/drawing/2010/main" xmlns="">
                  <a:noFill/>
                </a14:hiddenFill>
              </a:ext>
            </a:extLst>
          </p:spPr>
        </p:cxnSp>
        <p:sp>
          <p:nvSpPr>
            <p:cNvPr id="326721" name="Rectangle 65"/>
            <p:cNvSpPr>
              <a:spLocks noChangeArrowheads="1"/>
            </p:cNvSpPr>
            <p:nvPr/>
          </p:nvSpPr>
          <p:spPr bwMode="auto">
            <a:xfrm>
              <a:off x="2885" y="1932"/>
              <a:ext cx="5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E</a:t>
              </a:r>
              <a:endParaRPr lang="en-US" sz="1400">
                <a:latin typeface="Myriad Pro" pitchFamily="34" charset="0"/>
                <a:ea typeface="ＭＳ Ｐゴシック" pitchFamily="34" charset="-128"/>
              </a:endParaRPr>
            </a:p>
          </p:txBody>
        </p:sp>
        <p:sp>
          <p:nvSpPr>
            <p:cNvPr id="326722" name="Oval 66"/>
            <p:cNvSpPr>
              <a:spLocks noChangeArrowheads="1"/>
            </p:cNvSpPr>
            <p:nvPr/>
          </p:nvSpPr>
          <p:spPr bwMode="auto">
            <a:xfrm>
              <a:off x="2874" y="2069"/>
              <a:ext cx="66" cy="61"/>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cxnSp>
          <p:nvCxnSpPr>
            <p:cNvPr id="548912" name="Straight Connector 86"/>
            <p:cNvCxnSpPr>
              <a:cxnSpLocks noChangeShapeType="1"/>
            </p:cNvCxnSpPr>
            <p:nvPr/>
          </p:nvCxnSpPr>
          <p:spPr bwMode="auto">
            <a:xfrm>
              <a:off x="1564" y="2101"/>
              <a:ext cx="1333" cy="2"/>
            </a:xfrm>
            <a:prstGeom prst="line">
              <a:avLst/>
            </a:prstGeom>
            <a:noFill/>
            <a:ln w="15875">
              <a:solidFill>
                <a:srgbClr val="808080"/>
              </a:solidFill>
              <a:prstDash val="sysDot"/>
              <a:round/>
              <a:headEnd/>
              <a:tailEnd type="none" w="med" len="lg"/>
            </a:ln>
            <a:extLst>
              <a:ext uri="{909E8E84-426E-40DD-AFC4-6F175D3DCCD1}">
                <a14:hiddenFill xmlns:a14="http://schemas.microsoft.com/office/drawing/2010/main" xmlns="">
                  <a:noFill/>
                </a14:hiddenFill>
              </a:ext>
            </a:extLst>
          </p:spPr>
        </p:cxnSp>
      </p:grpSp>
      <p:sp>
        <p:nvSpPr>
          <p:cNvPr id="2" name="Title 1"/>
          <p:cNvSpPr>
            <a:spLocks noGrp="1"/>
          </p:cNvSpPr>
          <p:nvPr>
            <p:ph type="title"/>
          </p:nvPr>
        </p:nvSpPr>
        <p:spPr/>
        <p:txBody>
          <a:bodyPr>
            <a:normAutofit fontScale="90000"/>
          </a:bodyPr>
          <a:lstStyle/>
          <a:p>
            <a:r>
              <a:rPr lang="en-US" sz="3600" spc="0" dirty="0"/>
              <a:t>Total </a:t>
            </a:r>
            <a:r>
              <a:rPr lang="en-US" sz="3600" spc="0" dirty="0" smtClean="0"/>
              <a:t>Surplus Is Maximized at Market Equilibrium</a:t>
            </a:r>
            <a:endParaRPr lang="en-US" sz="3600" spc="0" dirty="0"/>
          </a:p>
        </p:txBody>
      </p:sp>
      <p:sp>
        <p:nvSpPr>
          <p:cNvPr id="40" name="Content Placeholder 2"/>
          <p:cNvSpPr>
            <a:spLocks noGrp="1"/>
          </p:cNvSpPr>
          <p:nvPr>
            <p:ph idx="1"/>
          </p:nvPr>
        </p:nvSpPr>
        <p:spPr>
          <a:xfrm>
            <a:off x="76200" y="914400"/>
            <a:ext cx="9067800" cy="1143000"/>
          </a:xfrm>
        </p:spPr>
        <p:txBody>
          <a:bodyPr>
            <a:normAutofit/>
          </a:bodyPr>
          <a:lstStyle/>
          <a:p>
            <a:r>
              <a:rPr lang="en-US" sz="2800" dirty="0">
                <a:solidFill>
                  <a:srgbClr val="990033"/>
                </a:solidFill>
              </a:rPr>
              <a:t>T</a:t>
            </a:r>
            <a:r>
              <a:rPr lang="en-US" sz="2800" dirty="0" smtClean="0">
                <a:solidFill>
                  <a:srgbClr val="990033"/>
                </a:solidFill>
              </a:rPr>
              <a:t>otal surplus: </a:t>
            </a:r>
            <a:r>
              <a:rPr lang="en-US" sz="2800" b="0" dirty="0" smtClean="0"/>
              <a:t>the sum </a:t>
            </a:r>
            <a:r>
              <a:rPr lang="en-US" sz="2800" b="0" dirty="0"/>
              <a:t>of </a:t>
            </a:r>
            <a:r>
              <a:rPr lang="en-US" sz="2400" b="0" dirty="0"/>
              <a:t>the producer and </a:t>
            </a:r>
            <a:r>
              <a:rPr lang="en-US" sz="2400" b="0" dirty="0" smtClean="0"/>
              <a:t>consumer surpluses.</a:t>
            </a:r>
            <a:endParaRPr lang="en-US" sz="2800" dirty="0"/>
          </a:p>
        </p:txBody>
      </p:sp>
      <p:sp>
        <p:nvSpPr>
          <p:cNvPr id="39" name="TextBox 38"/>
          <p:cNvSpPr txBox="1"/>
          <p:nvPr/>
        </p:nvSpPr>
        <p:spPr>
          <a:xfrm>
            <a:off x="1981200" y="5181600"/>
            <a:ext cx="458780" cy="307777"/>
          </a:xfrm>
          <a:prstGeom prst="rect">
            <a:avLst/>
          </a:prstGeom>
          <a:noFill/>
        </p:spPr>
        <p:txBody>
          <a:bodyPr wrap="none" rtlCol="0">
            <a:spAutoFit/>
          </a:bodyPr>
          <a:lstStyle/>
          <a:p>
            <a:r>
              <a:rPr lang="en-US" sz="1400" dirty="0" smtClean="0"/>
              <a:t>$10</a:t>
            </a:r>
            <a:endParaRPr lang="en-US" sz="1400" dirty="0"/>
          </a:p>
        </p:txBody>
      </p:sp>
      <p:sp>
        <p:nvSpPr>
          <p:cNvPr id="41" name="TextBox 40"/>
          <p:cNvSpPr txBox="1"/>
          <p:nvPr/>
        </p:nvSpPr>
        <p:spPr>
          <a:xfrm>
            <a:off x="1905000" y="2362200"/>
            <a:ext cx="497252" cy="338554"/>
          </a:xfrm>
          <a:prstGeom prst="rect">
            <a:avLst/>
          </a:prstGeom>
          <a:noFill/>
        </p:spPr>
        <p:txBody>
          <a:bodyPr wrap="none" rtlCol="0">
            <a:spAutoFit/>
          </a:bodyPr>
          <a:lstStyle/>
          <a:p>
            <a:r>
              <a:rPr lang="en-US" sz="1600" dirty="0" smtClean="0"/>
              <a:t>$55</a:t>
            </a:r>
            <a:endParaRPr lang="en-US" sz="1600" dirty="0"/>
          </a:p>
        </p:txBody>
      </p:sp>
    </p:spTree>
    <p:extLst>
      <p:ext uri="{BB962C8B-B14F-4D97-AF65-F5344CB8AC3E}">
        <p14:creationId xmlns:p14="http://schemas.microsoft.com/office/powerpoint/2010/main" xmlns="" val="3308082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numCol="1" anchorCtr="0" compatLnSpc="1">
            <a:prstTxWarp prst="textNoShape">
              <a:avLst/>
            </a:prstTxWarp>
            <a:norm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4000" spc="0" dirty="0">
                <a:solidFill>
                  <a:schemeClr val="accent6">
                    <a:lumMod val="75000"/>
                  </a:schemeClr>
                </a:solidFill>
                <a:latin typeface="Candara" pitchFamily="34" charset="0"/>
              </a:rPr>
              <a:t>Consumer Surplus</a:t>
            </a:r>
          </a:p>
        </p:txBody>
      </p:sp>
      <p:sp>
        <p:nvSpPr>
          <p:cNvPr id="7" name="Content Placeholder 6"/>
          <p:cNvSpPr>
            <a:spLocks noGrp="1"/>
          </p:cNvSpPr>
          <p:nvPr>
            <p:ph idx="1"/>
          </p:nvPr>
        </p:nvSpPr>
        <p:spPr/>
        <p:txBody>
          <a:bodyPr/>
          <a:lstStyle/>
          <a:p>
            <a:r>
              <a:rPr lang="en-US" b="0" dirty="0" smtClean="0">
                <a:latin typeface="Myriad Pro" pitchFamily="34" charset="0"/>
              </a:rPr>
              <a:t> </a:t>
            </a:r>
            <a:endParaRPr lang="en-US" b="0" dirty="0">
              <a:latin typeface="Myriad Pro" pitchFamily="34" charset="0"/>
            </a:endParaRPr>
          </a:p>
        </p:txBody>
      </p:sp>
      <p:grpSp>
        <p:nvGrpSpPr>
          <p:cNvPr id="2" name="Group 5"/>
          <p:cNvGrpSpPr>
            <a:grpSpLocks/>
          </p:cNvGrpSpPr>
          <p:nvPr/>
        </p:nvGrpSpPr>
        <p:grpSpPr bwMode="auto">
          <a:xfrm>
            <a:off x="1701801" y="1385888"/>
            <a:ext cx="6769656" cy="4030133"/>
            <a:chOff x="1701798" y="1371600"/>
            <a:chExt cx="6768800" cy="4030133"/>
          </a:xfrm>
        </p:grpSpPr>
        <p:grpSp>
          <p:nvGrpSpPr>
            <p:cNvPr id="3" name="Group 37"/>
            <p:cNvGrpSpPr>
              <a:grpSpLocks/>
            </p:cNvGrpSpPr>
            <p:nvPr/>
          </p:nvGrpSpPr>
          <p:grpSpPr bwMode="auto">
            <a:xfrm>
              <a:off x="1701798" y="2506133"/>
              <a:ext cx="4622214" cy="2895600"/>
              <a:chOff x="1701798" y="2506133"/>
              <a:chExt cx="4622214" cy="2895600"/>
            </a:xfrm>
          </p:grpSpPr>
          <p:sp>
            <p:nvSpPr>
              <p:cNvPr id="15" name="Right Triangle 14"/>
              <p:cNvSpPr>
                <a:spLocks noChangeArrowheads="1"/>
              </p:cNvSpPr>
              <p:nvPr/>
            </p:nvSpPr>
            <p:spPr bwMode="auto">
              <a:xfrm>
                <a:off x="1701798" y="2506133"/>
                <a:ext cx="3733328" cy="2895600"/>
              </a:xfrm>
              <a:prstGeom prst="rtTriangle">
                <a:avLst/>
              </a:prstGeom>
              <a:solidFill>
                <a:schemeClr val="tx2">
                  <a:lumMod val="20000"/>
                  <a:lumOff val="80000"/>
                </a:schemeClr>
              </a:solidFill>
              <a:ln w="3175" algn="ctr">
                <a:noFill/>
                <a:miter lim="800000"/>
                <a:headEnd/>
                <a:tailEnd/>
              </a:ln>
            </p:spPr>
            <p:txBody>
              <a:bodyPr anchor="ctr"/>
              <a:lstStyle/>
              <a:p>
                <a:pPr algn="ctr" fontAlgn="auto">
                  <a:spcBef>
                    <a:spcPts val="0"/>
                  </a:spcBef>
                  <a:spcAft>
                    <a:spcPts val="0"/>
                  </a:spcAft>
                  <a:defRPr/>
                </a:pPr>
                <a:endParaRPr lang="en-US" dirty="0">
                  <a:ln>
                    <a:solidFill>
                      <a:schemeClr val="tx1"/>
                    </a:solidFill>
                  </a:ln>
                  <a:solidFill>
                    <a:schemeClr val="dk1"/>
                  </a:solidFill>
                  <a:latin typeface="Myriad Pro" pitchFamily="34" charset="0"/>
                </a:endParaRPr>
              </a:p>
            </p:txBody>
          </p:sp>
          <p:sp>
            <p:nvSpPr>
              <p:cNvPr id="85031" name="TextBox 32"/>
              <p:cNvSpPr txBox="1">
                <a:spLocks noChangeArrowheads="1"/>
              </p:cNvSpPr>
              <p:nvPr/>
            </p:nvSpPr>
            <p:spPr bwMode="auto">
              <a:xfrm>
                <a:off x="3581159" y="2895600"/>
                <a:ext cx="274285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a:latin typeface="Myriad Pro" pitchFamily="34" charset="0"/>
                  </a:rPr>
                  <a:t>Total </a:t>
                </a:r>
                <a:r>
                  <a:rPr lang="en-US" dirty="0" smtClean="0">
                    <a:latin typeface="Myriad Pro" pitchFamily="34" charset="0"/>
                  </a:rPr>
                  <a:t>consumer surplus at a price </a:t>
                </a:r>
                <a:r>
                  <a:rPr lang="en-US" dirty="0">
                    <a:latin typeface="Myriad Pro" pitchFamily="34" charset="0"/>
                  </a:rPr>
                  <a:t>of $20</a:t>
                </a:r>
              </a:p>
            </p:txBody>
          </p:sp>
          <p:cxnSp>
            <p:nvCxnSpPr>
              <p:cNvPr id="17" name="Straight Arrow Connector 16"/>
              <p:cNvCxnSpPr/>
              <p:nvPr/>
            </p:nvCxnSpPr>
            <p:spPr bwMode="auto">
              <a:xfrm rot="10800000" flipV="1">
                <a:off x="2895446" y="3581400"/>
                <a:ext cx="761904"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033" name="TextBox 28"/>
              <p:cNvSpPr txBox="1">
                <a:spLocks noChangeArrowheads="1"/>
              </p:cNvSpPr>
              <p:nvPr/>
            </p:nvSpPr>
            <p:spPr bwMode="auto">
              <a:xfrm>
                <a:off x="1701798" y="4756666"/>
                <a:ext cx="2793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a:latin typeface="Myriad Pro" pitchFamily="34" charset="0"/>
                  </a:rPr>
                  <a:t>½(</a:t>
                </a:r>
                <a:r>
                  <a:rPr lang="en-US" dirty="0" smtClean="0">
                    <a:latin typeface="Myriad Pro" pitchFamily="34" charset="0"/>
                  </a:rPr>
                  <a:t>80 – 20) × 90 = $</a:t>
                </a:r>
                <a:r>
                  <a:rPr lang="en-US" dirty="0">
                    <a:latin typeface="Myriad Pro" pitchFamily="34" charset="0"/>
                  </a:rPr>
                  <a:t>2,700</a:t>
                </a:r>
              </a:p>
            </p:txBody>
          </p:sp>
        </p:grpSp>
        <p:sp>
          <p:nvSpPr>
            <p:cNvPr id="8" name="Right Triangle 7"/>
            <p:cNvSpPr/>
            <p:nvPr/>
          </p:nvSpPr>
          <p:spPr>
            <a:xfrm>
              <a:off x="6552583" y="1828800"/>
              <a:ext cx="1828569" cy="1600200"/>
            </a:xfrm>
            <a:prstGeom prst="rtTriangle">
              <a:avLst/>
            </a:prstGeom>
            <a:solidFill>
              <a:srgbClr val="FFCC99"/>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Myriad Pro" pitchFamily="34" charset="0"/>
              </a:endParaRPr>
            </a:p>
          </p:txBody>
        </p:sp>
        <p:sp>
          <p:nvSpPr>
            <p:cNvPr id="85024" name="TextBox 36"/>
            <p:cNvSpPr txBox="1">
              <a:spLocks noChangeArrowheads="1"/>
            </p:cNvSpPr>
            <p:nvPr/>
          </p:nvSpPr>
          <p:spPr bwMode="auto">
            <a:xfrm>
              <a:off x="6552583" y="1371600"/>
              <a:ext cx="17489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a:latin typeface="Myriad Pro" pitchFamily="34" charset="0"/>
                </a:rPr>
                <a:t>Area of </a:t>
              </a:r>
              <a:r>
                <a:rPr lang="en-US" dirty="0" smtClean="0">
                  <a:latin typeface="Myriad Pro" pitchFamily="34" charset="0"/>
                </a:rPr>
                <a:t>triangle</a:t>
              </a:r>
              <a:endParaRPr lang="en-US" dirty="0">
                <a:latin typeface="Myriad Pro" pitchFamily="34" charset="0"/>
              </a:endParaRPr>
            </a:p>
          </p:txBody>
        </p:sp>
        <p:sp>
          <p:nvSpPr>
            <p:cNvPr id="85025" name="TextBox 39"/>
            <p:cNvSpPr txBox="1">
              <a:spLocks noChangeArrowheads="1"/>
            </p:cNvSpPr>
            <p:nvPr/>
          </p:nvSpPr>
          <p:spPr bwMode="auto">
            <a:xfrm>
              <a:off x="5866870" y="1752600"/>
              <a:ext cx="69202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sz="1400">
                  <a:latin typeface="Myriad Pro" pitchFamily="34" charset="0"/>
                </a:rPr>
                <a:t>Height</a:t>
              </a:r>
            </a:p>
          </p:txBody>
        </p:sp>
        <p:sp>
          <p:nvSpPr>
            <p:cNvPr id="85026" name="TextBox 40"/>
            <p:cNvSpPr txBox="1">
              <a:spLocks noChangeArrowheads="1"/>
            </p:cNvSpPr>
            <p:nvPr/>
          </p:nvSpPr>
          <p:spPr bwMode="auto">
            <a:xfrm>
              <a:off x="7924010" y="3429000"/>
              <a:ext cx="52924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sz="1400">
                  <a:latin typeface="Myriad Pro" pitchFamily="34" charset="0"/>
                </a:rPr>
                <a:t>Base</a:t>
              </a:r>
            </a:p>
          </p:txBody>
        </p:sp>
        <p:sp>
          <p:nvSpPr>
            <p:cNvPr id="85027" name="TextBox 41"/>
            <p:cNvSpPr txBox="1">
              <a:spLocks noChangeArrowheads="1"/>
            </p:cNvSpPr>
            <p:nvPr/>
          </p:nvSpPr>
          <p:spPr bwMode="auto">
            <a:xfrm>
              <a:off x="6476393" y="3186112"/>
              <a:ext cx="199420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sz="1400" dirty="0" smtClean="0">
                  <a:latin typeface="Myriad Pro" pitchFamily="34" charset="0"/>
                </a:rPr>
                <a:t>Area: ½(base x height</a:t>
              </a:r>
              <a:r>
                <a:rPr lang="en-US" sz="1400" dirty="0">
                  <a:latin typeface="Myriad Pro" pitchFamily="34" charset="0"/>
                </a:rPr>
                <a:t>)</a:t>
              </a:r>
            </a:p>
          </p:txBody>
        </p:sp>
        <p:cxnSp>
          <p:nvCxnSpPr>
            <p:cNvPr id="13" name="Straight Connector 12"/>
            <p:cNvCxnSpPr>
              <a:stCxn id="8" idx="0"/>
            </p:cNvCxnSpPr>
            <p:nvPr/>
          </p:nvCxnSpPr>
          <p:spPr>
            <a:xfrm rot="5400000" flipH="1" flipV="1">
              <a:off x="7466868" y="914516"/>
              <a:ext cx="0" cy="1828569"/>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8" idx="4"/>
            </p:cNvCxnSpPr>
            <p:nvPr/>
          </p:nvCxnSpPr>
          <p:spPr>
            <a:xfrm rot="5400000" flipH="1">
              <a:off x="7581052" y="2628900"/>
              <a:ext cx="1600200" cy="0"/>
            </a:xfrm>
            <a:prstGeom prst="line">
              <a:avLst/>
            </a:prstGeom>
            <a:ln w="9525">
              <a:solidFill>
                <a:schemeClr val="tx1"/>
              </a:solidFill>
              <a:prstDash val="dash"/>
            </a:ln>
          </p:spPr>
          <p:style>
            <a:lnRef idx="2">
              <a:schemeClr val="accent1"/>
            </a:lnRef>
            <a:fillRef idx="0">
              <a:schemeClr val="accent1"/>
            </a:fillRef>
            <a:effectRef idx="1">
              <a:schemeClr val="accent1"/>
            </a:effectRef>
            <a:fontRef idx="minor">
              <a:schemeClr val="tx1"/>
            </a:fontRef>
          </p:style>
        </p:cxnSp>
      </p:grpSp>
      <p:grpSp>
        <p:nvGrpSpPr>
          <p:cNvPr id="4" name="Group 18"/>
          <p:cNvGrpSpPr>
            <a:grpSpLocks/>
          </p:cNvGrpSpPr>
          <p:nvPr/>
        </p:nvGrpSpPr>
        <p:grpSpPr bwMode="auto">
          <a:xfrm>
            <a:off x="1219200" y="2300288"/>
            <a:ext cx="4384310" cy="4255532"/>
            <a:chOff x="1219200" y="2285877"/>
            <a:chExt cx="4384310" cy="4254545"/>
          </a:xfrm>
        </p:grpSpPr>
        <p:sp>
          <p:nvSpPr>
            <p:cNvPr id="85009" name="TextBox 9"/>
            <p:cNvSpPr txBox="1">
              <a:spLocks noChangeArrowheads="1"/>
            </p:cNvSpPr>
            <p:nvPr/>
          </p:nvSpPr>
          <p:spPr bwMode="auto">
            <a:xfrm>
              <a:off x="1219200" y="2285877"/>
              <a:ext cx="421910" cy="3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a:latin typeface="Myriad Pro" pitchFamily="34" charset="0"/>
                </a:rPr>
                <a:t>80</a:t>
              </a:r>
            </a:p>
          </p:txBody>
        </p:sp>
        <p:grpSp>
          <p:nvGrpSpPr>
            <p:cNvPr id="6" name="Group 36"/>
            <p:cNvGrpSpPr>
              <a:grpSpLocks/>
            </p:cNvGrpSpPr>
            <p:nvPr/>
          </p:nvGrpSpPr>
          <p:grpSpPr bwMode="auto">
            <a:xfrm>
              <a:off x="1219200" y="5180805"/>
              <a:ext cx="4384310" cy="1359617"/>
              <a:chOff x="1219200" y="5180805"/>
              <a:chExt cx="4384310" cy="1359617"/>
            </a:xfrm>
          </p:grpSpPr>
          <p:sp>
            <p:nvSpPr>
              <p:cNvPr id="85011" name="TextBox 10"/>
              <p:cNvSpPr txBox="1">
                <a:spLocks noChangeArrowheads="1"/>
              </p:cNvSpPr>
              <p:nvPr/>
            </p:nvSpPr>
            <p:spPr bwMode="auto">
              <a:xfrm>
                <a:off x="1219200" y="5180805"/>
                <a:ext cx="421910" cy="3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a:latin typeface="Myriad Pro" pitchFamily="34" charset="0"/>
                  </a:rPr>
                  <a:t>20</a:t>
                </a:r>
              </a:p>
            </p:txBody>
          </p:sp>
          <p:cxnSp>
            <p:nvCxnSpPr>
              <p:cNvPr id="23" name="Straight Connector 22"/>
              <p:cNvCxnSpPr/>
              <p:nvPr/>
            </p:nvCxnSpPr>
            <p:spPr bwMode="auto">
              <a:xfrm rot="5400000">
                <a:off x="5029289" y="5790263"/>
                <a:ext cx="761823" cy="31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rot="10800000" flipV="1">
                <a:off x="1676400" y="5409352"/>
                <a:ext cx="3733800"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014" name="TextBox 10"/>
              <p:cNvSpPr txBox="1">
                <a:spLocks noChangeArrowheads="1"/>
              </p:cNvSpPr>
              <p:nvPr/>
            </p:nvSpPr>
            <p:spPr bwMode="auto">
              <a:xfrm>
                <a:off x="5181600" y="6171176"/>
                <a:ext cx="421910" cy="369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a:latin typeface="Myriad Pro" pitchFamily="34" charset="0"/>
                  </a:rPr>
                  <a:t>90</a:t>
                </a:r>
              </a:p>
            </p:txBody>
          </p:sp>
        </p:grpSp>
      </p:grpSp>
      <p:grpSp>
        <p:nvGrpSpPr>
          <p:cNvPr id="9" name="Group 32"/>
          <p:cNvGrpSpPr>
            <a:grpSpLocks/>
          </p:cNvGrpSpPr>
          <p:nvPr/>
        </p:nvGrpSpPr>
        <p:grpSpPr bwMode="auto">
          <a:xfrm>
            <a:off x="1680629" y="2491846"/>
            <a:ext cx="4398323" cy="3318908"/>
            <a:chOff x="1654836" y="2460630"/>
            <a:chExt cx="4398622" cy="3317789"/>
          </a:xfrm>
        </p:grpSpPr>
        <p:cxnSp>
          <p:nvCxnSpPr>
            <p:cNvPr id="58382" name="Straight Connector 19"/>
            <p:cNvCxnSpPr>
              <a:cxnSpLocks noChangeShapeType="1"/>
            </p:cNvCxnSpPr>
            <p:nvPr/>
          </p:nvCxnSpPr>
          <p:spPr bwMode="auto">
            <a:xfrm>
              <a:off x="1654836" y="2460630"/>
              <a:ext cx="4080479" cy="3181900"/>
            </a:xfrm>
            <a:prstGeom prst="line">
              <a:avLst/>
            </a:prstGeom>
            <a:noFill/>
            <a:ln w="38100" algn="ctr">
              <a:solidFill>
                <a:srgbClr val="3246CC"/>
              </a:solidFill>
              <a:round/>
              <a:headEnd/>
              <a:tailEnd/>
            </a:ln>
            <a:extLst>
              <a:ext uri="{909E8E84-426E-40DD-AFC4-6F175D3DCCD1}">
                <a14:hiddenFill xmlns="" xmlns:a14="http://schemas.microsoft.com/office/drawing/2010/main">
                  <a:noFill/>
                </a14:hiddenFill>
              </a:ext>
            </a:extLst>
          </p:spPr>
        </p:cxnSp>
        <p:sp>
          <p:nvSpPr>
            <p:cNvPr id="85008" name="TextBox 10"/>
            <p:cNvSpPr txBox="1">
              <a:spLocks noChangeArrowheads="1"/>
            </p:cNvSpPr>
            <p:nvPr/>
          </p:nvSpPr>
          <p:spPr bwMode="auto">
            <a:xfrm>
              <a:off x="5714881" y="5409212"/>
              <a:ext cx="338577" cy="369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smtClean="0">
                  <a:latin typeface="Myriad Pro" pitchFamily="34" charset="0"/>
                </a:rPr>
                <a:t>D</a:t>
              </a:r>
              <a:endParaRPr lang="en-US" dirty="0">
                <a:latin typeface="Myriad Pro" pitchFamily="34" charset="0"/>
              </a:endParaRPr>
            </a:p>
          </p:txBody>
        </p:sp>
      </p:grpSp>
      <p:grpSp>
        <p:nvGrpSpPr>
          <p:cNvPr id="10" name="Group 35"/>
          <p:cNvGrpSpPr>
            <a:grpSpLocks/>
          </p:cNvGrpSpPr>
          <p:nvPr/>
        </p:nvGrpSpPr>
        <p:grpSpPr bwMode="auto">
          <a:xfrm>
            <a:off x="0" y="1109663"/>
            <a:ext cx="9144000" cy="5367337"/>
            <a:chOff x="0" y="1094918"/>
            <a:chExt cx="9144000" cy="5366709"/>
          </a:xfrm>
        </p:grpSpPr>
        <p:cxnSp>
          <p:nvCxnSpPr>
            <p:cNvPr id="58377" name="Straight Connector 4"/>
            <p:cNvCxnSpPr>
              <a:cxnSpLocks noChangeShapeType="1"/>
            </p:cNvCxnSpPr>
            <p:nvPr/>
          </p:nvCxnSpPr>
          <p:spPr bwMode="auto">
            <a:xfrm rot="5400000">
              <a:off x="-570706" y="3923507"/>
              <a:ext cx="4495802" cy="1589"/>
            </a:xfrm>
            <a:prstGeom prst="line">
              <a:avLst/>
            </a:prstGeom>
            <a:noFill/>
            <a:ln w="25400" algn="ctr">
              <a:solidFill>
                <a:srgbClr val="000000"/>
              </a:solidFill>
              <a:round/>
              <a:headEnd/>
              <a:tailEnd/>
            </a:ln>
            <a:extLst>
              <a:ext uri="{909E8E84-426E-40DD-AFC4-6F175D3DCCD1}">
                <a14:hiddenFill xmlns="" xmlns:a14="http://schemas.microsoft.com/office/drawing/2010/main">
                  <a:noFill/>
                </a14:hiddenFill>
              </a:ext>
            </a:extLst>
          </p:spPr>
        </p:cxnSp>
        <p:cxnSp>
          <p:nvCxnSpPr>
            <p:cNvPr id="58378" name="Straight Connector 6"/>
            <p:cNvCxnSpPr>
              <a:cxnSpLocks noChangeShapeType="1"/>
            </p:cNvCxnSpPr>
            <p:nvPr/>
          </p:nvCxnSpPr>
          <p:spPr bwMode="auto">
            <a:xfrm>
              <a:off x="1676400" y="6172200"/>
              <a:ext cx="4648200" cy="1588"/>
            </a:xfrm>
            <a:prstGeom prst="line">
              <a:avLst/>
            </a:prstGeom>
            <a:noFill/>
            <a:ln w="25400" algn="ctr">
              <a:solidFill>
                <a:srgbClr val="000000"/>
              </a:solidFill>
              <a:round/>
              <a:headEnd/>
              <a:tailEnd/>
            </a:ln>
            <a:extLst>
              <a:ext uri="{909E8E84-426E-40DD-AFC4-6F175D3DCCD1}">
                <a14:hiddenFill xmlns="" xmlns:a14="http://schemas.microsoft.com/office/drawing/2010/main">
                  <a:noFill/>
                </a14:hiddenFill>
              </a:ext>
            </a:extLst>
          </p:spPr>
        </p:cxnSp>
        <p:sp>
          <p:nvSpPr>
            <p:cNvPr id="85004" name="TextBox 22"/>
            <p:cNvSpPr txBox="1">
              <a:spLocks noChangeArrowheads="1"/>
            </p:cNvSpPr>
            <p:nvPr/>
          </p:nvSpPr>
          <p:spPr bwMode="auto">
            <a:xfrm>
              <a:off x="304800" y="1371111"/>
              <a:ext cx="1371600" cy="646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a:latin typeface="Myriad Pro" pitchFamily="34" charset="0"/>
                </a:rPr>
                <a:t>Price of </a:t>
              </a:r>
              <a:r>
                <a:rPr lang="en-US" dirty="0" smtClean="0">
                  <a:latin typeface="Myriad Pro" pitchFamily="34" charset="0"/>
                </a:rPr>
                <a:t>widgets</a:t>
              </a:r>
              <a:endParaRPr lang="en-US" dirty="0">
                <a:latin typeface="Myriad Pro" pitchFamily="34" charset="0"/>
              </a:endParaRPr>
            </a:p>
          </p:txBody>
        </p:sp>
        <p:sp>
          <p:nvSpPr>
            <p:cNvPr id="85005" name="TextBox 23"/>
            <p:cNvSpPr txBox="1">
              <a:spLocks noChangeArrowheads="1"/>
            </p:cNvSpPr>
            <p:nvPr/>
          </p:nvSpPr>
          <p:spPr bwMode="auto">
            <a:xfrm>
              <a:off x="6248400" y="6091783"/>
              <a:ext cx="2667000" cy="369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dirty="0">
                  <a:latin typeface="Myriad Pro" pitchFamily="34" charset="0"/>
                </a:rPr>
                <a:t>Quantity of </a:t>
              </a:r>
              <a:r>
                <a:rPr lang="en-US" dirty="0" smtClean="0">
                  <a:latin typeface="Myriad Pro" pitchFamily="34" charset="0"/>
                </a:rPr>
                <a:t>widgets</a:t>
              </a:r>
              <a:endParaRPr lang="en-US" dirty="0">
                <a:latin typeface="Myriad Pro" pitchFamily="34" charset="0"/>
              </a:endParaRPr>
            </a:p>
          </p:txBody>
        </p:sp>
        <p:sp>
          <p:nvSpPr>
            <p:cNvPr id="85006" name="TextBox 31"/>
            <p:cNvSpPr txBox="1">
              <a:spLocks noChangeArrowheads="1"/>
            </p:cNvSpPr>
            <p:nvPr/>
          </p:nvSpPr>
          <p:spPr bwMode="auto">
            <a:xfrm>
              <a:off x="0" y="1094918"/>
              <a:ext cx="9144000" cy="369289"/>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ts val="0"/>
                </a:spcBef>
                <a:spcAft>
                  <a:spcPts val="0"/>
                </a:spcAft>
                <a:defRPr/>
              </a:pPr>
              <a:r>
                <a:rPr lang="en-US" b="1" dirty="0">
                  <a:latin typeface="Myriad Pro" pitchFamily="34" charset="0"/>
                </a:rPr>
                <a:t>Consumer </a:t>
              </a:r>
              <a:r>
                <a:rPr lang="en-US" b="1" dirty="0" smtClean="0">
                  <a:latin typeface="Myriad Pro" pitchFamily="34" charset="0"/>
                </a:rPr>
                <a:t>surplus is the area beneath the demand curve and above the price.</a:t>
              </a:r>
              <a:endParaRPr lang="en-US" b="1" dirty="0">
                <a:latin typeface="Myriad Pro" pitchFamily="34" charset="0"/>
              </a:endParaRPr>
            </a:p>
          </p:txBody>
        </p:sp>
      </p:grpSp>
    </p:spTree>
    <p:extLst>
      <p:ext uri="{BB962C8B-B14F-4D97-AF65-F5344CB8AC3E}">
        <p14:creationId xmlns="" xmlns:p14="http://schemas.microsoft.com/office/powerpoint/2010/main" val="17801463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nodeType="with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nodeType="with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Font typeface="Arial" charset="0"/>
              <a:buNone/>
              <a:defRPr/>
            </a:pPr>
            <a:r>
              <a:rPr lang="en-US" sz="2800" dirty="0" smtClean="0"/>
              <a:t>If the price is $2010, what is the consumer surplus?</a:t>
            </a:r>
          </a:p>
          <a:p>
            <a:pPr marL="514350" indent="-514350">
              <a:buFont typeface="+mj-lt"/>
              <a:buAutoNum type="alphaLcParenR"/>
              <a:defRPr/>
            </a:pPr>
            <a:r>
              <a:rPr lang="en-US" sz="2800" dirty="0" smtClean="0"/>
              <a:t>$3.588 million</a:t>
            </a:r>
          </a:p>
          <a:p>
            <a:pPr marL="514350" indent="-514350">
              <a:buFont typeface="+mj-lt"/>
              <a:buAutoNum type="alphaLcParenR"/>
              <a:defRPr/>
            </a:pPr>
            <a:r>
              <a:rPr lang="en-US" sz="2800" dirty="0" smtClean="0"/>
              <a:t>$1.794 million</a:t>
            </a:r>
          </a:p>
          <a:p>
            <a:pPr marL="514350" indent="-514350">
              <a:buFont typeface="+mj-lt"/>
              <a:buAutoNum type="alphaLcParenR"/>
              <a:defRPr/>
            </a:pPr>
            <a:r>
              <a:rPr lang="en-US" sz="2800" dirty="0" smtClean="0"/>
              <a:t>$6 million</a:t>
            </a:r>
          </a:p>
          <a:p>
            <a:pPr marL="514350" indent="-514350">
              <a:buFont typeface="+mj-lt"/>
              <a:buAutoNum type="alphaLcParenR"/>
              <a:defRPr/>
            </a:pPr>
            <a:r>
              <a:rPr lang="en-US" sz="2800" dirty="0" smtClean="0"/>
              <a:t>$3 million</a:t>
            </a:r>
            <a:endParaRPr lang="en-US" sz="2800" dirty="0"/>
          </a:p>
        </p:txBody>
      </p:sp>
      <p:pic>
        <p:nvPicPr>
          <p:cNvPr id="59398" name="Picture 2"/>
          <p:cNvPicPr>
            <a:picLocks noChangeAspect="1" noChangeArrowheads="1"/>
          </p:cNvPicPr>
          <p:nvPr/>
        </p:nvPicPr>
        <p:blipFill rotWithShape="1">
          <a:blip r:embed="rId2" cstate="screen">
            <a:extLst>
              <a:ext uri="{28A0092B-C50C-407E-A947-70E740481C1C}">
                <a14:useLocalDpi xmlns="" xmlns:a14="http://schemas.microsoft.com/office/drawing/2010/main" val="0"/>
              </a:ext>
            </a:extLst>
          </a:blip>
          <a:srcRect/>
          <a:stretch/>
        </p:blipFill>
        <p:spPr bwMode="auto">
          <a:xfrm>
            <a:off x="3733800" y="1676400"/>
            <a:ext cx="4648200" cy="416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 xmlns:p14="http://schemas.microsoft.com/office/powerpoint/2010/main" val="1017267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5"/>
          <p:cNvGrpSpPr>
            <a:grpSpLocks/>
          </p:cNvGrpSpPr>
          <p:nvPr/>
        </p:nvGrpSpPr>
        <p:grpSpPr bwMode="auto">
          <a:xfrm>
            <a:off x="2743200" y="2641596"/>
            <a:ext cx="4549775" cy="3111501"/>
            <a:chOff x="1536" y="1152"/>
            <a:chExt cx="2866" cy="1960"/>
          </a:xfrm>
        </p:grpSpPr>
        <p:sp>
          <p:nvSpPr>
            <p:cNvPr id="326692" name="Rectangle 36"/>
            <p:cNvSpPr>
              <a:spLocks noChangeArrowheads="1"/>
            </p:cNvSpPr>
            <p:nvPr/>
          </p:nvSpPr>
          <p:spPr bwMode="auto">
            <a:xfrm>
              <a:off x="4320" y="1152"/>
              <a:ext cx="7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ea typeface="ＭＳ Ｐゴシック" pitchFamily="34" charset="-128"/>
                </a:rPr>
                <a:t>S</a:t>
              </a:r>
              <a:endParaRPr lang="en-US" sz="1400" i="1" dirty="0">
                <a:latin typeface="Myriad Pro" pitchFamily="34" charset="0"/>
                <a:ea typeface="ＭＳ Ｐゴシック" pitchFamily="34" charset="-128"/>
              </a:endParaRPr>
            </a:p>
          </p:txBody>
        </p:sp>
        <p:sp>
          <p:nvSpPr>
            <p:cNvPr id="326693" name="Rectangle 37"/>
            <p:cNvSpPr>
              <a:spLocks noChangeArrowheads="1"/>
            </p:cNvSpPr>
            <p:nvPr/>
          </p:nvSpPr>
          <p:spPr bwMode="auto">
            <a:xfrm>
              <a:off x="4320" y="2976"/>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ea typeface="ＭＳ Ｐゴシック" pitchFamily="34" charset="-128"/>
                </a:rPr>
                <a:t>D</a:t>
              </a:r>
              <a:endParaRPr lang="en-US" sz="1400" i="1" dirty="0">
                <a:latin typeface="Myriad Pro" pitchFamily="34" charset="0"/>
                <a:ea typeface="ＭＳ Ｐゴシック" pitchFamily="34" charset="-128"/>
              </a:endParaRPr>
            </a:p>
          </p:txBody>
        </p:sp>
        <p:sp>
          <p:nvSpPr>
            <p:cNvPr id="326694" name="Line 38"/>
            <p:cNvSpPr>
              <a:spLocks noChangeShapeType="1"/>
            </p:cNvSpPr>
            <p:nvPr/>
          </p:nvSpPr>
          <p:spPr bwMode="auto">
            <a:xfrm flipH="1">
              <a:off x="1536" y="1235"/>
              <a:ext cx="2720" cy="1741"/>
            </a:xfrm>
            <a:prstGeom prst="line">
              <a:avLst/>
            </a:prstGeom>
            <a:noFill/>
            <a:ln w="30163">
              <a:solidFill>
                <a:srgbClr val="EE313C"/>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695" name="Line 39"/>
            <p:cNvSpPr>
              <a:spLocks noChangeShapeType="1"/>
            </p:cNvSpPr>
            <p:nvPr/>
          </p:nvSpPr>
          <p:spPr bwMode="auto">
            <a:xfrm>
              <a:off x="1536" y="1200"/>
              <a:ext cx="2720" cy="1753"/>
            </a:xfrm>
            <a:prstGeom prst="line">
              <a:avLst/>
            </a:prstGeom>
            <a:noFill/>
            <a:ln w="30163">
              <a:solidFill>
                <a:srgbClr val="3C5DAA"/>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grpSp>
      <p:grpSp>
        <p:nvGrpSpPr>
          <p:cNvPr id="5" name="Group 40"/>
          <p:cNvGrpSpPr>
            <a:grpSpLocks/>
          </p:cNvGrpSpPr>
          <p:nvPr/>
        </p:nvGrpSpPr>
        <p:grpSpPr bwMode="auto">
          <a:xfrm>
            <a:off x="579438" y="2336796"/>
            <a:ext cx="7497763" cy="4025901"/>
            <a:chOff x="173" y="960"/>
            <a:chExt cx="4723" cy="2536"/>
          </a:xfrm>
        </p:grpSpPr>
        <p:sp>
          <p:nvSpPr>
            <p:cNvPr id="326697" name="Rectangle 36"/>
            <p:cNvSpPr>
              <a:spLocks noChangeArrowheads="1"/>
            </p:cNvSpPr>
            <p:nvPr/>
          </p:nvSpPr>
          <p:spPr bwMode="auto">
            <a:xfrm>
              <a:off x="173" y="1408"/>
              <a:ext cx="129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b="1" dirty="0">
                  <a:solidFill>
                    <a:srgbClr val="000000"/>
                  </a:solidFill>
                  <a:latin typeface="Myriad Pro" pitchFamily="34" charset="0"/>
                  <a:ea typeface="ＭＳ Ｐゴシック" pitchFamily="34" charset="-128"/>
                </a:rPr>
                <a:t>Price of </a:t>
              </a:r>
              <a:r>
                <a:rPr lang="en-US" sz="1400" b="1" dirty="0" smtClean="0">
                  <a:solidFill>
                    <a:srgbClr val="000000"/>
                  </a:solidFill>
                  <a:latin typeface="Myriad Pro" pitchFamily="34" charset="0"/>
                  <a:ea typeface="ＭＳ Ｐゴシック" pitchFamily="34" charset="-128"/>
                </a:rPr>
                <a:t>Lobster</a:t>
              </a:r>
              <a:endParaRPr lang="en-US" sz="1400" b="1" dirty="0">
                <a:latin typeface="Myriad Pro" pitchFamily="34" charset="0"/>
                <a:ea typeface="ＭＳ Ｐゴシック" pitchFamily="34" charset="-128"/>
              </a:endParaRPr>
            </a:p>
          </p:txBody>
        </p:sp>
        <p:sp>
          <p:nvSpPr>
            <p:cNvPr id="326698" name="Rectangle 101"/>
            <p:cNvSpPr>
              <a:spLocks noChangeArrowheads="1"/>
            </p:cNvSpPr>
            <p:nvPr/>
          </p:nvSpPr>
          <p:spPr bwMode="auto">
            <a:xfrm>
              <a:off x="3807" y="3360"/>
              <a:ext cx="108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b="1" dirty="0">
                  <a:solidFill>
                    <a:srgbClr val="000000"/>
                  </a:solidFill>
                  <a:latin typeface="Myriad Pro" pitchFamily="34" charset="0"/>
                  <a:ea typeface="ＭＳ Ｐゴシック" pitchFamily="34" charset="-128"/>
                </a:rPr>
                <a:t>Quantity of </a:t>
              </a:r>
              <a:r>
                <a:rPr lang="en-US" sz="1400" b="1" dirty="0" smtClean="0">
                  <a:solidFill>
                    <a:srgbClr val="000000"/>
                  </a:solidFill>
                  <a:latin typeface="Myriad Pro" pitchFamily="34" charset="0"/>
                  <a:ea typeface="ＭＳ Ｐゴシック" pitchFamily="34" charset="-128"/>
                </a:rPr>
                <a:t>lobster</a:t>
              </a:r>
              <a:endParaRPr lang="en-US" sz="1400" b="1" dirty="0">
                <a:latin typeface="Myriad Pro" pitchFamily="34" charset="0"/>
                <a:ea typeface="ＭＳ Ｐゴシック" pitchFamily="34" charset="-128"/>
              </a:endParaRPr>
            </a:p>
          </p:txBody>
        </p:sp>
        <p:sp>
          <p:nvSpPr>
            <p:cNvPr id="326699" name="Rectangle 43"/>
            <p:cNvSpPr>
              <a:spLocks noChangeArrowheads="1"/>
            </p:cNvSpPr>
            <p:nvPr/>
          </p:nvSpPr>
          <p:spPr bwMode="auto">
            <a:xfrm>
              <a:off x="2774" y="3331"/>
              <a:ext cx="17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ea typeface="ＭＳ Ｐゴシック" pitchFamily="34" charset="-128"/>
                </a:rPr>
                <a:t>120</a:t>
              </a:r>
              <a:endParaRPr lang="en-US" sz="1400" dirty="0">
                <a:latin typeface="Myriad Pro" pitchFamily="34" charset="0"/>
                <a:ea typeface="ＭＳ Ｐゴシック" pitchFamily="34" charset="-128"/>
              </a:endParaRPr>
            </a:p>
          </p:txBody>
        </p:sp>
        <p:sp>
          <p:nvSpPr>
            <p:cNvPr id="326700" name="Rectangle 44"/>
            <p:cNvSpPr>
              <a:spLocks noChangeArrowheads="1"/>
            </p:cNvSpPr>
            <p:nvPr/>
          </p:nvSpPr>
          <p:spPr bwMode="auto">
            <a:xfrm>
              <a:off x="1331" y="2028"/>
              <a:ext cx="15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ea typeface="ＭＳ Ｐゴシック" pitchFamily="34" charset="-128"/>
                </a:rPr>
                <a:t> 10</a:t>
              </a:r>
              <a:endParaRPr lang="en-US" sz="1400" dirty="0">
                <a:latin typeface="Myriad Pro" pitchFamily="34" charset="0"/>
                <a:ea typeface="ＭＳ Ｐゴシック" pitchFamily="34" charset="-128"/>
              </a:endParaRPr>
            </a:p>
          </p:txBody>
        </p:sp>
        <p:sp>
          <p:nvSpPr>
            <p:cNvPr id="326701" name="Line 45"/>
            <p:cNvSpPr>
              <a:spLocks noChangeShapeType="1"/>
            </p:cNvSpPr>
            <p:nvPr/>
          </p:nvSpPr>
          <p:spPr bwMode="auto">
            <a:xfrm>
              <a:off x="1544" y="2100"/>
              <a:ext cx="80"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2" name="Line 46"/>
            <p:cNvSpPr>
              <a:spLocks noChangeShapeType="1"/>
            </p:cNvSpPr>
            <p:nvPr/>
          </p:nvSpPr>
          <p:spPr bwMode="auto">
            <a:xfrm flipV="1">
              <a:off x="2910" y="3233"/>
              <a:ext cx="0" cy="74"/>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3" name="Rectangle 47"/>
            <p:cNvSpPr>
              <a:spLocks noChangeArrowheads="1"/>
            </p:cNvSpPr>
            <p:nvPr/>
          </p:nvSpPr>
          <p:spPr bwMode="auto">
            <a:xfrm>
              <a:off x="1430" y="3331"/>
              <a:ext cx="5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ea typeface="ＭＳ Ｐゴシック" pitchFamily="34" charset="-128"/>
                </a:rPr>
                <a:t>0</a:t>
              </a:r>
              <a:endParaRPr lang="en-US" sz="1400">
                <a:latin typeface="Myriad Pro" pitchFamily="34" charset="0"/>
                <a:ea typeface="ＭＳ Ｐゴシック" pitchFamily="34" charset="-128"/>
              </a:endParaRPr>
            </a:p>
          </p:txBody>
        </p:sp>
        <p:sp>
          <p:nvSpPr>
            <p:cNvPr id="326704" name="Line 48"/>
            <p:cNvSpPr>
              <a:spLocks noChangeShapeType="1"/>
            </p:cNvSpPr>
            <p:nvPr/>
          </p:nvSpPr>
          <p:spPr bwMode="auto">
            <a:xfrm flipV="1">
              <a:off x="1536" y="960"/>
              <a:ext cx="0" cy="2163"/>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5" name="Freeform 49"/>
            <p:cNvSpPr>
              <a:spLocks/>
            </p:cNvSpPr>
            <p:nvPr/>
          </p:nvSpPr>
          <p:spPr bwMode="auto">
            <a:xfrm>
              <a:off x="1544" y="3187"/>
              <a:ext cx="2943" cy="120"/>
            </a:xfrm>
            <a:custGeom>
              <a:avLst/>
              <a:gdLst>
                <a:gd name="T0" fmla="*/ 2098 w 2098"/>
                <a:gd name="T1" fmla="*/ 92 h 92"/>
                <a:gd name="T2" fmla="*/ 0 w 2098"/>
                <a:gd name="T3" fmla="*/ 92 h 92"/>
                <a:gd name="T4" fmla="*/ 0 w 2098"/>
                <a:gd name="T5" fmla="*/ 0 h 92"/>
              </a:gdLst>
              <a:ahLst/>
              <a:cxnLst>
                <a:cxn ang="0">
                  <a:pos x="T0" y="T1"/>
                </a:cxn>
                <a:cxn ang="0">
                  <a:pos x="T2" y="T3"/>
                </a:cxn>
                <a:cxn ang="0">
                  <a:pos x="T4" y="T5"/>
                </a:cxn>
              </a:cxnLst>
              <a:rect l="0" t="0" r="r" b="b"/>
              <a:pathLst>
                <a:path w="2098" h="92">
                  <a:moveTo>
                    <a:pt x="2098" y="92"/>
                  </a:moveTo>
                  <a:lnTo>
                    <a:pt x="0" y="92"/>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Myriad Pro" pitchFamily="34" charset="0"/>
              </a:endParaRPr>
            </a:p>
          </p:txBody>
        </p:sp>
        <p:sp>
          <p:nvSpPr>
            <p:cNvPr id="326706" name="Line 50"/>
            <p:cNvSpPr>
              <a:spLocks noChangeShapeType="1"/>
            </p:cNvSpPr>
            <p:nvPr/>
          </p:nvSpPr>
          <p:spPr bwMode="auto">
            <a:xfrm flipV="1">
              <a:off x="1512" y="3120"/>
              <a:ext cx="69" cy="36"/>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07" name="Line 51"/>
            <p:cNvSpPr>
              <a:spLocks noChangeShapeType="1"/>
            </p:cNvSpPr>
            <p:nvPr/>
          </p:nvSpPr>
          <p:spPr bwMode="auto">
            <a:xfrm flipV="1">
              <a:off x="1512" y="3168"/>
              <a:ext cx="69" cy="38"/>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grpSp>
      <p:grpSp>
        <p:nvGrpSpPr>
          <p:cNvPr id="6" name="Group 70"/>
          <p:cNvGrpSpPr>
            <a:grpSpLocks/>
          </p:cNvGrpSpPr>
          <p:nvPr/>
        </p:nvGrpSpPr>
        <p:grpSpPr bwMode="auto">
          <a:xfrm>
            <a:off x="1130300" y="3905248"/>
            <a:ext cx="4953000" cy="2952752"/>
            <a:chOff x="520" y="1948"/>
            <a:chExt cx="3120" cy="1860"/>
          </a:xfrm>
        </p:grpSpPr>
        <p:sp>
          <p:nvSpPr>
            <p:cNvPr id="326711" name="Freeform 55"/>
            <p:cNvSpPr>
              <a:spLocks/>
            </p:cNvSpPr>
            <p:nvPr/>
          </p:nvSpPr>
          <p:spPr bwMode="auto">
            <a:xfrm>
              <a:off x="2466" y="3560"/>
              <a:ext cx="1086" cy="248"/>
            </a:xfrm>
            <a:custGeom>
              <a:avLst/>
              <a:gdLst>
                <a:gd name="T0" fmla="*/ 286 w 303"/>
                <a:gd name="T1" fmla="*/ 56 h 56"/>
                <a:gd name="T2" fmla="*/ 303 w 303"/>
                <a:gd name="T3" fmla="*/ 39 h 56"/>
                <a:gd name="T4" fmla="*/ 303 w 303"/>
                <a:gd name="T5" fmla="*/ 17 h 56"/>
                <a:gd name="T6" fmla="*/ 286 w 303"/>
                <a:gd name="T7" fmla="*/ 0 h 56"/>
                <a:gd name="T8" fmla="*/ 16 w 303"/>
                <a:gd name="T9" fmla="*/ 0 h 56"/>
                <a:gd name="T10" fmla="*/ 0 w 303"/>
                <a:gd name="T11" fmla="*/ 17 h 56"/>
                <a:gd name="T12" fmla="*/ 0 w 303"/>
                <a:gd name="T13" fmla="*/ 39 h 56"/>
                <a:gd name="T14" fmla="*/ 16 w 303"/>
                <a:gd name="T15" fmla="*/ 56 h 56"/>
                <a:gd name="T16" fmla="*/ 286 w 303"/>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56">
                  <a:moveTo>
                    <a:pt x="286" y="56"/>
                  </a:moveTo>
                  <a:cubicBezTo>
                    <a:pt x="295" y="56"/>
                    <a:pt x="303" y="48"/>
                    <a:pt x="303" y="39"/>
                  </a:cubicBezTo>
                  <a:cubicBezTo>
                    <a:pt x="303" y="17"/>
                    <a:pt x="303" y="17"/>
                    <a:pt x="303" y="17"/>
                  </a:cubicBezTo>
                  <a:cubicBezTo>
                    <a:pt x="303" y="8"/>
                    <a:pt x="295" y="0"/>
                    <a:pt x="286" y="0"/>
                  </a:cubicBezTo>
                  <a:cubicBezTo>
                    <a:pt x="16" y="0"/>
                    <a:pt x="16" y="0"/>
                    <a:pt x="16" y="0"/>
                  </a:cubicBezTo>
                  <a:cubicBezTo>
                    <a:pt x="7" y="0"/>
                    <a:pt x="0" y="8"/>
                    <a:pt x="0" y="17"/>
                  </a:cubicBezTo>
                  <a:cubicBezTo>
                    <a:pt x="0" y="39"/>
                    <a:pt x="0" y="39"/>
                    <a:pt x="0" y="39"/>
                  </a:cubicBezTo>
                  <a:cubicBezTo>
                    <a:pt x="0" y="48"/>
                    <a:pt x="7" y="56"/>
                    <a:pt x="16" y="56"/>
                  </a:cubicBezTo>
                  <a:lnTo>
                    <a:pt x="286" y="56"/>
                  </a:lnTo>
                  <a:close/>
                </a:path>
              </a:pathLst>
            </a:custGeom>
            <a:solidFill>
              <a:srgbClr val="D6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grpSp>
          <p:nvGrpSpPr>
            <p:cNvPr id="7" name="Group 69"/>
            <p:cNvGrpSpPr>
              <a:grpSpLocks/>
            </p:cNvGrpSpPr>
            <p:nvPr/>
          </p:nvGrpSpPr>
          <p:grpSpPr bwMode="auto">
            <a:xfrm>
              <a:off x="520" y="1948"/>
              <a:ext cx="3120" cy="1804"/>
              <a:chOff x="520" y="1948"/>
              <a:chExt cx="3120" cy="1804"/>
            </a:xfrm>
          </p:grpSpPr>
          <p:sp>
            <p:nvSpPr>
              <p:cNvPr id="326709" name="Line 53"/>
              <p:cNvSpPr>
                <a:spLocks noChangeShapeType="1"/>
              </p:cNvSpPr>
              <p:nvPr/>
            </p:nvSpPr>
            <p:spPr bwMode="auto">
              <a:xfrm flipV="1">
                <a:off x="2930" y="3460"/>
                <a:ext cx="0" cy="99"/>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10" name="Freeform 54"/>
              <p:cNvSpPr>
                <a:spLocks/>
              </p:cNvSpPr>
              <p:nvPr/>
            </p:nvSpPr>
            <p:spPr bwMode="auto">
              <a:xfrm>
                <a:off x="520" y="1948"/>
                <a:ext cx="624" cy="341"/>
              </a:xfrm>
              <a:custGeom>
                <a:avLst/>
                <a:gdLst>
                  <a:gd name="T0" fmla="*/ 165 w 181"/>
                  <a:gd name="T1" fmla="*/ 96 h 96"/>
                  <a:gd name="T2" fmla="*/ 181 w 181"/>
                  <a:gd name="T3" fmla="*/ 79 h 96"/>
                  <a:gd name="T4" fmla="*/ 181 w 181"/>
                  <a:gd name="T5" fmla="*/ 17 h 96"/>
                  <a:gd name="T6" fmla="*/ 165 w 181"/>
                  <a:gd name="T7" fmla="*/ 0 h 96"/>
                  <a:gd name="T8" fmla="*/ 16 w 181"/>
                  <a:gd name="T9" fmla="*/ 0 h 96"/>
                  <a:gd name="T10" fmla="*/ 0 w 181"/>
                  <a:gd name="T11" fmla="*/ 17 h 96"/>
                  <a:gd name="T12" fmla="*/ 0 w 181"/>
                  <a:gd name="T13" fmla="*/ 79 h 96"/>
                  <a:gd name="T14" fmla="*/ 16 w 181"/>
                  <a:gd name="T15" fmla="*/ 96 h 96"/>
                  <a:gd name="T16" fmla="*/ 165 w 181"/>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6">
                    <a:moveTo>
                      <a:pt x="165" y="96"/>
                    </a:moveTo>
                    <a:cubicBezTo>
                      <a:pt x="174" y="96"/>
                      <a:pt x="181" y="89"/>
                      <a:pt x="181" y="79"/>
                    </a:cubicBezTo>
                    <a:cubicBezTo>
                      <a:pt x="181" y="17"/>
                      <a:pt x="181" y="17"/>
                      <a:pt x="181" y="17"/>
                    </a:cubicBezTo>
                    <a:cubicBezTo>
                      <a:pt x="181" y="7"/>
                      <a:pt x="174" y="0"/>
                      <a:pt x="165" y="0"/>
                    </a:cubicBezTo>
                    <a:cubicBezTo>
                      <a:pt x="16" y="0"/>
                      <a:pt x="16" y="0"/>
                      <a:pt x="16" y="0"/>
                    </a:cubicBezTo>
                    <a:cubicBezTo>
                      <a:pt x="7" y="0"/>
                      <a:pt x="0" y="7"/>
                      <a:pt x="0" y="17"/>
                    </a:cubicBezTo>
                    <a:cubicBezTo>
                      <a:pt x="0" y="79"/>
                      <a:pt x="0" y="79"/>
                      <a:pt x="0" y="79"/>
                    </a:cubicBezTo>
                    <a:cubicBezTo>
                      <a:pt x="0" y="89"/>
                      <a:pt x="7" y="96"/>
                      <a:pt x="16" y="96"/>
                    </a:cubicBezTo>
                    <a:lnTo>
                      <a:pt x="165" y="96"/>
                    </a:lnTo>
                    <a:close/>
                  </a:path>
                </a:pathLst>
              </a:custGeom>
              <a:solidFill>
                <a:srgbClr val="D6E2E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sp>
            <p:nvSpPr>
              <p:cNvPr id="326712" name="Line 56"/>
              <p:cNvSpPr>
                <a:spLocks noChangeShapeType="1"/>
              </p:cNvSpPr>
              <p:nvPr/>
            </p:nvSpPr>
            <p:spPr bwMode="auto">
              <a:xfrm>
                <a:off x="1152" y="2080"/>
                <a:ext cx="126" cy="0"/>
              </a:xfrm>
              <a:prstGeom prst="line">
                <a:avLst/>
              </a:prstGeom>
              <a:noFill/>
              <a:ln w="7938">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en-US">
                  <a:latin typeface="Myriad Pro" pitchFamily="34" charset="0"/>
                </a:endParaRPr>
              </a:p>
            </p:txBody>
          </p:sp>
          <p:sp>
            <p:nvSpPr>
              <p:cNvPr id="326713" name="Rectangle 86"/>
              <p:cNvSpPr>
                <a:spLocks noChangeArrowheads="1"/>
              </p:cNvSpPr>
              <p:nvPr/>
            </p:nvSpPr>
            <p:spPr bwMode="auto">
              <a:xfrm flipH="1">
                <a:off x="2496" y="3616"/>
                <a:ext cx="114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a:latin typeface="Myriad Pro" pitchFamily="34" charset="0"/>
                    <a:ea typeface="ＭＳ Ｐゴシック" pitchFamily="34" charset="-128"/>
                    <a:cs typeface="Tahoma" pitchFamily="34" charset="0"/>
                  </a:rPr>
                  <a:t>Equilibrium quantity</a:t>
                </a:r>
              </a:p>
            </p:txBody>
          </p:sp>
          <p:sp>
            <p:nvSpPr>
              <p:cNvPr id="326714" name="Rectangle 86"/>
              <p:cNvSpPr>
                <a:spLocks noChangeArrowheads="1"/>
              </p:cNvSpPr>
              <p:nvPr/>
            </p:nvSpPr>
            <p:spPr bwMode="auto">
              <a:xfrm flipH="1">
                <a:off x="576" y="1971"/>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1588" indent="-1588"/>
                <a:r>
                  <a:rPr lang="en-US" sz="1400" dirty="0">
                    <a:latin typeface="Myriad Pro" pitchFamily="34" charset="0"/>
                    <a:ea typeface="ＭＳ Ｐゴシック" pitchFamily="34" charset="-128"/>
                    <a:cs typeface="Tahoma" pitchFamily="34" charset="0"/>
                  </a:rPr>
                  <a:t>Equilibrium price</a:t>
                </a:r>
              </a:p>
            </p:txBody>
          </p:sp>
        </p:grpSp>
      </p:grpSp>
      <p:grpSp>
        <p:nvGrpSpPr>
          <p:cNvPr id="8" name="Group 59"/>
          <p:cNvGrpSpPr>
            <a:grpSpLocks/>
          </p:cNvGrpSpPr>
          <p:nvPr/>
        </p:nvGrpSpPr>
        <p:grpSpPr bwMode="auto">
          <a:xfrm>
            <a:off x="2755900" y="2762246"/>
            <a:ext cx="2162175" cy="2762250"/>
            <a:chOff x="1544" y="1228"/>
            <a:chExt cx="1362" cy="1740"/>
          </a:xfrm>
        </p:grpSpPr>
        <p:sp>
          <p:nvSpPr>
            <p:cNvPr id="326716" name="Freeform 60"/>
            <p:cNvSpPr>
              <a:spLocks/>
            </p:cNvSpPr>
            <p:nvPr/>
          </p:nvSpPr>
          <p:spPr bwMode="auto">
            <a:xfrm>
              <a:off x="1544" y="2096"/>
              <a:ext cx="1362" cy="872"/>
            </a:xfrm>
            <a:custGeom>
              <a:avLst/>
              <a:gdLst>
                <a:gd name="T0" fmla="*/ 0 w 971"/>
                <a:gd name="T1" fmla="*/ 669 h 669"/>
                <a:gd name="T2" fmla="*/ 0 w 971"/>
                <a:gd name="T3" fmla="*/ 0 h 669"/>
                <a:gd name="T4" fmla="*/ 971 w 971"/>
                <a:gd name="T5" fmla="*/ 0 h 669"/>
                <a:gd name="T6" fmla="*/ 0 w 971"/>
                <a:gd name="T7" fmla="*/ 669 h 669"/>
              </a:gdLst>
              <a:ahLst/>
              <a:cxnLst>
                <a:cxn ang="0">
                  <a:pos x="T0" y="T1"/>
                </a:cxn>
                <a:cxn ang="0">
                  <a:pos x="T2" y="T3"/>
                </a:cxn>
                <a:cxn ang="0">
                  <a:pos x="T4" y="T5"/>
                </a:cxn>
                <a:cxn ang="0">
                  <a:pos x="T6" y="T7"/>
                </a:cxn>
              </a:cxnLst>
              <a:rect l="0" t="0" r="r" b="b"/>
              <a:pathLst>
                <a:path w="971" h="669">
                  <a:moveTo>
                    <a:pt x="0" y="669"/>
                  </a:moveTo>
                  <a:lnTo>
                    <a:pt x="0" y="0"/>
                  </a:lnTo>
                  <a:lnTo>
                    <a:pt x="971" y="0"/>
                  </a:lnTo>
                  <a:lnTo>
                    <a:pt x="0" y="669"/>
                  </a:lnTo>
                  <a:close/>
                </a:path>
              </a:pathLst>
            </a:custGeom>
            <a:solidFill>
              <a:srgbClr val="FBD4D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sp>
          <p:nvSpPr>
            <p:cNvPr id="326717" name="Freeform 61"/>
            <p:cNvSpPr>
              <a:spLocks/>
            </p:cNvSpPr>
            <p:nvPr/>
          </p:nvSpPr>
          <p:spPr bwMode="auto">
            <a:xfrm>
              <a:off x="1544" y="1228"/>
              <a:ext cx="1362" cy="868"/>
            </a:xfrm>
            <a:custGeom>
              <a:avLst/>
              <a:gdLst>
                <a:gd name="T0" fmla="*/ 0 w 971"/>
                <a:gd name="T1" fmla="*/ 0 h 666"/>
                <a:gd name="T2" fmla="*/ 0 w 971"/>
                <a:gd name="T3" fmla="*/ 666 h 666"/>
                <a:gd name="T4" fmla="*/ 971 w 971"/>
                <a:gd name="T5" fmla="*/ 666 h 666"/>
                <a:gd name="T6" fmla="*/ 0 w 971"/>
                <a:gd name="T7" fmla="*/ 0 h 666"/>
              </a:gdLst>
              <a:ahLst/>
              <a:cxnLst>
                <a:cxn ang="0">
                  <a:pos x="T0" y="T1"/>
                </a:cxn>
                <a:cxn ang="0">
                  <a:pos x="T2" y="T3"/>
                </a:cxn>
                <a:cxn ang="0">
                  <a:pos x="T4" y="T5"/>
                </a:cxn>
                <a:cxn ang="0">
                  <a:pos x="T6" y="T7"/>
                </a:cxn>
              </a:cxnLst>
              <a:rect l="0" t="0" r="r" b="b"/>
              <a:pathLst>
                <a:path w="971" h="666">
                  <a:moveTo>
                    <a:pt x="0" y="0"/>
                  </a:moveTo>
                  <a:lnTo>
                    <a:pt x="0" y="666"/>
                  </a:lnTo>
                  <a:lnTo>
                    <a:pt x="971" y="666"/>
                  </a:lnTo>
                  <a:lnTo>
                    <a:pt x="0" y="0"/>
                  </a:lnTo>
                  <a:close/>
                </a:path>
              </a:pathLst>
            </a:custGeom>
            <a:solidFill>
              <a:srgbClr val="C7D6E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grpSp>
      <p:grpSp>
        <p:nvGrpSpPr>
          <p:cNvPr id="9" name="Group 64"/>
          <p:cNvGrpSpPr>
            <a:grpSpLocks/>
          </p:cNvGrpSpPr>
          <p:nvPr/>
        </p:nvGrpSpPr>
        <p:grpSpPr bwMode="auto">
          <a:xfrm>
            <a:off x="2787655" y="3879846"/>
            <a:ext cx="2217741" cy="2043113"/>
            <a:chOff x="1564" y="1932"/>
            <a:chExt cx="1397" cy="1287"/>
          </a:xfrm>
        </p:grpSpPr>
        <p:cxnSp>
          <p:nvCxnSpPr>
            <p:cNvPr id="548914" name="Straight Connector 86"/>
            <p:cNvCxnSpPr>
              <a:cxnSpLocks noChangeShapeType="1"/>
            </p:cNvCxnSpPr>
            <p:nvPr/>
          </p:nvCxnSpPr>
          <p:spPr bwMode="auto">
            <a:xfrm>
              <a:off x="2901" y="2092"/>
              <a:ext cx="0" cy="1127"/>
            </a:xfrm>
            <a:prstGeom prst="line">
              <a:avLst/>
            </a:prstGeom>
            <a:noFill/>
            <a:ln w="15875">
              <a:solidFill>
                <a:srgbClr val="808080"/>
              </a:solidFill>
              <a:prstDash val="sysDot"/>
              <a:round/>
              <a:headEnd/>
              <a:tailEnd type="none" w="med" len="lg"/>
            </a:ln>
            <a:extLst>
              <a:ext uri="{909E8E84-426E-40DD-AFC4-6F175D3DCCD1}">
                <a14:hiddenFill xmlns:a14="http://schemas.microsoft.com/office/drawing/2010/main" xmlns="">
                  <a:noFill/>
                </a14:hiddenFill>
              </a:ext>
            </a:extLst>
          </p:spPr>
        </p:cxnSp>
        <p:sp>
          <p:nvSpPr>
            <p:cNvPr id="326721" name="Rectangle 65"/>
            <p:cNvSpPr>
              <a:spLocks noChangeArrowheads="1"/>
            </p:cNvSpPr>
            <p:nvPr/>
          </p:nvSpPr>
          <p:spPr bwMode="auto">
            <a:xfrm>
              <a:off x="2885" y="1932"/>
              <a:ext cx="7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ea typeface="ＭＳ Ｐゴシック" pitchFamily="34" charset="-128"/>
                </a:rPr>
                <a:t>E</a:t>
              </a:r>
              <a:endParaRPr lang="en-US" sz="1400" i="1" dirty="0">
                <a:latin typeface="Myriad Pro" pitchFamily="34" charset="0"/>
                <a:ea typeface="ＭＳ Ｐゴシック" pitchFamily="34" charset="-128"/>
              </a:endParaRPr>
            </a:p>
          </p:txBody>
        </p:sp>
        <p:sp>
          <p:nvSpPr>
            <p:cNvPr id="326722" name="Oval 66"/>
            <p:cNvSpPr>
              <a:spLocks noChangeArrowheads="1"/>
            </p:cNvSpPr>
            <p:nvPr/>
          </p:nvSpPr>
          <p:spPr bwMode="auto">
            <a:xfrm>
              <a:off x="2874" y="2069"/>
              <a:ext cx="66" cy="61"/>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latin typeface="Myriad Pro" pitchFamily="34" charset="0"/>
              </a:endParaRPr>
            </a:p>
          </p:txBody>
        </p:sp>
        <p:cxnSp>
          <p:nvCxnSpPr>
            <p:cNvPr id="548912" name="Straight Connector 86"/>
            <p:cNvCxnSpPr>
              <a:cxnSpLocks noChangeShapeType="1"/>
            </p:cNvCxnSpPr>
            <p:nvPr/>
          </p:nvCxnSpPr>
          <p:spPr bwMode="auto">
            <a:xfrm>
              <a:off x="1564" y="2101"/>
              <a:ext cx="1333" cy="2"/>
            </a:xfrm>
            <a:prstGeom prst="line">
              <a:avLst/>
            </a:prstGeom>
            <a:noFill/>
            <a:ln w="15875">
              <a:solidFill>
                <a:srgbClr val="808080"/>
              </a:solidFill>
              <a:prstDash val="sysDot"/>
              <a:round/>
              <a:headEnd/>
              <a:tailEnd type="none" w="med" len="lg"/>
            </a:ln>
            <a:extLst>
              <a:ext uri="{909E8E84-426E-40DD-AFC4-6F175D3DCCD1}">
                <a14:hiddenFill xmlns:a14="http://schemas.microsoft.com/office/drawing/2010/main" xmlns="">
                  <a:noFill/>
                </a14:hiddenFill>
              </a:ext>
            </a:extLst>
          </p:spPr>
        </p:cxnSp>
      </p:grpSp>
      <p:sp>
        <p:nvSpPr>
          <p:cNvPr id="2" name="Title 1"/>
          <p:cNvSpPr>
            <a:spLocks noGrp="1"/>
          </p:cNvSpPr>
          <p:nvPr>
            <p:ph type="title"/>
          </p:nvPr>
        </p:nvSpPr>
        <p:spPr/>
        <p:txBody>
          <a:bodyPr>
            <a:normAutofit/>
          </a:bodyPr>
          <a:lstStyle/>
          <a:p>
            <a:r>
              <a:rPr lang="en-US" sz="3600" dirty="0"/>
              <a:t>Total </a:t>
            </a:r>
            <a:r>
              <a:rPr lang="en-US" sz="3600" dirty="0" smtClean="0"/>
              <a:t>Surplus is Maximized at Market Equilibrium</a:t>
            </a:r>
            <a:endParaRPr lang="en-US" sz="3600" dirty="0"/>
          </a:p>
        </p:txBody>
      </p:sp>
      <p:sp>
        <p:nvSpPr>
          <p:cNvPr id="41" name="Rectangle 44"/>
          <p:cNvSpPr>
            <a:spLocks noChangeArrowheads="1"/>
          </p:cNvSpPr>
          <p:nvPr/>
        </p:nvSpPr>
        <p:spPr bwMode="auto">
          <a:xfrm>
            <a:off x="2362200" y="2590800"/>
            <a:ext cx="27411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ea typeface="ＭＳ Ｐゴシック" pitchFamily="34" charset="-128"/>
              </a:rPr>
              <a:t>$22</a:t>
            </a:r>
            <a:endParaRPr lang="en-US" sz="1400" dirty="0">
              <a:latin typeface="Myriad Pro" pitchFamily="34" charset="0"/>
              <a:ea typeface="ＭＳ Ｐゴシック" pitchFamily="34" charset="-128"/>
            </a:endParaRPr>
          </a:p>
        </p:txBody>
      </p:sp>
      <p:sp>
        <p:nvSpPr>
          <p:cNvPr id="42" name="Rectangle 44"/>
          <p:cNvSpPr>
            <a:spLocks noChangeArrowheads="1"/>
          </p:cNvSpPr>
          <p:nvPr/>
        </p:nvSpPr>
        <p:spPr bwMode="auto">
          <a:xfrm>
            <a:off x="2487758" y="5392962"/>
            <a:ext cx="14908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ea typeface="ＭＳ Ｐゴシック" pitchFamily="34" charset="-128"/>
              </a:rPr>
              <a:t> 4</a:t>
            </a:r>
            <a:endParaRPr lang="en-US" sz="1400" dirty="0">
              <a:latin typeface="Myriad Pro" pitchFamily="34" charset="0"/>
              <a:ea typeface="ＭＳ Ｐゴシック" pitchFamily="34" charset="-128"/>
            </a:endParaRPr>
          </a:p>
        </p:txBody>
      </p:sp>
      <p:sp>
        <p:nvSpPr>
          <p:cNvPr id="4" name="Rectangle 3"/>
          <p:cNvSpPr/>
          <p:nvPr/>
        </p:nvSpPr>
        <p:spPr>
          <a:xfrm>
            <a:off x="152400" y="834367"/>
            <a:ext cx="8671630" cy="1938992"/>
          </a:xfrm>
          <a:prstGeom prst="rect">
            <a:avLst/>
          </a:prstGeom>
        </p:spPr>
        <p:txBody>
          <a:bodyPr wrap="square">
            <a:spAutoFit/>
          </a:bodyPr>
          <a:lstStyle/>
          <a:p>
            <a:r>
              <a:rPr lang="en-US" sz="2400" dirty="0" smtClean="0">
                <a:latin typeface="Candara" pitchFamily="34" charset="0"/>
              </a:rPr>
              <a:t>What is the total surplus when price is at equilibrium?</a:t>
            </a:r>
          </a:p>
          <a:p>
            <a:pPr marL="342900" indent="-342900">
              <a:buFont typeface="+mj-lt"/>
              <a:buAutoNum type="alphaLcParenR"/>
            </a:pPr>
            <a:r>
              <a:rPr lang="en-US" sz="2400" dirty="0" smtClean="0">
                <a:latin typeface="Candara" pitchFamily="34" charset="0"/>
              </a:rPr>
              <a:t>$480</a:t>
            </a:r>
          </a:p>
          <a:p>
            <a:pPr marL="342900" indent="-342900">
              <a:buFont typeface="+mj-lt"/>
              <a:buAutoNum type="alphaLcParenR"/>
            </a:pPr>
            <a:r>
              <a:rPr lang="en-US" sz="2400" dirty="0" smtClean="0">
                <a:latin typeface="Candara" pitchFamily="34" charset="0"/>
              </a:rPr>
              <a:t>$720</a:t>
            </a:r>
          </a:p>
          <a:p>
            <a:pPr marL="342900" indent="-342900">
              <a:buFont typeface="+mj-lt"/>
              <a:buAutoNum type="alphaLcParenR"/>
            </a:pPr>
            <a:r>
              <a:rPr lang="en-US" sz="2400" dirty="0" smtClean="0">
                <a:latin typeface="Candara" pitchFamily="34" charset="0"/>
              </a:rPr>
              <a:t>$1,080</a:t>
            </a:r>
          </a:p>
          <a:p>
            <a:pPr marL="342900" indent="-342900">
              <a:buFont typeface="+mj-lt"/>
              <a:buAutoNum type="alphaLcParenR"/>
            </a:pPr>
            <a:r>
              <a:rPr lang="en-US" sz="2400" dirty="0" smtClean="0">
                <a:latin typeface="Candara" pitchFamily="34" charset="0"/>
              </a:rPr>
              <a:t>$1,440</a:t>
            </a:r>
            <a:endParaRPr lang="en-US" sz="2400" dirty="0">
              <a:latin typeface="Candara" pitchFamily="34" charset="0"/>
            </a:endParaRPr>
          </a:p>
        </p:txBody>
      </p:sp>
      <p:sp>
        <p:nvSpPr>
          <p:cNvPr id="43" name="Rectangle 42"/>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To Next </a:t>
            </a:r>
            <a:endPar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endParaRPr>
          </a:p>
          <a:p>
            <a:pPr algn="ctr" fontAlgn="auto">
              <a:spcBef>
                <a:spcPts val="0"/>
              </a:spcBef>
              <a:spcAft>
                <a:spcPts val="0"/>
              </a:spcAft>
              <a:defRPr/>
            </a:pPr>
            <a:r>
              <a:rPr lang="en-US" sz="900" b="1" spc="60" dirty="0" smtClean="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Active </a:t>
            </a: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3" action="ppaction://hlinksldjump"/>
              </a:rPr>
              <a:t>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p14="http://schemas.microsoft.com/office/powerpoint/2010/main" xmlns="" val="1336986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3" end="3"/>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rrowheads="1"/>
          </p:cNvSpPr>
          <p:nvPr>
            <p:ph type="title"/>
          </p:nvPr>
        </p:nvSpPr>
        <p:spPr/>
        <p:txBody>
          <a:bodyPr>
            <a:noAutofit/>
          </a:bodyPr>
          <a:lstStyle/>
          <a:p>
            <a:r>
              <a:rPr lang="en-US" sz="3200" dirty="0"/>
              <a:t>The Costs of </a:t>
            </a:r>
            <a:r>
              <a:rPr lang="en-US" sz="3200" dirty="0" smtClean="0"/>
              <a:t>Taxation: Deadweight Loss</a:t>
            </a:r>
            <a:br>
              <a:rPr lang="en-US" sz="3200" dirty="0" smtClean="0"/>
            </a:br>
            <a:r>
              <a:rPr lang="en-US" sz="3200" dirty="0" smtClean="0"/>
              <a:t>Reduction </a:t>
            </a:r>
            <a:r>
              <a:rPr lang="en-US" sz="3200" dirty="0"/>
              <a:t>in Consumer and Producer Surplus</a:t>
            </a:r>
          </a:p>
        </p:txBody>
      </p:sp>
      <p:sp>
        <p:nvSpPr>
          <p:cNvPr id="351237" name="Freeform 5"/>
          <p:cNvSpPr>
            <a:spLocks/>
          </p:cNvSpPr>
          <p:nvPr/>
        </p:nvSpPr>
        <p:spPr bwMode="auto">
          <a:xfrm>
            <a:off x="3881438" y="2716213"/>
            <a:ext cx="1323975" cy="777875"/>
          </a:xfrm>
          <a:custGeom>
            <a:avLst/>
            <a:gdLst>
              <a:gd name="T0" fmla="*/ 0 w 536"/>
              <a:gd name="T1" fmla="*/ 0 h 371"/>
              <a:gd name="T2" fmla="*/ 0 w 536"/>
              <a:gd name="T3" fmla="*/ 371 h 371"/>
              <a:gd name="T4" fmla="*/ 536 w 536"/>
              <a:gd name="T5" fmla="*/ 371 h 371"/>
              <a:gd name="T6" fmla="*/ 0 w 536"/>
              <a:gd name="T7" fmla="*/ 0 h 371"/>
            </a:gdLst>
            <a:ahLst/>
            <a:cxnLst>
              <a:cxn ang="0">
                <a:pos x="T0" y="T1"/>
              </a:cxn>
              <a:cxn ang="0">
                <a:pos x="T2" y="T3"/>
              </a:cxn>
              <a:cxn ang="0">
                <a:pos x="T4" y="T5"/>
              </a:cxn>
              <a:cxn ang="0">
                <a:pos x="T6" y="T7"/>
              </a:cxn>
            </a:cxnLst>
            <a:rect l="0" t="0" r="r" b="b"/>
            <a:pathLst>
              <a:path w="536" h="371">
                <a:moveTo>
                  <a:pt x="0" y="0"/>
                </a:moveTo>
                <a:lnTo>
                  <a:pt x="0" y="371"/>
                </a:lnTo>
                <a:lnTo>
                  <a:pt x="536" y="371"/>
                </a:lnTo>
                <a:lnTo>
                  <a:pt x="0" y="0"/>
                </a:lnTo>
                <a:close/>
              </a:path>
            </a:pathLst>
          </a:custGeom>
          <a:solidFill>
            <a:srgbClr val="C7D6E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38" name="Freeform 6"/>
          <p:cNvSpPr>
            <a:spLocks/>
          </p:cNvSpPr>
          <p:nvPr/>
        </p:nvSpPr>
        <p:spPr bwMode="auto">
          <a:xfrm>
            <a:off x="3873500" y="3494088"/>
            <a:ext cx="1331913" cy="784225"/>
          </a:xfrm>
          <a:custGeom>
            <a:avLst/>
            <a:gdLst>
              <a:gd name="T0" fmla="*/ 0 w 539"/>
              <a:gd name="T1" fmla="*/ 374 h 374"/>
              <a:gd name="T2" fmla="*/ 0 w 539"/>
              <a:gd name="T3" fmla="*/ 0 h 374"/>
              <a:gd name="T4" fmla="*/ 539 w 539"/>
              <a:gd name="T5" fmla="*/ 0 h 374"/>
              <a:gd name="T6" fmla="*/ 0 w 539"/>
              <a:gd name="T7" fmla="*/ 374 h 374"/>
            </a:gdLst>
            <a:ahLst/>
            <a:cxnLst>
              <a:cxn ang="0">
                <a:pos x="T0" y="T1"/>
              </a:cxn>
              <a:cxn ang="0">
                <a:pos x="T2" y="T3"/>
              </a:cxn>
              <a:cxn ang="0">
                <a:pos x="T4" y="T5"/>
              </a:cxn>
              <a:cxn ang="0">
                <a:pos x="T6" y="T7"/>
              </a:cxn>
            </a:cxnLst>
            <a:rect l="0" t="0" r="r" b="b"/>
            <a:pathLst>
              <a:path w="539" h="374">
                <a:moveTo>
                  <a:pt x="0" y="374"/>
                </a:moveTo>
                <a:lnTo>
                  <a:pt x="0" y="0"/>
                </a:lnTo>
                <a:lnTo>
                  <a:pt x="539" y="0"/>
                </a:lnTo>
                <a:lnTo>
                  <a:pt x="0" y="374"/>
                </a:lnTo>
                <a:close/>
              </a:path>
            </a:pathLst>
          </a:custGeom>
          <a:solidFill>
            <a:srgbClr val="FBD4D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39" name="Rectangle 7"/>
          <p:cNvSpPr>
            <a:spLocks noChangeArrowheads="1"/>
          </p:cNvSpPr>
          <p:nvPr/>
        </p:nvSpPr>
        <p:spPr bwMode="auto">
          <a:xfrm>
            <a:off x="2152650" y="3494088"/>
            <a:ext cx="1720850" cy="784225"/>
          </a:xfrm>
          <a:prstGeom prst="rect">
            <a:avLst/>
          </a:prstGeom>
          <a:solidFill>
            <a:srgbClr val="F3716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51240" name="Rectangle 8"/>
          <p:cNvSpPr>
            <a:spLocks noChangeArrowheads="1"/>
          </p:cNvSpPr>
          <p:nvPr/>
        </p:nvSpPr>
        <p:spPr bwMode="auto">
          <a:xfrm>
            <a:off x="2152650" y="2716213"/>
            <a:ext cx="1728788" cy="777875"/>
          </a:xfrm>
          <a:prstGeom prst="rect">
            <a:avLst/>
          </a:prstGeom>
          <a:solidFill>
            <a:srgbClr val="7DA7D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51241" name="Rectangle 9"/>
          <p:cNvSpPr>
            <a:spLocks noChangeArrowheads="1"/>
          </p:cNvSpPr>
          <p:nvPr/>
        </p:nvSpPr>
        <p:spPr bwMode="auto">
          <a:xfrm>
            <a:off x="5081588" y="6008688"/>
            <a:ext cx="2196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Q</a:t>
            </a:r>
            <a:r>
              <a:rPr lang="en-US" sz="1400" baseline="-25000" dirty="0" smtClean="0">
                <a:solidFill>
                  <a:srgbClr val="000000"/>
                </a:solidFill>
                <a:latin typeface="Myriad Pro" pitchFamily="34" charset="0"/>
              </a:rPr>
              <a:t>E</a:t>
            </a:r>
            <a:endParaRPr lang="en-US" sz="1400" baseline="-25000" dirty="0">
              <a:latin typeface="Myriad Pro" pitchFamily="34" charset="0"/>
            </a:endParaRPr>
          </a:p>
        </p:txBody>
      </p:sp>
      <p:sp>
        <p:nvSpPr>
          <p:cNvPr id="351243" name="Rectangle 11"/>
          <p:cNvSpPr>
            <a:spLocks noChangeArrowheads="1"/>
          </p:cNvSpPr>
          <p:nvPr/>
        </p:nvSpPr>
        <p:spPr bwMode="auto">
          <a:xfrm>
            <a:off x="8153400" y="6096000"/>
            <a:ext cx="6554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Quantity</a:t>
            </a:r>
            <a:endParaRPr lang="en-US" sz="1400" dirty="0">
              <a:latin typeface="Myriad Pro" pitchFamily="34" charset="0"/>
            </a:endParaRPr>
          </a:p>
        </p:txBody>
      </p:sp>
      <p:sp>
        <p:nvSpPr>
          <p:cNvPr id="351248" name="Rectangle 16"/>
          <p:cNvSpPr>
            <a:spLocks noChangeArrowheads="1"/>
          </p:cNvSpPr>
          <p:nvPr/>
        </p:nvSpPr>
        <p:spPr bwMode="auto">
          <a:xfrm>
            <a:off x="8080375" y="163512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dirty="0">
              <a:latin typeface="Myriad Pro" pitchFamily="34" charset="0"/>
            </a:endParaRPr>
          </a:p>
        </p:txBody>
      </p:sp>
      <p:sp>
        <p:nvSpPr>
          <p:cNvPr id="351249" name="Rectangle 17"/>
          <p:cNvSpPr>
            <a:spLocks noChangeArrowheads="1"/>
          </p:cNvSpPr>
          <p:nvPr/>
        </p:nvSpPr>
        <p:spPr bwMode="auto">
          <a:xfrm>
            <a:off x="5445125" y="334327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dirty="0">
              <a:latin typeface="Myriad Pro" pitchFamily="34" charset="0"/>
            </a:endParaRPr>
          </a:p>
        </p:txBody>
      </p:sp>
      <p:sp>
        <p:nvSpPr>
          <p:cNvPr id="351250" name="Rectangle 18"/>
          <p:cNvSpPr>
            <a:spLocks noChangeArrowheads="1"/>
          </p:cNvSpPr>
          <p:nvPr/>
        </p:nvSpPr>
        <p:spPr bwMode="auto">
          <a:xfrm>
            <a:off x="7977188" y="5006975"/>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Myriad Pro" pitchFamily="34" charset="0"/>
            </a:endParaRPr>
          </a:p>
        </p:txBody>
      </p:sp>
      <p:sp>
        <p:nvSpPr>
          <p:cNvPr id="351251" name="Line 19"/>
          <p:cNvSpPr>
            <a:spLocks noChangeShapeType="1"/>
          </p:cNvSpPr>
          <p:nvPr/>
        </p:nvSpPr>
        <p:spPr bwMode="auto">
          <a:xfrm flipH="1">
            <a:off x="2108200" y="1876425"/>
            <a:ext cx="5873750" cy="3432175"/>
          </a:xfrm>
          <a:prstGeom prst="line">
            <a:avLst/>
          </a:prstGeom>
          <a:noFill/>
          <a:ln w="38100">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1252" name="Line 20"/>
          <p:cNvSpPr>
            <a:spLocks noChangeShapeType="1"/>
          </p:cNvSpPr>
          <p:nvPr/>
        </p:nvSpPr>
        <p:spPr bwMode="auto">
          <a:xfrm>
            <a:off x="2071688" y="1660525"/>
            <a:ext cx="5843587" cy="3419475"/>
          </a:xfrm>
          <a:prstGeom prst="line">
            <a:avLst/>
          </a:prstGeom>
          <a:noFill/>
          <a:ln w="38100">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1253" name="Freeform 21"/>
          <p:cNvSpPr>
            <a:spLocks/>
          </p:cNvSpPr>
          <p:nvPr/>
        </p:nvSpPr>
        <p:spPr bwMode="auto">
          <a:xfrm>
            <a:off x="2152650" y="1022350"/>
            <a:ext cx="6610350" cy="4956175"/>
          </a:xfrm>
          <a:custGeom>
            <a:avLst/>
            <a:gdLst>
              <a:gd name="T0" fmla="*/ 2674 w 2674"/>
              <a:gd name="T1" fmla="*/ 2362 h 2362"/>
              <a:gd name="T2" fmla="*/ 0 w 2674"/>
              <a:gd name="T3" fmla="*/ 2362 h 2362"/>
              <a:gd name="T4" fmla="*/ 0 w 2674"/>
              <a:gd name="T5" fmla="*/ 0 h 2362"/>
            </a:gdLst>
            <a:ahLst/>
            <a:cxnLst>
              <a:cxn ang="0">
                <a:pos x="T0" y="T1"/>
              </a:cxn>
              <a:cxn ang="0">
                <a:pos x="T2" y="T3"/>
              </a:cxn>
              <a:cxn ang="0">
                <a:pos x="T4" y="T5"/>
              </a:cxn>
            </a:cxnLst>
            <a:rect l="0" t="0" r="r" b="b"/>
            <a:pathLst>
              <a:path w="2674" h="2362">
                <a:moveTo>
                  <a:pt x="2674" y="2362"/>
                </a:moveTo>
                <a:lnTo>
                  <a:pt x="0" y="2362"/>
                </a:lnTo>
                <a:lnTo>
                  <a:pt x="0" y="0"/>
                </a:lnTo>
              </a:path>
            </a:pathLst>
          </a:custGeom>
          <a:noFill/>
          <a:ln w="952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1254" name="Oval 22"/>
          <p:cNvSpPr>
            <a:spLocks noChangeArrowheads="1"/>
          </p:cNvSpPr>
          <p:nvPr/>
        </p:nvSpPr>
        <p:spPr bwMode="auto">
          <a:xfrm>
            <a:off x="5138738" y="3430588"/>
            <a:ext cx="149225" cy="1270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55" name="Oval 23"/>
          <p:cNvSpPr>
            <a:spLocks noChangeArrowheads="1"/>
          </p:cNvSpPr>
          <p:nvPr/>
        </p:nvSpPr>
        <p:spPr bwMode="auto">
          <a:xfrm>
            <a:off x="3798888" y="2652713"/>
            <a:ext cx="149225" cy="1285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56" name="Oval 24"/>
          <p:cNvSpPr>
            <a:spLocks noChangeArrowheads="1"/>
          </p:cNvSpPr>
          <p:nvPr/>
        </p:nvSpPr>
        <p:spPr bwMode="auto">
          <a:xfrm>
            <a:off x="3798888" y="4216400"/>
            <a:ext cx="149225" cy="12541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57" name="Rectangle 25"/>
          <p:cNvSpPr>
            <a:spLocks noChangeArrowheads="1"/>
          </p:cNvSpPr>
          <p:nvPr/>
        </p:nvSpPr>
        <p:spPr bwMode="auto">
          <a:xfrm>
            <a:off x="1638110" y="1022350"/>
            <a:ext cx="4022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Myriad Pro" pitchFamily="34" charset="0"/>
              </a:rPr>
              <a:t>Price </a:t>
            </a:r>
            <a:endParaRPr lang="en-US" sz="1400" dirty="0">
              <a:latin typeface="Myriad Pro" pitchFamily="34" charset="0"/>
            </a:endParaRPr>
          </a:p>
        </p:txBody>
      </p:sp>
      <p:sp>
        <p:nvSpPr>
          <p:cNvPr id="351262" name="Rectangle 30"/>
          <p:cNvSpPr>
            <a:spLocks noChangeArrowheads="1"/>
          </p:cNvSpPr>
          <p:nvPr/>
        </p:nvSpPr>
        <p:spPr bwMode="auto">
          <a:xfrm>
            <a:off x="3779838" y="5997575"/>
            <a:ext cx="2132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Q</a:t>
            </a:r>
            <a:r>
              <a:rPr lang="en-US" sz="1400" baseline="-25000" dirty="0" smtClean="0">
                <a:solidFill>
                  <a:srgbClr val="000000"/>
                </a:solidFill>
                <a:latin typeface="Myriad Pro" pitchFamily="34" charset="0"/>
              </a:rPr>
              <a:t>T</a:t>
            </a:r>
            <a:endParaRPr lang="en-US" sz="1400" baseline="-25000" dirty="0">
              <a:latin typeface="Myriad Pro" pitchFamily="34" charset="0"/>
            </a:endParaRPr>
          </a:p>
        </p:txBody>
      </p:sp>
      <p:sp>
        <p:nvSpPr>
          <p:cNvPr id="351264" name="Rectangle 32"/>
          <p:cNvSpPr>
            <a:spLocks noChangeArrowheads="1"/>
          </p:cNvSpPr>
          <p:nvPr/>
        </p:nvSpPr>
        <p:spPr bwMode="auto">
          <a:xfrm>
            <a:off x="1760538" y="3330575"/>
            <a:ext cx="18755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L</a:t>
            </a:r>
            <a:endParaRPr lang="en-US" sz="1400" baseline="-25000" dirty="0">
              <a:latin typeface="Myriad Pro" pitchFamily="34" charset="0"/>
            </a:endParaRPr>
          </a:p>
        </p:txBody>
      </p:sp>
      <p:sp>
        <p:nvSpPr>
          <p:cNvPr id="351266" name="Rectangle 34"/>
          <p:cNvSpPr>
            <a:spLocks noChangeArrowheads="1"/>
          </p:cNvSpPr>
          <p:nvPr/>
        </p:nvSpPr>
        <p:spPr bwMode="auto">
          <a:xfrm>
            <a:off x="1743075" y="2574925"/>
            <a:ext cx="20678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C</a:t>
            </a:r>
            <a:endParaRPr lang="en-US" sz="1400" baseline="-25000" dirty="0">
              <a:latin typeface="Myriad Pro" pitchFamily="34" charset="0"/>
            </a:endParaRPr>
          </a:p>
        </p:txBody>
      </p:sp>
      <p:sp>
        <p:nvSpPr>
          <p:cNvPr id="351268" name="Rectangle 36"/>
          <p:cNvSpPr>
            <a:spLocks noChangeArrowheads="1"/>
          </p:cNvSpPr>
          <p:nvPr/>
        </p:nvSpPr>
        <p:spPr bwMode="auto">
          <a:xfrm>
            <a:off x="1752600" y="4114800"/>
            <a:ext cx="2003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P</a:t>
            </a:r>
            <a:endParaRPr lang="en-US" sz="1400" baseline="-25000" dirty="0">
              <a:latin typeface="Myriad Pro" pitchFamily="34" charset="0"/>
            </a:endParaRPr>
          </a:p>
        </p:txBody>
      </p:sp>
      <p:sp>
        <p:nvSpPr>
          <p:cNvPr id="351270" name="Rectangle 38"/>
          <p:cNvSpPr>
            <a:spLocks noChangeArrowheads="1"/>
          </p:cNvSpPr>
          <p:nvPr/>
        </p:nvSpPr>
        <p:spPr bwMode="auto">
          <a:xfrm>
            <a:off x="2932113" y="3717925"/>
            <a:ext cx="10419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C</a:t>
            </a:r>
            <a:endParaRPr lang="en-US" sz="1400">
              <a:latin typeface="Myriad Pro" pitchFamily="34" charset="0"/>
            </a:endParaRPr>
          </a:p>
        </p:txBody>
      </p:sp>
      <p:sp>
        <p:nvSpPr>
          <p:cNvPr id="351271" name="Rectangle 39"/>
          <p:cNvSpPr>
            <a:spLocks noChangeArrowheads="1"/>
          </p:cNvSpPr>
          <p:nvPr/>
        </p:nvSpPr>
        <p:spPr bwMode="auto">
          <a:xfrm>
            <a:off x="2955925" y="3043238"/>
            <a:ext cx="11060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A</a:t>
            </a:r>
            <a:endParaRPr lang="en-US" sz="1400">
              <a:latin typeface="Myriad Pro" pitchFamily="34" charset="0"/>
            </a:endParaRPr>
          </a:p>
        </p:txBody>
      </p:sp>
      <p:sp>
        <p:nvSpPr>
          <p:cNvPr id="351272" name="Rectangle 40"/>
          <p:cNvSpPr>
            <a:spLocks noChangeArrowheads="1"/>
          </p:cNvSpPr>
          <p:nvPr/>
        </p:nvSpPr>
        <p:spPr bwMode="auto">
          <a:xfrm>
            <a:off x="4157663" y="3122613"/>
            <a:ext cx="9778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B</a:t>
            </a:r>
            <a:endParaRPr lang="en-US" sz="1400" dirty="0">
              <a:latin typeface="Myriad Pro" pitchFamily="34" charset="0"/>
            </a:endParaRPr>
          </a:p>
        </p:txBody>
      </p:sp>
      <p:sp>
        <p:nvSpPr>
          <p:cNvPr id="351273" name="Rectangle 41"/>
          <p:cNvSpPr>
            <a:spLocks noChangeArrowheads="1"/>
          </p:cNvSpPr>
          <p:nvPr/>
        </p:nvSpPr>
        <p:spPr bwMode="auto">
          <a:xfrm>
            <a:off x="4143375" y="3638550"/>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F</a:t>
            </a:r>
            <a:endParaRPr lang="en-US" sz="1400">
              <a:latin typeface="Myriad Pro" pitchFamily="34" charset="0"/>
            </a:endParaRPr>
          </a:p>
        </p:txBody>
      </p:sp>
      <p:sp>
        <p:nvSpPr>
          <p:cNvPr id="351274" name="Freeform 42"/>
          <p:cNvSpPr>
            <a:spLocks/>
          </p:cNvSpPr>
          <p:nvPr/>
        </p:nvSpPr>
        <p:spPr bwMode="auto">
          <a:xfrm>
            <a:off x="1512888" y="2728913"/>
            <a:ext cx="187325" cy="1536700"/>
          </a:xfrm>
          <a:custGeom>
            <a:avLst/>
            <a:gdLst>
              <a:gd name="T0" fmla="*/ 25 w 25"/>
              <a:gd name="T1" fmla="*/ 0 h 243"/>
              <a:gd name="T2" fmla="*/ 10 w 25"/>
              <a:gd name="T3" fmla="*/ 16 h 243"/>
              <a:gd name="T4" fmla="*/ 10 w 25"/>
              <a:gd name="T5" fmla="*/ 111 h 243"/>
              <a:gd name="T6" fmla="*/ 0 w 25"/>
              <a:gd name="T7" fmla="*/ 121 h 243"/>
              <a:gd name="T8" fmla="*/ 10 w 25"/>
              <a:gd name="T9" fmla="*/ 132 h 243"/>
              <a:gd name="T10" fmla="*/ 10 w 25"/>
              <a:gd name="T11" fmla="*/ 227 h 243"/>
              <a:gd name="T12" fmla="*/ 25 w 25"/>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5" h="243">
                <a:moveTo>
                  <a:pt x="25" y="0"/>
                </a:moveTo>
                <a:cubicBezTo>
                  <a:pt x="15" y="0"/>
                  <a:pt x="10" y="3"/>
                  <a:pt x="10" y="16"/>
                </a:cubicBezTo>
                <a:cubicBezTo>
                  <a:pt x="10" y="19"/>
                  <a:pt x="10" y="109"/>
                  <a:pt x="10" y="111"/>
                </a:cubicBezTo>
                <a:cubicBezTo>
                  <a:pt x="10" y="114"/>
                  <a:pt x="8" y="121"/>
                  <a:pt x="0" y="121"/>
                </a:cubicBezTo>
                <a:cubicBezTo>
                  <a:pt x="8" y="121"/>
                  <a:pt x="10" y="128"/>
                  <a:pt x="10" y="132"/>
                </a:cubicBezTo>
                <a:cubicBezTo>
                  <a:pt x="10" y="134"/>
                  <a:pt x="10" y="224"/>
                  <a:pt x="10" y="227"/>
                </a:cubicBezTo>
                <a:cubicBezTo>
                  <a:pt x="10" y="240"/>
                  <a:pt x="15" y="243"/>
                  <a:pt x="25" y="243"/>
                </a:cubicBezTo>
              </a:path>
            </a:pathLst>
          </a:custGeom>
          <a:noFill/>
          <a:ln w="2857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1275" name="Freeform 43"/>
          <p:cNvSpPr>
            <a:spLocks/>
          </p:cNvSpPr>
          <p:nvPr/>
        </p:nvSpPr>
        <p:spPr bwMode="auto">
          <a:xfrm>
            <a:off x="457203" y="3166835"/>
            <a:ext cx="990600" cy="481012"/>
          </a:xfrm>
          <a:custGeom>
            <a:avLst/>
            <a:gdLst>
              <a:gd name="T0" fmla="*/ 128 w 128"/>
              <a:gd name="T1" fmla="*/ 80 h 96"/>
              <a:gd name="T2" fmla="*/ 112 w 128"/>
              <a:gd name="T3" fmla="*/ 96 h 96"/>
              <a:gd name="T4" fmla="*/ 16 w 128"/>
              <a:gd name="T5" fmla="*/ 96 h 96"/>
              <a:gd name="T6" fmla="*/ 0 w 128"/>
              <a:gd name="T7" fmla="*/ 80 h 96"/>
              <a:gd name="T8" fmla="*/ 0 w 128"/>
              <a:gd name="T9" fmla="*/ 16 h 96"/>
              <a:gd name="T10" fmla="*/ 16 w 128"/>
              <a:gd name="T11" fmla="*/ 0 h 96"/>
              <a:gd name="T12" fmla="*/ 112 w 128"/>
              <a:gd name="T13" fmla="*/ 0 h 96"/>
              <a:gd name="T14" fmla="*/ 128 w 128"/>
              <a:gd name="T15" fmla="*/ 16 h 96"/>
              <a:gd name="T16" fmla="*/ 128 w 128"/>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96">
                <a:moveTo>
                  <a:pt x="128" y="80"/>
                </a:moveTo>
                <a:cubicBezTo>
                  <a:pt x="128" y="89"/>
                  <a:pt x="120" y="96"/>
                  <a:pt x="112" y="96"/>
                </a:cubicBezTo>
                <a:cubicBezTo>
                  <a:pt x="16" y="96"/>
                  <a:pt x="16" y="96"/>
                  <a:pt x="16" y="96"/>
                </a:cubicBezTo>
                <a:cubicBezTo>
                  <a:pt x="8" y="96"/>
                  <a:pt x="0" y="89"/>
                  <a:pt x="0" y="80"/>
                </a:cubicBezTo>
                <a:cubicBezTo>
                  <a:pt x="0" y="16"/>
                  <a:pt x="0" y="16"/>
                  <a:pt x="0" y="16"/>
                </a:cubicBezTo>
                <a:cubicBezTo>
                  <a:pt x="0" y="7"/>
                  <a:pt x="8" y="0"/>
                  <a:pt x="16" y="0"/>
                </a:cubicBezTo>
                <a:cubicBezTo>
                  <a:pt x="112" y="0"/>
                  <a:pt x="112" y="0"/>
                  <a:pt x="112" y="0"/>
                </a:cubicBezTo>
                <a:cubicBezTo>
                  <a:pt x="120" y="0"/>
                  <a:pt x="128" y="7"/>
                  <a:pt x="128" y="16"/>
                </a:cubicBezTo>
                <a:lnTo>
                  <a:pt x="128"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76" name="Rectangle 44"/>
          <p:cNvSpPr>
            <a:spLocks noChangeArrowheads="1"/>
          </p:cNvSpPr>
          <p:nvPr/>
        </p:nvSpPr>
        <p:spPr bwMode="auto">
          <a:xfrm>
            <a:off x="533400" y="3200400"/>
            <a:ext cx="9398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T</a:t>
            </a:r>
            <a:endParaRPr lang="en-US" sz="1400" dirty="0">
              <a:latin typeface="Myriad Pro" pitchFamily="34" charset="0"/>
            </a:endParaRPr>
          </a:p>
        </p:txBody>
      </p:sp>
      <p:grpSp>
        <p:nvGrpSpPr>
          <p:cNvPr id="2" name="Group 141"/>
          <p:cNvGrpSpPr>
            <a:grpSpLocks/>
          </p:cNvGrpSpPr>
          <p:nvPr/>
        </p:nvGrpSpPr>
        <p:grpSpPr bwMode="auto">
          <a:xfrm>
            <a:off x="3100388" y="1439863"/>
            <a:ext cx="2459037" cy="1820862"/>
            <a:chOff x="1953" y="907"/>
            <a:chExt cx="1549" cy="1147"/>
          </a:xfrm>
        </p:grpSpPr>
        <p:sp>
          <p:nvSpPr>
            <p:cNvPr id="351279" name="Freeform 47"/>
            <p:cNvSpPr>
              <a:spLocks/>
            </p:cNvSpPr>
            <p:nvPr/>
          </p:nvSpPr>
          <p:spPr bwMode="auto">
            <a:xfrm>
              <a:off x="1953" y="1281"/>
              <a:ext cx="858" cy="773"/>
            </a:xfrm>
            <a:custGeom>
              <a:avLst/>
              <a:gdLst>
                <a:gd name="T0" fmla="*/ 0 w 551"/>
                <a:gd name="T1" fmla="*/ 428 h 585"/>
                <a:gd name="T2" fmla="*/ 433 w 551"/>
                <a:gd name="T3" fmla="*/ 0 h 585"/>
                <a:gd name="T4" fmla="*/ 551 w 551"/>
                <a:gd name="T5" fmla="*/ 585 h 585"/>
              </a:gdLst>
              <a:ahLst/>
              <a:cxnLst>
                <a:cxn ang="0">
                  <a:pos x="T0" y="T1"/>
                </a:cxn>
                <a:cxn ang="0">
                  <a:pos x="T2" y="T3"/>
                </a:cxn>
                <a:cxn ang="0">
                  <a:pos x="T4" y="T5"/>
                </a:cxn>
              </a:cxnLst>
              <a:rect l="0" t="0" r="r" b="b"/>
              <a:pathLst>
                <a:path w="551" h="585">
                  <a:moveTo>
                    <a:pt x="0" y="428"/>
                  </a:moveTo>
                  <a:lnTo>
                    <a:pt x="433" y="0"/>
                  </a:lnTo>
                  <a:lnTo>
                    <a:pt x="551" y="585"/>
                  </a:lnTo>
                </a:path>
              </a:pathLst>
            </a:custGeom>
            <a:noFill/>
            <a:ln w="952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1280" name="Freeform 48"/>
            <p:cNvSpPr>
              <a:spLocks/>
            </p:cNvSpPr>
            <p:nvPr/>
          </p:nvSpPr>
          <p:spPr bwMode="auto">
            <a:xfrm>
              <a:off x="2148" y="907"/>
              <a:ext cx="1284" cy="382"/>
            </a:xfrm>
            <a:custGeom>
              <a:avLst/>
              <a:gdLst>
                <a:gd name="T0" fmla="*/ 274 w 274"/>
                <a:gd name="T1" fmla="*/ 80 h 96"/>
                <a:gd name="T2" fmla="*/ 258 w 274"/>
                <a:gd name="T3" fmla="*/ 96 h 96"/>
                <a:gd name="T4" fmla="*/ 16 w 274"/>
                <a:gd name="T5" fmla="*/ 96 h 96"/>
                <a:gd name="T6" fmla="*/ 0 w 274"/>
                <a:gd name="T7" fmla="*/ 80 h 96"/>
                <a:gd name="T8" fmla="*/ 0 w 274"/>
                <a:gd name="T9" fmla="*/ 16 h 96"/>
                <a:gd name="T10" fmla="*/ 16 w 274"/>
                <a:gd name="T11" fmla="*/ 0 h 96"/>
                <a:gd name="T12" fmla="*/ 258 w 274"/>
                <a:gd name="T13" fmla="*/ 0 h 96"/>
                <a:gd name="T14" fmla="*/ 274 w 274"/>
                <a:gd name="T15" fmla="*/ 16 h 96"/>
                <a:gd name="T16" fmla="*/ 274 w 274"/>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96">
                  <a:moveTo>
                    <a:pt x="274" y="80"/>
                  </a:moveTo>
                  <a:cubicBezTo>
                    <a:pt x="274" y="89"/>
                    <a:pt x="267" y="96"/>
                    <a:pt x="258" y="96"/>
                  </a:cubicBezTo>
                  <a:cubicBezTo>
                    <a:pt x="16" y="96"/>
                    <a:pt x="16" y="96"/>
                    <a:pt x="16" y="96"/>
                  </a:cubicBezTo>
                  <a:cubicBezTo>
                    <a:pt x="7" y="96"/>
                    <a:pt x="0" y="89"/>
                    <a:pt x="0" y="80"/>
                  </a:cubicBezTo>
                  <a:cubicBezTo>
                    <a:pt x="0" y="16"/>
                    <a:pt x="0" y="16"/>
                    <a:pt x="0" y="16"/>
                  </a:cubicBezTo>
                  <a:cubicBezTo>
                    <a:pt x="0" y="7"/>
                    <a:pt x="7" y="0"/>
                    <a:pt x="16" y="0"/>
                  </a:cubicBezTo>
                  <a:cubicBezTo>
                    <a:pt x="258" y="0"/>
                    <a:pt x="258" y="0"/>
                    <a:pt x="258" y="0"/>
                  </a:cubicBezTo>
                  <a:cubicBezTo>
                    <a:pt x="267" y="0"/>
                    <a:pt x="274" y="7"/>
                    <a:pt x="274" y="16"/>
                  </a:cubicBezTo>
                  <a:lnTo>
                    <a:pt x="274"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1" name="Rectangle 49"/>
            <p:cNvSpPr>
              <a:spLocks noChangeArrowheads="1"/>
            </p:cNvSpPr>
            <p:nvPr/>
          </p:nvSpPr>
          <p:spPr bwMode="auto">
            <a:xfrm>
              <a:off x="2196" y="960"/>
              <a:ext cx="1306"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Fall in consumer surplus due to tax</a:t>
              </a:r>
              <a:endParaRPr lang="en-US" sz="1400" dirty="0">
                <a:latin typeface="Myriad Pro" pitchFamily="34" charset="0"/>
              </a:endParaRPr>
            </a:p>
          </p:txBody>
        </p:sp>
      </p:grpSp>
      <p:sp>
        <p:nvSpPr>
          <p:cNvPr id="351282" name="Oval 50"/>
          <p:cNvSpPr>
            <a:spLocks noChangeArrowheads="1"/>
          </p:cNvSpPr>
          <p:nvPr/>
        </p:nvSpPr>
        <p:spPr bwMode="auto">
          <a:xfrm>
            <a:off x="5191125" y="415766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3" name="Oval 51"/>
          <p:cNvSpPr>
            <a:spLocks noChangeArrowheads="1"/>
          </p:cNvSpPr>
          <p:nvPr/>
        </p:nvSpPr>
        <p:spPr bwMode="auto">
          <a:xfrm>
            <a:off x="5191125" y="427196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4" name="Oval 52"/>
          <p:cNvSpPr>
            <a:spLocks noChangeArrowheads="1"/>
          </p:cNvSpPr>
          <p:nvPr/>
        </p:nvSpPr>
        <p:spPr bwMode="auto">
          <a:xfrm>
            <a:off x="5191125" y="438626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5" name="Oval 53"/>
          <p:cNvSpPr>
            <a:spLocks noChangeArrowheads="1"/>
          </p:cNvSpPr>
          <p:nvPr/>
        </p:nvSpPr>
        <p:spPr bwMode="auto">
          <a:xfrm>
            <a:off x="5191125" y="4498975"/>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6" name="Oval 54"/>
          <p:cNvSpPr>
            <a:spLocks noChangeArrowheads="1"/>
          </p:cNvSpPr>
          <p:nvPr/>
        </p:nvSpPr>
        <p:spPr bwMode="auto">
          <a:xfrm>
            <a:off x="5191125" y="4613275"/>
            <a:ext cx="30163" cy="2381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7" name="Oval 55"/>
          <p:cNvSpPr>
            <a:spLocks noChangeArrowheads="1"/>
          </p:cNvSpPr>
          <p:nvPr/>
        </p:nvSpPr>
        <p:spPr bwMode="auto">
          <a:xfrm>
            <a:off x="5191125" y="4727575"/>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8" name="Oval 56"/>
          <p:cNvSpPr>
            <a:spLocks noChangeArrowheads="1"/>
          </p:cNvSpPr>
          <p:nvPr/>
        </p:nvSpPr>
        <p:spPr bwMode="auto">
          <a:xfrm>
            <a:off x="5191125" y="55102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89" name="Oval 57"/>
          <p:cNvSpPr>
            <a:spLocks noChangeArrowheads="1"/>
          </p:cNvSpPr>
          <p:nvPr/>
        </p:nvSpPr>
        <p:spPr bwMode="auto">
          <a:xfrm>
            <a:off x="5191125" y="5624513"/>
            <a:ext cx="3016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0" name="Oval 58"/>
          <p:cNvSpPr>
            <a:spLocks noChangeArrowheads="1"/>
          </p:cNvSpPr>
          <p:nvPr/>
        </p:nvSpPr>
        <p:spPr bwMode="auto">
          <a:xfrm>
            <a:off x="5191125" y="3594100"/>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1" name="Oval 59"/>
          <p:cNvSpPr>
            <a:spLocks noChangeArrowheads="1"/>
          </p:cNvSpPr>
          <p:nvPr/>
        </p:nvSpPr>
        <p:spPr bwMode="auto">
          <a:xfrm>
            <a:off x="5191125" y="37099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2" name="Oval 60"/>
          <p:cNvSpPr>
            <a:spLocks noChangeArrowheads="1"/>
          </p:cNvSpPr>
          <p:nvPr/>
        </p:nvSpPr>
        <p:spPr bwMode="auto">
          <a:xfrm>
            <a:off x="5191125" y="3824288"/>
            <a:ext cx="30163" cy="2381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3" name="Oval 61"/>
          <p:cNvSpPr>
            <a:spLocks noChangeArrowheads="1"/>
          </p:cNvSpPr>
          <p:nvPr/>
        </p:nvSpPr>
        <p:spPr bwMode="auto">
          <a:xfrm>
            <a:off x="5191125" y="3937000"/>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4" name="Oval 62"/>
          <p:cNvSpPr>
            <a:spLocks noChangeArrowheads="1"/>
          </p:cNvSpPr>
          <p:nvPr/>
        </p:nvSpPr>
        <p:spPr bwMode="auto">
          <a:xfrm>
            <a:off x="5191125" y="40497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5" name="Oval 63"/>
          <p:cNvSpPr>
            <a:spLocks noChangeArrowheads="1"/>
          </p:cNvSpPr>
          <p:nvPr/>
        </p:nvSpPr>
        <p:spPr bwMode="auto">
          <a:xfrm>
            <a:off x="5191125" y="57388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6" name="Oval 64"/>
          <p:cNvSpPr>
            <a:spLocks noChangeArrowheads="1"/>
          </p:cNvSpPr>
          <p:nvPr/>
        </p:nvSpPr>
        <p:spPr bwMode="auto">
          <a:xfrm>
            <a:off x="5191125" y="58531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7" name="Oval 65"/>
          <p:cNvSpPr>
            <a:spLocks noChangeArrowheads="1"/>
          </p:cNvSpPr>
          <p:nvPr/>
        </p:nvSpPr>
        <p:spPr bwMode="auto">
          <a:xfrm>
            <a:off x="3865563" y="415766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8" name="Oval 66"/>
          <p:cNvSpPr>
            <a:spLocks noChangeArrowheads="1"/>
          </p:cNvSpPr>
          <p:nvPr/>
        </p:nvSpPr>
        <p:spPr bwMode="auto">
          <a:xfrm>
            <a:off x="3865563" y="427196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299" name="Oval 67"/>
          <p:cNvSpPr>
            <a:spLocks noChangeArrowheads="1"/>
          </p:cNvSpPr>
          <p:nvPr/>
        </p:nvSpPr>
        <p:spPr bwMode="auto">
          <a:xfrm>
            <a:off x="3865563" y="438626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0" name="Oval 68"/>
          <p:cNvSpPr>
            <a:spLocks noChangeArrowheads="1"/>
          </p:cNvSpPr>
          <p:nvPr/>
        </p:nvSpPr>
        <p:spPr bwMode="auto">
          <a:xfrm>
            <a:off x="3865563" y="449897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1" name="Oval 69"/>
          <p:cNvSpPr>
            <a:spLocks noChangeArrowheads="1"/>
          </p:cNvSpPr>
          <p:nvPr/>
        </p:nvSpPr>
        <p:spPr bwMode="auto">
          <a:xfrm>
            <a:off x="3865563" y="4613275"/>
            <a:ext cx="30162" cy="2381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2" name="Oval 70"/>
          <p:cNvSpPr>
            <a:spLocks noChangeArrowheads="1"/>
          </p:cNvSpPr>
          <p:nvPr/>
        </p:nvSpPr>
        <p:spPr bwMode="auto">
          <a:xfrm>
            <a:off x="3865563" y="472757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3" name="Oval 71"/>
          <p:cNvSpPr>
            <a:spLocks noChangeArrowheads="1"/>
          </p:cNvSpPr>
          <p:nvPr/>
        </p:nvSpPr>
        <p:spPr bwMode="auto">
          <a:xfrm>
            <a:off x="3865563" y="483552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4" name="Oval 72"/>
          <p:cNvSpPr>
            <a:spLocks noChangeArrowheads="1"/>
          </p:cNvSpPr>
          <p:nvPr/>
        </p:nvSpPr>
        <p:spPr bwMode="auto">
          <a:xfrm>
            <a:off x="3865563" y="494823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5" name="Oval 73"/>
          <p:cNvSpPr>
            <a:spLocks noChangeArrowheads="1"/>
          </p:cNvSpPr>
          <p:nvPr/>
        </p:nvSpPr>
        <p:spPr bwMode="auto">
          <a:xfrm>
            <a:off x="3865563" y="5060950"/>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6" name="Oval 74"/>
          <p:cNvSpPr>
            <a:spLocks noChangeArrowheads="1"/>
          </p:cNvSpPr>
          <p:nvPr/>
        </p:nvSpPr>
        <p:spPr bwMode="auto">
          <a:xfrm>
            <a:off x="3865563" y="517683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7" name="Oval 75"/>
          <p:cNvSpPr>
            <a:spLocks noChangeArrowheads="1"/>
          </p:cNvSpPr>
          <p:nvPr/>
        </p:nvSpPr>
        <p:spPr bwMode="auto">
          <a:xfrm>
            <a:off x="3865563" y="5291138"/>
            <a:ext cx="30162" cy="2381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8" name="Oval 76"/>
          <p:cNvSpPr>
            <a:spLocks noChangeArrowheads="1"/>
          </p:cNvSpPr>
          <p:nvPr/>
        </p:nvSpPr>
        <p:spPr bwMode="auto">
          <a:xfrm>
            <a:off x="3865563" y="5403850"/>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09" name="Oval 77"/>
          <p:cNvSpPr>
            <a:spLocks noChangeArrowheads="1"/>
          </p:cNvSpPr>
          <p:nvPr/>
        </p:nvSpPr>
        <p:spPr bwMode="auto">
          <a:xfrm>
            <a:off x="3865563" y="55102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0" name="Oval 78"/>
          <p:cNvSpPr>
            <a:spLocks noChangeArrowheads="1"/>
          </p:cNvSpPr>
          <p:nvPr/>
        </p:nvSpPr>
        <p:spPr bwMode="auto">
          <a:xfrm>
            <a:off x="3865563" y="5624513"/>
            <a:ext cx="3016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1" name="Oval 79"/>
          <p:cNvSpPr>
            <a:spLocks noChangeArrowheads="1"/>
          </p:cNvSpPr>
          <p:nvPr/>
        </p:nvSpPr>
        <p:spPr bwMode="auto">
          <a:xfrm>
            <a:off x="3865563" y="281146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2" name="Oval 80"/>
          <p:cNvSpPr>
            <a:spLocks noChangeArrowheads="1"/>
          </p:cNvSpPr>
          <p:nvPr/>
        </p:nvSpPr>
        <p:spPr bwMode="auto">
          <a:xfrm>
            <a:off x="3865563" y="29194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3" name="Oval 81"/>
          <p:cNvSpPr>
            <a:spLocks noChangeArrowheads="1"/>
          </p:cNvSpPr>
          <p:nvPr/>
        </p:nvSpPr>
        <p:spPr bwMode="auto">
          <a:xfrm>
            <a:off x="3865563" y="303212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4" name="Oval 82"/>
          <p:cNvSpPr>
            <a:spLocks noChangeArrowheads="1"/>
          </p:cNvSpPr>
          <p:nvPr/>
        </p:nvSpPr>
        <p:spPr bwMode="auto">
          <a:xfrm>
            <a:off x="3865563" y="3146425"/>
            <a:ext cx="30162" cy="2381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5" name="Oval 83"/>
          <p:cNvSpPr>
            <a:spLocks noChangeArrowheads="1"/>
          </p:cNvSpPr>
          <p:nvPr/>
        </p:nvSpPr>
        <p:spPr bwMode="auto">
          <a:xfrm>
            <a:off x="3865563" y="326072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6" name="Oval 84"/>
          <p:cNvSpPr>
            <a:spLocks noChangeArrowheads="1"/>
          </p:cNvSpPr>
          <p:nvPr/>
        </p:nvSpPr>
        <p:spPr bwMode="auto">
          <a:xfrm>
            <a:off x="3865563" y="3375025"/>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7" name="Oval 85"/>
          <p:cNvSpPr>
            <a:spLocks noChangeArrowheads="1"/>
          </p:cNvSpPr>
          <p:nvPr/>
        </p:nvSpPr>
        <p:spPr bwMode="auto">
          <a:xfrm>
            <a:off x="3865563" y="3594100"/>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8" name="Oval 86"/>
          <p:cNvSpPr>
            <a:spLocks noChangeArrowheads="1"/>
          </p:cNvSpPr>
          <p:nvPr/>
        </p:nvSpPr>
        <p:spPr bwMode="auto">
          <a:xfrm>
            <a:off x="3865563" y="37099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19" name="Oval 87"/>
          <p:cNvSpPr>
            <a:spLocks noChangeArrowheads="1"/>
          </p:cNvSpPr>
          <p:nvPr/>
        </p:nvSpPr>
        <p:spPr bwMode="auto">
          <a:xfrm>
            <a:off x="3865563" y="3824288"/>
            <a:ext cx="30162" cy="2381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0" name="Oval 88"/>
          <p:cNvSpPr>
            <a:spLocks noChangeArrowheads="1"/>
          </p:cNvSpPr>
          <p:nvPr/>
        </p:nvSpPr>
        <p:spPr bwMode="auto">
          <a:xfrm>
            <a:off x="3865563" y="3937000"/>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1" name="Oval 89"/>
          <p:cNvSpPr>
            <a:spLocks noChangeArrowheads="1"/>
          </p:cNvSpPr>
          <p:nvPr/>
        </p:nvSpPr>
        <p:spPr bwMode="auto">
          <a:xfrm>
            <a:off x="3865563" y="40497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2" name="Oval 90"/>
          <p:cNvSpPr>
            <a:spLocks noChangeArrowheads="1"/>
          </p:cNvSpPr>
          <p:nvPr/>
        </p:nvSpPr>
        <p:spPr bwMode="auto">
          <a:xfrm>
            <a:off x="3865563" y="57388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3" name="Oval 91"/>
          <p:cNvSpPr>
            <a:spLocks noChangeArrowheads="1"/>
          </p:cNvSpPr>
          <p:nvPr/>
        </p:nvSpPr>
        <p:spPr bwMode="auto">
          <a:xfrm>
            <a:off x="3865563" y="58531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4" name="Oval 92"/>
          <p:cNvSpPr>
            <a:spLocks noChangeArrowheads="1"/>
          </p:cNvSpPr>
          <p:nvPr/>
        </p:nvSpPr>
        <p:spPr bwMode="auto">
          <a:xfrm>
            <a:off x="3395663"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5" name="Oval 93"/>
          <p:cNvSpPr>
            <a:spLocks noChangeArrowheads="1"/>
          </p:cNvSpPr>
          <p:nvPr/>
        </p:nvSpPr>
        <p:spPr bwMode="auto">
          <a:xfrm>
            <a:off x="3270250"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6" name="Oval 94"/>
          <p:cNvSpPr>
            <a:spLocks noChangeArrowheads="1"/>
          </p:cNvSpPr>
          <p:nvPr/>
        </p:nvSpPr>
        <p:spPr bwMode="auto">
          <a:xfrm>
            <a:off x="3136900"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7" name="Oval 95"/>
          <p:cNvSpPr>
            <a:spLocks noChangeArrowheads="1"/>
          </p:cNvSpPr>
          <p:nvPr/>
        </p:nvSpPr>
        <p:spPr bwMode="auto">
          <a:xfrm>
            <a:off x="3003550"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8" name="Oval 96"/>
          <p:cNvSpPr>
            <a:spLocks noChangeArrowheads="1"/>
          </p:cNvSpPr>
          <p:nvPr/>
        </p:nvSpPr>
        <p:spPr bwMode="auto">
          <a:xfrm>
            <a:off x="2867025"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29" name="Oval 97"/>
          <p:cNvSpPr>
            <a:spLocks noChangeArrowheads="1"/>
          </p:cNvSpPr>
          <p:nvPr/>
        </p:nvSpPr>
        <p:spPr bwMode="auto">
          <a:xfrm>
            <a:off x="2733675"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0" name="Oval 98"/>
          <p:cNvSpPr>
            <a:spLocks noChangeArrowheads="1"/>
          </p:cNvSpPr>
          <p:nvPr/>
        </p:nvSpPr>
        <p:spPr bwMode="auto">
          <a:xfrm>
            <a:off x="2600325"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1" name="Oval 99"/>
          <p:cNvSpPr>
            <a:spLocks noChangeArrowheads="1"/>
          </p:cNvSpPr>
          <p:nvPr/>
        </p:nvSpPr>
        <p:spPr bwMode="auto">
          <a:xfrm>
            <a:off x="2474913"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2" name="Oval 100"/>
          <p:cNvSpPr>
            <a:spLocks noChangeArrowheads="1"/>
          </p:cNvSpPr>
          <p:nvPr/>
        </p:nvSpPr>
        <p:spPr bwMode="auto">
          <a:xfrm>
            <a:off x="2341563"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3" name="Oval 101"/>
          <p:cNvSpPr>
            <a:spLocks noChangeArrowheads="1"/>
          </p:cNvSpPr>
          <p:nvPr/>
        </p:nvSpPr>
        <p:spPr bwMode="auto">
          <a:xfrm>
            <a:off x="220503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4" name="Oval 102"/>
          <p:cNvSpPr>
            <a:spLocks noChangeArrowheads="1"/>
          </p:cNvSpPr>
          <p:nvPr/>
        </p:nvSpPr>
        <p:spPr bwMode="auto">
          <a:xfrm>
            <a:off x="4987925" y="3481388"/>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5" name="Oval 103"/>
          <p:cNvSpPr>
            <a:spLocks noChangeArrowheads="1"/>
          </p:cNvSpPr>
          <p:nvPr/>
        </p:nvSpPr>
        <p:spPr bwMode="auto">
          <a:xfrm>
            <a:off x="4862513"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6" name="Oval 104"/>
          <p:cNvSpPr>
            <a:spLocks noChangeArrowheads="1"/>
          </p:cNvSpPr>
          <p:nvPr/>
        </p:nvSpPr>
        <p:spPr bwMode="auto">
          <a:xfrm>
            <a:off x="4729163"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7" name="Oval 105"/>
          <p:cNvSpPr>
            <a:spLocks noChangeArrowheads="1"/>
          </p:cNvSpPr>
          <p:nvPr/>
        </p:nvSpPr>
        <p:spPr bwMode="auto">
          <a:xfrm>
            <a:off x="4595813"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8" name="Oval 106"/>
          <p:cNvSpPr>
            <a:spLocks noChangeArrowheads="1"/>
          </p:cNvSpPr>
          <p:nvPr/>
        </p:nvSpPr>
        <p:spPr bwMode="auto">
          <a:xfrm>
            <a:off x="4462463"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39" name="Oval 107"/>
          <p:cNvSpPr>
            <a:spLocks noChangeArrowheads="1"/>
          </p:cNvSpPr>
          <p:nvPr/>
        </p:nvSpPr>
        <p:spPr bwMode="auto">
          <a:xfrm>
            <a:off x="4325938" y="3481388"/>
            <a:ext cx="31750"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0" name="Oval 108"/>
          <p:cNvSpPr>
            <a:spLocks noChangeArrowheads="1"/>
          </p:cNvSpPr>
          <p:nvPr/>
        </p:nvSpPr>
        <p:spPr bwMode="auto">
          <a:xfrm>
            <a:off x="419258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1" name="Oval 109"/>
          <p:cNvSpPr>
            <a:spLocks noChangeArrowheads="1"/>
          </p:cNvSpPr>
          <p:nvPr/>
        </p:nvSpPr>
        <p:spPr bwMode="auto">
          <a:xfrm>
            <a:off x="406558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2" name="Oval 110"/>
          <p:cNvSpPr>
            <a:spLocks noChangeArrowheads="1"/>
          </p:cNvSpPr>
          <p:nvPr/>
        </p:nvSpPr>
        <p:spPr bwMode="auto">
          <a:xfrm>
            <a:off x="393223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3" name="Oval 111"/>
          <p:cNvSpPr>
            <a:spLocks noChangeArrowheads="1"/>
          </p:cNvSpPr>
          <p:nvPr/>
        </p:nvSpPr>
        <p:spPr bwMode="auto">
          <a:xfrm>
            <a:off x="379888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4" name="Oval 112"/>
          <p:cNvSpPr>
            <a:spLocks noChangeArrowheads="1"/>
          </p:cNvSpPr>
          <p:nvPr/>
        </p:nvSpPr>
        <p:spPr bwMode="auto">
          <a:xfrm>
            <a:off x="3665538" y="3481388"/>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5" name="Oval 113"/>
          <p:cNvSpPr>
            <a:spLocks noChangeArrowheads="1"/>
          </p:cNvSpPr>
          <p:nvPr/>
        </p:nvSpPr>
        <p:spPr bwMode="auto">
          <a:xfrm>
            <a:off x="3530600" y="3481388"/>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6" name="Oval 114"/>
          <p:cNvSpPr>
            <a:spLocks noChangeArrowheads="1"/>
          </p:cNvSpPr>
          <p:nvPr/>
        </p:nvSpPr>
        <p:spPr bwMode="auto">
          <a:xfrm>
            <a:off x="3395663" y="27035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7" name="Oval 115"/>
          <p:cNvSpPr>
            <a:spLocks noChangeArrowheads="1"/>
          </p:cNvSpPr>
          <p:nvPr/>
        </p:nvSpPr>
        <p:spPr bwMode="auto">
          <a:xfrm>
            <a:off x="3270250"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8" name="Oval 116"/>
          <p:cNvSpPr>
            <a:spLocks noChangeArrowheads="1"/>
          </p:cNvSpPr>
          <p:nvPr/>
        </p:nvSpPr>
        <p:spPr bwMode="auto">
          <a:xfrm>
            <a:off x="3136900"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49" name="Oval 117"/>
          <p:cNvSpPr>
            <a:spLocks noChangeArrowheads="1"/>
          </p:cNvSpPr>
          <p:nvPr/>
        </p:nvSpPr>
        <p:spPr bwMode="auto">
          <a:xfrm>
            <a:off x="3003550"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0" name="Oval 118"/>
          <p:cNvSpPr>
            <a:spLocks noChangeArrowheads="1"/>
          </p:cNvSpPr>
          <p:nvPr/>
        </p:nvSpPr>
        <p:spPr bwMode="auto">
          <a:xfrm>
            <a:off x="2867025"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1" name="Oval 119"/>
          <p:cNvSpPr>
            <a:spLocks noChangeArrowheads="1"/>
          </p:cNvSpPr>
          <p:nvPr/>
        </p:nvSpPr>
        <p:spPr bwMode="auto">
          <a:xfrm>
            <a:off x="2733675"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2" name="Oval 120"/>
          <p:cNvSpPr>
            <a:spLocks noChangeArrowheads="1"/>
          </p:cNvSpPr>
          <p:nvPr/>
        </p:nvSpPr>
        <p:spPr bwMode="auto">
          <a:xfrm>
            <a:off x="2600325" y="27035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3" name="Oval 121"/>
          <p:cNvSpPr>
            <a:spLocks noChangeArrowheads="1"/>
          </p:cNvSpPr>
          <p:nvPr/>
        </p:nvSpPr>
        <p:spPr bwMode="auto">
          <a:xfrm>
            <a:off x="2474913" y="27035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4" name="Oval 122"/>
          <p:cNvSpPr>
            <a:spLocks noChangeArrowheads="1"/>
          </p:cNvSpPr>
          <p:nvPr/>
        </p:nvSpPr>
        <p:spPr bwMode="auto">
          <a:xfrm>
            <a:off x="2341563" y="27035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5" name="Oval 123"/>
          <p:cNvSpPr>
            <a:spLocks noChangeArrowheads="1"/>
          </p:cNvSpPr>
          <p:nvPr/>
        </p:nvSpPr>
        <p:spPr bwMode="auto">
          <a:xfrm>
            <a:off x="2205038" y="27035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6" name="Oval 124"/>
          <p:cNvSpPr>
            <a:spLocks noChangeArrowheads="1"/>
          </p:cNvSpPr>
          <p:nvPr/>
        </p:nvSpPr>
        <p:spPr bwMode="auto">
          <a:xfrm>
            <a:off x="3665538" y="27035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7" name="Oval 125"/>
          <p:cNvSpPr>
            <a:spLocks noChangeArrowheads="1"/>
          </p:cNvSpPr>
          <p:nvPr/>
        </p:nvSpPr>
        <p:spPr bwMode="auto">
          <a:xfrm>
            <a:off x="3530600" y="27035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8" name="Oval 126"/>
          <p:cNvSpPr>
            <a:spLocks noChangeArrowheads="1"/>
          </p:cNvSpPr>
          <p:nvPr/>
        </p:nvSpPr>
        <p:spPr bwMode="auto">
          <a:xfrm>
            <a:off x="3395663" y="42656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59" name="Oval 127"/>
          <p:cNvSpPr>
            <a:spLocks noChangeArrowheads="1"/>
          </p:cNvSpPr>
          <p:nvPr/>
        </p:nvSpPr>
        <p:spPr bwMode="auto">
          <a:xfrm>
            <a:off x="3270250"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0" name="Oval 128"/>
          <p:cNvSpPr>
            <a:spLocks noChangeArrowheads="1"/>
          </p:cNvSpPr>
          <p:nvPr/>
        </p:nvSpPr>
        <p:spPr bwMode="auto">
          <a:xfrm>
            <a:off x="3136900"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1" name="Oval 129"/>
          <p:cNvSpPr>
            <a:spLocks noChangeArrowheads="1"/>
          </p:cNvSpPr>
          <p:nvPr/>
        </p:nvSpPr>
        <p:spPr bwMode="auto">
          <a:xfrm>
            <a:off x="3003550"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2" name="Oval 130"/>
          <p:cNvSpPr>
            <a:spLocks noChangeArrowheads="1"/>
          </p:cNvSpPr>
          <p:nvPr/>
        </p:nvSpPr>
        <p:spPr bwMode="auto">
          <a:xfrm>
            <a:off x="2867025"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3" name="Oval 131"/>
          <p:cNvSpPr>
            <a:spLocks noChangeArrowheads="1"/>
          </p:cNvSpPr>
          <p:nvPr/>
        </p:nvSpPr>
        <p:spPr bwMode="auto">
          <a:xfrm>
            <a:off x="2733675"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4" name="Oval 132"/>
          <p:cNvSpPr>
            <a:spLocks noChangeArrowheads="1"/>
          </p:cNvSpPr>
          <p:nvPr/>
        </p:nvSpPr>
        <p:spPr bwMode="auto">
          <a:xfrm>
            <a:off x="2600325" y="4265613"/>
            <a:ext cx="30163"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5" name="Oval 133"/>
          <p:cNvSpPr>
            <a:spLocks noChangeArrowheads="1"/>
          </p:cNvSpPr>
          <p:nvPr/>
        </p:nvSpPr>
        <p:spPr bwMode="auto">
          <a:xfrm>
            <a:off x="2474913" y="42656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6" name="Oval 134"/>
          <p:cNvSpPr>
            <a:spLocks noChangeArrowheads="1"/>
          </p:cNvSpPr>
          <p:nvPr/>
        </p:nvSpPr>
        <p:spPr bwMode="auto">
          <a:xfrm>
            <a:off x="2341563" y="42656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7" name="Oval 135"/>
          <p:cNvSpPr>
            <a:spLocks noChangeArrowheads="1"/>
          </p:cNvSpPr>
          <p:nvPr/>
        </p:nvSpPr>
        <p:spPr bwMode="auto">
          <a:xfrm>
            <a:off x="2205038" y="42656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8" name="Oval 136"/>
          <p:cNvSpPr>
            <a:spLocks noChangeArrowheads="1"/>
          </p:cNvSpPr>
          <p:nvPr/>
        </p:nvSpPr>
        <p:spPr bwMode="auto">
          <a:xfrm>
            <a:off x="3665538" y="4265613"/>
            <a:ext cx="30162"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69" name="Oval 137"/>
          <p:cNvSpPr>
            <a:spLocks noChangeArrowheads="1"/>
          </p:cNvSpPr>
          <p:nvPr/>
        </p:nvSpPr>
        <p:spPr bwMode="auto">
          <a:xfrm>
            <a:off x="3530600" y="4265613"/>
            <a:ext cx="28575"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grpSp>
        <p:nvGrpSpPr>
          <p:cNvPr id="3" name="Group 142"/>
          <p:cNvGrpSpPr>
            <a:grpSpLocks/>
          </p:cNvGrpSpPr>
          <p:nvPr/>
        </p:nvGrpSpPr>
        <p:grpSpPr bwMode="auto">
          <a:xfrm>
            <a:off x="3011488" y="3760788"/>
            <a:ext cx="3465513" cy="1674812"/>
            <a:chOff x="1897" y="2369"/>
            <a:chExt cx="2183" cy="1055"/>
          </a:xfrm>
        </p:grpSpPr>
        <p:sp>
          <p:nvSpPr>
            <p:cNvPr id="351277" name="Line 45"/>
            <p:cNvSpPr>
              <a:spLocks noChangeShapeType="1"/>
            </p:cNvSpPr>
            <p:nvPr/>
          </p:nvSpPr>
          <p:spPr bwMode="auto">
            <a:xfrm flipH="1">
              <a:off x="2720" y="2369"/>
              <a:ext cx="91" cy="681"/>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1278" name="Line 46"/>
            <p:cNvSpPr>
              <a:spLocks noChangeShapeType="1"/>
            </p:cNvSpPr>
            <p:nvPr/>
          </p:nvSpPr>
          <p:spPr bwMode="auto">
            <a:xfrm>
              <a:off x="1897" y="2571"/>
              <a:ext cx="828" cy="479"/>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1370" name="Freeform 138"/>
            <p:cNvSpPr>
              <a:spLocks/>
            </p:cNvSpPr>
            <p:nvPr/>
          </p:nvSpPr>
          <p:spPr bwMode="auto">
            <a:xfrm>
              <a:off x="2632" y="3042"/>
              <a:ext cx="1448" cy="382"/>
            </a:xfrm>
            <a:custGeom>
              <a:avLst/>
              <a:gdLst>
                <a:gd name="T0" fmla="*/ 274 w 274"/>
                <a:gd name="T1" fmla="*/ 80 h 96"/>
                <a:gd name="T2" fmla="*/ 258 w 274"/>
                <a:gd name="T3" fmla="*/ 96 h 96"/>
                <a:gd name="T4" fmla="*/ 16 w 274"/>
                <a:gd name="T5" fmla="*/ 96 h 96"/>
                <a:gd name="T6" fmla="*/ 0 w 274"/>
                <a:gd name="T7" fmla="*/ 80 h 96"/>
                <a:gd name="T8" fmla="*/ 0 w 274"/>
                <a:gd name="T9" fmla="*/ 16 h 96"/>
                <a:gd name="T10" fmla="*/ 16 w 274"/>
                <a:gd name="T11" fmla="*/ 0 h 96"/>
                <a:gd name="T12" fmla="*/ 258 w 274"/>
                <a:gd name="T13" fmla="*/ 0 h 96"/>
                <a:gd name="T14" fmla="*/ 274 w 274"/>
                <a:gd name="T15" fmla="*/ 16 h 96"/>
                <a:gd name="T16" fmla="*/ 274 w 274"/>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96">
                  <a:moveTo>
                    <a:pt x="274" y="80"/>
                  </a:moveTo>
                  <a:cubicBezTo>
                    <a:pt x="274" y="89"/>
                    <a:pt x="267" y="96"/>
                    <a:pt x="258" y="96"/>
                  </a:cubicBezTo>
                  <a:cubicBezTo>
                    <a:pt x="16" y="96"/>
                    <a:pt x="16" y="96"/>
                    <a:pt x="16" y="96"/>
                  </a:cubicBezTo>
                  <a:cubicBezTo>
                    <a:pt x="8" y="96"/>
                    <a:pt x="0" y="89"/>
                    <a:pt x="0" y="80"/>
                  </a:cubicBezTo>
                  <a:cubicBezTo>
                    <a:pt x="0" y="16"/>
                    <a:pt x="0" y="16"/>
                    <a:pt x="0" y="16"/>
                  </a:cubicBezTo>
                  <a:cubicBezTo>
                    <a:pt x="0" y="7"/>
                    <a:pt x="8" y="0"/>
                    <a:pt x="16" y="0"/>
                  </a:cubicBezTo>
                  <a:cubicBezTo>
                    <a:pt x="258" y="0"/>
                    <a:pt x="258" y="0"/>
                    <a:pt x="258" y="0"/>
                  </a:cubicBezTo>
                  <a:cubicBezTo>
                    <a:pt x="267" y="0"/>
                    <a:pt x="274" y="7"/>
                    <a:pt x="274" y="16"/>
                  </a:cubicBezTo>
                  <a:lnTo>
                    <a:pt x="274"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1371" name="Rectangle 139"/>
            <p:cNvSpPr>
              <a:spLocks noChangeArrowheads="1"/>
            </p:cNvSpPr>
            <p:nvPr/>
          </p:nvSpPr>
          <p:spPr bwMode="auto">
            <a:xfrm>
              <a:off x="2708" y="3122"/>
              <a:ext cx="1317"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Fall in producer surplus due to tax</a:t>
              </a:r>
              <a:endParaRPr lang="en-US" sz="1400" dirty="0">
                <a:latin typeface="Myriad Pro" pitchFamily="34" charset="0"/>
              </a:endParaRPr>
            </a:p>
          </p:txBody>
        </p:sp>
      </p:grpSp>
      <p:sp>
        <p:nvSpPr>
          <p:cNvPr id="136" name="Freeform 48"/>
          <p:cNvSpPr>
            <a:spLocks/>
          </p:cNvSpPr>
          <p:nvPr/>
        </p:nvSpPr>
        <p:spPr bwMode="auto">
          <a:xfrm>
            <a:off x="4419600" y="2209800"/>
            <a:ext cx="2038350" cy="606425"/>
          </a:xfrm>
          <a:custGeom>
            <a:avLst/>
            <a:gdLst>
              <a:gd name="T0" fmla="*/ 274 w 274"/>
              <a:gd name="T1" fmla="*/ 80 h 96"/>
              <a:gd name="T2" fmla="*/ 258 w 274"/>
              <a:gd name="T3" fmla="*/ 96 h 96"/>
              <a:gd name="T4" fmla="*/ 16 w 274"/>
              <a:gd name="T5" fmla="*/ 96 h 96"/>
              <a:gd name="T6" fmla="*/ 0 w 274"/>
              <a:gd name="T7" fmla="*/ 80 h 96"/>
              <a:gd name="T8" fmla="*/ 0 w 274"/>
              <a:gd name="T9" fmla="*/ 16 h 96"/>
              <a:gd name="T10" fmla="*/ 16 w 274"/>
              <a:gd name="T11" fmla="*/ 0 h 96"/>
              <a:gd name="T12" fmla="*/ 258 w 274"/>
              <a:gd name="T13" fmla="*/ 0 h 96"/>
              <a:gd name="T14" fmla="*/ 274 w 274"/>
              <a:gd name="T15" fmla="*/ 16 h 96"/>
              <a:gd name="T16" fmla="*/ 274 w 274"/>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96">
                <a:moveTo>
                  <a:pt x="274" y="80"/>
                </a:moveTo>
                <a:cubicBezTo>
                  <a:pt x="274" y="89"/>
                  <a:pt x="267" y="96"/>
                  <a:pt x="258" y="96"/>
                </a:cubicBezTo>
                <a:cubicBezTo>
                  <a:pt x="16" y="96"/>
                  <a:pt x="16" y="96"/>
                  <a:pt x="16" y="96"/>
                </a:cubicBezTo>
                <a:cubicBezTo>
                  <a:pt x="7" y="96"/>
                  <a:pt x="0" y="89"/>
                  <a:pt x="0" y="80"/>
                </a:cubicBezTo>
                <a:cubicBezTo>
                  <a:pt x="0" y="16"/>
                  <a:pt x="0" y="16"/>
                  <a:pt x="0" y="16"/>
                </a:cubicBezTo>
                <a:cubicBezTo>
                  <a:pt x="0" y="7"/>
                  <a:pt x="7" y="0"/>
                  <a:pt x="16" y="0"/>
                </a:cubicBezTo>
                <a:cubicBezTo>
                  <a:pt x="258" y="0"/>
                  <a:pt x="258" y="0"/>
                  <a:pt x="258" y="0"/>
                </a:cubicBezTo>
                <a:cubicBezTo>
                  <a:pt x="267" y="0"/>
                  <a:pt x="274" y="7"/>
                  <a:pt x="274" y="16"/>
                </a:cubicBezTo>
                <a:lnTo>
                  <a:pt x="274"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137" name="Rectangle 49"/>
          <p:cNvSpPr>
            <a:spLocks noChangeArrowheads="1"/>
          </p:cNvSpPr>
          <p:nvPr/>
        </p:nvSpPr>
        <p:spPr bwMode="auto">
          <a:xfrm>
            <a:off x="4479925" y="2293937"/>
            <a:ext cx="2073275"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b="1" dirty="0" smtClean="0">
                <a:solidFill>
                  <a:srgbClr val="000000"/>
                </a:solidFill>
                <a:latin typeface="Myriad Pro" pitchFamily="34" charset="0"/>
              </a:rPr>
              <a:t>Lost surplus is called deadweight loss: B+F.</a:t>
            </a:r>
            <a:endParaRPr lang="en-US" sz="1400" b="1" dirty="0">
              <a:latin typeface="Myriad Pro" pitchFamily="34" charset="0"/>
            </a:endParaRPr>
          </a:p>
        </p:txBody>
      </p:sp>
      <p:sp>
        <p:nvSpPr>
          <p:cNvPr id="129" name="Freeform 48"/>
          <p:cNvSpPr>
            <a:spLocks/>
          </p:cNvSpPr>
          <p:nvPr/>
        </p:nvSpPr>
        <p:spPr bwMode="auto">
          <a:xfrm>
            <a:off x="0" y="1828800"/>
            <a:ext cx="2038350" cy="606425"/>
          </a:xfrm>
          <a:custGeom>
            <a:avLst/>
            <a:gdLst>
              <a:gd name="T0" fmla="*/ 274 w 274"/>
              <a:gd name="T1" fmla="*/ 80 h 96"/>
              <a:gd name="T2" fmla="*/ 258 w 274"/>
              <a:gd name="T3" fmla="*/ 96 h 96"/>
              <a:gd name="T4" fmla="*/ 16 w 274"/>
              <a:gd name="T5" fmla="*/ 96 h 96"/>
              <a:gd name="T6" fmla="*/ 0 w 274"/>
              <a:gd name="T7" fmla="*/ 80 h 96"/>
              <a:gd name="T8" fmla="*/ 0 w 274"/>
              <a:gd name="T9" fmla="*/ 16 h 96"/>
              <a:gd name="T10" fmla="*/ 16 w 274"/>
              <a:gd name="T11" fmla="*/ 0 h 96"/>
              <a:gd name="T12" fmla="*/ 258 w 274"/>
              <a:gd name="T13" fmla="*/ 0 h 96"/>
              <a:gd name="T14" fmla="*/ 274 w 274"/>
              <a:gd name="T15" fmla="*/ 16 h 96"/>
              <a:gd name="T16" fmla="*/ 274 w 274"/>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96">
                <a:moveTo>
                  <a:pt x="274" y="80"/>
                </a:moveTo>
                <a:cubicBezTo>
                  <a:pt x="274" y="89"/>
                  <a:pt x="267" y="96"/>
                  <a:pt x="258" y="96"/>
                </a:cubicBezTo>
                <a:cubicBezTo>
                  <a:pt x="16" y="96"/>
                  <a:pt x="16" y="96"/>
                  <a:pt x="16" y="96"/>
                </a:cubicBezTo>
                <a:cubicBezTo>
                  <a:pt x="7" y="96"/>
                  <a:pt x="0" y="89"/>
                  <a:pt x="0" y="80"/>
                </a:cubicBezTo>
                <a:cubicBezTo>
                  <a:pt x="0" y="16"/>
                  <a:pt x="0" y="16"/>
                  <a:pt x="0" y="16"/>
                </a:cubicBezTo>
                <a:cubicBezTo>
                  <a:pt x="0" y="7"/>
                  <a:pt x="7" y="0"/>
                  <a:pt x="16" y="0"/>
                </a:cubicBezTo>
                <a:cubicBezTo>
                  <a:pt x="258" y="0"/>
                  <a:pt x="258" y="0"/>
                  <a:pt x="258" y="0"/>
                </a:cubicBezTo>
                <a:cubicBezTo>
                  <a:pt x="267" y="0"/>
                  <a:pt x="274" y="7"/>
                  <a:pt x="274" y="16"/>
                </a:cubicBezTo>
                <a:lnTo>
                  <a:pt x="274"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r>
              <a:rPr lang="en-US" dirty="0" err="1" smtClean="0">
                <a:latin typeface="Myriad Pro" pitchFamily="34" charset="0"/>
              </a:rPr>
              <a:t>Govt</a:t>
            </a:r>
            <a:r>
              <a:rPr lang="en-US" dirty="0" smtClean="0">
                <a:latin typeface="Myriad Pro" pitchFamily="34" charset="0"/>
              </a:rPr>
              <a:t> Tax revenue: A + C</a:t>
            </a:r>
            <a:endParaRPr lang="en-US" dirty="0">
              <a:latin typeface="Myriad Pro" pitchFamily="34" charset="0"/>
            </a:endParaRPr>
          </a:p>
        </p:txBody>
      </p:sp>
    </p:spTree>
    <p:extLst>
      <p:ext uri="{BB962C8B-B14F-4D97-AF65-F5344CB8AC3E}">
        <p14:creationId xmlns="" xmlns:p14="http://schemas.microsoft.com/office/powerpoint/2010/main" val="851743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1274"/>
                                        </p:tgtEl>
                                        <p:attrNameLst>
                                          <p:attrName>style.visibility</p:attrName>
                                        </p:attrNameLst>
                                      </p:cBhvr>
                                      <p:to>
                                        <p:strVal val="visible"/>
                                      </p:to>
                                    </p:set>
                                    <p:animEffect transition="in" filter="fade">
                                      <p:cBhvr>
                                        <p:cTn id="7" dur="500"/>
                                        <p:tgtEl>
                                          <p:spTgt spid="35127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1276"/>
                                        </p:tgtEl>
                                        <p:attrNameLst>
                                          <p:attrName>style.visibility</p:attrName>
                                        </p:attrNameLst>
                                      </p:cBhvr>
                                      <p:to>
                                        <p:strVal val="visible"/>
                                      </p:to>
                                    </p:set>
                                    <p:animEffect transition="in" filter="fade">
                                      <p:cBhvr>
                                        <p:cTn id="11" dur="500"/>
                                        <p:tgtEl>
                                          <p:spTgt spid="35127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1275"/>
                                        </p:tgtEl>
                                        <p:attrNameLst>
                                          <p:attrName>style.visibility</p:attrName>
                                        </p:attrNameLst>
                                      </p:cBhvr>
                                      <p:to>
                                        <p:strVal val="visible"/>
                                      </p:to>
                                    </p:set>
                                    <p:animEffect transition="in" filter="fade">
                                      <p:cBhvr>
                                        <p:cTn id="14" dur="500"/>
                                        <p:tgtEl>
                                          <p:spTgt spid="35127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1240"/>
                                        </p:tgtEl>
                                        <p:attrNameLst>
                                          <p:attrName>style.visibility</p:attrName>
                                        </p:attrNameLst>
                                      </p:cBhvr>
                                      <p:to>
                                        <p:strVal val="visible"/>
                                      </p:to>
                                    </p:set>
                                    <p:animEffect transition="in" filter="fade">
                                      <p:cBhvr>
                                        <p:cTn id="19" dur="500"/>
                                        <p:tgtEl>
                                          <p:spTgt spid="351240"/>
                                        </p:tgtEl>
                                      </p:cBhvr>
                                    </p:animEffect>
                                  </p:childTnLst>
                                </p:cTn>
                              </p:par>
                            </p:childTnLst>
                          </p:cTn>
                        </p:par>
                        <p:par>
                          <p:cTn id="20" fill="hold" nodeType="afterGroup">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51271"/>
                                        </p:tgtEl>
                                        <p:attrNameLst>
                                          <p:attrName>style.visibility</p:attrName>
                                        </p:attrNameLst>
                                      </p:cBhvr>
                                      <p:to>
                                        <p:strVal val="visible"/>
                                      </p:to>
                                    </p:set>
                                    <p:animEffect transition="in" filter="fade">
                                      <p:cBhvr>
                                        <p:cTn id="23" dur="500"/>
                                        <p:tgtEl>
                                          <p:spTgt spid="35127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1237"/>
                                        </p:tgtEl>
                                        <p:attrNameLst>
                                          <p:attrName>style.visibility</p:attrName>
                                        </p:attrNameLst>
                                      </p:cBhvr>
                                      <p:to>
                                        <p:strVal val="visible"/>
                                      </p:to>
                                    </p:set>
                                    <p:animEffect transition="in" filter="fade">
                                      <p:cBhvr>
                                        <p:cTn id="26" dur="500"/>
                                        <p:tgtEl>
                                          <p:spTgt spid="351237"/>
                                        </p:tgtEl>
                                      </p:cBhvr>
                                    </p:animEffec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51272"/>
                                        </p:tgtEl>
                                        <p:attrNameLst>
                                          <p:attrName>style.visibility</p:attrName>
                                        </p:attrNameLst>
                                      </p:cBhvr>
                                      <p:to>
                                        <p:strVal val="visible"/>
                                      </p:to>
                                    </p:set>
                                    <p:animEffect transition="in" filter="fade">
                                      <p:cBhvr>
                                        <p:cTn id="30" dur="500"/>
                                        <p:tgtEl>
                                          <p:spTgt spid="351272"/>
                                        </p:tgtEl>
                                      </p:cBhvr>
                                    </p:animEffect>
                                  </p:childTnLst>
                                </p:cTn>
                              </p:par>
                            </p:childTnLst>
                          </p:cTn>
                        </p:par>
                        <p:par>
                          <p:cTn id="31" fill="hold" nodeType="withGroup">
                            <p:stCondLst>
                              <p:cond delay="15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51239"/>
                                        </p:tgtEl>
                                        <p:attrNameLst>
                                          <p:attrName>style.visibility</p:attrName>
                                        </p:attrNameLst>
                                      </p:cBhvr>
                                      <p:to>
                                        <p:strVal val="visible"/>
                                      </p:to>
                                    </p:set>
                                    <p:animEffect transition="in" filter="fade">
                                      <p:cBhvr>
                                        <p:cTn id="39" dur="500"/>
                                        <p:tgtEl>
                                          <p:spTgt spid="351239"/>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51270"/>
                                        </p:tgtEl>
                                        <p:attrNameLst>
                                          <p:attrName>style.visibility</p:attrName>
                                        </p:attrNameLst>
                                      </p:cBhvr>
                                      <p:to>
                                        <p:strVal val="visible"/>
                                      </p:to>
                                    </p:set>
                                    <p:animEffect transition="in" filter="fade">
                                      <p:cBhvr>
                                        <p:cTn id="43" dur="500"/>
                                        <p:tgtEl>
                                          <p:spTgt spid="351270"/>
                                        </p:tgtEl>
                                      </p:cBhvr>
                                    </p:animEffect>
                                  </p:childTnLst>
                                </p:cTn>
                              </p:par>
                            </p:childTnLst>
                          </p:cTn>
                        </p:par>
                        <p:par>
                          <p:cTn id="44" fill="hold" nodeType="with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51238"/>
                                        </p:tgtEl>
                                        <p:attrNameLst>
                                          <p:attrName>style.visibility</p:attrName>
                                        </p:attrNameLst>
                                      </p:cBhvr>
                                      <p:to>
                                        <p:strVal val="visible"/>
                                      </p:to>
                                    </p:set>
                                    <p:animEffect transition="in" filter="fade">
                                      <p:cBhvr>
                                        <p:cTn id="47" dur="500"/>
                                        <p:tgtEl>
                                          <p:spTgt spid="351238"/>
                                        </p:tgtEl>
                                      </p:cBhvr>
                                    </p:animEffect>
                                  </p:childTnLst>
                                </p:cTn>
                              </p:par>
                            </p:childTnLst>
                          </p:cTn>
                        </p:par>
                        <p:par>
                          <p:cTn id="48" fill="hold" nodeType="afterGroup">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351273"/>
                                        </p:tgtEl>
                                        <p:attrNameLst>
                                          <p:attrName>style.visibility</p:attrName>
                                        </p:attrNameLst>
                                      </p:cBhvr>
                                      <p:to>
                                        <p:strVal val="visible"/>
                                      </p:to>
                                    </p:set>
                                    <p:animEffect transition="in" filter="fade">
                                      <p:cBhvr>
                                        <p:cTn id="51" dur="500"/>
                                        <p:tgtEl>
                                          <p:spTgt spid="351273"/>
                                        </p:tgtEl>
                                      </p:cBhvr>
                                    </p:animEffect>
                                  </p:childTnLst>
                                </p:cTn>
                              </p:par>
                            </p:childTnLst>
                          </p:cTn>
                        </p:par>
                        <p:par>
                          <p:cTn id="52" fill="hold" nodeType="withGroup">
                            <p:stCondLst>
                              <p:cond delay="2000"/>
                            </p:stCondLst>
                            <p:childTnLst>
                              <p:par>
                                <p:cTn id="53" presetID="10" presetClass="entr" presetSubtype="0"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51240"/>
                                        </p:tgtEl>
                                      </p:cBhvr>
                                    </p:animEffect>
                                    <p:set>
                                      <p:cBhvr>
                                        <p:cTn id="60" dur="1" fill="hold">
                                          <p:stCondLst>
                                            <p:cond delay="499"/>
                                          </p:stCondLst>
                                        </p:cTn>
                                        <p:tgtEl>
                                          <p:spTgt spid="35124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51271"/>
                                        </p:tgtEl>
                                      </p:cBhvr>
                                    </p:animEffect>
                                    <p:set>
                                      <p:cBhvr>
                                        <p:cTn id="63" dur="1" fill="hold">
                                          <p:stCondLst>
                                            <p:cond delay="499"/>
                                          </p:stCondLst>
                                        </p:cTn>
                                        <p:tgtEl>
                                          <p:spTgt spid="35127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51239"/>
                                        </p:tgtEl>
                                      </p:cBhvr>
                                    </p:animEffect>
                                    <p:set>
                                      <p:cBhvr>
                                        <p:cTn id="66" dur="1" fill="hold">
                                          <p:stCondLst>
                                            <p:cond delay="499"/>
                                          </p:stCondLst>
                                        </p:cTn>
                                        <p:tgtEl>
                                          <p:spTgt spid="35123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51270"/>
                                        </p:tgtEl>
                                      </p:cBhvr>
                                    </p:animEffect>
                                    <p:set>
                                      <p:cBhvr>
                                        <p:cTn id="69" dur="1" fill="hold">
                                          <p:stCondLst>
                                            <p:cond delay="499"/>
                                          </p:stCondLst>
                                        </p:cTn>
                                        <p:tgtEl>
                                          <p:spTgt spid="351270"/>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
                                        </p:tgtEl>
                                      </p:cBhvr>
                                    </p:animEffect>
                                    <p:set>
                                      <p:cBhvr>
                                        <p:cTn id="72" dur="1" fill="hold">
                                          <p:stCondLst>
                                            <p:cond delay="499"/>
                                          </p:stCondLst>
                                        </p:cTn>
                                        <p:tgtEl>
                                          <p:spTgt spid="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
                                        </p:tgtEl>
                                      </p:cBhvr>
                                    </p:animEffect>
                                    <p:set>
                                      <p:cBhvr>
                                        <p:cTn id="75" dur="1" fill="hold">
                                          <p:stCondLst>
                                            <p:cond delay="499"/>
                                          </p:stCondLst>
                                        </p:cTn>
                                        <p:tgtEl>
                                          <p:spTgt spid="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fade">
                                      <p:cBhvr>
                                        <p:cTn id="79" dur="500"/>
                                        <p:tgtEl>
                                          <p:spTgt spid="1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7"/>
                                        </p:tgtEl>
                                        <p:attrNameLst>
                                          <p:attrName>style.visibility</p:attrName>
                                        </p:attrNameLst>
                                      </p:cBhvr>
                                      <p:to>
                                        <p:strVal val="visible"/>
                                      </p:to>
                                    </p:set>
                                    <p:animEffect transition="in" filter="fade">
                                      <p:cBhvr>
                                        <p:cTn id="82" dur="500"/>
                                        <p:tgtEl>
                                          <p:spTgt spid="137"/>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fade">
                                      <p:cBhvr>
                                        <p:cTn id="86"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animBg="1"/>
      <p:bldP spid="351238" grpId="0" animBg="1"/>
      <p:bldP spid="351239" grpId="0" animBg="1"/>
      <p:bldP spid="351239" grpId="1" animBg="1"/>
      <p:bldP spid="351240" grpId="0" animBg="1"/>
      <p:bldP spid="351240" grpId="1" animBg="1"/>
      <p:bldP spid="351270" grpId="0"/>
      <p:bldP spid="351270" grpId="1"/>
      <p:bldP spid="351271" grpId="0"/>
      <p:bldP spid="351271" grpId="1"/>
      <p:bldP spid="351272" grpId="0"/>
      <p:bldP spid="351273" grpId="0"/>
      <p:bldP spid="351274" grpId="0" animBg="1"/>
      <p:bldP spid="351275" grpId="0" animBg="1"/>
      <p:bldP spid="351276" grpId="0"/>
      <p:bldP spid="136" grpId="0" animBg="1"/>
      <p:bldP spid="137" grpId="0"/>
      <p:bldP spid="1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563562"/>
          </a:xfrm>
        </p:spPr>
        <p:txBody>
          <a:bodyPr>
            <a:normAutofit fontScale="90000"/>
          </a:bodyPr>
          <a:lstStyle/>
          <a:p>
            <a:r>
              <a:rPr lang="en-US" dirty="0" smtClean="0"/>
              <a:t>The Importance of TAX</a:t>
            </a:r>
          </a:p>
        </p:txBody>
      </p:sp>
      <p:sp>
        <p:nvSpPr>
          <p:cNvPr id="14339" name="Content Placeholder 2"/>
          <p:cNvSpPr>
            <a:spLocks noGrp="1"/>
          </p:cNvSpPr>
          <p:nvPr>
            <p:ph idx="1"/>
          </p:nvPr>
        </p:nvSpPr>
        <p:spPr>
          <a:xfrm>
            <a:off x="457200" y="914400"/>
            <a:ext cx="8229600" cy="5943600"/>
          </a:xfrm>
        </p:spPr>
        <p:txBody>
          <a:bodyPr>
            <a:normAutofit/>
          </a:bodyPr>
          <a:lstStyle/>
          <a:p>
            <a:r>
              <a:rPr lang="en-US" sz="2400" i="1" dirty="0" smtClean="0"/>
              <a:t>“Only Two Things are certain in life:  Death and Taxes”</a:t>
            </a:r>
          </a:p>
          <a:p>
            <a:endParaRPr lang="en-US" sz="2400" i="1" dirty="0" smtClean="0"/>
          </a:p>
          <a:p>
            <a:r>
              <a:rPr lang="en-US" sz="2400" dirty="0" smtClean="0"/>
              <a:t>Taxes are </a:t>
            </a:r>
            <a:r>
              <a:rPr lang="en-US" sz="2400" u="sng" dirty="0" smtClean="0"/>
              <a:t>necessary</a:t>
            </a:r>
            <a:r>
              <a:rPr lang="en-US" sz="2400" dirty="0" smtClean="0"/>
              <a:t>; without taxes, governments could not provide the services that we want or need, from national defense to public parks. </a:t>
            </a:r>
          </a:p>
          <a:p>
            <a:endParaRPr lang="en-US" sz="2400" dirty="0" smtClean="0"/>
          </a:p>
          <a:p>
            <a:r>
              <a:rPr lang="en-US" sz="2400" dirty="0" smtClean="0"/>
              <a:t>Taxes can </a:t>
            </a:r>
            <a:r>
              <a:rPr lang="en-US" sz="2400" u="sng" dirty="0" smtClean="0"/>
              <a:t>distort the incentives </a:t>
            </a:r>
            <a:r>
              <a:rPr lang="en-US" sz="2400" dirty="0" smtClean="0"/>
              <a:t>of the producers and consumers in the market to achieve efficiency.  </a:t>
            </a:r>
          </a:p>
          <a:p>
            <a:r>
              <a:rPr lang="en-US" sz="2400" dirty="0" smtClean="0"/>
              <a:t>In most (if not all) cases, it will provoke the sense of fairness.</a:t>
            </a:r>
          </a:p>
          <a:p>
            <a:endParaRPr lang="en-US" sz="2400" dirty="0" smtClean="0"/>
          </a:p>
          <a:p>
            <a:r>
              <a:rPr lang="en-US" sz="2400" dirty="0" smtClean="0"/>
              <a:t>Tax policy, if designed well, it can be used to create incentives: </a:t>
            </a:r>
            <a:r>
              <a:rPr lang="en-US" sz="2400" u="sng" dirty="0" smtClean="0"/>
              <a:t>to change negative behaviors </a:t>
            </a:r>
            <a:r>
              <a:rPr lang="en-US" sz="2400" dirty="0" smtClean="0"/>
              <a:t>(or to stimulate positive behaviors).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normAutofit/>
          </a:bodyPr>
          <a:lstStyle/>
          <a:p>
            <a:pPr eaLnBrk="1" hangingPunct="1">
              <a:defRPr/>
            </a:pPr>
            <a:r>
              <a:rPr lang="en-US" sz="3200" dirty="0" smtClean="0">
                <a:ea typeface="ＭＳ Ｐゴシック"/>
                <a:cs typeface="Arial" pitchFamily="34" charset="0"/>
              </a:rPr>
              <a:t>The Effects of a Tax</a:t>
            </a:r>
          </a:p>
        </p:txBody>
      </p:sp>
      <p:sp>
        <p:nvSpPr>
          <p:cNvPr id="24" name="Right Triangle 23"/>
          <p:cNvSpPr/>
          <p:nvPr/>
        </p:nvSpPr>
        <p:spPr bwMode="auto">
          <a:xfrm flipV="1">
            <a:off x="2109788" y="4632325"/>
            <a:ext cx="1700212" cy="915988"/>
          </a:xfrm>
          <a:prstGeom prst="r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latin typeface="Myriad Pro" pitchFamily="34" charset="0"/>
              <a:cs typeface="Arial" pitchFamily="34" charset="0"/>
            </a:endParaRPr>
          </a:p>
        </p:txBody>
      </p:sp>
      <p:sp>
        <p:nvSpPr>
          <p:cNvPr id="26" name="Isosceles Triangle 25"/>
          <p:cNvSpPr/>
          <p:nvPr/>
        </p:nvSpPr>
        <p:spPr bwMode="auto">
          <a:xfrm rot="5400000">
            <a:off x="3828257" y="3278981"/>
            <a:ext cx="1338262" cy="1368425"/>
          </a:xfrm>
          <a:prstGeom prst="triangle">
            <a:avLst>
              <a:gd name="adj" fmla="val 42715"/>
            </a:avLst>
          </a:prstGeom>
          <a:solidFill>
            <a:srgbClr val="FFE5B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chemeClr val="tx1"/>
              </a:solidFill>
            </a:endParaRPr>
          </a:p>
        </p:txBody>
      </p:sp>
      <p:cxnSp>
        <p:nvCxnSpPr>
          <p:cNvPr id="27" name="Straight Connector 26"/>
          <p:cNvCxnSpPr/>
          <p:nvPr/>
        </p:nvCxnSpPr>
        <p:spPr bwMode="auto">
          <a:xfrm rot="5400000">
            <a:off x="2392363" y="4714875"/>
            <a:ext cx="2843212" cy="1588"/>
          </a:xfrm>
          <a:prstGeom prst="line">
            <a:avLst/>
          </a:prstGeom>
          <a:ln w="2540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Right Triangle 28"/>
          <p:cNvSpPr/>
          <p:nvPr/>
        </p:nvSpPr>
        <p:spPr bwMode="auto">
          <a:xfrm>
            <a:off x="2109788" y="2532063"/>
            <a:ext cx="1703387" cy="750887"/>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latin typeface="Myriad Pro" pitchFamily="34" charset="0"/>
              <a:cs typeface="Arial" pitchFamily="34" charset="0"/>
            </a:endParaRPr>
          </a:p>
        </p:txBody>
      </p:sp>
      <p:sp>
        <p:nvSpPr>
          <p:cNvPr id="83996" name="TextBox 43"/>
          <p:cNvSpPr txBox="1">
            <a:spLocks noChangeArrowheads="1"/>
          </p:cNvSpPr>
          <p:nvPr/>
        </p:nvSpPr>
        <p:spPr bwMode="auto">
          <a:xfrm>
            <a:off x="2438400" y="1660525"/>
            <a:ext cx="2438400" cy="584200"/>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Consumer </a:t>
            </a:r>
            <a:r>
              <a:rPr lang="en-US" sz="1600" dirty="0" smtClean="0">
                <a:latin typeface="Myriad Pro" pitchFamily="34" charset="0"/>
              </a:rPr>
              <a:t>surplus— consumers </a:t>
            </a:r>
            <a:r>
              <a:rPr lang="en-US" sz="1600" dirty="0">
                <a:latin typeface="Myriad Pro" pitchFamily="34" charset="0"/>
              </a:rPr>
              <a:t>get </a:t>
            </a:r>
            <a:r>
              <a:rPr lang="en-US" sz="1600" dirty="0" smtClean="0">
                <a:latin typeface="Myriad Pro" pitchFamily="34" charset="0"/>
              </a:rPr>
              <a:t>this.</a:t>
            </a:r>
            <a:endParaRPr lang="en-US" sz="1600" dirty="0">
              <a:latin typeface="Myriad Pro" pitchFamily="34" charset="0"/>
            </a:endParaRPr>
          </a:p>
        </p:txBody>
      </p:sp>
      <p:sp>
        <p:nvSpPr>
          <p:cNvPr id="83998" name="TextBox 45"/>
          <p:cNvSpPr txBox="1">
            <a:spLocks noChangeArrowheads="1"/>
          </p:cNvSpPr>
          <p:nvPr/>
        </p:nvSpPr>
        <p:spPr bwMode="auto">
          <a:xfrm>
            <a:off x="4572000" y="2422525"/>
            <a:ext cx="1522413" cy="830263"/>
          </a:xfrm>
          <a:prstGeom prst="rect">
            <a:avLst/>
          </a:prstGeom>
          <a:noFill/>
          <a:ln w="9525">
            <a:noFill/>
            <a:miter lim="800000"/>
            <a:headEnd/>
            <a:tailEnd/>
          </a:ln>
        </p:spPr>
        <p:txBody>
          <a:bodyPr>
            <a:spAutoFit/>
          </a:bodyPr>
          <a:lstStyle/>
          <a:p>
            <a:pPr fontAlgn="auto">
              <a:spcBef>
                <a:spcPts val="0"/>
              </a:spcBef>
              <a:spcAft>
                <a:spcPts val="0"/>
              </a:spcAft>
              <a:defRPr/>
            </a:pPr>
            <a:r>
              <a:rPr lang="en-US" sz="1600" dirty="0">
                <a:latin typeface="Myriad Pro" pitchFamily="34" charset="0"/>
              </a:rPr>
              <a:t>Deadweight </a:t>
            </a:r>
            <a:r>
              <a:rPr lang="en-US" sz="1600" dirty="0" smtClean="0">
                <a:latin typeface="Myriad Pro" pitchFamily="34" charset="0"/>
              </a:rPr>
              <a:t>loss—no one </a:t>
            </a:r>
            <a:r>
              <a:rPr lang="en-US" sz="1600" dirty="0">
                <a:latin typeface="Myriad Pro" pitchFamily="34" charset="0"/>
              </a:rPr>
              <a:t>gets </a:t>
            </a:r>
            <a:r>
              <a:rPr lang="en-US" sz="1600" dirty="0" smtClean="0">
                <a:latin typeface="Myriad Pro" pitchFamily="34" charset="0"/>
              </a:rPr>
              <a:t>this.</a:t>
            </a:r>
            <a:endParaRPr lang="en-US" sz="1600" dirty="0">
              <a:latin typeface="Myriad Pro" pitchFamily="34" charset="0"/>
            </a:endParaRPr>
          </a:p>
        </p:txBody>
      </p:sp>
      <p:cxnSp>
        <p:nvCxnSpPr>
          <p:cNvPr id="36" name="Straight Arrow Connector 35"/>
          <p:cNvCxnSpPr/>
          <p:nvPr/>
        </p:nvCxnSpPr>
        <p:spPr bwMode="auto">
          <a:xfrm rot="5400000">
            <a:off x="3460751" y="3932237"/>
            <a:ext cx="882650" cy="317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4003" name="TextBox 59"/>
          <p:cNvSpPr txBox="1">
            <a:spLocks noChangeArrowheads="1"/>
          </p:cNvSpPr>
          <p:nvPr/>
        </p:nvSpPr>
        <p:spPr bwMode="auto">
          <a:xfrm rot="5400000">
            <a:off x="3884730" y="3719305"/>
            <a:ext cx="46807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smtClean="0">
                <a:latin typeface="Myriad Pro" pitchFamily="34" charset="0"/>
              </a:rPr>
              <a:t>Tax</a:t>
            </a:r>
            <a:endParaRPr lang="en-US" sz="1600" dirty="0">
              <a:latin typeface="Myriad Pro" pitchFamily="34" charset="0"/>
            </a:endParaRPr>
          </a:p>
        </p:txBody>
      </p:sp>
      <p:sp>
        <p:nvSpPr>
          <p:cNvPr id="84004" name="TextBox 60"/>
          <p:cNvSpPr txBox="1">
            <a:spLocks noChangeArrowheads="1"/>
          </p:cNvSpPr>
          <p:nvPr/>
        </p:nvSpPr>
        <p:spPr bwMode="auto">
          <a:xfrm>
            <a:off x="457200" y="2879725"/>
            <a:ext cx="1600200" cy="584775"/>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Price </a:t>
            </a:r>
            <a:r>
              <a:rPr lang="en-US" sz="1600" dirty="0" smtClean="0">
                <a:latin typeface="Myriad Pro" pitchFamily="34" charset="0"/>
              </a:rPr>
              <a:t>buyer pays </a:t>
            </a:r>
            <a:r>
              <a:rPr lang="en-US" sz="1600" dirty="0">
                <a:latin typeface="Myriad Pro" pitchFamily="34" charset="0"/>
              </a:rPr>
              <a:t>= $</a:t>
            </a:r>
            <a:r>
              <a:rPr lang="en-US" sz="1600" dirty="0" smtClean="0">
                <a:latin typeface="Myriad Pro" pitchFamily="34" charset="0"/>
              </a:rPr>
              <a:t>2.65.</a:t>
            </a:r>
            <a:endParaRPr lang="en-US" sz="1600" dirty="0">
              <a:latin typeface="Myriad Pro" pitchFamily="34" charset="0"/>
            </a:endParaRPr>
          </a:p>
        </p:txBody>
      </p:sp>
      <p:sp>
        <p:nvSpPr>
          <p:cNvPr id="84005" name="TextBox 61"/>
          <p:cNvSpPr txBox="1">
            <a:spLocks noChangeArrowheads="1"/>
          </p:cNvSpPr>
          <p:nvPr/>
        </p:nvSpPr>
        <p:spPr bwMode="auto">
          <a:xfrm>
            <a:off x="190501" y="4262724"/>
            <a:ext cx="1752600" cy="584775"/>
          </a:xfrm>
          <a:prstGeom prst="rect">
            <a:avLst/>
          </a:prstGeom>
          <a:noFill/>
          <a:ln w="9525">
            <a:no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Price </a:t>
            </a:r>
            <a:r>
              <a:rPr lang="en-US" sz="1600" dirty="0" smtClean="0">
                <a:latin typeface="Myriad Pro" pitchFamily="34" charset="0"/>
              </a:rPr>
              <a:t>seller receives </a:t>
            </a:r>
            <a:r>
              <a:rPr lang="en-US" sz="1600" dirty="0">
                <a:latin typeface="Myriad Pro" pitchFamily="34" charset="0"/>
              </a:rPr>
              <a:t>= $</a:t>
            </a:r>
            <a:r>
              <a:rPr lang="en-US" sz="1600" dirty="0" smtClean="0">
                <a:latin typeface="Myriad Pro" pitchFamily="34" charset="0"/>
              </a:rPr>
              <a:t>1.65.</a:t>
            </a:r>
            <a:endParaRPr lang="en-US" sz="1600" dirty="0">
              <a:latin typeface="Myriad Pro" pitchFamily="34" charset="0"/>
            </a:endParaRPr>
          </a:p>
        </p:txBody>
      </p:sp>
      <p:sp>
        <p:nvSpPr>
          <p:cNvPr id="84006" name="TextBox 63"/>
          <p:cNvSpPr txBox="1">
            <a:spLocks noChangeArrowheads="1"/>
          </p:cNvSpPr>
          <p:nvPr/>
        </p:nvSpPr>
        <p:spPr bwMode="auto">
          <a:xfrm>
            <a:off x="3276600" y="6137275"/>
            <a:ext cx="13303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500 = </a:t>
            </a:r>
            <a:r>
              <a:rPr lang="en-US" sz="1600" i="1" dirty="0" smtClean="0">
                <a:latin typeface="Myriad Pro" pitchFamily="34" charset="0"/>
              </a:rPr>
              <a:t>Q</a:t>
            </a:r>
            <a:r>
              <a:rPr lang="en-US" sz="1600" baseline="-25000" dirty="0">
                <a:latin typeface="Myriad Pro" pitchFamily="34" charset="0"/>
              </a:rPr>
              <a:t>T</a:t>
            </a:r>
            <a:r>
              <a:rPr lang="en-US" sz="1600" dirty="0" smtClean="0">
                <a:latin typeface="Myriad Pro" pitchFamily="34" charset="0"/>
              </a:rPr>
              <a:t> </a:t>
            </a:r>
            <a:endParaRPr lang="en-US" sz="1600" dirty="0">
              <a:latin typeface="Myriad Pro" pitchFamily="34" charset="0"/>
            </a:endParaRPr>
          </a:p>
        </p:txBody>
      </p:sp>
      <p:sp>
        <p:nvSpPr>
          <p:cNvPr id="25" name="Rectangle 24"/>
          <p:cNvSpPr/>
          <p:nvPr/>
        </p:nvSpPr>
        <p:spPr bwMode="auto">
          <a:xfrm>
            <a:off x="2109788" y="3282950"/>
            <a:ext cx="1703387" cy="133826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latin typeface="Myriad Pro" pitchFamily="34" charset="0"/>
              <a:cs typeface="Arial" pitchFamily="34" charset="0"/>
            </a:endParaRPr>
          </a:p>
        </p:txBody>
      </p:sp>
      <p:cxnSp>
        <p:nvCxnSpPr>
          <p:cNvPr id="22" name="Straight Connector 21"/>
          <p:cNvCxnSpPr/>
          <p:nvPr/>
        </p:nvCxnSpPr>
        <p:spPr bwMode="auto">
          <a:xfrm rot="10800000">
            <a:off x="2109788" y="3282950"/>
            <a:ext cx="1703387" cy="3175"/>
          </a:xfrm>
          <a:prstGeom prst="line">
            <a:avLst/>
          </a:prstGeom>
          <a:ln w="2540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rot="10800000">
            <a:off x="2133600" y="4621213"/>
            <a:ext cx="1646238" cy="1587"/>
          </a:xfrm>
          <a:prstGeom prst="line">
            <a:avLst/>
          </a:prstGeom>
          <a:ln w="2540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42"/>
          <p:cNvGrpSpPr>
            <a:grpSpLocks/>
          </p:cNvGrpSpPr>
          <p:nvPr/>
        </p:nvGrpSpPr>
        <p:grpSpPr bwMode="auto">
          <a:xfrm>
            <a:off x="0" y="1154113"/>
            <a:ext cx="9144000" cy="5029200"/>
            <a:chOff x="0" y="1018147"/>
            <a:chExt cx="9143999" cy="5028127"/>
          </a:xfrm>
        </p:grpSpPr>
        <p:sp>
          <p:nvSpPr>
            <p:cNvPr id="66598" name="TextBox 3"/>
            <p:cNvSpPr txBox="1">
              <a:spLocks noChangeArrowheads="1"/>
            </p:cNvSpPr>
            <p:nvPr/>
          </p:nvSpPr>
          <p:spPr bwMode="auto">
            <a:xfrm>
              <a:off x="0" y="1018147"/>
              <a:ext cx="9143999" cy="46156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i="1" dirty="0">
                  <a:solidFill>
                    <a:schemeClr val="tx1">
                      <a:lumMod val="75000"/>
                      <a:lumOff val="25000"/>
                    </a:schemeClr>
                  </a:solidFill>
                  <a:latin typeface="Myriad Pro" pitchFamily="34" charset="0"/>
                </a:rPr>
                <a:t>A Tax </a:t>
              </a:r>
              <a:r>
                <a:rPr lang="en-US" sz="2400" b="1" i="1" dirty="0" smtClean="0">
                  <a:solidFill>
                    <a:schemeClr val="tx1">
                      <a:lumMod val="75000"/>
                      <a:lumOff val="25000"/>
                    </a:schemeClr>
                  </a:solidFill>
                  <a:latin typeface="Myriad Pro" pitchFamily="34" charset="0"/>
                </a:rPr>
                <a:t>generates revenue and creates a deadweight loss.</a:t>
              </a:r>
              <a:endParaRPr lang="en-US" sz="2400" b="1" i="1" dirty="0">
                <a:solidFill>
                  <a:schemeClr val="tx1">
                    <a:lumMod val="75000"/>
                    <a:lumOff val="25000"/>
                  </a:schemeClr>
                </a:solidFill>
                <a:latin typeface="Myriad Pro" pitchFamily="34" charset="0"/>
              </a:endParaRPr>
            </a:p>
          </p:txBody>
        </p:sp>
        <p:grpSp>
          <p:nvGrpSpPr>
            <p:cNvPr id="3" name="Group 40"/>
            <p:cNvGrpSpPr>
              <a:grpSpLocks/>
            </p:cNvGrpSpPr>
            <p:nvPr/>
          </p:nvGrpSpPr>
          <p:grpSpPr bwMode="auto">
            <a:xfrm>
              <a:off x="1295400" y="1582335"/>
              <a:ext cx="7238999" cy="4463939"/>
              <a:chOff x="1295400" y="2187599"/>
              <a:chExt cx="7238999" cy="3911937"/>
            </a:xfrm>
          </p:grpSpPr>
          <p:cxnSp>
            <p:nvCxnSpPr>
              <p:cNvPr id="17" name="Straight Connector 16"/>
              <p:cNvCxnSpPr/>
              <p:nvPr/>
            </p:nvCxnSpPr>
            <p:spPr bwMode="auto">
              <a:xfrm rot="5400000">
                <a:off x="263472" y="4211296"/>
                <a:ext cx="369422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2109788" y="6059200"/>
                <a:ext cx="5197474" cy="1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6602" name="TextBox 21"/>
              <p:cNvSpPr txBox="1">
                <a:spLocks noChangeArrowheads="1"/>
              </p:cNvSpPr>
              <p:nvPr/>
            </p:nvSpPr>
            <p:spPr bwMode="auto">
              <a:xfrm>
                <a:off x="1295400" y="2187599"/>
                <a:ext cx="599395" cy="29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Myriad Pro" pitchFamily="34" charset="0"/>
                  </a:rPr>
                  <a:t>Price</a:t>
                </a:r>
              </a:p>
            </p:txBody>
          </p:sp>
          <p:sp>
            <p:nvSpPr>
              <p:cNvPr id="66603" name="TextBox 22"/>
              <p:cNvSpPr txBox="1">
                <a:spLocks noChangeArrowheads="1"/>
              </p:cNvSpPr>
              <p:nvPr/>
            </p:nvSpPr>
            <p:spPr bwMode="auto">
              <a:xfrm>
                <a:off x="7306945" y="5802842"/>
                <a:ext cx="1227454" cy="2966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Myriad Pro" pitchFamily="34" charset="0"/>
                  </a:rPr>
                  <a:t>Quantity</a:t>
                </a:r>
              </a:p>
            </p:txBody>
          </p:sp>
        </p:grpSp>
      </p:grpSp>
      <p:cxnSp>
        <p:nvCxnSpPr>
          <p:cNvPr id="15" name="Straight Connector 14"/>
          <p:cNvCxnSpPr/>
          <p:nvPr/>
        </p:nvCxnSpPr>
        <p:spPr bwMode="auto">
          <a:xfrm rot="10800000">
            <a:off x="2109788" y="3883025"/>
            <a:ext cx="2957511" cy="1588"/>
          </a:xfrm>
          <a:prstGeom prst="line">
            <a:avLst/>
          </a:prstGeom>
          <a:ln w="2540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a:off x="2109788" y="2509838"/>
            <a:ext cx="4838700" cy="2157412"/>
          </a:xfrm>
          <a:prstGeom prst="line">
            <a:avLst/>
          </a:prstGeom>
          <a:noFill/>
          <a:ln w="38100">
            <a:solidFill>
              <a:srgbClr val="3C5DAA"/>
            </a:solidFill>
            <a:miter lim="800000"/>
            <a:headEnd/>
            <a:tailEnd/>
          </a:ln>
          <a:extLst>
            <a:ext uri="{909E8E84-426E-40DD-AFC4-6F175D3DCCD1}">
              <a14:hiddenFill xmlns="" xmlns:a14="http://schemas.microsoft.com/office/drawing/2010/main">
                <a:noFill/>
              </a14:hiddenFill>
            </a:ext>
          </a:extLst>
        </p:spPr>
      </p:cxnSp>
      <p:cxnSp>
        <p:nvCxnSpPr>
          <p:cNvPr id="10" name="Straight Connector 9"/>
          <p:cNvCxnSpPr/>
          <p:nvPr/>
        </p:nvCxnSpPr>
        <p:spPr bwMode="auto">
          <a:xfrm flipV="1">
            <a:off x="2109788" y="2901949"/>
            <a:ext cx="4838700" cy="2646362"/>
          </a:xfrm>
          <a:prstGeom prst="line">
            <a:avLst/>
          </a:prstGeom>
          <a:noFill/>
          <a:ln w="38100">
            <a:solidFill>
              <a:srgbClr val="EE313C"/>
            </a:solidFill>
            <a:miter lim="800000"/>
            <a:headEnd/>
            <a:tailEnd/>
          </a:ln>
          <a:extLst>
            <a:ext uri="{909E8E84-426E-40DD-AFC4-6F175D3DCCD1}">
              <a14:hiddenFill xmlns="" xmlns:a14="http://schemas.microsoft.com/office/drawing/2010/main">
                <a:noFill/>
              </a14:hiddenFill>
            </a:ext>
          </a:extLst>
        </p:spPr>
      </p:cxnSp>
      <p:sp>
        <p:nvSpPr>
          <p:cNvPr id="66593" name="TextBox 18"/>
          <p:cNvSpPr txBox="1">
            <a:spLocks noChangeArrowheads="1"/>
          </p:cNvSpPr>
          <p:nvPr/>
        </p:nvSpPr>
        <p:spPr bwMode="auto">
          <a:xfrm>
            <a:off x="4648327" y="6138394"/>
            <a:ext cx="1727949" cy="3386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700 = </a:t>
            </a:r>
            <a:r>
              <a:rPr lang="en-US" sz="1600" i="1" dirty="0" smtClean="0">
                <a:latin typeface="Myriad Pro" pitchFamily="34" charset="0"/>
              </a:rPr>
              <a:t>Q</a:t>
            </a:r>
            <a:r>
              <a:rPr lang="en-US" sz="1600" baseline="-25000" dirty="0">
                <a:latin typeface="Myriad Pro" pitchFamily="34" charset="0"/>
              </a:rPr>
              <a:t>E</a:t>
            </a:r>
            <a:r>
              <a:rPr lang="en-US" sz="1600" dirty="0" smtClean="0">
                <a:latin typeface="Myriad Pro" pitchFamily="34" charset="0"/>
              </a:rPr>
              <a:t> </a:t>
            </a:r>
            <a:endParaRPr lang="en-US" sz="1600" dirty="0">
              <a:latin typeface="Myriad Pro" pitchFamily="34" charset="0"/>
            </a:endParaRPr>
          </a:p>
        </p:txBody>
      </p:sp>
      <p:sp>
        <p:nvSpPr>
          <p:cNvPr id="66594" name="TextBox 19"/>
          <p:cNvSpPr txBox="1">
            <a:spLocks noChangeArrowheads="1"/>
          </p:cNvSpPr>
          <p:nvPr/>
        </p:nvSpPr>
        <p:spPr bwMode="auto">
          <a:xfrm>
            <a:off x="6949113" y="4569288"/>
            <a:ext cx="92448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Myriad Pro" pitchFamily="34" charset="0"/>
              </a:rPr>
              <a:t>Demand</a:t>
            </a:r>
          </a:p>
        </p:txBody>
      </p:sp>
      <p:sp>
        <p:nvSpPr>
          <p:cNvPr id="66595" name="TextBox 20"/>
          <p:cNvSpPr txBox="1">
            <a:spLocks noChangeArrowheads="1"/>
          </p:cNvSpPr>
          <p:nvPr/>
        </p:nvSpPr>
        <p:spPr bwMode="auto">
          <a:xfrm>
            <a:off x="6949113" y="2509838"/>
            <a:ext cx="77777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latin typeface="Myriad Pro" pitchFamily="34" charset="0"/>
              </a:rPr>
              <a:t>Supply</a:t>
            </a:r>
          </a:p>
        </p:txBody>
      </p:sp>
      <p:cxnSp>
        <p:nvCxnSpPr>
          <p:cNvPr id="14" name="Straight Connector 13"/>
          <p:cNvCxnSpPr/>
          <p:nvPr/>
        </p:nvCxnSpPr>
        <p:spPr bwMode="auto">
          <a:xfrm rot="5400000">
            <a:off x="4031457" y="5009356"/>
            <a:ext cx="2254250" cy="1587"/>
          </a:xfrm>
          <a:prstGeom prst="line">
            <a:avLst/>
          </a:prstGeom>
          <a:ln w="25400" cap="rnd">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auto">
          <a:xfrm rot="5400000">
            <a:off x="2259807" y="2523331"/>
            <a:ext cx="685800" cy="268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bwMode="auto">
          <a:xfrm rot="10800000">
            <a:off x="2971800" y="4894263"/>
            <a:ext cx="1371600" cy="6524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auto">
          <a:xfrm rot="5400000">
            <a:off x="4231482" y="3601244"/>
            <a:ext cx="685800" cy="268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0"/>
          <p:cNvSpPr txBox="1">
            <a:spLocks noChangeArrowheads="1"/>
          </p:cNvSpPr>
          <p:nvPr/>
        </p:nvSpPr>
        <p:spPr bwMode="auto">
          <a:xfrm>
            <a:off x="4343400" y="4546600"/>
            <a:ext cx="1905000" cy="831850"/>
          </a:xfrm>
          <a:prstGeom prst="rect">
            <a:avLst/>
          </a:prstGeom>
          <a:solidFill>
            <a:schemeClr val="bg1"/>
          </a:solidFill>
          <a:ln w="9525">
            <a:noFill/>
            <a:miter lim="800000"/>
            <a:headEnd/>
            <a:tailEnd/>
          </a:ln>
        </p:spPr>
        <p:txBody>
          <a:bodyPr>
            <a:spAutoFit/>
          </a:bodyPr>
          <a:lstStyle/>
          <a:p>
            <a:pPr fontAlgn="auto">
              <a:spcBef>
                <a:spcPts val="0"/>
              </a:spcBef>
              <a:spcAft>
                <a:spcPts val="0"/>
              </a:spcAft>
              <a:defRPr/>
            </a:pPr>
            <a:r>
              <a:rPr lang="en-US" sz="1600" dirty="0">
                <a:latin typeface="Myriad Pro" pitchFamily="34" charset="0"/>
              </a:rPr>
              <a:t>Tax revenue—the government gets </a:t>
            </a:r>
            <a:r>
              <a:rPr lang="en-US" sz="1600" dirty="0" smtClean="0">
                <a:latin typeface="Myriad Pro" pitchFamily="34" charset="0"/>
              </a:rPr>
              <a:t>this.</a:t>
            </a:r>
            <a:endParaRPr lang="en-US" sz="1600" dirty="0">
              <a:latin typeface="Myriad Pro" pitchFamily="34" charset="0"/>
            </a:endParaRPr>
          </a:p>
        </p:txBody>
      </p:sp>
      <p:cxnSp>
        <p:nvCxnSpPr>
          <p:cNvPr id="45" name="Straight Arrow Connector 44"/>
          <p:cNvCxnSpPr/>
          <p:nvPr/>
        </p:nvCxnSpPr>
        <p:spPr bwMode="auto">
          <a:xfrm rot="10800000">
            <a:off x="2971800" y="4327525"/>
            <a:ext cx="1371600" cy="6524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997" name="TextBox 44"/>
          <p:cNvSpPr txBox="1">
            <a:spLocks noChangeArrowheads="1"/>
          </p:cNvSpPr>
          <p:nvPr/>
        </p:nvSpPr>
        <p:spPr bwMode="auto">
          <a:xfrm>
            <a:off x="4343400" y="5470525"/>
            <a:ext cx="2667000" cy="584200"/>
          </a:xfrm>
          <a:prstGeom prst="rect">
            <a:avLst/>
          </a:prstGeom>
          <a:noFill/>
          <a:ln w="9525">
            <a:noFill/>
            <a:miter lim="800000"/>
            <a:headEnd/>
            <a:tailEnd/>
          </a:ln>
        </p:spPr>
        <p:txBody>
          <a:bodyPr>
            <a:spAutoFit/>
          </a:bodyPr>
          <a:lstStyle/>
          <a:p>
            <a:pPr fontAlgn="auto">
              <a:spcBef>
                <a:spcPts val="0"/>
              </a:spcBef>
              <a:spcAft>
                <a:spcPts val="0"/>
              </a:spcAft>
              <a:defRPr/>
            </a:pPr>
            <a:r>
              <a:rPr lang="en-US" sz="1600" dirty="0">
                <a:latin typeface="Myriad Pro" pitchFamily="34" charset="0"/>
              </a:rPr>
              <a:t>Producer surplus—producers get </a:t>
            </a:r>
            <a:r>
              <a:rPr lang="en-US" sz="1600" dirty="0" smtClean="0">
                <a:latin typeface="Myriad Pro" pitchFamily="34" charset="0"/>
              </a:rPr>
              <a:t>this.</a:t>
            </a:r>
            <a:endParaRPr lang="en-US" sz="1600" dirty="0">
              <a:latin typeface="Myriad Pro" pitchFamily="34" charset="0"/>
            </a:endParaRPr>
          </a:p>
        </p:txBody>
      </p:sp>
      <p:sp>
        <p:nvSpPr>
          <p:cNvPr id="83994" name="TextBox 40"/>
          <p:cNvSpPr txBox="1">
            <a:spLocks noChangeArrowheads="1"/>
          </p:cNvSpPr>
          <p:nvPr/>
        </p:nvSpPr>
        <p:spPr bwMode="auto">
          <a:xfrm>
            <a:off x="2133600" y="3352800"/>
            <a:ext cx="1165225"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dirty="0">
                <a:latin typeface="Myriad Pro" pitchFamily="34" charset="0"/>
              </a:rPr>
              <a:t>Tax Revenue</a:t>
            </a:r>
          </a:p>
          <a:p>
            <a:pPr eaLnBrk="1" hangingPunct="1"/>
            <a:r>
              <a:rPr lang="en-US" sz="1600" dirty="0">
                <a:latin typeface="Myriad Pro" pitchFamily="34" charset="0"/>
              </a:rPr>
              <a:t>= $500</a:t>
            </a:r>
          </a:p>
        </p:txBody>
      </p:sp>
      <p:sp>
        <p:nvSpPr>
          <p:cNvPr id="42" name="Freeform 42"/>
          <p:cNvSpPr>
            <a:spLocks/>
          </p:cNvSpPr>
          <p:nvPr/>
        </p:nvSpPr>
        <p:spPr bwMode="auto">
          <a:xfrm>
            <a:off x="1828801" y="3276600"/>
            <a:ext cx="228600" cy="1331914"/>
          </a:xfrm>
          <a:custGeom>
            <a:avLst/>
            <a:gdLst>
              <a:gd name="T0" fmla="*/ 25 w 25"/>
              <a:gd name="T1" fmla="*/ 0 h 243"/>
              <a:gd name="T2" fmla="*/ 10 w 25"/>
              <a:gd name="T3" fmla="*/ 16 h 243"/>
              <a:gd name="T4" fmla="*/ 10 w 25"/>
              <a:gd name="T5" fmla="*/ 111 h 243"/>
              <a:gd name="T6" fmla="*/ 0 w 25"/>
              <a:gd name="T7" fmla="*/ 121 h 243"/>
              <a:gd name="T8" fmla="*/ 10 w 25"/>
              <a:gd name="T9" fmla="*/ 132 h 243"/>
              <a:gd name="T10" fmla="*/ 10 w 25"/>
              <a:gd name="T11" fmla="*/ 227 h 243"/>
              <a:gd name="T12" fmla="*/ 25 w 25"/>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5" h="243">
                <a:moveTo>
                  <a:pt x="25" y="0"/>
                </a:moveTo>
                <a:cubicBezTo>
                  <a:pt x="15" y="0"/>
                  <a:pt x="10" y="3"/>
                  <a:pt x="10" y="16"/>
                </a:cubicBezTo>
                <a:cubicBezTo>
                  <a:pt x="10" y="19"/>
                  <a:pt x="10" y="109"/>
                  <a:pt x="10" y="111"/>
                </a:cubicBezTo>
                <a:cubicBezTo>
                  <a:pt x="10" y="114"/>
                  <a:pt x="8" y="121"/>
                  <a:pt x="0" y="121"/>
                </a:cubicBezTo>
                <a:cubicBezTo>
                  <a:pt x="8" y="121"/>
                  <a:pt x="10" y="128"/>
                  <a:pt x="10" y="132"/>
                </a:cubicBezTo>
                <a:cubicBezTo>
                  <a:pt x="10" y="134"/>
                  <a:pt x="10" y="224"/>
                  <a:pt x="10" y="227"/>
                </a:cubicBezTo>
                <a:cubicBezTo>
                  <a:pt x="10" y="240"/>
                  <a:pt x="15" y="243"/>
                  <a:pt x="25" y="243"/>
                </a:cubicBezTo>
              </a:path>
            </a:pathLst>
          </a:custGeom>
          <a:noFill/>
          <a:ln w="2857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43" name="Freeform 43"/>
          <p:cNvSpPr>
            <a:spLocks/>
          </p:cNvSpPr>
          <p:nvPr/>
        </p:nvSpPr>
        <p:spPr bwMode="auto">
          <a:xfrm>
            <a:off x="990597" y="3832909"/>
            <a:ext cx="762003" cy="281891"/>
          </a:xfrm>
          <a:custGeom>
            <a:avLst/>
            <a:gdLst>
              <a:gd name="T0" fmla="*/ 128 w 128"/>
              <a:gd name="T1" fmla="*/ 80 h 96"/>
              <a:gd name="T2" fmla="*/ 112 w 128"/>
              <a:gd name="T3" fmla="*/ 96 h 96"/>
              <a:gd name="T4" fmla="*/ 16 w 128"/>
              <a:gd name="T5" fmla="*/ 96 h 96"/>
              <a:gd name="T6" fmla="*/ 0 w 128"/>
              <a:gd name="T7" fmla="*/ 80 h 96"/>
              <a:gd name="T8" fmla="*/ 0 w 128"/>
              <a:gd name="T9" fmla="*/ 16 h 96"/>
              <a:gd name="T10" fmla="*/ 16 w 128"/>
              <a:gd name="T11" fmla="*/ 0 h 96"/>
              <a:gd name="T12" fmla="*/ 112 w 128"/>
              <a:gd name="T13" fmla="*/ 0 h 96"/>
              <a:gd name="T14" fmla="*/ 128 w 128"/>
              <a:gd name="T15" fmla="*/ 16 h 96"/>
              <a:gd name="T16" fmla="*/ 128 w 128"/>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96">
                <a:moveTo>
                  <a:pt x="128" y="80"/>
                </a:moveTo>
                <a:cubicBezTo>
                  <a:pt x="128" y="89"/>
                  <a:pt x="120" y="96"/>
                  <a:pt x="112" y="96"/>
                </a:cubicBezTo>
                <a:cubicBezTo>
                  <a:pt x="16" y="96"/>
                  <a:pt x="16" y="96"/>
                  <a:pt x="16" y="96"/>
                </a:cubicBezTo>
                <a:cubicBezTo>
                  <a:pt x="8" y="96"/>
                  <a:pt x="0" y="89"/>
                  <a:pt x="0" y="80"/>
                </a:cubicBezTo>
                <a:cubicBezTo>
                  <a:pt x="0" y="16"/>
                  <a:pt x="0" y="16"/>
                  <a:pt x="0" y="16"/>
                </a:cubicBezTo>
                <a:cubicBezTo>
                  <a:pt x="0" y="7"/>
                  <a:pt x="8" y="0"/>
                  <a:pt x="16" y="0"/>
                </a:cubicBezTo>
                <a:cubicBezTo>
                  <a:pt x="112" y="0"/>
                  <a:pt x="112" y="0"/>
                  <a:pt x="112" y="0"/>
                </a:cubicBezTo>
                <a:cubicBezTo>
                  <a:pt x="120" y="0"/>
                  <a:pt x="128" y="7"/>
                  <a:pt x="128" y="16"/>
                </a:cubicBezTo>
                <a:lnTo>
                  <a:pt x="128"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46" name="Rectangle 44"/>
          <p:cNvSpPr>
            <a:spLocks noChangeArrowheads="1"/>
          </p:cNvSpPr>
          <p:nvPr/>
        </p:nvSpPr>
        <p:spPr bwMode="auto">
          <a:xfrm>
            <a:off x="1075262" y="3858311"/>
            <a:ext cx="67733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1588" indent="-1588"/>
            <a:r>
              <a:rPr lang="en-US" sz="1400" dirty="0" smtClean="0">
                <a:solidFill>
                  <a:srgbClr val="000000"/>
                </a:solidFill>
                <a:latin typeface="Myriad Pro" pitchFamily="34" charset="0"/>
              </a:rPr>
              <a:t>tax </a:t>
            </a:r>
            <a:r>
              <a:rPr lang="en-US" sz="1400" dirty="0">
                <a:solidFill>
                  <a:srgbClr val="000000"/>
                </a:solidFill>
                <a:latin typeface="Myriad Pro" pitchFamily="34" charset="0"/>
              </a:rPr>
              <a:t>= </a:t>
            </a:r>
            <a:r>
              <a:rPr lang="en-US" sz="1400" dirty="0" smtClean="0">
                <a:solidFill>
                  <a:srgbClr val="000000"/>
                </a:solidFill>
                <a:latin typeface="Myriad Pro" pitchFamily="34" charset="0"/>
              </a:rPr>
              <a:t>$1</a:t>
            </a:r>
            <a:endParaRPr lang="en-US" sz="1400" dirty="0">
              <a:latin typeface="Myriad Pro" pitchFamily="34" charset="0"/>
            </a:endParaRPr>
          </a:p>
        </p:txBody>
      </p:sp>
    </p:spTree>
    <p:extLst>
      <p:ext uri="{BB962C8B-B14F-4D97-AF65-F5344CB8AC3E}">
        <p14:creationId xmlns="" xmlns:p14="http://schemas.microsoft.com/office/powerpoint/2010/main" val="2091488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4003"/>
                                        </p:tgtEl>
                                        <p:attrNameLst>
                                          <p:attrName>style.visibility</p:attrName>
                                        </p:attrNameLst>
                                      </p:cBhvr>
                                      <p:to>
                                        <p:strVal val="visible"/>
                                      </p:to>
                                    </p:set>
                                    <p:animEffect transition="in" filter="dissolve">
                                      <p:cBhvr>
                                        <p:cTn id="17" dur="500"/>
                                        <p:tgtEl>
                                          <p:spTgt spid="84003"/>
                                        </p:tgtEl>
                                      </p:cBhvr>
                                    </p:animEffect>
                                  </p:childTnLst>
                                </p:cTn>
                              </p:par>
                              <p:par>
                                <p:cTn id="18" presetID="9"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dissolve">
                                      <p:cBhvr>
                                        <p:cTn id="25" dur="500"/>
                                        <p:tgtEl>
                                          <p:spTgt spid="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3998"/>
                                        </p:tgtEl>
                                        <p:attrNameLst>
                                          <p:attrName>style.visibility</p:attrName>
                                        </p:attrNameLst>
                                      </p:cBhvr>
                                      <p:to>
                                        <p:strVal val="visible"/>
                                      </p:to>
                                    </p:set>
                                    <p:animEffect transition="in" filter="dissolve">
                                      <p:cBhvr>
                                        <p:cTn id="28" dur="500"/>
                                        <p:tgtEl>
                                          <p:spTgt spid="83998"/>
                                        </p:tgtEl>
                                      </p:cBhvr>
                                    </p:animEffec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4004"/>
                                        </p:tgtEl>
                                        <p:attrNameLst>
                                          <p:attrName>style.visibility</p:attrName>
                                        </p:attrNameLst>
                                      </p:cBhvr>
                                      <p:to>
                                        <p:strVal val="visible"/>
                                      </p:to>
                                    </p:set>
                                    <p:animEffect transition="in" filter="dissolve">
                                      <p:cBhvr>
                                        <p:cTn id="36" dur="500"/>
                                        <p:tgtEl>
                                          <p:spTgt spid="84004"/>
                                        </p:tgtEl>
                                      </p:cBhvr>
                                    </p:animEffect>
                                  </p:childTnLst>
                                </p:cTn>
                              </p:par>
                              <p:par>
                                <p:cTn id="37" presetID="9"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4006"/>
                                        </p:tgtEl>
                                        <p:attrNameLst>
                                          <p:attrName>style.visibility</p:attrName>
                                        </p:attrNameLst>
                                      </p:cBhvr>
                                      <p:to>
                                        <p:strVal val="visible"/>
                                      </p:to>
                                    </p:set>
                                    <p:animEffect transition="in" filter="dissolve">
                                      <p:cBhvr>
                                        <p:cTn id="45" dur="500"/>
                                        <p:tgtEl>
                                          <p:spTgt spid="840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dissolve">
                                      <p:cBhvr>
                                        <p:cTn id="50" dur="500"/>
                                        <p:tgtEl>
                                          <p:spTgt spid="29"/>
                                        </p:tgtEl>
                                      </p:cBhvr>
                                    </p:animEffect>
                                  </p:childTnLst>
                                </p:cTn>
                              </p:par>
                              <p:par>
                                <p:cTn id="51" presetID="9"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dissolve">
                                      <p:cBhvr>
                                        <p:cTn id="53" dur="500"/>
                                        <p:tgtEl>
                                          <p:spTgt spid="33"/>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3996"/>
                                        </p:tgtEl>
                                        <p:attrNameLst>
                                          <p:attrName>style.visibility</p:attrName>
                                        </p:attrNameLst>
                                      </p:cBhvr>
                                      <p:to>
                                        <p:strVal val="visible"/>
                                      </p:to>
                                    </p:set>
                                    <p:animEffect transition="in" filter="dissolve">
                                      <p:cBhvr>
                                        <p:cTn id="56" dur="500"/>
                                        <p:tgtEl>
                                          <p:spTgt spid="8399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4005"/>
                                        </p:tgtEl>
                                        <p:attrNameLst>
                                          <p:attrName>style.visibility</p:attrName>
                                        </p:attrNameLst>
                                      </p:cBhvr>
                                      <p:to>
                                        <p:strVal val="visible"/>
                                      </p:to>
                                    </p:set>
                                    <p:animEffect transition="in" filter="dissolve">
                                      <p:cBhvr>
                                        <p:cTn id="61" dur="500"/>
                                        <p:tgtEl>
                                          <p:spTgt spid="84005"/>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dissolve">
                                      <p:cBhvr>
                                        <p:cTn id="69" dur="500"/>
                                        <p:tgtEl>
                                          <p:spTgt spid="24"/>
                                        </p:tgtEl>
                                      </p:cBhvr>
                                    </p:animEffect>
                                  </p:childTnLst>
                                </p:cTn>
                              </p:par>
                              <p:par>
                                <p:cTn id="70" presetID="9"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3997"/>
                                        </p:tgtEl>
                                        <p:attrNameLst>
                                          <p:attrName>style.visibility</p:attrName>
                                        </p:attrNameLst>
                                      </p:cBhvr>
                                      <p:to>
                                        <p:strVal val="visible"/>
                                      </p:to>
                                    </p:set>
                                    <p:animEffect transition="in" filter="dissolve">
                                      <p:cBhvr>
                                        <p:cTn id="75" dur="500"/>
                                        <p:tgtEl>
                                          <p:spTgt spid="839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dissolve">
                                      <p:cBhvr>
                                        <p:cTn id="80" dur="500"/>
                                        <p:tgtEl>
                                          <p:spTgt spid="2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83994"/>
                                        </p:tgtEl>
                                        <p:attrNameLst>
                                          <p:attrName>style.visibility</p:attrName>
                                        </p:attrNameLst>
                                      </p:cBhvr>
                                      <p:to>
                                        <p:strVal val="visible"/>
                                      </p:to>
                                    </p:set>
                                    <p:animEffect transition="in" filter="dissolve">
                                      <p:cBhvr>
                                        <p:cTn id="83" dur="500"/>
                                        <p:tgtEl>
                                          <p:spTgt spid="839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dissolve">
                                      <p:cBhvr>
                                        <p:cTn id="86" dur="500"/>
                                        <p:tgtEl>
                                          <p:spTgt spid="44"/>
                                        </p:tgtEl>
                                      </p:cBhvr>
                                    </p:animEffect>
                                  </p:childTnLst>
                                </p:cTn>
                              </p:par>
                              <p:par>
                                <p:cTn id="87" presetID="9"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dissolve">
                                      <p:cBhvr>
                                        <p:cTn id="8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83996" grpId="0"/>
      <p:bldP spid="83998" grpId="0"/>
      <p:bldP spid="84003" grpId="0"/>
      <p:bldP spid="84004" grpId="0"/>
      <p:bldP spid="84005" grpId="0"/>
      <p:bldP spid="84006" grpId="0"/>
      <p:bldP spid="25" grpId="0" animBg="1"/>
      <p:bldP spid="44" grpId="0" animBg="1"/>
      <p:bldP spid="83997" grpId="0"/>
      <p:bldP spid="83994" grpId="0"/>
      <p:bldP spid="42" grpId="0" animBg="1"/>
      <p:bldP spid="43" grpId="0" animBg="1"/>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a:xfrm>
            <a:off x="228601" y="1447800"/>
            <a:ext cx="4254500" cy="2859543"/>
          </a:xfrm>
        </p:spPr>
        <p:txBody>
          <a:bodyPr>
            <a:normAutofit fontScale="62500" lnSpcReduction="20000"/>
          </a:bodyPr>
          <a:lstStyle/>
          <a:p>
            <a:r>
              <a:rPr lang="en-US" sz="2800" dirty="0" smtClean="0"/>
              <a:t>According to this graph, A is the buyer price and B the seller price, calculate: </a:t>
            </a:r>
          </a:p>
          <a:p>
            <a:pPr marL="514350" indent="-514350">
              <a:buAutoNum type="alphaLcParenR"/>
            </a:pPr>
            <a:r>
              <a:rPr lang="en-US" sz="2800" dirty="0" smtClean="0"/>
              <a:t>What is the amount of per unit tax?</a:t>
            </a:r>
          </a:p>
          <a:p>
            <a:pPr marL="514350" indent="-514350">
              <a:buAutoNum type="alphaLcParenR"/>
            </a:pPr>
            <a:r>
              <a:rPr lang="en-US" sz="2800" dirty="0" smtClean="0"/>
              <a:t>The consumer surplus before and after tax. </a:t>
            </a:r>
          </a:p>
          <a:p>
            <a:pPr marL="514350" indent="-514350">
              <a:buAutoNum type="alphaLcParenR"/>
            </a:pPr>
            <a:r>
              <a:rPr lang="en-US" sz="2800" dirty="0" smtClean="0"/>
              <a:t>The producer surplus before and after tax.</a:t>
            </a:r>
          </a:p>
          <a:p>
            <a:pPr marL="514350" indent="-514350">
              <a:buAutoNum type="alphaLcParenR"/>
            </a:pPr>
            <a:r>
              <a:rPr lang="en-US" sz="2800" dirty="0" smtClean="0"/>
              <a:t>The total tax revenue collected by the government.</a:t>
            </a:r>
          </a:p>
          <a:p>
            <a:pPr marL="514350" indent="-514350">
              <a:buAutoNum type="alphaLcParenR"/>
            </a:pPr>
            <a:r>
              <a:rPr lang="en-US" sz="2800" dirty="0" smtClean="0"/>
              <a:t>the deadweight loss</a:t>
            </a:r>
            <a:endParaRPr lang="en-US" sz="2800" dirty="0"/>
          </a:p>
        </p:txBody>
      </p:sp>
      <p:cxnSp>
        <p:nvCxnSpPr>
          <p:cNvPr id="5" name="Straight Connector 86"/>
          <p:cNvCxnSpPr>
            <a:cxnSpLocks noChangeShapeType="1"/>
          </p:cNvCxnSpPr>
          <p:nvPr/>
        </p:nvCxnSpPr>
        <p:spPr bwMode="auto">
          <a:xfrm>
            <a:off x="7361237" y="3797756"/>
            <a:ext cx="0" cy="19478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6" name="Straight Connector 86"/>
          <p:cNvCxnSpPr>
            <a:cxnSpLocks noChangeShapeType="1"/>
          </p:cNvCxnSpPr>
          <p:nvPr/>
        </p:nvCxnSpPr>
        <p:spPr bwMode="auto">
          <a:xfrm>
            <a:off x="5111750" y="3769181"/>
            <a:ext cx="2190750"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7" name="Straight Connector 86"/>
          <p:cNvCxnSpPr>
            <a:cxnSpLocks noChangeShapeType="1"/>
          </p:cNvCxnSpPr>
          <p:nvPr/>
        </p:nvCxnSpPr>
        <p:spPr bwMode="auto">
          <a:xfrm>
            <a:off x="6166378" y="3188156"/>
            <a:ext cx="0" cy="25574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8" name="Straight Connector 86"/>
          <p:cNvCxnSpPr>
            <a:cxnSpLocks noChangeShapeType="1"/>
          </p:cNvCxnSpPr>
          <p:nvPr/>
        </p:nvCxnSpPr>
        <p:spPr bwMode="auto">
          <a:xfrm>
            <a:off x="5111750" y="4299406"/>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 name="Straight Connector 86"/>
          <p:cNvCxnSpPr>
            <a:cxnSpLocks noChangeShapeType="1"/>
          </p:cNvCxnSpPr>
          <p:nvPr/>
        </p:nvCxnSpPr>
        <p:spPr bwMode="auto">
          <a:xfrm>
            <a:off x="5073650" y="3205618"/>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10" name="Rectangle 10"/>
          <p:cNvSpPr>
            <a:spLocks noChangeArrowheads="1"/>
          </p:cNvSpPr>
          <p:nvPr/>
        </p:nvSpPr>
        <p:spPr bwMode="auto">
          <a:xfrm>
            <a:off x="6205537" y="2916693"/>
            <a:ext cx="11060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A</a:t>
            </a:r>
            <a:endParaRPr lang="en-US" sz="1400" i="1" dirty="0">
              <a:latin typeface="Candara" pitchFamily="34" charset="0"/>
            </a:endParaRPr>
          </a:p>
        </p:txBody>
      </p:sp>
      <p:sp>
        <p:nvSpPr>
          <p:cNvPr id="11" name="Rectangle 11"/>
          <p:cNvSpPr>
            <a:spLocks noChangeArrowheads="1"/>
          </p:cNvSpPr>
          <p:nvPr/>
        </p:nvSpPr>
        <p:spPr bwMode="auto">
          <a:xfrm>
            <a:off x="6203950" y="4362906"/>
            <a:ext cx="9778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B</a:t>
            </a:r>
            <a:endParaRPr lang="en-US" sz="1400" i="1" dirty="0">
              <a:latin typeface="Candara" pitchFamily="34" charset="0"/>
            </a:endParaRPr>
          </a:p>
        </p:txBody>
      </p:sp>
      <p:sp>
        <p:nvSpPr>
          <p:cNvPr id="12" name="Line 12"/>
          <p:cNvSpPr>
            <a:spLocks noChangeShapeType="1"/>
          </p:cNvSpPr>
          <p:nvPr/>
        </p:nvSpPr>
        <p:spPr bwMode="auto">
          <a:xfrm>
            <a:off x="4978400" y="2124531"/>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3" name="Line 13"/>
          <p:cNvSpPr>
            <a:spLocks noChangeShapeType="1"/>
          </p:cNvSpPr>
          <p:nvPr/>
        </p:nvSpPr>
        <p:spPr bwMode="auto">
          <a:xfrm>
            <a:off x="4978400" y="3208793"/>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4" name="Line 14"/>
          <p:cNvSpPr>
            <a:spLocks noChangeShapeType="1"/>
          </p:cNvSpPr>
          <p:nvPr/>
        </p:nvSpPr>
        <p:spPr bwMode="auto">
          <a:xfrm>
            <a:off x="4978400" y="4286706"/>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5" name="Line 15"/>
          <p:cNvSpPr>
            <a:spLocks noChangeShapeType="1"/>
          </p:cNvSpPr>
          <p:nvPr/>
        </p:nvSpPr>
        <p:spPr bwMode="auto">
          <a:xfrm>
            <a:off x="4978400" y="5372556"/>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6" name="Line 16"/>
          <p:cNvSpPr>
            <a:spLocks noChangeShapeType="1"/>
          </p:cNvSpPr>
          <p:nvPr/>
        </p:nvSpPr>
        <p:spPr bwMode="auto">
          <a:xfrm>
            <a:off x="6165850"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7" name="Line 17"/>
          <p:cNvSpPr>
            <a:spLocks noChangeShapeType="1"/>
          </p:cNvSpPr>
          <p:nvPr/>
        </p:nvSpPr>
        <p:spPr bwMode="auto">
          <a:xfrm>
            <a:off x="7350125"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8" name="Line 18"/>
          <p:cNvSpPr>
            <a:spLocks noChangeShapeType="1"/>
          </p:cNvSpPr>
          <p:nvPr/>
        </p:nvSpPr>
        <p:spPr bwMode="auto">
          <a:xfrm>
            <a:off x="8542337"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9" name="Rectangle 19"/>
          <p:cNvSpPr>
            <a:spLocks noChangeArrowheads="1"/>
          </p:cNvSpPr>
          <p:nvPr/>
        </p:nvSpPr>
        <p:spPr bwMode="auto">
          <a:xfrm>
            <a:off x="4810125" y="5956756"/>
            <a:ext cx="9938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0</a:t>
            </a:r>
            <a:endParaRPr lang="en-US" sz="1400">
              <a:latin typeface="Candara" pitchFamily="34" charset="0"/>
            </a:endParaRPr>
          </a:p>
        </p:txBody>
      </p:sp>
      <p:sp>
        <p:nvSpPr>
          <p:cNvPr id="20" name="Rectangle 20"/>
          <p:cNvSpPr>
            <a:spLocks noChangeArrowheads="1"/>
          </p:cNvSpPr>
          <p:nvPr/>
        </p:nvSpPr>
        <p:spPr bwMode="auto">
          <a:xfrm>
            <a:off x="5975350" y="5956756"/>
            <a:ext cx="2612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100</a:t>
            </a:r>
            <a:endParaRPr lang="en-US" sz="1400" dirty="0">
              <a:latin typeface="Candara" pitchFamily="34" charset="0"/>
            </a:endParaRPr>
          </a:p>
        </p:txBody>
      </p:sp>
      <p:sp>
        <p:nvSpPr>
          <p:cNvPr id="21" name="Rectangle 21"/>
          <p:cNvSpPr>
            <a:spLocks noChangeArrowheads="1"/>
          </p:cNvSpPr>
          <p:nvPr/>
        </p:nvSpPr>
        <p:spPr bwMode="auto">
          <a:xfrm>
            <a:off x="7118350" y="5956756"/>
            <a:ext cx="28212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2</a:t>
            </a:r>
            <a:r>
              <a:rPr lang="en-US" sz="1400" dirty="0" smtClean="0">
                <a:solidFill>
                  <a:srgbClr val="000000"/>
                </a:solidFill>
                <a:latin typeface="Candara" pitchFamily="34" charset="0"/>
              </a:rPr>
              <a:t>00</a:t>
            </a:r>
            <a:endParaRPr lang="en-US" sz="1400" dirty="0">
              <a:latin typeface="Candara" pitchFamily="34" charset="0"/>
            </a:endParaRPr>
          </a:p>
        </p:txBody>
      </p:sp>
      <p:sp>
        <p:nvSpPr>
          <p:cNvPr id="22" name="Rectangle 22"/>
          <p:cNvSpPr>
            <a:spLocks noChangeArrowheads="1"/>
          </p:cNvSpPr>
          <p:nvPr/>
        </p:nvSpPr>
        <p:spPr bwMode="auto">
          <a:xfrm>
            <a:off x="8304212" y="5956756"/>
            <a:ext cx="28533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3</a:t>
            </a:r>
            <a:r>
              <a:rPr lang="en-US" sz="1400" dirty="0" smtClean="0">
                <a:solidFill>
                  <a:srgbClr val="000000"/>
                </a:solidFill>
                <a:latin typeface="Candara" pitchFamily="34" charset="0"/>
              </a:rPr>
              <a:t>00</a:t>
            </a:r>
            <a:endParaRPr lang="en-US" sz="1400" dirty="0">
              <a:latin typeface="Candara" pitchFamily="34" charset="0"/>
            </a:endParaRPr>
          </a:p>
        </p:txBody>
      </p:sp>
      <p:sp>
        <p:nvSpPr>
          <p:cNvPr id="23" name="Rectangle 23"/>
          <p:cNvSpPr>
            <a:spLocks noChangeArrowheads="1"/>
          </p:cNvSpPr>
          <p:nvPr/>
        </p:nvSpPr>
        <p:spPr bwMode="auto">
          <a:xfrm>
            <a:off x="4557712" y="2008643"/>
            <a:ext cx="25487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$35</a:t>
            </a:r>
            <a:endParaRPr lang="en-US" sz="1400" dirty="0">
              <a:latin typeface="Candara" pitchFamily="34" charset="0"/>
            </a:endParaRPr>
          </a:p>
        </p:txBody>
      </p:sp>
      <p:sp>
        <p:nvSpPr>
          <p:cNvPr id="24" name="Rectangle 24"/>
          <p:cNvSpPr>
            <a:spLocks noChangeArrowheads="1"/>
          </p:cNvSpPr>
          <p:nvPr/>
        </p:nvSpPr>
        <p:spPr bwMode="auto">
          <a:xfrm>
            <a:off x="4641850" y="2548393"/>
            <a:ext cx="18594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3</a:t>
            </a:r>
            <a:r>
              <a:rPr lang="en-US" sz="1400" dirty="0" smtClean="0">
                <a:solidFill>
                  <a:srgbClr val="000000"/>
                </a:solidFill>
                <a:latin typeface="Candara" pitchFamily="34" charset="0"/>
              </a:rPr>
              <a:t>0</a:t>
            </a:r>
            <a:endParaRPr lang="en-US" sz="1400" dirty="0">
              <a:latin typeface="Candara" pitchFamily="34" charset="0"/>
            </a:endParaRPr>
          </a:p>
        </p:txBody>
      </p:sp>
      <p:sp>
        <p:nvSpPr>
          <p:cNvPr id="25" name="Rectangle 25"/>
          <p:cNvSpPr>
            <a:spLocks noChangeArrowheads="1"/>
          </p:cNvSpPr>
          <p:nvPr/>
        </p:nvSpPr>
        <p:spPr bwMode="auto">
          <a:xfrm>
            <a:off x="4641850" y="3086556"/>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26</a:t>
            </a:r>
            <a:endParaRPr lang="en-US" sz="1400" dirty="0">
              <a:latin typeface="Candara" pitchFamily="34" charset="0"/>
            </a:endParaRPr>
          </a:p>
        </p:txBody>
      </p:sp>
      <p:sp>
        <p:nvSpPr>
          <p:cNvPr id="26" name="Rectangle 26"/>
          <p:cNvSpPr>
            <a:spLocks noChangeArrowheads="1"/>
          </p:cNvSpPr>
          <p:nvPr/>
        </p:nvSpPr>
        <p:spPr bwMode="auto">
          <a:xfrm>
            <a:off x="4694237" y="3627893"/>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20</a:t>
            </a:r>
            <a:endParaRPr lang="en-US" sz="1400" dirty="0">
              <a:latin typeface="Candara" pitchFamily="34" charset="0"/>
            </a:endParaRPr>
          </a:p>
        </p:txBody>
      </p:sp>
      <p:sp>
        <p:nvSpPr>
          <p:cNvPr id="27" name="Rectangle 27"/>
          <p:cNvSpPr>
            <a:spLocks noChangeArrowheads="1"/>
          </p:cNvSpPr>
          <p:nvPr/>
        </p:nvSpPr>
        <p:spPr bwMode="auto">
          <a:xfrm>
            <a:off x="4725987" y="4170818"/>
            <a:ext cx="15068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15</a:t>
            </a:r>
            <a:endParaRPr lang="en-US" sz="1400" dirty="0">
              <a:latin typeface="Candara" pitchFamily="34" charset="0"/>
            </a:endParaRPr>
          </a:p>
        </p:txBody>
      </p:sp>
      <p:sp>
        <p:nvSpPr>
          <p:cNvPr id="28" name="Rectangle 28"/>
          <p:cNvSpPr>
            <a:spLocks noChangeArrowheads="1"/>
          </p:cNvSpPr>
          <p:nvPr/>
        </p:nvSpPr>
        <p:spPr bwMode="auto">
          <a:xfrm>
            <a:off x="4725987" y="4705806"/>
            <a:ext cx="16190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10</a:t>
            </a:r>
            <a:endParaRPr lang="en-US" sz="1400" dirty="0">
              <a:latin typeface="Candara" pitchFamily="34" charset="0"/>
            </a:endParaRPr>
          </a:p>
        </p:txBody>
      </p:sp>
      <p:sp>
        <p:nvSpPr>
          <p:cNvPr id="29" name="Rectangle 29"/>
          <p:cNvSpPr>
            <a:spLocks noChangeArrowheads="1"/>
          </p:cNvSpPr>
          <p:nvPr/>
        </p:nvSpPr>
        <p:spPr bwMode="auto">
          <a:xfrm>
            <a:off x="4758471" y="5247143"/>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5</a:t>
            </a:r>
            <a:endParaRPr lang="en-US" sz="1400" dirty="0">
              <a:latin typeface="Candara" pitchFamily="34" charset="0"/>
            </a:endParaRPr>
          </a:p>
        </p:txBody>
      </p:sp>
      <p:sp>
        <p:nvSpPr>
          <p:cNvPr id="30" name="Rectangle 31"/>
          <p:cNvSpPr>
            <a:spLocks noChangeArrowheads="1"/>
          </p:cNvSpPr>
          <p:nvPr/>
        </p:nvSpPr>
        <p:spPr bwMode="auto">
          <a:xfrm>
            <a:off x="7324725" y="3418343"/>
            <a:ext cx="8656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E</a:t>
            </a:r>
            <a:endParaRPr lang="en-US" sz="1400" i="1" dirty="0">
              <a:latin typeface="Candara" pitchFamily="34" charset="0"/>
            </a:endParaRPr>
          </a:p>
        </p:txBody>
      </p:sp>
      <p:sp>
        <p:nvSpPr>
          <p:cNvPr id="31" name="Rectangle 32"/>
          <p:cNvSpPr>
            <a:spLocks noChangeArrowheads="1"/>
          </p:cNvSpPr>
          <p:nvPr/>
        </p:nvSpPr>
        <p:spPr bwMode="auto">
          <a:xfrm>
            <a:off x="8610811" y="3001287"/>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S</a:t>
            </a:r>
            <a:endParaRPr lang="en-US" sz="1400" i="1" dirty="0">
              <a:latin typeface="Candara" pitchFamily="34" charset="0"/>
            </a:endParaRPr>
          </a:p>
        </p:txBody>
      </p:sp>
      <p:sp>
        <p:nvSpPr>
          <p:cNvPr id="34" name="Rectangle 35"/>
          <p:cNvSpPr>
            <a:spLocks noChangeArrowheads="1"/>
          </p:cNvSpPr>
          <p:nvPr/>
        </p:nvSpPr>
        <p:spPr bwMode="auto">
          <a:xfrm>
            <a:off x="8570912" y="4227968"/>
            <a:ext cx="1474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Candara" pitchFamily="34" charset="0"/>
              </a:rPr>
              <a:t>D</a:t>
            </a:r>
            <a:r>
              <a:rPr lang="en-US" sz="1400" baseline="-25000" dirty="0" smtClean="0">
                <a:solidFill>
                  <a:srgbClr val="000000"/>
                </a:solidFill>
                <a:latin typeface="Candara" pitchFamily="34" charset="0"/>
              </a:rPr>
              <a:t>1</a:t>
            </a:r>
            <a:endParaRPr lang="en-US" sz="1400" i="1" baseline="-25000" dirty="0">
              <a:latin typeface="Candara" pitchFamily="34" charset="0"/>
            </a:endParaRPr>
          </a:p>
        </p:txBody>
      </p:sp>
      <p:sp>
        <p:nvSpPr>
          <p:cNvPr id="40" name="Line 42"/>
          <p:cNvSpPr>
            <a:spLocks noChangeShapeType="1"/>
          </p:cNvSpPr>
          <p:nvPr/>
        </p:nvSpPr>
        <p:spPr bwMode="auto">
          <a:xfrm>
            <a:off x="4930855" y="2669837"/>
            <a:ext cx="3578225" cy="1662112"/>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41" name="Line 43"/>
          <p:cNvSpPr>
            <a:spLocks noChangeShapeType="1"/>
          </p:cNvSpPr>
          <p:nvPr/>
        </p:nvSpPr>
        <p:spPr bwMode="auto">
          <a:xfrm flipH="1">
            <a:off x="4964112" y="3216731"/>
            <a:ext cx="3578225" cy="1646237"/>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43" name="Oval 45"/>
          <p:cNvSpPr>
            <a:spLocks noChangeArrowheads="1"/>
          </p:cNvSpPr>
          <p:nvPr/>
        </p:nvSpPr>
        <p:spPr bwMode="auto">
          <a:xfrm>
            <a:off x="6124574" y="3154817"/>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4" name="Oval 46"/>
          <p:cNvSpPr>
            <a:spLocks noChangeArrowheads="1"/>
          </p:cNvSpPr>
          <p:nvPr/>
        </p:nvSpPr>
        <p:spPr bwMode="auto">
          <a:xfrm>
            <a:off x="6133042" y="4249135"/>
            <a:ext cx="92075"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5" name="Oval 47"/>
          <p:cNvSpPr>
            <a:spLocks noChangeArrowheads="1"/>
          </p:cNvSpPr>
          <p:nvPr/>
        </p:nvSpPr>
        <p:spPr bwMode="auto">
          <a:xfrm>
            <a:off x="7317317" y="3704623"/>
            <a:ext cx="93662"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9" name="Freeform 51"/>
          <p:cNvSpPr>
            <a:spLocks/>
          </p:cNvSpPr>
          <p:nvPr/>
        </p:nvSpPr>
        <p:spPr bwMode="auto">
          <a:xfrm>
            <a:off x="4978400" y="1368881"/>
            <a:ext cx="4089400" cy="4545012"/>
          </a:xfrm>
          <a:custGeom>
            <a:avLst/>
            <a:gdLst>
              <a:gd name="T0" fmla="*/ 2060 w 2060"/>
              <a:gd name="T1" fmla="*/ 1791 h 1791"/>
              <a:gd name="T2" fmla="*/ 0 w 2060"/>
              <a:gd name="T3" fmla="*/ 1791 h 1791"/>
              <a:gd name="T4" fmla="*/ 0 w 2060"/>
              <a:gd name="T5" fmla="*/ 0 h 1791"/>
            </a:gdLst>
            <a:ahLst/>
            <a:cxnLst>
              <a:cxn ang="0">
                <a:pos x="T0" y="T1"/>
              </a:cxn>
              <a:cxn ang="0">
                <a:pos x="T2" y="T3"/>
              </a:cxn>
              <a:cxn ang="0">
                <a:pos x="T4" y="T5"/>
              </a:cxn>
            </a:cxnLst>
            <a:rect l="0" t="0" r="r" b="b"/>
            <a:pathLst>
              <a:path w="2060" h="1791">
                <a:moveTo>
                  <a:pt x="2060" y="1791"/>
                </a:moveTo>
                <a:lnTo>
                  <a:pt x="0" y="1791"/>
                </a:lnTo>
                <a:lnTo>
                  <a:pt x="0"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Candara" pitchFamily="34" charset="0"/>
            </a:endParaRPr>
          </a:p>
        </p:txBody>
      </p:sp>
      <p:sp>
        <p:nvSpPr>
          <p:cNvPr id="50" name="Rectangle 52"/>
          <p:cNvSpPr>
            <a:spLocks noChangeArrowheads="1"/>
          </p:cNvSpPr>
          <p:nvPr/>
        </p:nvSpPr>
        <p:spPr bwMode="auto">
          <a:xfrm>
            <a:off x="4483100" y="1219200"/>
            <a:ext cx="9271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Candara" pitchFamily="34" charset="0"/>
              </a:rPr>
              <a:t>Price</a:t>
            </a:r>
            <a:endParaRPr lang="en-US" sz="1400" dirty="0">
              <a:latin typeface="Candara" pitchFamily="34" charset="0"/>
            </a:endParaRPr>
          </a:p>
        </p:txBody>
      </p:sp>
      <p:sp>
        <p:nvSpPr>
          <p:cNvPr id="53" name="Rectangle 30"/>
          <p:cNvSpPr>
            <a:spLocks noChangeArrowheads="1"/>
          </p:cNvSpPr>
          <p:nvPr/>
        </p:nvSpPr>
        <p:spPr bwMode="auto">
          <a:xfrm>
            <a:off x="7678738" y="6413956"/>
            <a:ext cx="100806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smtClean="0">
                <a:solidFill>
                  <a:srgbClr val="000000"/>
                </a:solidFill>
                <a:latin typeface="Candara" pitchFamily="34" charset="0"/>
              </a:rPr>
              <a:t>Quantity</a:t>
            </a:r>
            <a:endParaRPr lang="en-US" sz="1400" dirty="0">
              <a:latin typeface="Candara" pitchFamily="34" charset="0"/>
            </a:endParaRPr>
          </a:p>
        </p:txBody>
      </p:sp>
      <p:sp>
        <p:nvSpPr>
          <p:cNvPr id="42" name="Rectangle 41"/>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To Next </a:t>
            </a:r>
          </a:p>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Active 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 xmlns:p14="http://schemas.microsoft.com/office/powerpoint/2010/main" val="27678171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rrowheads="1"/>
          </p:cNvSpPr>
          <p:nvPr>
            <p:ph type="title"/>
          </p:nvPr>
        </p:nvSpPr>
        <p:spPr/>
        <p:txBody>
          <a:bodyPr/>
          <a:lstStyle/>
          <a:p>
            <a:pPr algn="l"/>
            <a:r>
              <a:rPr lang="en-US" dirty="0" smtClean="0"/>
              <a:t>Deadweight Loss and Elasticities</a:t>
            </a:r>
          </a:p>
        </p:txBody>
      </p:sp>
      <p:cxnSp>
        <p:nvCxnSpPr>
          <p:cNvPr id="548914" name="Straight Connector 86"/>
          <p:cNvCxnSpPr>
            <a:cxnSpLocks noChangeShapeType="1"/>
          </p:cNvCxnSpPr>
          <p:nvPr/>
        </p:nvCxnSpPr>
        <p:spPr bwMode="auto">
          <a:xfrm>
            <a:off x="7196138" y="3751263"/>
            <a:ext cx="0" cy="19478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2" name="Straight Connector 86"/>
          <p:cNvCxnSpPr>
            <a:cxnSpLocks noChangeShapeType="1"/>
          </p:cNvCxnSpPr>
          <p:nvPr/>
        </p:nvCxnSpPr>
        <p:spPr bwMode="auto">
          <a:xfrm>
            <a:off x="6935788" y="2574925"/>
            <a:ext cx="0" cy="320675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5657850" y="4064000"/>
            <a:ext cx="1228725"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3" name="Straight Connector 86"/>
          <p:cNvCxnSpPr>
            <a:cxnSpLocks noChangeShapeType="1"/>
          </p:cNvCxnSpPr>
          <p:nvPr/>
        </p:nvCxnSpPr>
        <p:spPr bwMode="auto">
          <a:xfrm>
            <a:off x="1027113" y="4918075"/>
            <a:ext cx="757237"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4" name="Straight Connector 86"/>
          <p:cNvCxnSpPr>
            <a:cxnSpLocks noChangeShapeType="1"/>
          </p:cNvCxnSpPr>
          <p:nvPr/>
        </p:nvCxnSpPr>
        <p:spPr bwMode="auto">
          <a:xfrm>
            <a:off x="2590800" y="3721100"/>
            <a:ext cx="0" cy="2035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 name="Straight Connector 86"/>
          <p:cNvCxnSpPr>
            <a:cxnSpLocks noChangeShapeType="1"/>
          </p:cNvCxnSpPr>
          <p:nvPr/>
        </p:nvCxnSpPr>
        <p:spPr bwMode="auto">
          <a:xfrm>
            <a:off x="1765300" y="3376613"/>
            <a:ext cx="0" cy="24050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6" name="Straight Connector 86"/>
          <p:cNvCxnSpPr>
            <a:cxnSpLocks noChangeShapeType="1"/>
          </p:cNvCxnSpPr>
          <p:nvPr/>
        </p:nvCxnSpPr>
        <p:spPr bwMode="auto">
          <a:xfrm>
            <a:off x="1027113" y="3352800"/>
            <a:ext cx="757237"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55346" name="Freeform 18"/>
          <p:cNvSpPr>
            <a:spLocks/>
          </p:cNvSpPr>
          <p:nvPr/>
        </p:nvSpPr>
        <p:spPr bwMode="auto">
          <a:xfrm>
            <a:off x="1771650" y="3348038"/>
            <a:ext cx="822325" cy="1560512"/>
          </a:xfrm>
          <a:custGeom>
            <a:avLst/>
            <a:gdLst>
              <a:gd name="T0" fmla="*/ 0 w 418"/>
              <a:gd name="T1" fmla="*/ 0 h 654"/>
              <a:gd name="T2" fmla="*/ 0 w 418"/>
              <a:gd name="T3" fmla="*/ 654 h 654"/>
              <a:gd name="T4" fmla="*/ 418 w 418"/>
              <a:gd name="T5" fmla="*/ 151 h 654"/>
              <a:gd name="T6" fmla="*/ 0 w 418"/>
              <a:gd name="T7" fmla="*/ 0 h 654"/>
            </a:gdLst>
            <a:ahLst/>
            <a:cxnLst>
              <a:cxn ang="0">
                <a:pos x="T0" y="T1"/>
              </a:cxn>
              <a:cxn ang="0">
                <a:pos x="T2" y="T3"/>
              </a:cxn>
              <a:cxn ang="0">
                <a:pos x="T4" y="T5"/>
              </a:cxn>
              <a:cxn ang="0">
                <a:pos x="T6" y="T7"/>
              </a:cxn>
            </a:cxnLst>
            <a:rect l="0" t="0" r="r" b="b"/>
            <a:pathLst>
              <a:path w="418" h="654">
                <a:moveTo>
                  <a:pt x="0" y="0"/>
                </a:moveTo>
                <a:lnTo>
                  <a:pt x="0" y="654"/>
                </a:lnTo>
                <a:lnTo>
                  <a:pt x="418" y="151"/>
                </a:lnTo>
                <a:lnTo>
                  <a:pt x="0" y="0"/>
                </a:lnTo>
                <a:close/>
              </a:path>
            </a:pathLst>
          </a:custGeom>
          <a:solidFill>
            <a:srgbClr val="FFE5B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48" name="Rectangle 20"/>
          <p:cNvSpPr>
            <a:spLocks noChangeArrowheads="1"/>
          </p:cNvSpPr>
          <p:nvPr/>
        </p:nvSpPr>
        <p:spPr bwMode="auto">
          <a:xfrm>
            <a:off x="3822700" y="5807075"/>
            <a:ext cx="7493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Quantity</a:t>
            </a:r>
            <a:endParaRPr lang="en-US" sz="1400">
              <a:latin typeface="Myriad Pro" pitchFamily="34" charset="0"/>
            </a:endParaRPr>
          </a:p>
        </p:txBody>
      </p:sp>
      <p:sp>
        <p:nvSpPr>
          <p:cNvPr id="355349" name="Rectangle 21"/>
          <p:cNvSpPr>
            <a:spLocks noChangeArrowheads="1"/>
          </p:cNvSpPr>
          <p:nvPr/>
        </p:nvSpPr>
        <p:spPr bwMode="auto">
          <a:xfrm>
            <a:off x="4090776" y="4245649"/>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Myriad Pro" pitchFamily="34" charset="0"/>
            </a:endParaRPr>
          </a:p>
        </p:txBody>
      </p:sp>
      <p:sp>
        <p:nvSpPr>
          <p:cNvPr id="355350" name="Rectangle 22"/>
          <p:cNvSpPr>
            <a:spLocks noChangeArrowheads="1"/>
          </p:cNvSpPr>
          <p:nvPr/>
        </p:nvSpPr>
        <p:spPr bwMode="auto">
          <a:xfrm>
            <a:off x="2754313" y="350837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dirty="0">
              <a:latin typeface="Myriad Pro" pitchFamily="34" charset="0"/>
            </a:endParaRPr>
          </a:p>
        </p:txBody>
      </p:sp>
      <p:sp>
        <p:nvSpPr>
          <p:cNvPr id="355351" name="Line 23"/>
          <p:cNvSpPr>
            <a:spLocks noChangeShapeType="1"/>
          </p:cNvSpPr>
          <p:nvPr/>
        </p:nvSpPr>
        <p:spPr bwMode="auto">
          <a:xfrm flipV="1">
            <a:off x="1444625" y="1916113"/>
            <a:ext cx="2390775" cy="3460750"/>
          </a:xfrm>
          <a:prstGeom prst="line">
            <a:avLst/>
          </a:prstGeom>
          <a:noFill/>
          <a:ln w="28575">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52" name="Line 24"/>
          <p:cNvSpPr>
            <a:spLocks noChangeShapeType="1"/>
          </p:cNvSpPr>
          <p:nvPr/>
        </p:nvSpPr>
        <p:spPr bwMode="auto">
          <a:xfrm flipH="1" flipV="1">
            <a:off x="1174750" y="3087688"/>
            <a:ext cx="2843213" cy="1246187"/>
          </a:xfrm>
          <a:prstGeom prst="line">
            <a:avLst/>
          </a:prstGeom>
          <a:noFill/>
          <a:ln w="28575">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53" name="Freeform 25"/>
          <p:cNvSpPr>
            <a:spLocks/>
          </p:cNvSpPr>
          <p:nvPr/>
        </p:nvSpPr>
        <p:spPr bwMode="auto">
          <a:xfrm>
            <a:off x="1014413" y="1606550"/>
            <a:ext cx="3421062" cy="4159250"/>
          </a:xfrm>
          <a:custGeom>
            <a:avLst/>
            <a:gdLst>
              <a:gd name="T0" fmla="*/ 1738 w 1738"/>
              <a:gd name="T1" fmla="*/ 1743 h 1743"/>
              <a:gd name="T2" fmla="*/ 0 w 1738"/>
              <a:gd name="T3" fmla="*/ 1743 h 1743"/>
              <a:gd name="T4" fmla="*/ 0 w 1738"/>
              <a:gd name="T5" fmla="*/ 0 h 1743"/>
            </a:gdLst>
            <a:ahLst/>
            <a:cxnLst>
              <a:cxn ang="0">
                <a:pos x="T0" y="T1"/>
              </a:cxn>
              <a:cxn ang="0">
                <a:pos x="T2" y="T3"/>
              </a:cxn>
              <a:cxn ang="0">
                <a:pos x="T4" y="T5"/>
              </a:cxn>
            </a:cxnLst>
            <a:rect l="0" t="0" r="r" b="b"/>
            <a:pathLst>
              <a:path w="1738" h="1743">
                <a:moveTo>
                  <a:pt x="1738" y="1743"/>
                </a:moveTo>
                <a:lnTo>
                  <a:pt x="0" y="1743"/>
                </a:lnTo>
                <a:lnTo>
                  <a:pt x="0" y="0"/>
                </a:lnTo>
              </a:path>
            </a:pathLst>
          </a:custGeom>
          <a:noFill/>
          <a:ln w="635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5354" name="Oval 26"/>
          <p:cNvSpPr>
            <a:spLocks noChangeArrowheads="1"/>
          </p:cNvSpPr>
          <p:nvPr/>
        </p:nvSpPr>
        <p:spPr bwMode="auto">
          <a:xfrm>
            <a:off x="2547938" y="3651250"/>
            <a:ext cx="92075" cy="1143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55" name="Oval 27"/>
          <p:cNvSpPr>
            <a:spLocks noChangeArrowheads="1"/>
          </p:cNvSpPr>
          <p:nvPr/>
        </p:nvSpPr>
        <p:spPr bwMode="auto">
          <a:xfrm>
            <a:off x="1724025" y="4851400"/>
            <a:ext cx="93663" cy="1143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56" name="Oval 28"/>
          <p:cNvSpPr>
            <a:spLocks noChangeArrowheads="1"/>
          </p:cNvSpPr>
          <p:nvPr/>
        </p:nvSpPr>
        <p:spPr bwMode="auto">
          <a:xfrm>
            <a:off x="1724025" y="3290888"/>
            <a:ext cx="93663" cy="11271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57" name="Freeform 29"/>
          <p:cNvSpPr>
            <a:spLocks/>
          </p:cNvSpPr>
          <p:nvPr/>
        </p:nvSpPr>
        <p:spPr bwMode="auto">
          <a:xfrm>
            <a:off x="646113" y="3348038"/>
            <a:ext cx="115887" cy="1560512"/>
          </a:xfrm>
          <a:custGeom>
            <a:avLst/>
            <a:gdLst>
              <a:gd name="T0" fmla="*/ 25 w 25"/>
              <a:gd name="T1" fmla="*/ 0 h 277"/>
              <a:gd name="T2" fmla="*/ 10 w 25"/>
              <a:gd name="T3" fmla="*/ 16 h 277"/>
              <a:gd name="T4" fmla="*/ 10 w 25"/>
              <a:gd name="T5" fmla="*/ 128 h 277"/>
              <a:gd name="T6" fmla="*/ 0 w 25"/>
              <a:gd name="T7" fmla="*/ 138 h 277"/>
              <a:gd name="T8" fmla="*/ 10 w 25"/>
              <a:gd name="T9" fmla="*/ 149 h 277"/>
              <a:gd name="T10" fmla="*/ 10 w 25"/>
              <a:gd name="T11" fmla="*/ 261 h 277"/>
              <a:gd name="T12" fmla="*/ 25 w 25"/>
              <a:gd name="T13" fmla="*/ 277 h 277"/>
            </a:gdLst>
            <a:ahLst/>
            <a:cxnLst>
              <a:cxn ang="0">
                <a:pos x="T0" y="T1"/>
              </a:cxn>
              <a:cxn ang="0">
                <a:pos x="T2" y="T3"/>
              </a:cxn>
              <a:cxn ang="0">
                <a:pos x="T4" y="T5"/>
              </a:cxn>
              <a:cxn ang="0">
                <a:pos x="T6" y="T7"/>
              </a:cxn>
              <a:cxn ang="0">
                <a:pos x="T8" y="T9"/>
              </a:cxn>
              <a:cxn ang="0">
                <a:pos x="T10" y="T11"/>
              </a:cxn>
              <a:cxn ang="0">
                <a:pos x="T12" y="T13"/>
              </a:cxn>
            </a:cxnLst>
            <a:rect l="0" t="0" r="r" b="b"/>
            <a:pathLst>
              <a:path w="25" h="277">
                <a:moveTo>
                  <a:pt x="25" y="0"/>
                </a:moveTo>
                <a:cubicBezTo>
                  <a:pt x="15" y="0"/>
                  <a:pt x="10" y="2"/>
                  <a:pt x="10" y="16"/>
                </a:cubicBezTo>
                <a:cubicBezTo>
                  <a:pt x="10" y="18"/>
                  <a:pt x="10" y="126"/>
                  <a:pt x="10" y="128"/>
                </a:cubicBezTo>
                <a:cubicBezTo>
                  <a:pt x="10" y="131"/>
                  <a:pt x="7" y="138"/>
                  <a:pt x="0" y="138"/>
                </a:cubicBezTo>
                <a:cubicBezTo>
                  <a:pt x="7" y="138"/>
                  <a:pt x="10" y="145"/>
                  <a:pt x="10" y="149"/>
                </a:cubicBezTo>
                <a:cubicBezTo>
                  <a:pt x="10" y="151"/>
                  <a:pt x="10" y="258"/>
                  <a:pt x="10" y="261"/>
                </a:cubicBezTo>
                <a:cubicBezTo>
                  <a:pt x="10" y="274"/>
                  <a:pt x="15" y="277"/>
                  <a:pt x="25" y="277"/>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5358" name="Freeform 30"/>
          <p:cNvSpPr>
            <a:spLocks/>
          </p:cNvSpPr>
          <p:nvPr/>
        </p:nvSpPr>
        <p:spPr bwMode="auto">
          <a:xfrm>
            <a:off x="5249863" y="2524125"/>
            <a:ext cx="115887" cy="1562100"/>
          </a:xfrm>
          <a:custGeom>
            <a:avLst/>
            <a:gdLst>
              <a:gd name="T0" fmla="*/ 25 w 25"/>
              <a:gd name="T1" fmla="*/ 0 h 277"/>
              <a:gd name="T2" fmla="*/ 10 w 25"/>
              <a:gd name="T3" fmla="*/ 16 h 277"/>
              <a:gd name="T4" fmla="*/ 10 w 25"/>
              <a:gd name="T5" fmla="*/ 128 h 277"/>
              <a:gd name="T6" fmla="*/ 0 w 25"/>
              <a:gd name="T7" fmla="*/ 138 h 277"/>
              <a:gd name="T8" fmla="*/ 10 w 25"/>
              <a:gd name="T9" fmla="*/ 149 h 277"/>
              <a:gd name="T10" fmla="*/ 10 w 25"/>
              <a:gd name="T11" fmla="*/ 261 h 277"/>
              <a:gd name="T12" fmla="*/ 25 w 25"/>
              <a:gd name="T13" fmla="*/ 277 h 277"/>
            </a:gdLst>
            <a:ahLst/>
            <a:cxnLst>
              <a:cxn ang="0">
                <a:pos x="T0" y="T1"/>
              </a:cxn>
              <a:cxn ang="0">
                <a:pos x="T2" y="T3"/>
              </a:cxn>
              <a:cxn ang="0">
                <a:pos x="T4" y="T5"/>
              </a:cxn>
              <a:cxn ang="0">
                <a:pos x="T6" y="T7"/>
              </a:cxn>
              <a:cxn ang="0">
                <a:pos x="T8" y="T9"/>
              </a:cxn>
              <a:cxn ang="0">
                <a:pos x="T10" y="T11"/>
              </a:cxn>
              <a:cxn ang="0">
                <a:pos x="T12" y="T13"/>
              </a:cxn>
            </a:cxnLst>
            <a:rect l="0" t="0" r="r" b="b"/>
            <a:pathLst>
              <a:path w="25" h="277">
                <a:moveTo>
                  <a:pt x="25" y="0"/>
                </a:moveTo>
                <a:cubicBezTo>
                  <a:pt x="15" y="0"/>
                  <a:pt x="10" y="2"/>
                  <a:pt x="10" y="16"/>
                </a:cubicBezTo>
                <a:cubicBezTo>
                  <a:pt x="10" y="18"/>
                  <a:pt x="10" y="125"/>
                  <a:pt x="10" y="128"/>
                </a:cubicBezTo>
                <a:cubicBezTo>
                  <a:pt x="10" y="131"/>
                  <a:pt x="8" y="138"/>
                  <a:pt x="0" y="138"/>
                </a:cubicBezTo>
                <a:cubicBezTo>
                  <a:pt x="8" y="138"/>
                  <a:pt x="10" y="145"/>
                  <a:pt x="10" y="149"/>
                </a:cubicBezTo>
                <a:cubicBezTo>
                  <a:pt x="10" y="151"/>
                  <a:pt x="10" y="258"/>
                  <a:pt x="10" y="261"/>
                </a:cubicBezTo>
                <a:cubicBezTo>
                  <a:pt x="10" y="274"/>
                  <a:pt x="15" y="277"/>
                  <a:pt x="25" y="277"/>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5359" name="Rectangle 31"/>
          <p:cNvSpPr>
            <a:spLocks noChangeArrowheads="1"/>
          </p:cNvSpPr>
          <p:nvPr/>
        </p:nvSpPr>
        <p:spPr bwMode="auto">
          <a:xfrm>
            <a:off x="2105025" y="1219200"/>
            <a:ext cx="158056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(a) </a:t>
            </a:r>
            <a:r>
              <a:rPr lang="en-US" sz="1400" b="1" dirty="0">
                <a:solidFill>
                  <a:srgbClr val="000000"/>
                </a:solidFill>
                <a:latin typeface="Myriad Pro" pitchFamily="34" charset="0"/>
              </a:rPr>
              <a:t>Elastic </a:t>
            </a:r>
            <a:r>
              <a:rPr lang="en-US" sz="1400" b="1" dirty="0" smtClean="0">
                <a:solidFill>
                  <a:srgbClr val="000000"/>
                </a:solidFill>
                <a:latin typeface="Myriad Pro" pitchFamily="34" charset="0"/>
              </a:rPr>
              <a:t>demand</a:t>
            </a:r>
            <a:endParaRPr lang="en-US" sz="1400" b="1" dirty="0">
              <a:latin typeface="Myriad Pro" pitchFamily="34" charset="0"/>
            </a:endParaRPr>
          </a:p>
        </p:txBody>
      </p:sp>
      <p:sp>
        <p:nvSpPr>
          <p:cNvPr id="355360" name="Rectangle 32"/>
          <p:cNvSpPr>
            <a:spLocks noChangeArrowheads="1"/>
          </p:cNvSpPr>
          <p:nvPr/>
        </p:nvSpPr>
        <p:spPr bwMode="auto">
          <a:xfrm>
            <a:off x="6640513" y="1219200"/>
            <a:ext cx="20467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(b)</a:t>
            </a:r>
            <a:endParaRPr lang="en-US" sz="1400">
              <a:latin typeface="Myriad Pro" pitchFamily="34" charset="0"/>
            </a:endParaRPr>
          </a:p>
        </p:txBody>
      </p:sp>
      <p:sp>
        <p:nvSpPr>
          <p:cNvPr id="355361" name="Rectangle 33"/>
          <p:cNvSpPr>
            <a:spLocks noChangeArrowheads="1"/>
          </p:cNvSpPr>
          <p:nvPr/>
        </p:nvSpPr>
        <p:spPr bwMode="auto">
          <a:xfrm>
            <a:off x="6934200" y="1219200"/>
            <a:ext cx="14507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b="1" dirty="0">
                <a:solidFill>
                  <a:srgbClr val="000000"/>
                </a:solidFill>
                <a:latin typeface="Myriad Pro" pitchFamily="34" charset="0"/>
              </a:rPr>
              <a:t>Inelastic </a:t>
            </a:r>
            <a:r>
              <a:rPr lang="en-US" sz="1400" b="1" dirty="0" smtClean="0">
                <a:solidFill>
                  <a:srgbClr val="000000"/>
                </a:solidFill>
                <a:latin typeface="Myriad Pro" pitchFamily="34" charset="0"/>
              </a:rPr>
              <a:t>demand</a:t>
            </a:r>
            <a:endParaRPr lang="en-US" sz="1400" b="1" dirty="0">
              <a:latin typeface="Myriad Pro" pitchFamily="34" charset="0"/>
            </a:endParaRPr>
          </a:p>
        </p:txBody>
      </p:sp>
      <p:sp>
        <p:nvSpPr>
          <p:cNvPr id="355365" name="Freeform 37"/>
          <p:cNvSpPr>
            <a:spLocks/>
          </p:cNvSpPr>
          <p:nvPr/>
        </p:nvSpPr>
        <p:spPr bwMode="auto">
          <a:xfrm>
            <a:off x="6946900" y="2524125"/>
            <a:ext cx="257175" cy="1562100"/>
          </a:xfrm>
          <a:custGeom>
            <a:avLst/>
            <a:gdLst>
              <a:gd name="T0" fmla="*/ 0 w 130"/>
              <a:gd name="T1" fmla="*/ 0 h 654"/>
              <a:gd name="T2" fmla="*/ 0 w 130"/>
              <a:gd name="T3" fmla="*/ 654 h 654"/>
              <a:gd name="T4" fmla="*/ 130 w 130"/>
              <a:gd name="T5" fmla="*/ 496 h 654"/>
              <a:gd name="T6" fmla="*/ 0 w 130"/>
              <a:gd name="T7" fmla="*/ 0 h 654"/>
            </a:gdLst>
            <a:ahLst/>
            <a:cxnLst>
              <a:cxn ang="0">
                <a:pos x="T0" y="T1"/>
              </a:cxn>
              <a:cxn ang="0">
                <a:pos x="T2" y="T3"/>
              </a:cxn>
              <a:cxn ang="0">
                <a:pos x="T4" y="T5"/>
              </a:cxn>
              <a:cxn ang="0">
                <a:pos x="T6" y="T7"/>
              </a:cxn>
            </a:cxnLst>
            <a:rect l="0" t="0" r="r" b="b"/>
            <a:pathLst>
              <a:path w="130" h="654">
                <a:moveTo>
                  <a:pt x="0" y="0"/>
                </a:moveTo>
                <a:lnTo>
                  <a:pt x="0" y="654"/>
                </a:lnTo>
                <a:lnTo>
                  <a:pt x="130" y="496"/>
                </a:lnTo>
                <a:lnTo>
                  <a:pt x="0" y="0"/>
                </a:lnTo>
                <a:close/>
              </a:path>
            </a:pathLst>
          </a:custGeom>
          <a:solidFill>
            <a:srgbClr val="FFE5B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66" name="Rectangle 38"/>
          <p:cNvSpPr>
            <a:spLocks noChangeArrowheads="1"/>
          </p:cNvSpPr>
          <p:nvPr/>
        </p:nvSpPr>
        <p:spPr bwMode="auto">
          <a:xfrm>
            <a:off x="8431213" y="5807075"/>
            <a:ext cx="6554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Quantity</a:t>
            </a:r>
            <a:endParaRPr lang="en-US" sz="1400">
              <a:latin typeface="Myriad Pro" pitchFamily="34" charset="0"/>
            </a:endParaRPr>
          </a:p>
        </p:txBody>
      </p:sp>
      <p:sp>
        <p:nvSpPr>
          <p:cNvPr id="355367" name="Rectangle 39"/>
          <p:cNvSpPr>
            <a:spLocks noChangeArrowheads="1"/>
          </p:cNvSpPr>
          <p:nvPr/>
        </p:nvSpPr>
        <p:spPr bwMode="auto">
          <a:xfrm>
            <a:off x="7548563" y="5386388"/>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Myriad Pro" pitchFamily="34" charset="0"/>
            </a:endParaRPr>
          </a:p>
        </p:txBody>
      </p:sp>
      <p:sp>
        <p:nvSpPr>
          <p:cNvPr id="355368" name="Rectangle 40"/>
          <p:cNvSpPr>
            <a:spLocks noChangeArrowheads="1"/>
          </p:cNvSpPr>
          <p:nvPr/>
        </p:nvSpPr>
        <p:spPr bwMode="auto">
          <a:xfrm>
            <a:off x="8448675" y="166052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dirty="0">
              <a:latin typeface="Myriad Pro" pitchFamily="34" charset="0"/>
            </a:endParaRPr>
          </a:p>
        </p:txBody>
      </p:sp>
      <p:sp>
        <p:nvSpPr>
          <p:cNvPr id="355369" name="Rectangle 41"/>
          <p:cNvSpPr>
            <a:spLocks noChangeArrowheads="1"/>
          </p:cNvSpPr>
          <p:nvPr/>
        </p:nvSpPr>
        <p:spPr bwMode="auto">
          <a:xfrm>
            <a:off x="7288213" y="361473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dirty="0">
              <a:latin typeface="Myriad Pro" pitchFamily="34" charset="0"/>
            </a:endParaRPr>
          </a:p>
        </p:txBody>
      </p:sp>
      <p:sp>
        <p:nvSpPr>
          <p:cNvPr id="355370" name="Line 42"/>
          <p:cNvSpPr>
            <a:spLocks noChangeShapeType="1"/>
          </p:cNvSpPr>
          <p:nvPr/>
        </p:nvSpPr>
        <p:spPr bwMode="auto">
          <a:xfrm flipV="1">
            <a:off x="6053138" y="1916113"/>
            <a:ext cx="2386012" cy="3460750"/>
          </a:xfrm>
          <a:prstGeom prst="line">
            <a:avLst/>
          </a:prstGeom>
          <a:noFill/>
          <a:ln w="28575">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71" name="Rectangle 43"/>
          <p:cNvSpPr>
            <a:spLocks noChangeArrowheads="1"/>
          </p:cNvSpPr>
          <p:nvPr/>
        </p:nvSpPr>
        <p:spPr bwMode="auto">
          <a:xfrm>
            <a:off x="3848100" y="166052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S</a:t>
            </a:r>
            <a:endParaRPr lang="en-US" sz="1400" i="1" dirty="0">
              <a:latin typeface="Myriad Pro" pitchFamily="34" charset="0"/>
            </a:endParaRPr>
          </a:p>
        </p:txBody>
      </p:sp>
      <p:sp>
        <p:nvSpPr>
          <p:cNvPr id="355372" name="Line 44"/>
          <p:cNvSpPr>
            <a:spLocks noChangeShapeType="1"/>
          </p:cNvSpPr>
          <p:nvPr/>
        </p:nvSpPr>
        <p:spPr bwMode="auto">
          <a:xfrm flipH="1" flipV="1">
            <a:off x="6804025" y="1865313"/>
            <a:ext cx="765175" cy="3506787"/>
          </a:xfrm>
          <a:prstGeom prst="line">
            <a:avLst/>
          </a:prstGeom>
          <a:noFill/>
          <a:ln w="28575">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73" name="Freeform 45"/>
          <p:cNvSpPr>
            <a:spLocks/>
          </p:cNvSpPr>
          <p:nvPr/>
        </p:nvSpPr>
        <p:spPr bwMode="auto">
          <a:xfrm>
            <a:off x="5622925" y="1606550"/>
            <a:ext cx="3417888" cy="4159250"/>
          </a:xfrm>
          <a:custGeom>
            <a:avLst/>
            <a:gdLst>
              <a:gd name="T0" fmla="*/ 1736 w 1736"/>
              <a:gd name="T1" fmla="*/ 1743 h 1743"/>
              <a:gd name="T2" fmla="*/ 0 w 1736"/>
              <a:gd name="T3" fmla="*/ 1743 h 1743"/>
              <a:gd name="T4" fmla="*/ 0 w 1736"/>
              <a:gd name="T5" fmla="*/ 0 h 1743"/>
            </a:gdLst>
            <a:ahLst/>
            <a:cxnLst>
              <a:cxn ang="0">
                <a:pos x="T0" y="T1"/>
              </a:cxn>
              <a:cxn ang="0">
                <a:pos x="T2" y="T3"/>
              </a:cxn>
              <a:cxn ang="0">
                <a:pos x="T4" y="T5"/>
              </a:cxn>
            </a:cxnLst>
            <a:rect l="0" t="0" r="r" b="b"/>
            <a:pathLst>
              <a:path w="1736" h="1743">
                <a:moveTo>
                  <a:pt x="1736" y="1743"/>
                </a:moveTo>
                <a:lnTo>
                  <a:pt x="0" y="1743"/>
                </a:lnTo>
                <a:lnTo>
                  <a:pt x="0" y="0"/>
                </a:lnTo>
              </a:path>
            </a:pathLst>
          </a:custGeom>
          <a:noFill/>
          <a:ln w="635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5374" name="Oval 46"/>
          <p:cNvSpPr>
            <a:spLocks noChangeArrowheads="1"/>
          </p:cNvSpPr>
          <p:nvPr/>
        </p:nvSpPr>
        <p:spPr bwMode="auto">
          <a:xfrm>
            <a:off x="7156450" y="3651250"/>
            <a:ext cx="92075" cy="1143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75" name="Oval 47"/>
          <p:cNvSpPr>
            <a:spLocks noChangeArrowheads="1"/>
          </p:cNvSpPr>
          <p:nvPr/>
        </p:nvSpPr>
        <p:spPr bwMode="auto">
          <a:xfrm>
            <a:off x="6900863" y="4030663"/>
            <a:ext cx="92075" cy="11271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76" name="Oval 48"/>
          <p:cNvSpPr>
            <a:spLocks noChangeArrowheads="1"/>
          </p:cNvSpPr>
          <p:nvPr/>
        </p:nvSpPr>
        <p:spPr bwMode="auto">
          <a:xfrm>
            <a:off x="6900863" y="2466975"/>
            <a:ext cx="92075" cy="1143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78" name="Line 50"/>
          <p:cNvSpPr>
            <a:spLocks noChangeShapeType="1"/>
          </p:cNvSpPr>
          <p:nvPr/>
        </p:nvSpPr>
        <p:spPr bwMode="auto">
          <a:xfrm>
            <a:off x="7035800" y="3365500"/>
            <a:ext cx="488950" cy="168275"/>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79" name="Line 51"/>
          <p:cNvSpPr>
            <a:spLocks noChangeShapeType="1"/>
          </p:cNvSpPr>
          <p:nvPr/>
        </p:nvSpPr>
        <p:spPr bwMode="auto">
          <a:xfrm>
            <a:off x="2100263" y="2632075"/>
            <a:ext cx="0" cy="985838"/>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380" name="Freeform 52"/>
          <p:cNvSpPr>
            <a:spLocks/>
          </p:cNvSpPr>
          <p:nvPr/>
        </p:nvSpPr>
        <p:spPr bwMode="auto">
          <a:xfrm>
            <a:off x="1436688" y="1916113"/>
            <a:ext cx="1535112" cy="720725"/>
          </a:xfrm>
          <a:custGeom>
            <a:avLst/>
            <a:gdLst>
              <a:gd name="T0" fmla="*/ 302 w 302"/>
              <a:gd name="T1" fmla="*/ 118 h 134"/>
              <a:gd name="T2" fmla="*/ 286 w 302"/>
              <a:gd name="T3" fmla="*/ 134 h 134"/>
              <a:gd name="T4" fmla="*/ 16 w 302"/>
              <a:gd name="T5" fmla="*/ 134 h 134"/>
              <a:gd name="T6" fmla="*/ 0 w 302"/>
              <a:gd name="T7" fmla="*/ 118 h 134"/>
              <a:gd name="T8" fmla="*/ 0 w 302"/>
              <a:gd name="T9" fmla="*/ 16 h 134"/>
              <a:gd name="T10" fmla="*/ 16 w 302"/>
              <a:gd name="T11" fmla="*/ 0 h 134"/>
              <a:gd name="T12" fmla="*/ 286 w 302"/>
              <a:gd name="T13" fmla="*/ 0 h 134"/>
              <a:gd name="T14" fmla="*/ 302 w 302"/>
              <a:gd name="T15" fmla="*/ 16 h 134"/>
              <a:gd name="T16" fmla="*/ 302 w 302"/>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34">
                <a:moveTo>
                  <a:pt x="302" y="118"/>
                </a:moveTo>
                <a:cubicBezTo>
                  <a:pt x="302" y="127"/>
                  <a:pt x="295" y="134"/>
                  <a:pt x="286" y="134"/>
                </a:cubicBezTo>
                <a:cubicBezTo>
                  <a:pt x="16" y="134"/>
                  <a:pt x="16" y="134"/>
                  <a:pt x="16" y="134"/>
                </a:cubicBezTo>
                <a:cubicBezTo>
                  <a:pt x="7" y="134"/>
                  <a:pt x="0" y="127"/>
                  <a:pt x="0" y="118"/>
                </a:cubicBezTo>
                <a:cubicBezTo>
                  <a:pt x="0" y="16"/>
                  <a:pt x="0" y="16"/>
                  <a:pt x="0" y="16"/>
                </a:cubicBezTo>
                <a:cubicBezTo>
                  <a:pt x="0" y="7"/>
                  <a:pt x="7" y="0"/>
                  <a:pt x="16" y="0"/>
                </a:cubicBezTo>
                <a:cubicBezTo>
                  <a:pt x="286" y="0"/>
                  <a:pt x="286" y="0"/>
                  <a:pt x="286" y="0"/>
                </a:cubicBezTo>
                <a:cubicBezTo>
                  <a:pt x="295" y="0"/>
                  <a:pt x="302" y="7"/>
                  <a:pt x="302" y="16"/>
                </a:cubicBezTo>
                <a:lnTo>
                  <a:pt x="302"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381" name="Rectangle 53"/>
          <p:cNvSpPr>
            <a:spLocks noChangeArrowheads="1"/>
          </p:cNvSpPr>
          <p:nvPr/>
        </p:nvSpPr>
        <p:spPr bwMode="auto">
          <a:xfrm>
            <a:off x="1498602" y="1964266"/>
            <a:ext cx="1408113"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Deadweight loss is larger when demand is </a:t>
            </a:r>
            <a:r>
              <a:rPr lang="en-US" sz="1400" dirty="0" smtClean="0">
                <a:solidFill>
                  <a:srgbClr val="000000"/>
                </a:solidFill>
                <a:latin typeface="Myriad Pro" pitchFamily="34" charset="0"/>
              </a:rPr>
              <a:t>elastic.</a:t>
            </a:r>
            <a:endParaRPr lang="en-US" sz="1400" dirty="0">
              <a:latin typeface="Myriad Pro" pitchFamily="34" charset="0"/>
            </a:endParaRPr>
          </a:p>
        </p:txBody>
      </p:sp>
      <p:sp>
        <p:nvSpPr>
          <p:cNvPr id="355408" name="Freeform 80"/>
          <p:cNvSpPr>
            <a:spLocks/>
          </p:cNvSpPr>
          <p:nvPr/>
        </p:nvSpPr>
        <p:spPr bwMode="auto">
          <a:xfrm>
            <a:off x="25401" y="3854450"/>
            <a:ext cx="595313" cy="541338"/>
          </a:xfrm>
          <a:custGeom>
            <a:avLst/>
            <a:gdLst>
              <a:gd name="T0" fmla="*/ 128 w 128"/>
              <a:gd name="T1" fmla="*/ 80 h 96"/>
              <a:gd name="T2" fmla="*/ 112 w 128"/>
              <a:gd name="T3" fmla="*/ 96 h 96"/>
              <a:gd name="T4" fmla="*/ 16 w 128"/>
              <a:gd name="T5" fmla="*/ 96 h 96"/>
              <a:gd name="T6" fmla="*/ 0 w 128"/>
              <a:gd name="T7" fmla="*/ 80 h 96"/>
              <a:gd name="T8" fmla="*/ 0 w 128"/>
              <a:gd name="T9" fmla="*/ 16 h 96"/>
              <a:gd name="T10" fmla="*/ 16 w 128"/>
              <a:gd name="T11" fmla="*/ 0 h 96"/>
              <a:gd name="T12" fmla="*/ 112 w 128"/>
              <a:gd name="T13" fmla="*/ 0 h 96"/>
              <a:gd name="T14" fmla="*/ 128 w 128"/>
              <a:gd name="T15" fmla="*/ 16 h 96"/>
              <a:gd name="T16" fmla="*/ 128 w 128"/>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96">
                <a:moveTo>
                  <a:pt x="128" y="80"/>
                </a:moveTo>
                <a:cubicBezTo>
                  <a:pt x="128" y="89"/>
                  <a:pt x="120" y="96"/>
                  <a:pt x="112" y="96"/>
                </a:cubicBezTo>
                <a:cubicBezTo>
                  <a:pt x="16" y="96"/>
                  <a:pt x="16" y="96"/>
                  <a:pt x="16" y="96"/>
                </a:cubicBezTo>
                <a:cubicBezTo>
                  <a:pt x="8" y="96"/>
                  <a:pt x="0" y="89"/>
                  <a:pt x="0" y="80"/>
                </a:cubicBezTo>
                <a:cubicBezTo>
                  <a:pt x="0" y="16"/>
                  <a:pt x="0" y="16"/>
                  <a:pt x="0" y="16"/>
                </a:cubicBezTo>
                <a:cubicBezTo>
                  <a:pt x="0" y="8"/>
                  <a:pt x="8" y="0"/>
                  <a:pt x="16" y="0"/>
                </a:cubicBezTo>
                <a:cubicBezTo>
                  <a:pt x="112" y="0"/>
                  <a:pt x="112" y="0"/>
                  <a:pt x="112" y="0"/>
                </a:cubicBezTo>
                <a:cubicBezTo>
                  <a:pt x="120" y="0"/>
                  <a:pt x="128" y="8"/>
                  <a:pt x="128" y="16"/>
                </a:cubicBezTo>
                <a:lnTo>
                  <a:pt x="128"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11" name="Freeform 83"/>
          <p:cNvSpPr>
            <a:spLocks/>
          </p:cNvSpPr>
          <p:nvPr/>
        </p:nvSpPr>
        <p:spPr bwMode="auto">
          <a:xfrm>
            <a:off x="4589463" y="3049588"/>
            <a:ext cx="590550" cy="539750"/>
          </a:xfrm>
          <a:custGeom>
            <a:avLst/>
            <a:gdLst>
              <a:gd name="T0" fmla="*/ 127 w 127"/>
              <a:gd name="T1" fmla="*/ 80 h 96"/>
              <a:gd name="T2" fmla="*/ 111 w 127"/>
              <a:gd name="T3" fmla="*/ 96 h 96"/>
              <a:gd name="T4" fmla="*/ 16 w 127"/>
              <a:gd name="T5" fmla="*/ 96 h 96"/>
              <a:gd name="T6" fmla="*/ 0 w 127"/>
              <a:gd name="T7" fmla="*/ 80 h 96"/>
              <a:gd name="T8" fmla="*/ 0 w 127"/>
              <a:gd name="T9" fmla="*/ 16 h 96"/>
              <a:gd name="T10" fmla="*/ 16 w 127"/>
              <a:gd name="T11" fmla="*/ 0 h 96"/>
              <a:gd name="T12" fmla="*/ 111 w 127"/>
              <a:gd name="T13" fmla="*/ 0 h 96"/>
              <a:gd name="T14" fmla="*/ 127 w 127"/>
              <a:gd name="T15" fmla="*/ 16 h 96"/>
              <a:gd name="T16" fmla="*/ 127 w 127"/>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96">
                <a:moveTo>
                  <a:pt x="127" y="80"/>
                </a:moveTo>
                <a:cubicBezTo>
                  <a:pt x="127" y="89"/>
                  <a:pt x="120" y="96"/>
                  <a:pt x="111" y="96"/>
                </a:cubicBezTo>
                <a:cubicBezTo>
                  <a:pt x="16" y="96"/>
                  <a:pt x="16" y="96"/>
                  <a:pt x="16" y="96"/>
                </a:cubicBezTo>
                <a:cubicBezTo>
                  <a:pt x="7" y="96"/>
                  <a:pt x="0" y="89"/>
                  <a:pt x="0" y="80"/>
                </a:cubicBezTo>
                <a:cubicBezTo>
                  <a:pt x="0" y="16"/>
                  <a:pt x="0" y="16"/>
                  <a:pt x="0" y="16"/>
                </a:cubicBezTo>
                <a:cubicBezTo>
                  <a:pt x="0" y="7"/>
                  <a:pt x="7" y="0"/>
                  <a:pt x="16" y="0"/>
                </a:cubicBezTo>
                <a:cubicBezTo>
                  <a:pt x="111" y="0"/>
                  <a:pt x="111" y="0"/>
                  <a:pt x="111" y="0"/>
                </a:cubicBezTo>
                <a:cubicBezTo>
                  <a:pt x="120" y="0"/>
                  <a:pt x="127" y="7"/>
                  <a:pt x="127" y="16"/>
                </a:cubicBezTo>
                <a:lnTo>
                  <a:pt x="127"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12" name="Freeform 84"/>
          <p:cNvSpPr>
            <a:spLocks/>
          </p:cNvSpPr>
          <p:nvPr/>
        </p:nvSpPr>
        <p:spPr bwMode="auto">
          <a:xfrm>
            <a:off x="7513637" y="3448050"/>
            <a:ext cx="1527175" cy="819150"/>
          </a:xfrm>
          <a:custGeom>
            <a:avLst/>
            <a:gdLst>
              <a:gd name="T0" fmla="*/ 303 w 303"/>
              <a:gd name="T1" fmla="*/ 118 h 134"/>
              <a:gd name="T2" fmla="*/ 287 w 303"/>
              <a:gd name="T3" fmla="*/ 134 h 134"/>
              <a:gd name="T4" fmla="*/ 16 w 303"/>
              <a:gd name="T5" fmla="*/ 134 h 134"/>
              <a:gd name="T6" fmla="*/ 0 w 303"/>
              <a:gd name="T7" fmla="*/ 118 h 134"/>
              <a:gd name="T8" fmla="*/ 0 w 303"/>
              <a:gd name="T9" fmla="*/ 16 h 134"/>
              <a:gd name="T10" fmla="*/ 16 w 303"/>
              <a:gd name="T11" fmla="*/ 0 h 134"/>
              <a:gd name="T12" fmla="*/ 287 w 303"/>
              <a:gd name="T13" fmla="*/ 0 h 134"/>
              <a:gd name="T14" fmla="*/ 303 w 303"/>
              <a:gd name="T15" fmla="*/ 16 h 134"/>
              <a:gd name="T16" fmla="*/ 303 w 303"/>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134">
                <a:moveTo>
                  <a:pt x="303" y="118"/>
                </a:moveTo>
                <a:cubicBezTo>
                  <a:pt x="303" y="127"/>
                  <a:pt x="296" y="134"/>
                  <a:pt x="287" y="134"/>
                </a:cubicBezTo>
                <a:cubicBezTo>
                  <a:pt x="16" y="134"/>
                  <a:pt x="16" y="134"/>
                  <a:pt x="16" y="134"/>
                </a:cubicBezTo>
                <a:cubicBezTo>
                  <a:pt x="7" y="134"/>
                  <a:pt x="0" y="127"/>
                  <a:pt x="0" y="118"/>
                </a:cubicBezTo>
                <a:cubicBezTo>
                  <a:pt x="0" y="16"/>
                  <a:pt x="0" y="16"/>
                  <a:pt x="0" y="16"/>
                </a:cubicBezTo>
                <a:cubicBezTo>
                  <a:pt x="0" y="7"/>
                  <a:pt x="7" y="0"/>
                  <a:pt x="16" y="0"/>
                </a:cubicBezTo>
                <a:cubicBezTo>
                  <a:pt x="287" y="0"/>
                  <a:pt x="287" y="0"/>
                  <a:pt x="287" y="0"/>
                </a:cubicBezTo>
                <a:cubicBezTo>
                  <a:pt x="296" y="0"/>
                  <a:pt x="303" y="7"/>
                  <a:pt x="303" y="16"/>
                </a:cubicBezTo>
                <a:lnTo>
                  <a:pt x="303"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15" name="Oval 87"/>
          <p:cNvSpPr>
            <a:spLocks noChangeArrowheads="1"/>
          </p:cNvSpPr>
          <p:nvPr/>
        </p:nvSpPr>
        <p:spPr bwMode="auto">
          <a:xfrm>
            <a:off x="1789113" y="4875213"/>
            <a:ext cx="20637" cy="2222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16" name="Rectangle 88"/>
          <p:cNvSpPr>
            <a:spLocks noChangeArrowheads="1"/>
          </p:cNvSpPr>
          <p:nvPr/>
        </p:nvSpPr>
        <p:spPr bwMode="auto">
          <a:xfrm>
            <a:off x="2516188" y="5794375"/>
            <a:ext cx="2196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Q</a:t>
            </a:r>
            <a:r>
              <a:rPr lang="en-US" sz="1400" baseline="-25000" dirty="0" smtClean="0">
                <a:solidFill>
                  <a:srgbClr val="000000"/>
                </a:solidFill>
                <a:latin typeface="Myriad Pro" pitchFamily="34" charset="0"/>
              </a:rPr>
              <a:t>E</a:t>
            </a:r>
            <a:endParaRPr lang="en-US" sz="1400" i="1" dirty="0">
              <a:latin typeface="Myriad Pro" pitchFamily="34" charset="0"/>
            </a:endParaRPr>
          </a:p>
        </p:txBody>
      </p:sp>
      <p:sp>
        <p:nvSpPr>
          <p:cNvPr id="355418" name="Rectangle 90"/>
          <p:cNvSpPr>
            <a:spLocks noChangeArrowheads="1"/>
          </p:cNvSpPr>
          <p:nvPr/>
        </p:nvSpPr>
        <p:spPr bwMode="auto">
          <a:xfrm>
            <a:off x="7146925" y="5791200"/>
            <a:ext cx="2196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Q</a:t>
            </a:r>
            <a:r>
              <a:rPr lang="en-US" sz="1400" baseline="-25000" dirty="0">
                <a:solidFill>
                  <a:srgbClr val="000000"/>
                </a:solidFill>
                <a:latin typeface="Myriad Pro" pitchFamily="34" charset="0"/>
              </a:rPr>
              <a:t>E</a:t>
            </a:r>
            <a:endParaRPr lang="en-US" sz="1400" i="1" dirty="0">
              <a:latin typeface="Myriad Pro" pitchFamily="34" charset="0"/>
            </a:endParaRPr>
          </a:p>
        </p:txBody>
      </p:sp>
      <p:sp>
        <p:nvSpPr>
          <p:cNvPr id="355420" name="Rectangle 92"/>
          <p:cNvSpPr>
            <a:spLocks noChangeArrowheads="1"/>
          </p:cNvSpPr>
          <p:nvPr/>
        </p:nvSpPr>
        <p:spPr bwMode="auto">
          <a:xfrm>
            <a:off x="1695450" y="5791200"/>
            <a:ext cx="2132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Q</a:t>
            </a:r>
            <a:r>
              <a:rPr lang="en-US" sz="1400" baseline="-25000" dirty="0" smtClean="0">
                <a:solidFill>
                  <a:srgbClr val="000000"/>
                </a:solidFill>
                <a:latin typeface="Myriad Pro" pitchFamily="34" charset="0"/>
              </a:rPr>
              <a:t>T</a:t>
            </a:r>
            <a:endParaRPr lang="en-US" sz="1400" i="1" dirty="0">
              <a:latin typeface="Myriad Pro" pitchFamily="34" charset="0"/>
            </a:endParaRPr>
          </a:p>
        </p:txBody>
      </p:sp>
      <p:sp>
        <p:nvSpPr>
          <p:cNvPr id="355422" name="Rectangle 94"/>
          <p:cNvSpPr>
            <a:spLocks noChangeArrowheads="1"/>
          </p:cNvSpPr>
          <p:nvPr/>
        </p:nvSpPr>
        <p:spPr bwMode="auto">
          <a:xfrm>
            <a:off x="6816725" y="5791200"/>
            <a:ext cx="2132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Q</a:t>
            </a:r>
            <a:r>
              <a:rPr lang="en-US" sz="1400" baseline="-25000" dirty="0">
                <a:solidFill>
                  <a:srgbClr val="000000"/>
                </a:solidFill>
                <a:latin typeface="Myriad Pro" pitchFamily="34" charset="0"/>
              </a:rPr>
              <a:t>T</a:t>
            </a:r>
            <a:endParaRPr lang="en-US" sz="1400" i="1" dirty="0">
              <a:latin typeface="Myriad Pro" pitchFamily="34" charset="0"/>
            </a:endParaRPr>
          </a:p>
        </p:txBody>
      </p:sp>
      <p:sp>
        <p:nvSpPr>
          <p:cNvPr id="355424" name="Rectangle 96"/>
          <p:cNvSpPr>
            <a:spLocks noChangeArrowheads="1"/>
          </p:cNvSpPr>
          <p:nvPr/>
        </p:nvSpPr>
        <p:spPr bwMode="auto">
          <a:xfrm>
            <a:off x="755263" y="3575050"/>
            <a:ext cx="2003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lgn="ctr"/>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E</a:t>
            </a:r>
            <a:endParaRPr lang="en-US" sz="1400" i="1" dirty="0">
              <a:latin typeface="Myriad Pro" pitchFamily="34" charset="0"/>
            </a:endParaRPr>
          </a:p>
        </p:txBody>
      </p:sp>
      <p:sp>
        <p:nvSpPr>
          <p:cNvPr id="355426" name="Rectangle 98"/>
          <p:cNvSpPr>
            <a:spLocks noChangeArrowheads="1"/>
          </p:cNvSpPr>
          <p:nvPr/>
        </p:nvSpPr>
        <p:spPr bwMode="auto">
          <a:xfrm>
            <a:off x="785813" y="3216275"/>
            <a:ext cx="20678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C</a:t>
            </a:r>
            <a:endParaRPr lang="en-US" sz="1400" i="1" dirty="0">
              <a:latin typeface="Myriad Pro" pitchFamily="34" charset="0"/>
            </a:endParaRPr>
          </a:p>
        </p:txBody>
      </p:sp>
      <p:sp>
        <p:nvSpPr>
          <p:cNvPr id="355428" name="Rectangle 100"/>
          <p:cNvSpPr>
            <a:spLocks noChangeArrowheads="1"/>
          </p:cNvSpPr>
          <p:nvPr/>
        </p:nvSpPr>
        <p:spPr bwMode="auto">
          <a:xfrm>
            <a:off x="792163" y="4770438"/>
            <a:ext cx="2003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P</a:t>
            </a:r>
            <a:r>
              <a:rPr lang="en-US" sz="1400" baseline="-25000" dirty="0" smtClean="0">
                <a:solidFill>
                  <a:srgbClr val="000000"/>
                </a:solidFill>
                <a:latin typeface="Myriad Pro" pitchFamily="34" charset="0"/>
              </a:rPr>
              <a:t>P</a:t>
            </a:r>
            <a:endParaRPr lang="en-US" sz="1400" i="1" dirty="0">
              <a:latin typeface="Myriad Pro" pitchFamily="34" charset="0"/>
            </a:endParaRPr>
          </a:p>
        </p:txBody>
      </p:sp>
      <p:sp>
        <p:nvSpPr>
          <p:cNvPr id="355436" name="Rectangle 108"/>
          <p:cNvSpPr>
            <a:spLocks noChangeArrowheads="1"/>
          </p:cNvSpPr>
          <p:nvPr/>
        </p:nvSpPr>
        <p:spPr bwMode="auto">
          <a:xfrm>
            <a:off x="5402263" y="3570288"/>
            <a:ext cx="2003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P</a:t>
            </a:r>
            <a:r>
              <a:rPr lang="en-US" sz="1400" baseline="-25000" dirty="0">
                <a:solidFill>
                  <a:srgbClr val="000000"/>
                </a:solidFill>
                <a:latin typeface="Myriad Pro" pitchFamily="34" charset="0"/>
              </a:rPr>
              <a:t>E</a:t>
            </a:r>
            <a:endParaRPr lang="en-US" sz="1400" i="1" dirty="0">
              <a:latin typeface="Myriad Pro" pitchFamily="34" charset="0"/>
            </a:endParaRPr>
          </a:p>
        </p:txBody>
      </p:sp>
      <p:sp>
        <p:nvSpPr>
          <p:cNvPr id="355438" name="Rectangle 110"/>
          <p:cNvSpPr>
            <a:spLocks noChangeArrowheads="1"/>
          </p:cNvSpPr>
          <p:nvPr/>
        </p:nvSpPr>
        <p:spPr bwMode="auto">
          <a:xfrm>
            <a:off x="5392738" y="2386013"/>
            <a:ext cx="20678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P</a:t>
            </a:r>
            <a:r>
              <a:rPr lang="en-US" sz="1400" baseline="-25000" dirty="0">
                <a:solidFill>
                  <a:srgbClr val="000000"/>
                </a:solidFill>
                <a:latin typeface="Myriad Pro" pitchFamily="34" charset="0"/>
              </a:rPr>
              <a:t>C</a:t>
            </a:r>
            <a:endParaRPr lang="en-US" sz="1400" i="1" dirty="0">
              <a:latin typeface="Myriad Pro" pitchFamily="34" charset="0"/>
            </a:endParaRPr>
          </a:p>
        </p:txBody>
      </p:sp>
      <p:sp>
        <p:nvSpPr>
          <p:cNvPr id="355440" name="Rectangle 112"/>
          <p:cNvSpPr>
            <a:spLocks noChangeArrowheads="1"/>
          </p:cNvSpPr>
          <p:nvPr/>
        </p:nvSpPr>
        <p:spPr bwMode="auto">
          <a:xfrm>
            <a:off x="5397500" y="3949700"/>
            <a:ext cx="2003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P</a:t>
            </a:r>
            <a:r>
              <a:rPr lang="en-US" sz="1400" baseline="-25000" dirty="0">
                <a:solidFill>
                  <a:srgbClr val="000000"/>
                </a:solidFill>
                <a:latin typeface="Myriad Pro" pitchFamily="34" charset="0"/>
              </a:rPr>
              <a:t>P</a:t>
            </a:r>
            <a:endParaRPr lang="en-US" sz="1400" i="1" dirty="0">
              <a:latin typeface="Myriad Pro" pitchFamily="34" charset="0"/>
            </a:endParaRPr>
          </a:p>
        </p:txBody>
      </p:sp>
      <p:sp>
        <p:nvSpPr>
          <p:cNvPr id="355448" name="Line 120"/>
          <p:cNvSpPr>
            <a:spLocks noChangeShapeType="1"/>
          </p:cNvSpPr>
          <p:nvPr/>
        </p:nvSpPr>
        <p:spPr bwMode="auto">
          <a:xfrm flipH="1">
            <a:off x="1970088" y="5935663"/>
            <a:ext cx="522287" cy="0"/>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449" name="Freeform 121"/>
          <p:cNvSpPr>
            <a:spLocks/>
          </p:cNvSpPr>
          <p:nvPr/>
        </p:nvSpPr>
        <p:spPr bwMode="auto">
          <a:xfrm>
            <a:off x="1895475" y="5894388"/>
            <a:ext cx="103188" cy="80962"/>
          </a:xfrm>
          <a:custGeom>
            <a:avLst/>
            <a:gdLst>
              <a:gd name="T0" fmla="*/ 18 w 22"/>
              <a:gd name="T1" fmla="*/ 7 h 14"/>
              <a:gd name="T2" fmla="*/ 22 w 22"/>
              <a:gd name="T3" fmla="*/ 14 h 14"/>
              <a:gd name="T4" fmla="*/ 22 w 22"/>
              <a:gd name="T5" fmla="*/ 14 h 14"/>
              <a:gd name="T6" fmla="*/ 11 w 22"/>
              <a:gd name="T7" fmla="*/ 10 h 14"/>
              <a:gd name="T8" fmla="*/ 0 w 22"/>
              <a:gd name="T9" fmla="*/ 7 h 14"/>
              <a:gd name="T10" fmla="*/ 11 w 22"/>
              <a:gd name="T11" fmla="*/ 5 h 14"/>
              <a:gd name="T12" fmla="*/ 22 w 22"/>
              <a:gd name="T13" fmla="*/ 0 h 14"/>
              <a:gd name="T14" fmla="*/ 22 w 22"/>
              <a:gd name="T15" fmla="*/ 1 h 14"/>
              <a:gd name="T16" fmla="*/ 18 w 22"/>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8" y="7"/>
                </a:moveTo>
                <a:cubicBezTo>
                  <a:pt x="22" y="14"/>
                  <a:pt x="22" y="14"/>
                  <a:pt x="22" y="14"/>
                </a:cubicBezTo>
                <a:cubicBezTo>
                  <a:pt x="22" y="14"/>
                  <a:pt x="22" y="14"/>
                  <a:pt x="22" y="14"/>
                </a:cubicBezTo>
                <a:cubicBezTo>
                  <a:pt x="11" y="10"/>
                  <a:pt x="11" y="10"/>
                  <a:pt x="11" y="10"/>
                </a:cubicBezTo>
                <a:cubicBezTo>
                  <a:pt x="8" y="9"/>
                  <a:pt x="4" y="8"/>
                  <a:pt x="0" y="7"/>
                </a:cubicBezTo>
                <a:cubicBezTo>
                  <a:pt x="4" y="6"/>
                  <a:pt x="8" y="5"/>
                  <a:pt x="11" y="5"/>
                </a:cubicBezTo>
                <a:cubicBezTo>
                  <a:pt x="22" y="0"/>
                  <a:pt x="22" y="0"/>
                  <a:pt x="22" y="0"/>
                </a:cubicBezTo>
                <a:cubicBezTo>
                  <a:pt x="22" y="1"/>
                  <a:pt x="22" y="1"/>
                  <a:pt x="22" y="1"/>
                </a:cubicBezTo>
                <a:lnTo>
                  <a:pt x="18"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50" name="Line 122"/>
          <p:cNvSpPr>
            <a:spLocks noChangeShapeType="1"/>
          </p:cNvSpPr>
          <p:nvPr/>
        </p:nvSpPr>
        <p:spPr bwMode="auto">
          <a:xfrm flipH="1">
            <a:off x="7091363" y="5935663"/>
            <a:ext cx="65087" cy="0"/>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5451" name="Freeform 123"/>
          <p:cNvSpPr>
            <a:spLocks/>
          </p:cNvSpPr>
          <p:nvPr/>
        </p:nvSpPr>
        <p:spPr bwMode="auto">
          <a:xfrm>
            <a:off x="7016750" y="5894388"/>
            <a:ext cx="98425" cy="80962"/>
          </a:xfrm>
          <a:custGeom>
            <a:avLst/>
            <a:gdLst>
              <a:gd name="T0" fmla="*/ 18 w 21"/>
              <a:gd name="T1" fmla="*/ 7 h 14"/>
              <a:gd name="T2" fmla="*/ 21 w 21"/>
              <a:gd name="T3" fmla="*/ 14 h 14"/>
              <a:gd name="T4" fmla="*/ 21 w 21"/>
              <a:gd name="T5" fmla="*/ 14 h 14"/>
              <a:gd name="T6" fmla="*/ 11 w 21"/>
              <a:gd name="T7" fmla="*/ 10 h 14"/>
              <a:gd name="T8" fmla="*/ 0 w 21"/>
              <a:gd name="T9" fmla="*/ 7 h 14"/>
              <a:gd name="T10" fmla="*/ 11 w 21"/>
              <a:gd name="T11" fmla="*/ 5 h 14"/>
              <a:gd name="T12" fmla="*/ 21 w 21"/>
              <a:gd name="T13" fmla="*/ 0 h 14"/>
              <a:gd name="T14" fmla="*/ 21 w 21"/>
              <a:gd name="T15" fmla="*/ 1 h 14"/>
              <a:gd name="T16" fmla="*/ 18 w 21"/>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4">
                <a:moveTo>
                  <a:pt x="18" y="7"/>
                </a:moveTo>
                <a:cubicBezTo>
                  <a:pt x="21" y="14"/>
                  <a:pt x="21" y="14"/>
                  <a:pt x="21" y="14"/>
                </a:cubicBezTo>
                <a:cubicBezTo>
                  <a:pt x="21" y="14"/>
                  <a:pt x="21" y="14"/>
                  <a:pt x="21" y="14"/>
                </a:cubicBezTo>
                <a:cubicBezTo>
                  <a:pt x="11" y="10"/>
                  <a:pt x="11" y="10"/>
                  <a:pt x="11" y="10"/>
                </a:cubicBezTo>
                <a:cubicBezTo>
                  <a:pt x="7" y="9"/>
                  <a:pt x="3" y="8"/>
                  <a:pt x="0" y="7"/>
                </a:cubicBezTo>
                <a:cubicBezTo>
                  <a:pt x="3" y="6"/>
                  <a:pt x="7" y="5"/>
                  <a:pt x="11" y="5"/>
                </a:cubicBezTo>
                <a:cubicBezTo>
                  <a:pt x="21" y="0"/>
                  <a:pt x="21" y="0"/>
                  <a:pt x="21" y="0"/>
                </a:cubicBezTo>
                <a:cubicBezTo>
                  <a:pt x="21" y="1"/>
                  <a:pt x="21" y="1"/>
                  <a:pt x="21" y="1"/>
                </a:cubicBezTo>
                <a:lnTo>
                  <a:pt x="18"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5464" name="Rectangle 136"/>
          <p:cNvSpPr>
            <a:spLocks noChangeArrowheads="1"/>
          </p:cNvSpPr>
          <p:nvPr/>
        </p:nvSpPr>
        <p:spPr bwMode="auto">
          <a:xfrm>
            <a:off x="56622" y="3924299"/>
            <a:ext cx="56673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a:t>
            </a:r>
            <a:r>
              <a:rPr lang="en-US" sz="1400" dirty="0" smtClean="0">
                <a:solidFill>
                  <a:srgbClr val="000000"/>
                </a:solidFill>
                <a:latin typeface="Myriad Pro" pitchFamily="34" charset="0"/>
              </a:rPr>
              <a:t>T.</a:t>
            </a:r>
            <a:endParaRPr lang="en-US" sz="1400" dirty="0">
              <a:latin typeface="Myriad Pro" pitchFamily="34" charset="0"/>
            </a:endParaRPr>
          </a:p>
        </p:txBody>
      </p:sp>
      <p:sp>
        <p:nvSpPr>
          <p:cNvPr id="355465" name="Rectangle 137"/>
          <p:cNvSpPr>
            <a:spLocks noChangeArrowheads="1"/>
          </p:cNvSpPr>
          <p:nvPr/>
        </p:nvSpPr>
        <p:spPr bwMode="auto">
          <a:xfrm>
            <a:off x="4648200" y="3124200"/>
            <a:ext cx="56673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a:t>
            </a:r>
            <a:r>
              <a:rPr lang="en-US" sz="1400" dirty="0" smtClean="0">
                <a:solidFill>
                  <a:srgbClr val="000000"/>
                </a:solidFill>
                <a:latin typeface="Myriad Pro" pitchFamily="34" charset="0"/>
              </a:rPr>
              <a:t>T.</a:t>
            </a:r>
            <a:endParaRPr lang="en-US" sz="1400" dirty="0">
              <a:latin typeface="Myriad Pro" pitchFamily="34" charset="0"/>
            </a:endParaRPr>
          </a:p>
        </p:txBody>
      </p:sp>
      <p:sp>
        <p:nvSpPr>
          <p:cNvPr id="355468" name="Rectangle 140"/>
          <p:cNvSpPr>
            <a:spLocks noChangeArrowheads="1"/>
          </p:cNvSpPr>
          <p:nvPr/>
        </p:nvSpPr>
        <p:spPr bwMode="auto">
          <a:xfrm>
            <a:off x="7543800" y="3530601"/>
            <a:ext cx="141605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Deadweight loss is smaller when demand is </a:t>
            </a:r>
            <a:r>
              <a:rPr lang="en-US" sz="1400" dirty="0" smtClean="0">
                <a:solidFill>
                  <a:srgbClr val="000000"/>
                </a:solidFill>
                <a:latin typeface="Myriad Pro" pitchFamily="34" charset="0"/>
              </a:rPr>
              <a:t>inelastic.</a:t>
            </a:r>
            <a:endParaRPr lang="en-US" sz="1400" dirty="0">
              <a:latin typeface="Myriad Pro" pitchFamily="34" charset="0"/>
            </a:endParaRPr>
          </a:p>
        </p:txBody>
      </p:sp>
      <p:sp>
        <p:nvSpPr>
          <p:cNvPr id="355471" name="Rectangle 143"/>
          <p:cNvSpPr>
            <a:spLocks noChangeArrowheads="1"/>
          </p:cNvSpPr>
          <p:nvPr/>
        </p:nvSpPr>
        <p:spPr bwMode="auto">
          <a:xfrm>
            <a:off x="460375" y="1543050"/>
            <a:ext cx="3638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Price</a:t>
            </a:r>
            <a:endParaRPr lang="en-US" sz="1400">
              <a:latin typeface="Myriad Pro" pitchFamily="34" charset="0"/>
            </a:endParaRPr>
          </a:p>
        </p:txBody>
      </p:sp>
      <p:sp>
        <p:nvSpPr>
          <p:cNvPr id="355472" name="Rectangle 144"/>
          <p:cNvSpPr>
            <a:spLocks noChangeArrowheads="1"/>
          </p:cNvSpPr>
          <p:nvPr/>
        </p:nvSpPr>
        <p:spPr bwMode="auto">
          <a:xfrm>
            <a:off x="5091113" y="1543050"/>
            <a:ext cx="3638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Price</a:t>
            </a:r>
            <a:endParaRPr lang="en-US" sz="1400">
              <a:latin typeface="Myriad Pro" pitchFamily="34" charset="0"/>
            </a:endParaRPr>
          </a:p>
        </p:txBody>
      </p:sp>
      <p:cxnSp>
        <p:nvCxnSpPr>
          <p:cNvPr id="7" name="Straight Connector 86"/>
          <p:cNvCxnSpPr>
            <a:cxnSpLocks noChangeShapeType="1"/>
          </p:cNvCxnSpPr>
          <p:nvPr/>
        </p:nvCxnSpPr>
        <p:spPr bwMode="auto">
          <a:xfrm>
            <a:off x="1027113" y="3721100"/>
            <a:ext cx="1468437" cy="1588"/>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8" name="Straight Connector 86"/>
          <p:cNvCxnSpPr>
            <a:cxnSpLocks noChangeShapeType="1"/>
          </p:cNvCxnSpPr>
          <p:nvPr/>
        </p:nvCxnSpPr>
        <p:spPr bwMode="auto">
          <a:xfrm>
            <a:off x="5657850" y="3725863"/>
            <a:ext cx="1511300" cy="1587"/>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 name="Straight Connector 86"/>
          <p:cNvCxnSpPr>
            <a:cxnSpLocks noChangeShapeType="1"/>
          </p:cNvCxnSpPr>
          <p:nvPr/>
        </p:nvCxnSpPr>
        <p:spPr bwMode="auto">
          <a:xfrm>
            <a:off x="5657850" y="2527300"/>
            <a:ext cx="1228725" cy="1588"/>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5023494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5357"/>
                                        </p:tgtEl>
                                        <p:attrNameLst>
                                          <p:attrName>style.visibility</p:attrName>
                                        </p:attrNameLst>
                                      </p:cBhvr>
                                      <p:to>
                                        <p:strVal val="visible"/>
                                      </p:to>
                                    </p:set>
                                    <p:animEffect transition="in" filter="fade">
                                      <p:cBhvr>
                                        <p:cTn id="7" dur="500"/>
                                        <p:tgtEl>
                                          <p:spTgt spid="355357"/>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5408"/>
                                        </p:tgtEl>
                                        <p:attrNameLst>
                                          <p:attrName>style.visibility</p:attrName>
                                        </p:attrNameLst>
                                      </p:cBhvr>
                                      <p:to>
                                        <p:strVal val="visible"/>
                                      </p:to>
                                    </p:set>
                                    <p:animEffect transition="in" filter="fade">
                                      <p:cBhvr>
                                        <p:cTn id="11" dur="500"/>
                                        <p:tgtEl>
                                          <p:spTgt spid="35540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5464"/>
                                        </p:tgtEl>
                                        <p:attrNameLst>
                                          <p:attrName>style.visibility</p:attrName>
                                        </p:attrNameLst>
                                      </p:cBhvr>
                                      <p:to>
                                        <p:strVal val="visible"/>
                                      </p:to>
                                    </p:set>
                                    <p:animEffect transition="in" filter="fade">
                                      <p:cBhvr>
                                        <p:cTn id="14" dur="500"/>
                                        <p:tgtEl>
                                          <p:spTgt spid="355464"/>
                                        </p:tgtEl>
                                      </p:cBhvr>
                                    </p:animEffect>
                                  </p:childTnLst>
                                </p:cTn>
                              </p:par>
                            </p:childTnLst>
                          </p:cTn>
                        </p:par>
                        <p:par>
                          <p:cTn id="15" fill="hold" nodeType="with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55346"/>
                                        </p:tgtEl>
                                        <p:attrNameLst>
                                          <p:attrName>style.visibility</p:attrName>
                                        </p:attrNameLst>
                                      </p:cBhvr>
                                      <p:to>
                                        <p:strVal val="visible"/>
                                      </p:to>
                                    </p:set>
                                    <p:animEffect transition="in" filter="fade">
                                      <p:cBhvr>
                                        <p:cTn id="18" dur="500"/>
                                        <p:tgtEl>
                                          <p:spTgt spid="355346"/>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55379"/>
                                        </p:tgtEl>
                                        <p:attrNameLst>
                                          <p:attrName>style.visibility</p:attrName>
                                        </p:attrNameLst>
                                      </p:cBhvr>
                                      <p:to>
                                        <p:strVal val="visible"/>
                                      </p:to>
                                    </p:set>
                                    <p:animEffect transition="in" filter="fade">
                                      <p:cBhvr>
                                        <p:cTn id="22" dur="500"/>
                                        <p:tgtEl>
                                          <p:spTgt spid="3553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5381"/>
                                        </p:tgtEl>
                                        <p:attrNameLst>
                                          <p:attrName>style.visibility</p:attrName>
                                        </p:attrNameLst>
                                      </p:cBhvr>
                                      <p:to>
                                        <p:strVal val="visible"/>
                                      </p:to>
                                    </p:set>
                                    <p:animEffect transition="in" filter="fade">
                                      <p:cBhvr>
                                        <p:cTn id="25" dur="500"/>
                                        <p:tgtEl>
                                          <p:spTgt spid="3553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5380"/>
                                        </p:tgtEl>
                                        <p:attrNameLst>
                                          <p:attrName>style.visibility</p:attrName>
                                        </p:attrNameLst>
                                      </p:cBhvr>
                                      <p:to>
                                        <p:strVal val="visible"/>
                                      </p:to>
                                    </p:set>
                                    <p:animEffect transition="in" filter="fade">
                                      <p:cBhvr>
                                        <p:cTn id="28" dur="500"/>
                                        <p:tgtEl>
                                          <p:spTgt spid="3553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5365"/>
                                        </p:tgtEl>
                                        <p:attrNameLst>
                                          <p:attrName>style.visibility</p:attrName>
                                        </p:attrNameLst>
                                      </p:cBhvr>
                                      <p:to>
                                        <p:strVal val="visible"/>
                                      </p:to>
                                    </p:set>
                                    <p:animEffect transition="in" filter="fade">
                                      <p:cBhvr>
                                        <p:cTn id="33" dur="500"/>
                                        <p:tgtEl>
                                          <p:spTgt spid="355365"/>
                                        </p:tgtEl>
                                      </p:cBhvr>
                                    </p:animEffect>
                                  </p:childTnLst>
                                </p:cTn>
                              </p:par>
                            </p:childTnLst>
                          </p:cTn>
                        </p:par>
                        <p:par>
                          <p:cTn id="34" fill="hold" nodeType="afterGroup">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5378"/>
                                        </p:tgtEl>
                                        <p:attrNameLst>
                                          <p:attrName>style.visibility</p:attrName>
                                        </p:attrNameLst>
                                      </p:cBhvr>
                                      <p:to>
                                        <p:strVal val="visible"/>
                                      </p:to>
                                    </p:set>
                                    <p:animEffect transition="in" filter="fade">
                                      <p:cBhvr>
                                        <p:cTn id="37" dur="500"/>
                                        <p:tgtEl>
                                          <p:spTgt spid="3553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5468"/>
                                        </p:tgtEl>
                                        <p:attrNameLst>
                                          <p:attrName>style.visibility</p:attrName>
                                        </p:attrNameLst>
                                      </p:cBhvr>
                                      <p:to>
                                        <p:strVal val="visible"/>
                                      </p:to>
                                    </p:set>
                                    <p:animEffect transition="in" filter="fade">
                                      <p:cBhvr>
                                        <p:cTn id="40" dur="500"/>
                                        <p:tgtEl>
                                          <p:spTgt spid="3554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5412"/>
                                        </p:tgtEl>
                                        <p:attrNameLst>
                                          <p:attrName>style.visibility</p:attrName>
                                        </p:attrNameLst>
                                      </p:cBhvr>
                                      <p:to>
                                        <p:strVal val="visible"/>
                                      </p:to>
                                    </p:set>
                                    <p:animEffect transition="in" filter="fade">
                                      <p:cBhvr>
                                        <p:cTn id="43" dur="500"/>
                                        <p:tgtEl>
                                          <p:spTgt spid="355412"/>
                                        </p:tgtEl>
                                      </p:cBhvr>
                                    </p:animEffect>
                                  </p:childTnLst>
                                </p:cTn>
                              </p:par>
                            </p:childTnLst>
                          </p:cTn>
                        </p:par>
                        <p:par>
                          <p:cTn id="44" fill="hold" nodeType="with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55358"/>
                                        </p:tgtEl>
                                        <p:attrNameLst>
                                          <p:attrName>style.visibility</p:attrName>
                                        </p:attrNameLst>
                                      </p:cBhvr>
                                      <p:to>
                                        <p:strVal val="visible"/>
                                      </p:to>
                                    </p:set>
                                    <p:animEffect transition="in" filter="fade">
                                      <p:cBhvr>
                                        <p:cTn id="47" dur="500"/>
                                        <p:tgtEl>
                                          <p:spTgt spid="355358"/>
                                        </p:tgtEl>
                                      </p:cBhvr>
                                    </p:animEffect>
                                  </p:childTnLst>
                                </p:cTn>
                              </p:par>
                            </p:childTnLst>
                          </p:cTn>
                        </p:par>
                        <p:par>
                          <p:cTn id="48" fill="hold" nodeType="afterGroup">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355411"/>
                                        </p:tgtEl>
                                        <p:attrNameLst>
                                          <p:attrName>style.visibility</p:attrName>
                                        </p:attrNameLst>
                                      </p:cBhvr>
                                      <p:to>
                                        <p:strVal val="visible"/>
                                      </p:to>
                                    </p:set>
                                    <p:animEffect transition="in" filter="fade">
                                      <p:cBhvr>
                                        <p:cTn id="51" dur="500"/>
                                        <p:tgtEl>
                                          <p:spTgt spid="3554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5465"/>
                                        </p:tgtEl>
                                        <p:attrNameLst>
                                          <p:attrName>style.visibility</p:attrName>
                                        </p:attrNameLst>
                                      </p:cBhvr>
                                      <p:to>
                                        <p:strVal val="visible"/>
                                      </p:to>
                                    </p:set>
                                    <p:animEffect transition="in" filter="fade">
                                      <p:cBhvr>
                                        <p:cTn id="54" dur="500"/>
                                        <p:tgtEl>
                                          <p:spTgt spid="355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6" grpId="0" animBg="1"/>
      <p:bldP spid="355357" grpId="0" animBg="1"/>
      <p:bldP spid="355358" grpId="0" animBg="1"/>
      <p:bldP spid="355365" grpId="0" animBg="1"/>
      <p:bldP spid="355378" grpId="0" animBg="1"/>
      <p:bldP spid="355379" grpId="0" animBg="1"/>
      <p:bldP spid="355380" grpId="0" animBg="1"/>
      <p:bldP spid="355381" grpId="0"/>
      <p:bldP spid="355408" grpId="0" animBg="1"/>
      <p:bldP spid="355411" grpId="0" animBg="1"/>
      <p:bldP spid="355412" grpId="0" animBg="1"/>
      <p:bldP spid="355464" grpId="0"/>
      <p:bldP spid="355465" grpId="0"/>
      <p:bldP spid="3554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rrowheads="1"/>
          </p:cNvSpPr>
          <p:nvPr>
            <p:ph type="title"/>
          </p:nvPr>
        </p:nvSpPr>
        <p:spPr/>
        <p:txBody>
          <a:bodyPr/>
          <a:lstStyle/>
          <a:p>
            <a:pPr algn="l"/>
            <a:r>
              <a:rPr lang="en-US" dirty="0" smtClean="0"/>
              <a:t>Deadweight Loss and Elasticities</a:t>
            </a:r>
          </a:p>
        </p:txBody>
      </p:sp>
      <p:cxnSp>
        <p:nvCxnSpPr>
          <p:cNvPr id="548914" name="Straight Connector 86"/>
          <p:cNvCxnSpPr>
            <a:cxnSpLocks noChangeShapeType="1"/>
          </p:cNvCxnSpPr>
          <p:nvPr/>
        </p:nvCxnSpPr>
        <p:spPr bwMode="auto">
          <a:xfrm>
            <a:off x="6888163" y="3030538"/>
            <a:ext cx="0" cy="293052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5686425" y="3062288"/>
            <a:ext cx="1231900"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57389" name="Freeform 13"/>
          <p:cNvSpPr>
            <a:spLocks/>
          </p:cNvSpPr>
          <p:nvPr/>
        </p:nvSpPr>
        <p:spPr bwMode="auto">
          <a:xfrm>
            <a:off x="1909763" y="2349500"/>
            <a:ext cx="708025" cy="1738313"/>
          </a:xfrm>
          <a:custGeom>
            <a:avLst/>
            <a:gdLst>
              <a:gd name="T0" fmla="*/ 0 w 359"/>
              <a:gd name="T1" fmla="*/ 0 h 655"/>
              <a:gd name="T2" fmla="*/ 0 w 359"/>
              <a:gd name="T3" fmla="*/ 655 h 655"/>
              <a:gd name="T4" fmla="*/ 359 w 359"/>
              <a:gd name="T5" fmla="*/ 532 h 655"/>
              <a:gd name="T6" fmla="*/ 0 w 359"/>
              <a:gd name="T7" fmla="*/ 0 h 655"/>
            </a:gdLst>
            <a:ahLst/>
            <a:cxnLst>
              <a:cxn ang="0">
                <a:pos x="T0" y="T1"/>
              </a:cxn>
              <a:cxn ang="0">
                <a:pos x="T2" y="T3"/>
              </a:cxn>
              <a:cxn ang="0">
                <a:pos x="T4" y="T5"/>
              </a:cxn>
              <a:cxn ang="0">
                <a:pos x="T6" y="T7"/>
              </a:cxn>
            </a:cxnLst>
            <a:rect l="0" t="0" r="r" b="b"/>
            <a:pathLst>
              <a:path w="359" h="655">
                <a:moveTo>
                  <a:pt x="0" y="0"/>
                </a:moveTo>
                <a:lnTo>
                  <a:pt x="0" y="655"/>
                </a:lnTo>
                <a:lnTo>
                  <a:pt x="359" y="532"/>
                </a:lnTo>
                <a:lnTo>
                  <a:pt x="0" y="0"/>
                </a:lnTo>
                <a:close/>
              </a:path>
            </a:pathLst>
          </a:custGeom>
          <a:solidFill>
            <a:srgbClr val="FFE5B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cxnSp>
        <p:nvCxnSpPr>
          <p:cNvPr id="2" name="Straight Connector 86"/>
          <p:cNvCxnSpPr>
            <a:cxnSpLocks noChangeShapeType="1"/>
          </p:cNvCxnSpPr>
          <p:nvPr/>
        </p:nvCxnSpPr>
        <p:spPr bwMode="auto">
          <a:xfrm>
            <a:off x="1042988" y="3765550"/>
            <a:ext cx="1471612"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3" name="Straight Connector 86"/>
          <p:cNvCxnSpPr>
            <a:cxnSpLocks noChangeShapeType="1"/>
          </p:cNvCxnSpPr>
          <p:nvPr/>
        </p:nvCxnSpPr>
        <p:spPr bwMode="auto">
          <a:xfrm>
            <a:off x="2609850" y="3795713"/>
            <a:ext cx="0" cy="216535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4" name="Straight Connector 86"/>
          <p:cNvCxnSpPr>
            <a:cxnSpLocks noChangeShapeType="1"/>
          </p:cNvCxnSpPr>
          <p:nvPr/>
        </p:nvCxnSpPr>
        <p:spPr bwMode="auto">
          <a:xfrm>
            <a:off x="1909763" y="2393950"/>
            <a:ext cx="0" cy="3567113"/>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 name="Straight Connector 86"/>
          <p:cNvCxnSpPr>
            <a:cxnSpLocks noChangeShapeType="1"/>
          </p:cNvCxnSpPr>
          <p:nvPr/>
        </p:nvCxnSpPr>
        <p:spPr bwMode="auto">
          <a:xfrm>
            <a:off x="1042988" y="2359025"/>
            <a:ext cx="852487"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57395" name="Freeform 19"/>
          <p:cNvSpPr>
            <a:spLocks/>
          </p:cNvSpPr>
          <p:nvPr/>
        </p:nvSpPr>
        <p:spPr bwMode="auto">
          <a:xfrm>
            <a:off x="6894513" y="3076575"/>
            <a:ext cx="344487" cy="1738313"/>
          </a:xfrm>
          <a:custGeom>
            <a:avLst/>
            <a:gdLst>
              <a:gd name="T0" fmla="*/ 0 w 175"/>
              <a:gd name="T1" fmla="*/ 0 h 655"/>
              <a:gd name="T2" fmla="*/ 0 w 175"/>
              <a:gd name="T3" fmla="*/ 655 h 655"/>
              <a:gd name="T4" fmla="*/ 175 w 175"/>
              <a:gd name="T5" fmla="*/ 258 h 655"/>
              <a:gd name="T6" fmla="*/ 0 w 175"/>
              <a:gd name="T7" fmla="*/ 0 h 655"/>
            </a:gdLst>
            <a:ahLst/>
            <a:cxnLst>
              <a:cxn ang="0">
                <a:pos x="T0" y="T1"/>
              </a:cxn>
              <a:cxn ang="0">
                <a:pos x="T2" y="T3"/>
              </a:cxn>
              <a:cxn ang="0">
                <a:pos x="T4" y="T5"/>
              </a:cxn>
              <a:cxn ang="0">
                <a:pos x="T6" y="T7"/>
              </a:cxn>
            </a:cxnLst>
            <a:rect l="0" t="0" r="r" b="b"/>
            <a:pathLst>
              <a:path w="175" h="655">
                <a:moveTo>
                  <a:pt x="0" y="0"/>
                </a:moveTo>
                <a:lnTo>
                  <a:pt x="0" y="655"/>
                </a:lnTo>
                <a:lnTo>
                  <a:pt x="175" y="258"/>
                </a:lnTo>
                <a:lnTo>
                  <a:pt x="0" y="0"/>
                </a:lnTo>
                <a:close/>
              </a:path>
            </a:pathLst>
          </a:custGeom>
          <a:solidFill>
            <a:srgbClr val="FFE5B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10" name="Rectangle 34"/>
          <p:cNvSpPr>
            <a:spLocks noChangeArrowheads="1"/>
          </p:cNvSpPr>
          <p:nvPr/>
        </p:nvSpPr>
        <p:spPr bwMode="auto">
          <a:xfrm>
            <a:off x="2181225" y="990600"/>
            <a:ext cx="133440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(c) </a:t>
            </a:r>
            <a:r>
              <a:rPr lang="en-US" sz="1400" b="1">
                <a:solidFill>
                  <a:srgbClr val="000000"/>
                </a:solidFill>
                <a:latin typeface="Myriad Pro" pitchFamily="34" charset="0"/>
              </a:rPr>
              <a:t>Elastic Supply</a:t>
            </a:r>
            <a:endParaRPr lang="en-US" sz="1400" b="1">
              <a:latin typeface="Myriad Pro" pitchFamily="34" charset="0"/>
            </a:endParaRPr>
          </a:p>
        </p:txBody>
      </p:sp>
      <p:sp>
        <p:nvSpPr>
          <p:cNvPr id="357411" name="Rectangle 35"/>
          <p:cNvSpPr>
            <a:spLocks noChangeArrowheads="1"/>
          </p:cNvSpPr>
          <p:nvPr/>
        </p:nvSpPr>
        <p:spPr bwMode="auto">
          <a:xfrm>
            <a:off x="6727825" y="990600"/>
            <a:ext cx="20358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(d)</a:t>
            </a:r>
            <a:endParaRPr lang="en-US" sz="1400">
              <a:latin typeface="Myriad Pro" pitchFamily="34" charset="0"/>
            </a:endParaRPr>
          </a:p>
        </p:txBody>
      </p:sp>
      <p:sp>
        <p:nvSpPr>
          <p:cNvPr id="357412" name="Rectangle 36"/>
          <p:cNvSpPr>
            <a:spLocks noChangeArrowheads="1"/>
          </p:cNvSpPr>
          <p:nvPr/>
        </p:nvSpPr>
        <p:spPr bwMode="auto">
          <a:xfrm>
            <a:off x="7011988" y="990600"/>
            <a:ext cx="126848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b="1">
                <a:solidFill>
                  <a:srgbClr val="000000"/>
                </a:solidFill>
                <a:latin typeface="Myriad Pro" pitchFamily="34" charset="0"/>
              </a:rPr>
              <a:t>Inelastic Supply</a:t>
            </a:r>
            <a:endParaRPr lang="en-US" sz="1400" b="1">
              <a:latin typeface="Myriad Pro" pitchFamily="34" charset="0"/>
            </a:endParaRPr>
          </a:p>
        </p:txBody>
      </p:sp>
      <p:sp>
        <p:nvSpPr>
          <p:cNvPr id="357425" name="Freeform 49"/>
          <p:cNvSpPr>
            <a:spLocks/>
          </p:cNvSpPr>
          <p:nvPr/>
        </p:nvSpPr>
        <p:spPr bwMode="auto">
          <a:xfrm>
            <a:off x="658813" y="2349500"/>
            <a:ext cx="117475" cy="1738313"/>
          </a:xfrm>
          <a:custGeom>
            <a:avLst/>
            <a:gdLst>
              <a:gd name="T0" fmla="*/ 25 w 25"/>
              <a:gd name="T1" fmla="*/ 0 h 277"/>
              <a:gd name="T2" fmla="*/ 10 w 25"/>
              <a:gd name="T3" fmla="*/ 16 h 277"/>
              <a:gd name="T4" fmla="*/ 10 w 25"/>
              <a:gd name="T5" fmla="*/ 128 h 277"/>
              <a:gd name="T6" fmla="*/ 0 w 25"/>
              <a:gd name="T7" fmla="*/ 138 h 277"/>
              <a:gd name="T8" fmla="*/ 10 w 25"/>
              <a:gd name="T9" fmla="*/ 149 h 277"/>
              <a:gd name="T10" fmla="*/ 10 w 25"/>
              <a:gd name="T11" fmla="*/ 261 h 277"/>
              <a:gd name="T12" fmla="*/ 25 w 25"/>
              <a:gd name="T13" fmla="*/ 277 h 277"/>
            </a:gdLst>
            <a:ahLst/>
            <a:cxnLst>
              <a:cxn ang="0">
                <a:pos x="T0" y="T1"/>
              </a:cxn>
              <a:cxn ang="0">
                <a:pos x="T2" y="T3"/>
              </a:cxn>
              <a:cxn ang="0">
                <a:pos x="T4" y="T5"/>
              </a:cxn>
              <a:cxn ang="0">
                <a:pos x="T6" y="T7"/>
              </a:cxn>
              <a:cxn ang="0">
                <a:pos x="T8" y="T9"/>
              </a:cxn>
              <a:cxn ang="0">
                <a:pos x="T10" y="T11"/>
              </a:cxn>
              <a:cxn ang="0">
                <a:pos x="T12" y="T13"/>
              </a:cxn>
            </a:cxnLst>
            <a:rect l="0" t="0" r="r" b="b"/>
            <a:pathLst>
              <a:path w="25" h="277">
                <a:moveTo>
                  <a:pt x="25" y="0"/>
                </a:moveTo>
                <a:cubicBezTo>
                  <a:pt x="15" y="0"/>
                  <a:pt x="10" y="2"/>
                  <a:pt x="10" y="16"/>
                </a:cubicBezTo>
                <a:cubicBezTo>
                  <a:pt x="10" y="18"/>
                  <a:pt x="10" y="125"/>
                  <a:pt x="10" y="128"/>
                </a:cubicBezTo>
                <a:cubicBezTo>
                  <a:pt x="10" y="131"/>
                  <a:pt x="7" y="138"/>
                  <a:pt x="0" y="138"/>
                </a:cubicBezTo>
                <a:cubicBezTo>
                  <a:pt x="7" y="138"/>
                  <a:pt x="10" y="145"/>
                  <a:pt x="10" y="149"/>
                </a:cubicBezTo>
                <a:cubicBezTo>
                  <a:pt x="10" y="151"/>
                  <a:pt x="10" y="258"/>
                  <a:pt x="10" y="261"/>
                </a:cubicBezTo>
                <a:cubicBezTo>
                  <a:pt x="10" y="274"/>
                  <a:pt x="15" y="277"/>
                  <a:pt x="25" y="277"/>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7430" name="Rectangle 54"/>
          <p:cNvSpPr>
            <a:spLocks noChangeArrowheads="1"/>
          </p:cNvSpPr>
          <p:nvPr/>
        </p:nvSpPr>
        <p:spPr bwMode="auto">
          <a:xfrm>
            <a:off x="3846513" y="6089650"/>
            <a:ext cx="6554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Quantity</a:t>
            </a:r>
            <a:endParaRPr lang="en-US" sz="1400">
              <a:latin typeface="Myriad Pro" pitchFamily="34" charset="0"/>
            </a:endParaRPr>
          </a:p>
        </p:txBody>
      </p:sp>
      <p:sp>
        <p:nvSpPr>
          <p:cNvPr id="357431" name="Rectangle 55"/>
          <p:cNvSpPr>
            <a:spLocks noChangeArrowheads="1"/>
          </p:cNvSpPr>
          <p:nvPr/>
        </p:nvSpPr>
        <p:spPr bwMode="auto">
          <a:xfrm>
            <a:off x="568325" y="1398588"/>
            <a:ext cx="3638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Price</a:t>
            </a:r>
            <a:endParaRPr lang="en-US" sz="1400">
              <a:latin typeface="Myriad Pro" pitchFamily="34" charset="0"/>
            </a:endParaRPr>
          </a:p>
        </p:txBody>
      </p:sp>
      <p:sp>
        <p:nvSpPr>
          <p:cNvPr id="357432" name="Rectangle 56"/>
          <p:cNvSpPr>
            <a:spLocks noChangeArrowheads="1"/>
          </p:cNvSpPr>
          <p:nvPr/>
        </p:nvSpPr>
        <p:spPr bwMode="auto">
          <a:xfrm>
            <a:off x="3560763" y="565308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D</a:t>
            </a:r>
            <a:endParaRPr lang="en-US" sz="1400">
              <a:latin typeface="Myriad Pro" pitchFamily="34" charset="0"/>
            </a:endParaRPr>
          </a:p>
        </p:txBody>
      </p:sp>
      <p:sp>
        <p:nvSpPr>
          <p:cNvPr id="357433" name="Rectangle 57"/>
          <p:cNvSpPr>
            <a:spLocks noChangeArrowheads="1"/>
          </p:cNvSpPr>
          <p:nvPr/>
        </p:nvSpPr>
        <p:spPr bwMode="auto">
          <a:xfrm>
            <a:off x="2757488" y="3697288"/>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434" name="Line 58"/>
          <p:cNvSpPr>
            <a:spLocks noChangeShapeType="1"/>
          </p:cNvSpPr>
          <p:nvPr/>
        </p:nvSpPr>
        <p:spPr bwMode="auto">
          <a:xfrm flipV="1">
            <a:off x="1139825" y="3038475"/>
            <a:ext cx="3025775" cy="1404938"/>
          </a:xfrm>
          <a:prstGeom prst="line">
            <a:avLst/>
          </a:prstGeom>
          <a:noFill/>
          <a:ln w="28575">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35" name="Freeform 59"/>
          <p:cNvSpPr>
            <a:spLocks/>
          </p:cNvSpPr>
          <p:nvPr/>
        </p:nvSpPr>
        <p:spPr bwMode="auto">
          <a:xfrm>
            <a:off x="1028700" y="1422400"/>
            <a:ext cx="3430588" cy="4625975"/>
          </a:xfrm>
          <a:custGeom>
            <a:avLst/>
            <a:gdLst>
              <a:gd name="T0" fmla="*/ 1738 w 1738"/>
              <a:gd name="T1" fmla="*/ 1743 h 1743"/>
              <a:gd name="T2" fmla="*/ 0 w 1738"/>
              <a:gd name="T3" fmla="*/ 1743 h 1743"/>
              <a:gd name="T4" fmla="*/ 0 w 1738"/>
              <a:gd name="T5" fmla="*/ 0 h 1743"/>
            </a:gdLst>
            <a:ahLst/>
            <a:cxnLst>
              <a:cxn ang="0">
                <a:pos x="T0" y="T1"/>
              </a:cxn>
              <a:cxn ang="0">
                <a:pos x="T2" y="T3"/>
              </a:cxn>
              <a:cxn ang="0">
                <a:pos x="T4" y="T5"/>
              </a:cxn>
            </a:cxnLst>
            <a:rect l="0" t="0" r="r" b="b"/>
            <a:pathLst>
              <a:path w="1738" h="1743">
                <a:moveTo>
                  <a:pt x="1738" y="1743"/>
                </a:moveTo>
                <a:lnTo>
                  <a:pt x="0" y="1743"/>
                </a:lnTo>
                <a:lnTo>
                  <a:pt x="0" y="0"/>
                </a:lnTo>
              </a:path>
            </a:pathLst>
          </a:custGeom>
          <a:noFill/>
          <a:ln w="635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7436" name="Freeform 60"/>
          <p:cNvSpPr>
            <a:spLocks/>
          </p:cNvSpPr>
          <p:nvPr/>
        </p:nvSpPr>
        <p:spPr bwMode="auto">
          <a:xfrm>
            <a:off x="5276850" y="3076575"/>
            <a:ext cx="117475" cy="1738313"/>
          </a:xfrm>
          <a:custGeom>
            <a:avLst/>
            <a:gdLst>
              <a:gd name="T0" fmla="*/ 25 w 25"/>
              <a:gd name="T1" fmla="*/ 0 h 277"/>
              <a:gd name="T2" fmla="*/ 10 w 25"/>
              <a:gd name="T3" fmla="*/ 16 h 277"/>
              <a:gd name="T4" fmla="*/ 10 w 25"/>
              <a:gd name="T5" fmla="*/ 128 h 277"/>
              <a:gd name="T6" fmla="*/ 0 w 25"/>
              <a:gd name="T7" fmla="*/ 138 h 277"/>
              <a:gd name="T8" fmla="*/ 10 w 25"/>
              <a:gd name="T9" fmla="*/ 149 h 277"/>
              <a:gd name="T10" fmla="*/ 10 w 25"/>
              <a:gd name="T11" fmla="*/ 261 h 277"/>
              <a:gd name="T12" fmla="*/ 25 w 25"/>
              <a:gd name="T13" fmla="*/ 277 h 277"/>
            </a:gdLst>
            <a:ahLst/>
            <a:cxnLst>
              <a:cxn ang="0">
                <a:pos x="T0" y="T1"/>
              </a:cxn>
              <a:cxn ang="0">
                <a:pos x="T2" y="T3"/>
              </a:cxn>
              <a:cxn ang="0">
                <a:pos x="T4" y="T5"/>
              </a:cxn>
              <a:cxn ang="0">
                <a:pos x="T6" y="T7"/>
              </a:cxn>
              <a:cxn ang="0">
                <a:pos x="T8" y="T9"/>
              </a:cxn>
              <a:cxn ang="0">
                <a:pos x="T10" y="T11"/>
              </a:cxn>
              <a:cxn ang="0">
                <a:pos x="T12" y="T13"/>
              </a:cxn>
            </a:cxnLst>
            <a:rect l="0" t="0" r="r" b="b"/>
            <a:pathLst>
              <a:path w="25" h="277">
                <a:moveTo>
                  <a:pt x="25" y="0"/>
                </a:moveTo>
                <a:cubicBezTo>
                  <a:pt x="15" y="0"/>
                  <a:pt x="10" y="2"/>
                  <a:pt x="10" y="16"/>
                </a:cubicBezTo>
                <a:cubicBezTo>
                  <a:pt x="10" y="18"/>
                  <a:pt x="10" y="125"/>
                  <a:pt x="10" y="128"/>
                </a:cubicBezTo>
                <a:cubicBezTo>
                  <a:pt x="10" y="131"/>
                  <a:pt x="8" y="138"/>
                  <a:pt x="0" y="138"/>
                </a:cubicBezTo>
                <a:cubicBezTo>
                  <a:pt x="8" y="138"/>
                  <a:pt x="10" y="145"/>
                  <a:pt x="10" y="149"/>
                </a:cubicBezTo>
                <a:cubicBezTo>
                  <a:pt x="10" y="151"/>
                  <a:pt x="10" y="258"/>
                  <a:pt x="10" y="261"/>
                </a:cubicBezTo>
                <a:cubicBezTo>
                  <a:pt x="10" y="274"/>
                  <a:pt x="15" y="277"/>
                  <a:pt x="25" y="277"/>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7437" name="Rectangle 61"/>
          <p:cNvSpPr>
            <a:spLocks noChangeArrowheads="1"/>
          </p:cNvSpPr>
          <p:nvPr/>
        </p:nvSpPr>
        <p:spPr bwMode="auto">
          <a:xfrm>
            <a:off x="4206875" y="2860675"/>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S</a:t>
            </a:r>
            <a:endParaRPr lang="en-US" sz="1400">
              <a:latin typeface="Myriad Pro" pitchFamily="34" charset="0"/>
            </a:endParaRPr>
          </a:p>
        </p:txBody>
      </p:sp>
      <p:sp>
        <p:nvSpPr>
          <p:cNvPr id="357438" name="Line 62"/>
          <p:cNvSpPr>
            <a:spLocks noChangeShapeType="1"/>
          </p:cNvSpPr>
          <p:nvPr/>
        </p:nvSpPr>
        <p:spPr bwMode="auto">
          <a:xfrm>
            <a:off x="1555750" y="1649413"/>
            <a:ext cx="2017713" cy="4016375"/>
          </a:xfrm>
          <a:prstGeom prst="line">
            <a:avLst/>
          </a:prstGeom>
          <a:noFill/>
          <a:ln w="28575">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42" name="Line 66"/>
          <p:cNvSpPr>
            <a:spLocks noChangeShapeType="1"/>
          </p:cNvSpPr>
          <p:nvPr/>
        </p:nvSpPr>
        <p:spPr bwMode="auto">
          <a:xfrm flipH="1">
            <a:off x="2066925" y="2463800"/>
            <a:ext cx="577850" cy="965200"/>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43" name="Freeform 67"/>
          <p:cNvSpPr>
            <a:spLocks/>
          </p:cNvSpPr>
          <p:nvPr/>
        </p:nvSpPr>
        <p:spPr bwMode="auto">
          <a:xfrm>
            <a:off x="2549525" y="1741488"/>
            <a:ext cx="1338263" cy="841375"/>
          </a:xfrm>
          <a:custGeom>
            <a:avLst/>
            <a:gdLst>
              <a:gd name="T0" fmla="*/ 287 w 287"/>
              <a:gd name="T1" fmla="*/ 118 h 134"/>
              <a:gd name="T2" fmla="*/ 271 w 287"/>
              <a:gd name="T3" fmla="*/ 134 h 134"/>
              <a:gd name="T4" fmla="*/ 16 w 287"/>
              <a:gd name="T5" fmla="*/ 134 h 134"/>
              <a:gd name="T6" fmla="*/ 0 w 287"/>
              <a:gd name="T7" fmla="*/ 118 h 134"/>
              <a:gd name="T8" fmla="*/ 0 w 287"/>
              <a:gd name="T9" fmla="*/ 16 h 134"/>
              <a:gd name="T10" fmla="*/ 16 w 287"/>
              <a:gd name="T11" fmla="*/ 0 h 134"/>
              <a:gd name="T12" fmla="*/ 271 w 287"/>
              <a:gd name="T13" fmla="*/ 0 h 134"/>
              <a:gd name="T14" fmla="*/ 287 w 287"/>
              <a:gd name="T15" fmla="*/ 16 h 134"/>
              <a:gd name="T16" fmla="*/ 287 w 287"/>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134">
                <a:moveTo>
                  <a:pt x="287" y="118"/>
                </a:moveTo>
                <a:cubicBezTo>
                  <a:pt x="287" y="127"/>
                  <a:pt x="280" y="134"/>
                  <a:pt x="271" y="134"/>
                </a:cubicBezTo>
                <a:cubicBezTo>
                  <a:pt x="16" y="134"/>
                  <a:pt x="16" y="134"/>
                  <a:pt x="16" y="134"/>
                </a:cubicBezTo>
                <a:cubicBezTo>
                  <a:pt x="7" y="134"/>
                  <a:pt x="0" y="127"/>
                  <a:pt x="0" y="118"/>
                </a:cubicBezTo>
                <a:cubicBezTo>
                  <a:pt x="0" y="16"/>
                  <a:pt x="0" y="16"/>
                  <a:pt x="0" y="16"/>
                </a:cubicBezTo>
                <a:cubicBezTo>
                  <a:pt x="0" y="8"/>
                  <a:pt x="7" y="0"/>
                  <a:pt x="16" y="0"/>
                </a:cubicBezTo>
                <a:cubicBezTo>
                  <a:pt x="271" y="0"/>
                  <a:pt x="271" y="0"/>
                  <a:pt x="271" y="0"/>
                </a:cubicBezTo>
                <a:cubicBezTo>
                  <a:pt x="280" y="0"/>
                  <a:pt x="287" y="8"/>
                  <a:pt x="287" y="16"/>
                </a:cubicBezTo>
                <a:lnTo>
                  <a:pt x="287"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44" name="Rectangle 68"/>
          <p:cNvSpPr>
            <a:spLocks noChangeArrowheads="1"/>
          </p:cNvSpPr>
          <p:nvPr/>
        </p:nvSpPr>
        <p:spPr bwMode="auto">
          <a:xfrm>
            <a:off x="8466138" y="6089650"/>
            <a:ext cx="6554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Quantity</a:t>
            </a:r>
            <a:endParaRPr lang="en-US" sz="1400">
              <a:latin typeface="Myriad Pro" pitchFamily="34" charset="0"/>
            </a:endParaRPr>
          </a:p>
        </p:txBody>
      </p:sp>
      <p:sp>
        <p:nvSpPr>
          <p:cNvPr id="357445" name="Rectangle 69"/>
          <p:cNvSpPr>
            <a:spLocks noChangeArrowheads="1"/>
          </p:cNvSpPr>
          <p:nvPr/>
        </p:nvSpPr>
        <p:spPr bwMode="auto">
          <a:xfrm>
            <a:off x="8185150" y="565308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D</a:t>
            </a:r>
            <a:endParaRPr lang="en-US" sz="1400">
              <a:latin typeface="Myriad Pro" pitchFamily="34" charset="0"/>
            </a:endParaRPr>
          </a:p>
        </p:txBody>
      </p:sp>
      <p:sp>
        <p:nvSpPr>
          <p:cNvPr id="357446" name="Rectangle 70"/>
          <p:cNvSpPr>
            <a:spLocks noChangeArrowheads="1"/>
          </p:cNvSpPr>
          <p:nvPr/>
        </p:nvSpPr>
        <p:spPr bwMode="auto">
          <a:xfrm>
            <a:off x="7316788" y="3586163"/>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447" name="Line 71"/>
          <p:cNvSpPr>
            <a:spLocks noChangeShapeType="1"/>
          </p:cNvSpPr>
          <p:nvPr/>
        </p:nvSpPr>
        <p:spPr bwMode="auto">
          <a:xfrm flipV="1">
            <a:off x="6569075" y="1792288"/>
            <a:ext cx="1304925" cy="4030662"/>
          </a:xfrm>
          <a:prstGeom prst="line">
            <a:avLst/>
          </a:prstGeom>
          <a:noFill/>
          <a:ln w="28575">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48" name="Freeform 72"/>
          <p:cNvSpPr>
            <a:spLocks/>
          </p:cNvSpPr>
          <p:nvPr/>
        </p:nvSpPr>
        <p:spPr bwMode="auto">
          <a:xfrm>
            <a:off x="5649913" y="1422400"/>
            <a:ext cx="3427412" cy="4625975"/>
          </a:xfrm>
          <a:custGeom>
            <a:avLst/>
            <a:gdLst>
              <a:gd name="T0" fmla="*/ 1736 w 1736"/>
              <a:gd name="T1" fmla="*/ 1743 h 1743"/>
              <a:gd name="T2" fmla="*/ 0 w 1736"/>
              <a:gd name="T3" fmla="*/ 1743 h 1743"/>
              <a:gd name="T4" fmla="*/ 0 w 1736"/>
              <a:gd name="T5" fmla="*/ 0 h 1743"/>
            </a:gdLst>
            <a:ahLst/>
            <a:cxnLst>
              <a:cxn ang="0">
                <a:pos x="T0" y="T1"/>
              </a:cxn>
              <a:cxn ang="0">
                <a:pos x="T2" y="T3"/>
              </a:cxn>
              <a:cxn ang="0">
                <a:pos x="T4" y="T5"/>
              </a:cxn>
            </a:cxnLst>
            <a:rect l="0" t="0" r="r" b="b"/>
            <a:pathLst>
              <a:path w="1736" h="1743">
                <a:moveTo>
                  <a:pt x="1736" y="1743"/>
                </a:moveTo>
                <a:lnTo>
                  <a:pt x="0" y="1743"/>
                </a:lnTo>
                <a:lnTo>
                  <a:pt x="0" y="0"/>
                </a:lnTo>
              </a:path>
            </a:pathLst>
          </a:custGeom>
          <a:noFill/>
          <a:ln w="635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57449" name="Rectangle 73"/>
          <p:cNvSpPr>
            <a:spLocks noChangeArrowheads="1"/>
          </p:cNvSpPr>
          <p:nvPr/>
        </p:nvSpPr>
        <p:spPr bwMode="auto">
          <a:xfrm>
            <a:off x="7866063" y="1487488"/>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S</a:t>
            </a:r>
            <a:endParaRPr lang="en-US" sz="1400">
              <a:latin typeface="Myriad Pro" pitchFamily="34" charset="0"/>
            </a:endParaRPr>
          </a:p>
        </p:txBody>
      </p:sp>
      <p:sp>
        <p:nvSpPr>
          <p:cNvPr id="357450" name="Line 74"/>
          <p:cNvSpPr>
            <a:spLocks noChangeShapeType="1"/>
          </p:cNvSpPr>
          <p:nvPr/>
        </p:nvSpPr>
        <p:spPr bwMode="auto">
          <a:xfrm>
            <a:off x="6175375" y="1649413"/>
            <a:ext cx="2019300" cy="4016375"/>
          </a:xfrm>
          <a:prstGeom prst="line">
            <a:avLst/>
          </a:prstGeom>
          <a:noFill/>
          <a:ln w="28575">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51" name="Oval 75"/>
          <p:cNvSpPr>
            <a:spLocks noChangeArrowheads="1"/>
          </p:cNvSpPr>
          <p:nvPr/>
        </p:nvSpPr>
        <p:spPr bwMode="auto">
          <a:xfrm>
            <a:off x="7199842" y="3714222"/>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52" name="Oval 76"/>
          <p:cNvSpPr>
            <a:spLocks noChangeArrowheads="1"/>
          </p:cNvSpPr>
          <p:nvPr/>
        </p:nvSpPr>
        <p:spPr bwMode="auto">
          <a:xfrm>
            <a:off x="6848475" y="4766734"/>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53" name="Oval 77"/>
          <p:cNvSpPr>
            <a:spLocks noChangeArrowheads="1"/>
          </p:cNvSpPr>
          <p:nvPr/>
        </p:nvSpPr>
        <p:spPr bwMode="auto">
          <a:xfrm>
            <a:off x="6848475" y="3014663"/>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54" name="Line 78"/>
          <p:cNvSpPr>
            <a:spLocks noChangeShapeType="1"/>
          </p:cNvSpPr>
          <p:nvPr/>
        </p:nvSpPr>
        <p:spPr bwMode="auto">
          <a:xfrm flipV="1">
            <a:off x="6996113" y="3917950"/>
            <a:ext cx="723900" cy="169863"/>
          </a:xfrm>
          <a:prstGeom prst="line">
            <a:avLst/>
          </a:prstGeom>
          <a:noFill/>
          <a:ln w="635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455" name="Freeform 79"/>
          <p:cNvSpPr>
            <a:spLocks/>
          </p:cNvSpPr>
          <p:nvPr/>
        </p:nvSpPr>
        <p:spPr bwMode="auto">
          <a:xfrm>
            <a:off x="7631113" y="3489325"/>
            <a:ext cx="1182687" cy="954088"/>
          </a:xfrm>
          <a:custGeom>
            <a:avLst/>
            <a:gdLst>
              <a:gd name="T0" fmla="*/ 275 w 275"/>
              <a:gd name="T1" fmla="*/ 118 h 134"/>
              <a:gd name="T2" fmla="*/ 259 w 275"/>
              <a:gd name="T3" fmla="*/ 134 h 134"/>
              <a:gd name="T4" fmla="*/ 16 w 275"/>
              <a:gd name="T5" fmla="*/ 134 h 134"/>
              <a:gd name="T6" fmla="*/ 0 w 275"/>
              <a:gd name="T7" fmla="*/ 118 h 134"/>
              <a:gd name="T8" fmla="*/ 0 w 275"/>
              <a:gd name="T9" fmla="*/ 16 h 134"/>
              <a:gd name="T10" fmla="*/ 16 w 275"/>
              <a:gd name="T11" fmla="*/ 0 h 134"/>
              <a:gd name="T12" fmla="*/ 259 w 275"/>
              <a:gd name="T13" fmla="*/ 0 h 134"/>
              <a:gd name="T14" fmla="*/ 275 w 275"/>
              <a:gd name="T15" fmla="*/ 16 h 134"/>
              <a:gd name="T16" fmla="*/ 275 w 275"/>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34">
                <a:moveTo>
                  <a:pt x="275" y="118"/>
                </a:moveTo>
                <a:cubicBezTo>
                  <a:pt x="275" y="126"/>
                  <a:pt x="267" y="134"/>
                  <a:pt x="259" y="134"/>
                </a:cubicBezTo>
                <a:cubicBezTo>
                  <a:pt x="16" y="134"/>
                  <a:pt x="16" y="134"/>
                  <a:pt x="16" y="134"/>
                </a:cubicBezTo>
                <a:cubicBezTo>
                  <a:pt x="7" y="134"/>
                  <a:pt x="0" y="126"/>
                  <a:pt x="0" y="118"/>
                </a:cubicBezTo>
                <a:cubicBezTo>
                  <a:pt x="0" y="16"/>
                  <a:pt x="0" y="16"/>
                  <a:pt x="0" y="16"/>
                </a:cubicBezTo>
                <a:cubicBezTo>
                  <a:pt x="0" y="7"/>
                  <a:pt x="7" y="0"/>
                  <a:pt x="16" y="0"/>
                </a:cubicBezTo>
                <a:cubicBezTo>
                  <a:pt x="259" y="0"/>
                  <a:pt x="259" y="0"/>
                  <a:pt x="259" y="0"/>
                </a:cubicBezTo>
                <a:cubicBezTo>
                  <a:pt x="267" y="0"/>
                  <a:pt x="275" y="7"/>
                  <a:pt x="275" y="16"/>
                </a:cubicBezTo>
                <a:lnTo>
                  <a:pt x="275"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57" name="Freeform 81"/>
          <p:cNvSpPr>
            <a:spLocks/>
          </p:cNvSpPr>
          <p:nvPr/>
        </p:nvSpPr>
        <p:spPr bwMode="auto">
          <a:xfrm>
            <a:off x="11113" y="2927350"/>
            <a:ext cx="596900" cy="600075"/>
          </a:xfrm>
          <a:custGeom>
            <a:avLst/>
            <a:gdLst>
              <a:gd name="T0" fmla="*/ 128 w 128"/>
              <a:gd name="T1" fmla="*/ 80 h 96"/>
              <a:gd name="T2" fmla="*/ 112 w 128"/>
              <a:gd name="T3" fmla="*/ 96 h 96"/>
              <a:gd name="T4" fmla="*/ 16 w 128"/>
              <a:gd name="T5" fmla="*/ 96 h 96"/>
              <a:gd name="T6" fmla="*/ 0 w 128"/>
              <a:gd name="T7" fmla="*/ 80 h 96"/>
              <a:gd name="T8" fmla="*/ 0 w 128"/>
              <a:gd name="T9" fmla="*/ 16 h 96"/>
              <a:gd name="T10" fmla="*/ 16 w 128"/>
              <a:gd name="T11" fmla="*/ 0 h 96"/>
              <a:gd name="T12" fmla="*/ 112 w 128"/>
              <a:gd name="T13" fmla="*/ 0 h 96"/>
              <a:gd name="T14" fmla="*/ 128 w 128"/>
              <a:gd name="T15" fmla="*/ 16 h 96"/>
              <a:gd name="T16" fmla="*/ 128 w 128"/>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96">
                <a:moveTo>
                  <a:pt x="128" y="80"/>
                </a:moveTo>
                <a:cubicBezTo>
                  <a:pt x="128" y="89"/>
                  <a:pt x="120" y="96"/>
                  <a:pt x="112" y="96"/>
                </a:cubicBezTo>
                <a:cubicBezTo>
                  <a:pt x="16" y="96"/>
                  <a:pt x="16" y="96"/>
                  <a:pt x="16" y="96"/>
                </a:cubicBezTo>
                <a:cubicBezTo>
                  <a:pt x="8" y="96"/>
                  <a:pt x="0" y="89"/>
                  <a:pt x="0" y="80"/>
                </a:cubicBezTo>
                <a:cubicBezTo>
                  <a:pt x="0" y="16"/>
                  <a:pt x="0" y="16"/>
                  <a:pt x="0" y="16"/>
                </a:cubicBezTo>
                <a:cubicBezTo>
                  <a:pt x="0" y="7"/>
                  <a:pt x="8" y="0"/>
                  <a:pt x="16" y="0"/>
                </a:cubicBezTo>
                <a:cubicBezTo>
                  <a:pt x="112" y="0"/>
                  <a:pt x="112" y="0"/>
                  <a:pt x="112" y="0"/>
                </a:cubicBezTo>
                <a:cubicBezTo>
                  <a:pt x="120" y="0"/>
                  <a:pt x="128" y="7"/>
                  <a:pt x="128" y="16"/>
                </a:cubicBezTo>
                <a:lnTo>
                  <a:pt x="128"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58" name="Freeform 82"/>
          <p:cNvSpPr>
            <a:spLocks/>
          </p:cNvSpPr>
          <p:nvPr/>
        </p:nvSpPr>
        <p:spPr bwMode="auto">
          <a:xfrm>
            <a:off x="4613275" y="3678238"/>
            <a:ext cx="592138" cy="603250"/>
          </a:xfrm>
          <a:custGeom>
            <a:avLst/>
            <a:gdLst>
              <a:gd name="T0" fmla="*/ 127 w 127"/>
              <a:gd name="T1" fmla="*/ 80 h 96"/>
              <a:gd name="T2" fmla="*/ 111 w 127"/>
              <a:gd name="T3" fmla="*/ 96 h 96"/>
              <a:gd name="T4" fmla="*/ 16 w 127"/>
              <a:gd name="T5" fmla="*/ 96 h 96"/>
              <a:gd name="T6" fmla="*/ 0 w 127"/>
              <a:gd name="T7" fmla="*/ 80 h 96"/>
              <a:gd name="T8" fmla="*/ 0 w 127"/>
              <a:gd name="T9" fmla="*/ 16 h 96"/>
              <a:gd name="T10" fmla="*/ 16 w 127"/>
              <a:gd name="T11" fmla="*/ 0 h 96"/>
              <a:gd name="T12" fmla="*/ 111 w 127"/>
              <a:gd name="T13" fmla="*/ 0 h 96"/>
              <a:gd name="T14" fmla="*/ 127 w 127"/>
              <a:gd name="T15" fmla="*/ 16 h 96"/>
              <a:gd name="T16" fmla="*/ 127 w 127"/>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96">
                <a:moveTo>
                  <a:pt x="127" y="80"/>
                </a:moveTo>
                <a:cubicBezTo>
                  <a:pt x="127" y="88"/>
                  <a:pt x="120" y="96"/>
                  <a:pt x="111" y="96"/>
                </a:cubicBezTo>
                <a:cubicBezTo>
                  <a:pt x="16" y="96"/>
                  <a:pt x="16" y="96"/>
                  <a:pt x="16" y="96"/>
                </a:cubicBezTo>
                <a:cubicBezTo>
                  <a:pt x="7" y="96"/>
                  <a:pt x="0" y="88"/>
                  <a:pt x="0" y="80"/>
                </a:cubicBezTo>
                <a:cubicBezTo>
                  <a:pt x="0" y="16"/>
                  <a:pt x="0" y="16"/>
                  <a:pt x="0" y="16"/>
                </a:cubicBezTo>
                <a:cubicBezTo>
                  <a:pt x="0" y="7"/>
                  <a:pt x="7" y="0"/>
                  <a:pt x="16" y="0"/>
                </a:cubicBezTo>
                <a:cubicBezTo>
                  <a:pt x="111" y="0"/>
                  <a:pt x="111" y="0"/>
                  <a:pt x="111" y="0"/>
                </a:cubicBezTo>
                <a:cubicBezTo>
                  <a:pt x="120" y="0"/>
                  <a:pt x="127" y="7"/>
                  <a:pt x="127" y="16"/>
                </a:cubicBezTo>
                <a:lnTo>
                  <a:pt x="127" y="80"/>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61" name="Line 85"/>
          <p:cNvSpPr>
            <a:spLocks noChangeShapeType="1"/>
          </p:cNvSpPr>
          <p:nvPr/>
        </p:nvSpPr>
        <p:spPr bwMode="auto">
          <a:xfrm>
            <a:off x="1909763" y="244951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62" name="Line 86"/>
          <p:cNvSpPr>
            <a:spLocks noChangeShapeType="1"/>
          </p:cNvSpPr>
          <p:nvPr/>
        </p:nvSpPr>
        <p:spPr bwMode="auto">
          <a:xfrm>
            <a:off x="1909763" y="244951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78" name="Rectangle 102"/>
          <p:cNvSpPr>
            <a:spLocks noChangeArrowheads="1"/>
          </p:cNvSpPr>
          <p:nvPr/>
        </p:nvSpPr>
        <p:spPr bwMode="auto">
          <a:xfrm>
            <a:off x="809625" y="3614738"/>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79" name="Rectangle 103"/>
          <p:cNvSpPr>
            <a:spLocks noChangeArrowheads="1"/>
          </p:cNvSpPr>
          <p:nvPr/>
        </p:nvSpPr>
        <p:spPr bwMode="auto">
          <a:xfrm>
            <a:off x="908050" y="3752850"/>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480" name="Rectangle 104"/>
          <p:cNvSpPr>
            <a:spLocks noChangeArrowheads="1"/>
          </p:cNvSpPr>
          <p:nvPr/>
        </p:nvSpPr>
        <p:spPr bwMode="auto">
          <a:xfrm>
            <a:off x="800100" y="2200275"/>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81" name="Rectangle 105"/>
          <p:cNvSpPr>
            <a:spLocks noChangeArrowheads="1"/>
          </p:cNvSpPr>
          <p:nvPr/>
        </p:nvSpPr>
        <p:spPr bwMode="auto">
          <a:xfrm>
            <a:off x="898525" y="2338388"/>
            <a:ext cx="10419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C</a:t>
            </a:r>
            <a:endParaRPr lang="en-US" sz="1400">
              <a:latin typeface="Myriad Pro" pitchFamily="34" charset="0"/>
            </a:endParaRPr>
          </a:p>
        </p:txBody>
      </p:sp>
      <p:sp>
        <p:nvSpPr>
          <p:cNvPr id="357482" name="Rectangle 106"/>
          <p:cNvSpPr>
            <a:spLocks noChangeArrowheads="1"/>
          </p:cNvSpPr>
          <p:nvPr/>
        </p:nvSpPr>
        <p:spPr bwMode="auto">
          <a:xfrm>
            <a:off x="804863" y="3927475"/>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83" name="Rectangle 107"/>
          <p:cNvSpPr>
            <a:spLocks noChangeArrowheads="1"/>
          </p:cNvSpPr>
          <p:nvPr/>
        </p:nvSpPr>
        <p:spPr bwMode="auto">
          <a:xfrm>
            <a:off x="904875" y="4065588"/>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90" name="Rectangle 114"/>
          <p:cNvSpPr>
            <a:spLocks noChangeArrowheads="1"/>
          </p:cNvSpPr>
          <p:nvPr/>
        </p:nvSpPr>
        <p:spPr bwMode="auto">
          <a:xfrm>
            <a:off x="5429250" y="3609975"/>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91" name="Rectangle 115"/>
          <p:cNvSpPr>
            <a:spLocks noChangeArrowheads="1"/>
          </p:cNvSpPr>
          <p:nvPr/>
        </p:nvSpPr>
        <p:spPr bwMode="auto">
          <a:xfrm>
            <a:off x="5527675" y="3748088"/>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492" name="Rectangle 116"/>
          <p:cNvSpPr>
            <a:spLocks noChangeArrowheads="1"/>
          </p:cNvSpPr>
          <p:nvPr/>
        </p:nvSpPr>
        <p:spPr bwMode="auto">
          <a:xfrm>
            <a:off x="5419725" y="2943225"/>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93" name="Rectangle 117"/>
          <p:cNvSpPr>
            <a:spLocks noChangeArrowheads="1"/>
          </p:cNvSpPr>
          <p:nvPr/>
        </p:nvSpPr>
        <p:spPr bwMode="auto">
          <a:xfrm>
            <a:off x="5518150" y="3081338"/>
            <a:ext cx="10419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C</a:t>
            </a:r>
            <a:endParaRPr lang="en-US" sz="1400">
              <a:latin typeface="Myriad Pro" pitchFamily="34" charset="0"/>
            </a:endParaRPr>
          </a:p>
        </p:txBody>
      </p:sp>
      <p:sp>
        <p:nvSpPr>
          <p:cNvPr id="357494" name="Rectangle 118"/>
          <p:cNvSpPr>
            <a:spLocks noChangeArrowheads="1"/>
          </p:cNvSpPr>
          <p:nvPr/>
        </p:nvSpPr>
        <p:spPr bwMode="auto">
          <a:xfrm>
            <a:off x="5424488" y="4681538"/>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495" name="Rectangle 119"/>
          <p:cNvSpPr>
            <a:spLocks noChangeArrowheads="1"/>
          </p:cNvSpPr>
          <p:nvPr/>
        </p:nvSpPr>
        <p:spPr bwMode="auto">
          <a:xfrm>
            <a:off x="5524500" y="4819650"/>
            <a:ext cx="9618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a:t>
            </a:r>
            <a:endParaRPr lang="en-US" sz="1400">
              <a:latin typeface="Myriad Pro" pitchFamily="34" charset="0"/>
            </a:endParaRPr>
          </a:p>
        </p:txBody>
      </p:sp>
      <p:sp>
        <p:nvSpPr>
          <p:cNvPr id="357500" name="Rectangle 124"/>
          <p:cNvSpPr>
            <a:spLocks noChangeArrowheads="1"/>
          </p:cNvSpPr>
          <p:nvPr/>
        </p:nvSpPr>
        <p:spPr bwMode="auto">
          <a:xfrm>
            <a:off x="2544763" y="6081713"/>
            <a:ext cx="12343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a:t>
            </a:r>
            <a:endParaRPr lang="en-US" sz="1400">
              <a:latin typeface="Myriad Pro" pitchFamily="34" charset="0"/>
            </a:endParaRPr>
          </a:p>
        </p:txBody>
      </p:sp>
      <p:sp>
        <p:nvSpPr>
          <p:cNvPr id="357501" name="Rectangle 125"/>
          <p:cNvSpPr>
            <a:spLocks noChangeArrowheads="1"/>
          </p:cNvSpPr>
          <p:nvPr/>
        </p:nvSpPr>
        <p:spPr bwMode="auto">
          <a:xfrm>
            <a:off x="2673350" y="6223000"/>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502" name="Rectangle 126"/>
          <p:cNvSpPr>
            <a:spLocks noChangeArrowheads="1"/>
          </p:cNvSpPr>
          <p:nvPr/>
        </p:nvSpPr>
        <p:spPr bwMode="auto">
          <a:xfrm>
            <a:off x="7172325" y="6081713"/>
            <a:ext cx="12343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a:t>
            </a:r>
            <a:endParaRPr lang="en-US" sz="1400">
              <a:latin typeface="Myriad Pro" pitchFamily="34" charset="0"/>
            </a:endParaRPr>
          </a:p>
        </p:txBody>
      </p:sp>
      <p:sp>
        <p:nvSpPr>
          <p:cNvPr id="357503" name="Rectangle 127"/>
          <p:cNvSpPr>
            <a:spLocks noChangeArrowheads="1"/>
          </p:cNvSpPr>
          <p:nvPr/>
        </p:nvSpPr>
        <p:spPr bwMode="auto">
          <a:xfrm>
            <a:off x="7302500" y="6223000"/>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E</a:t>
            </a:r>
            <a:endParaRPr lang="en-US" sz="1400">
              <a:latin typeface="Myriad Pro" pitchFamily="34" charset="0"/>
            </a:endParaRPr>
          </a:p>
        </p:txBody>
      </p:sp>
      <p:sp>
        <p:nvSpPr>
          <p:cNvPr id="357504" name="Rectangle 128"/>
          <p:cNvSpPr>
            <a:spLocks noChangeArrowheads="1"/>
          </p:cNvSpPr>
          <p:nvPr/>
        </p:nvSpPr>
        <p:spPr bwMode="auto">
          <a:xfrm>
            <a:off x="1831975" y="6081713"/>
            <a:ext cx="12343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a:t>
            </a:r>
            <a:endParaRPr lang="en-US" sz="1400">
              <a:latin typeface="Myriad Pro" pitchFamily="34" charset="0"/>
            </a:endParaRPr>
          </a:p>
        </p:txBody>
      </p:sp>
      <p:sp>
        <p:nvSpPr>
          <p:cNvPr id="357505" name="Rectangle 129"/>
          <p:cNvSpPr>
            <a:spLocks noChangeArrowheads="1"/>
          </p:cNvSpPr>
          <p:nvPr/>
        </p:nvSpPr>
        <p:spPr bwMode="auto">
          <a:xfrm>
            <a:off x="1960563" y="6223000"/>
            <a:ext cx="8976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T</a:t>
            </a:r>
            <a:endParaRPr lang="en-US" sz="1400">
              <a:latin typeface="Myriad Pro" pitchFamily="34" charset="0"/>
            </a:endParaRPr>
          </a:p>
        </p:txBody>
      </p:sp>
      <p:sp>
        <p:nvSpPr>
          <p:cNvPr id="357506" name="Rectangle 130"/>
          <p:cNvSpPr>
            <a:spLocks noChangeArrowheads="1"/>
          </p:cNvSpPr>
          <p:nvPr/>
        </p:nvSpPr>
        <p:spPr bwMode="auto">
          <a:xfrm>
            <a:off x="6808788" y="6081713"/>
            <a:ext cx="12343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Q</a:t>
            </a:r>
            <a:endParaRPr lang="en-US" sz="1400">
              <a:latin typeface="Myriad Pro" pitchFamily="34" charset="0"/>
            </a:endParaRPr>
          </a:p>
        </p:txBody>
      </p:sp>
      <p:sp>
        <p:nvSpPr>
          <p:cNvPr id="357507" name="Rectangle 131"/>
          <p:cNvSpPr>
            <a:spLocks noChangeArrowheads="1"/>
          </p:cNvSpPr>
          <p:nvPr/>
        </p:nvSpPr>
        <p:spPr bwMode="auto">
          <a:xfrm>
            <a:off x="6937375" y="6223000"/>
            <a:ext cx="8976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T</a:t>
            </a:r>
            <a:endParaRPr lang="en-US" sz="1400">
              <a:latin typeface="Myriad Pro" pitchFamily="34" charset="0"/>
            </a:endParaRPr>
          </a:p>
        </p:txBody>
      </p:sp>
      <p:sp>
        <p:nvSpPr>
          <p:cNvPr id="357508" name="Line 132"/>
          <p:cNvSpPr>
            <a:spLocks noChangeShapeType="1"/>
          </p:cNvSpPr>
          <p:nvPr/>
        </p:nvSpPr>
        <p:spPr bwMode="auto">
          <a:xfrm flipH="1">
            <a:off x="2132013" y="6242050"/>
            <a:ext cx="393700" cy="0"/>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509" name="Freeform 133"/>
          <p:cNvSpPr>
            <a:spLocks/>
          </p:cNvSpPr>
          <p:nvPr/>
        </p:nvSpPr>
        <p:spPr bwMode="auto">
          <a:xfrm>
            <a:off x="2058988" y="6199188"/>
            <a:ext cx="103187" cy="79375"/>
          </a:xfrm>
          <a:custGeom>
            <a:avLst/>
            <a:gdLst>
              <a:gd name="T0" fmla="*/ 18 w 22"/>
              <a:gd name="T1" fmla="*/ 7 h 13"/>
              <a:gd name="T2" fmla="*/ 22 w 22"/>
              <a:gd name="T3" fmla="*/ 13 h 13"/>
              <a:gd name="T4" fmla="*/ 21 w 22"/>
              <a:gd name="T5" fmla="*/ 13 h 13"/>
              <a:gd name="T6" fmla="*/ 11 w 22"/>
              <a:gd name="T7" fmla="*/ 9 h 13"/>
              <a:gd name="T8" fmla="*/ 0 w 22"/>
              <a:gd name="T9" fmla="*/ 7 h 13"/>
              <a:gd name="T10" fmla="*/ 11 w 22"/>
              <a:gd name="T11" fmla="*/ 4 h 13"/>
              <a:gd name="T12" fmla="*/ 21 w 22"/>
              <a:gd name="T13" fmla="*/ 0 h 13"/>
              <a:gd name="T14" fmla="*/ 22 w 22"/>
              <a:gd name="T15" fmla="*/ 0 h 13"/>
              <a:gd name="T16" fmla="*/ 18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18" y="7"/>
                </a:moveTo>
                <a:cubicBezTo>
                  <a:pt x="22" y="13"/>
                  <a:pt x="22" y="13"/>
                  <a:pt x="22" y="13"/>
                </a:cubicBezTo>
                <a:cubicBezTo>
                  <a:pt x="21" y="13"/>
                  <a:pt x="21" y="13"/>
                  <a:pt x="21" y="13"/>
                </a:cubicBezTo>
                <a:cubicBezTo>
                  <a:pt x="11" y="9"/>
                  <a:pt x="11" y="9"/>
                  <a:pt x="11" y="9"/>
                </a:cubicBezTo>
                <a:cubicBezTo>
                  <a:pt x="7" y="8"/>
                  <a:pt x="4" y="7"/>
                  <a:pt x="0" y="7"/>
                </a:cubicBezTo>
                <a:cubicBezTo>
                  <a:pt x="4" y="6"/>
                  <a:pt x="7" y="5"/>
                  <a:pt x="11" y="4"/>
                </a:cubicBezTo>
                <a:cubicBezTo>
                  <a:pt x="21" y="0"/>
                  <a:pt x="21" y="0"/>
                  <a:pt x="21" y="0"/>
                </a:cubicBezTo>
                <a:cubicBezTo>
                  <a:pt x="22" y="0"/>
                  <a:pt x="22" y="0"/>
                  <a:pt x="22" y="0"/>
                </a:cubicBezTo>
                <a:lnTo>
                  <a:pt x="18"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510" name="Line 134"/>
          <p:cNvSpPr>
            <a:spLocks noChangeShapeType="1"/>
          </p:cNvSpPr>
          <p:nvPr/>
        </p:nvSpPr>
        <p:spPr bwMode="auto">
          <a:xfrm flipH="1">
            <a:off x="7081838" y="6242050"/>
            <a:ext cx="96837" cy="0"/>
          </a:xfrm>
          <a:prstGeom prst="line">
            <a:avLst/>
          </a:prstGeom>
          <a:noFill/>
          <a:ln w="111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57511" name="Freeform 135"/>
          <p:cNvSpPr>
            <a:spLocks/>
          </p:cNvSpPr>
          <p:nvPr/>
        </p:nvSpPr>
        <p:spPr bwMode="auto">
          <a:xfrm>
            <a:off x="7007225" y="6199188"/>
            <a:ext cx="101600" cy="79375"/>
          </a:xfrm>
          <a:custGeom>
            <a:avLst/>
            <a:gdLst>
              <a:gd name="T0" fmla="*/ 18 w 22"/>
              <a:gd name="T1" fmla="*/ 7 h 13"/>
              <a:gd name="T2" fmla="*/ 22 w 22"/>
              <a:gd name="T3" fmla="*/ 13 h 13"/>
              <a:gd name="T4" fmla="*/ 21 w 22"/>
              <a:gd name="T5" fmla="*/ 13 h 13"/>
              <a:gd name="T6" fmla="*/ 11 w 22"/>
              <a:gd name="T7" fmla="*/ 9 h 13"/>
              <a:gd name="T8" fmla="*/ 0 w 22"/>
              <a:gd name="T9" fmla="*/ 7 h 13"/>
              <a:gd name="T10" fmla="*/ 11 w 22"/>
              <a:gd name="T11" fmla="*/ 4 h 13"/>
              <a:gd name="T12" fmla="*/ 21 w 22"/>
              <a:gd name="T13" fmla="*/ 0 h 13"/>
              <a:gd name="T14" fmla="*/ 22 w 22"/>
              <a:gd name="T15" fmla="*/ 0 h 13"/>
              <a:gd name="T16" fmla="*/ 18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18" y="7"/>
                </a:moveTo>
                <a:cubicBezTo>
                  <a:pt x="22" y="13"/>
                  <a:pt x="22" y="13"/>
                  <a:pt x="22" y="13"/>
                </a:cubicBezTo>
                <a:cubicBezTo>
                  <a:pt x="21" y="13"/>
                  <a:pt x="21" y="13"/>
                  <a:pt x="21" y="13"/>
                </a:cubicBezTo>
                <a:cubicBezTo>
                  <a:pt x="11" y="9"/>
                  <a:pt x="11" y="9"/>
                  <a:pt x="11" y="9"/>
                </a:cubicBezTo>
                <a:cubicBezTo>
                  <a:pt x="7" y="8"/>
                  <a:pt x="4" y="7"/>
                  <a:pt x="0" y="7"/>
                </a:cubicBezTo>
                <a:cubicBezTo>
                  <a:pt x="4" y="6"/>
                  <a:pt x="7" y="5"/>
                  <a:pt x="11" y="4"/>
                </a:cubicBezTo>
                <a:cubicBezTo>
                  <a:pt x="21" y="0"/>
                  <a:pt x="21" y="0"/>
                  <a:pt x="21" y="0"/>
                </a:cubicBezTo>
                <a:cubicBezTo>
                  <a:pt x="22" y="0"/>
                  <a:pt x="22" y="0"/>
                  <a:pt x="22" y="0"/>
                </a:cubicBezTo>
                <a:lnTo>
                  <a:pt x="18"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514" name="Rectangle 138"/>
          <p:cNvSpPr>
            <a:spLocks noChangeArrowheads="1"/>
          </p:cNvSpPr>
          <p:nvPr/>
        </p:nvSpPr>
        <p:spPr bwMode="auto">
          <a:xfrm>
            <a:off x="14288" y="3030538"/>
            <a:ext cx="568325"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Excise tax = T</a:t>
            </a:r>
            <a:endParaRPr lang="en-US" sz="1400">
              <a:latin typeface="Myriad Pro" pitchFamily="34" charset="0"/>
            </a:endParaRPr>
          </a:p>
        </p:txBody>
      </p:sp>
      <p:sp>
        <p:nvSpPr>
          <p:cNvPr id="357515" name="Rectangle 139"/>
          <p:cNvSpPr>
            <a:spLocks noChangeArrowheads="1"/>
          </p:cNvSpPr>
          <p:nvPr/>
        </p:nvSpPr>
        <p:spPr bwMode="auto">
          <a:xfrm>
            <a:off x="4643438" y="3795713"/>
            <a:ext cx="568325"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Excise tax = T</a:t>
            </a:r>
            <a:endParaRPr lang="en-US" sz="1400">
              <a:latin typeface="Myriad Pro" pitchFamily="34" charset="0"/>
            </a:endParaRPr>
          </a:p>
        </p:txBody>
      </p:sp>
      <p:sp>
        <p:nvSpPr>
          <p:cNvPr id="357517" name="Rectangle 141"/>
          <p:cNvSpPr>
            <a:spLocks noChangeArrowheads="1"/>
          </p:cNvSpPr>
          <p:nvPr/>
        </p:nvSpPr>
        <p:spPr bwMode="auto">
          <a:xfrm>
            <a:off x="7675563" y="3563938"/>
            <a:ext cx="1138237"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Deadweight loss is smaller when supply is inelastic</a:t>
            </a:r>
            <a:endParaRPr lang="en-US" sz="1400" dirty="0">
              <a:latin typeface="Myriad Pro" pitchFamily="34" charset="0"/>
            </a:endParaRPr>
          </a:p>
        </p:txBody>
      </p:sp>
      <p:sp>
        <p:nvSpPr>
          <p:cNvPr id="357518" name="Rectangle 142"/>
          <p:cNvSpPr>
            <a:spLocks noChangeArrowheads="1"/>
          </p:cNvSpPr>
          <p:nvPr/>
        </p:nvSpPr>
        <p:spPr bwMode="auto">
          <a:xfrm>
            <a:off x="2590800" y="1828800"/>
            <a:ext cx="12319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Deadweight loss is larger when supply is elastic</a:t>
            </a:r>
            <a:endParaRPr lang="en-US" sz="1400">
              <a:latin typeface="Myriad Pro" pitchFamily="34" charset="0"/>
            </a:endParaRPr>
          </a:p>
        </p:txBody>
      </p:sp>
      <p:sp>
        <p:nvSpPr>
          <p:cNvPr id="357521" name="Rectangle 145"/>
          <p:cNvSpPr>
            <a:spLocks noChangeArrowheads="1"/>
          </p:cNvSpPr>
          <p:nvPr/>
        </p:nvSpPr>
        <p:spPr bwMode="auto">
          <a:xfrm>
            <a:off x="5114925" y="1374775"/>
            <a:ext cx="3638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Price</a:t>
            </a:r>
            <a:endParaRPr lang="en-US" sz="1400">
              <a:latin typeface="Myriad Pro" pitchFamily="34" charset="0"/>
            </a:endParaRPr>
          </a:p>
        </p:txBody>
      </p:sp>
      <p:cxnSp>
        <p:nvCxnSpPr>
          <p:cNvPr id="6" name="Straight Connector 86"/>
          <p:cNvCxnSpPr>
            <a:cxnSpLocks noChangeShapeType="1"/>
          </p:cNvCxnSpPr>
          <p:nvPr/>
        </p:nvCxnSpPr>
        <p:spPr bwMode="auto">
          <a:xfrm>
            <a:off x="1042988" y="4087813"/>
            <a:ext cx="852487" cy="1587"/>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7" name="Straight Connector 86"/>
          <p:cNvCxnSpPr>
            <a:cxnSpLocks noChangeShapeType="1"/>
          </p:cNvCxnSpPr>
          <p:nvPr/>
        </p:nvCxnSpPr>
        <p:spPr bwMode="auto">
          <a:xfrm>
            <a:off x="5686425" y="3765550"/>
            <a:ext cx="1471613"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8" name="Straight Connector 86"/>
          <p:cNvCxnSpPr>
            <a:cxnSpLocks noChangeShapeType="1"/>
          </p:cNvCxnSpPr>
          <p:nvPr/>
        </p:nvCxnSpPr>
        <p:spPr bwMode="auto">
          <a:xfrm>
            <a:off x="7253288" y="3846515"/>
            <a:ext cx="0" cy="216535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 name="Straight Connector 86"/>
          <p:cNvCxnSpPr>
            <a:cxnSpLocks noChangeShapeType="1"/>
          </p:cNvCxnSpPr>
          <p:nvPr/>
        </p:nvCxnSpPr>
        <p:spPr bwMode="auto">
          <a:xfrm>
            <a:off x="5686425" y="4814888"/>
            <a:ext cx="1136650" cy="1587"/>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57440" name="Oval 64"/>
          <p:cNvSpPr>
            <a:spLocks noChangeArrowheads="1"/>
          </p:cNvSpPr>
          <p:nvPr/>
        </p:nvSpPr>
        <p:spPr bwMode="auto">
          <a:xfrm>
            <a:off x="1862138" y="4048126"/>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39" name="Oval 63"/>
          <p:cNvSpPr>
            <a:spLocks noChangeArrowheads="1"/>
          </p:cNvSpPr>
          <p:nvPr/>
        </p:nvSpPr>
        <p:spPr bwMode="auto">
          <a:xfrm>
            <a:off x="2563283" y="3714222"/>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57441" name="Oval 65"/>
          <p:cNvSpPr>
            <a:spLocks noChangeArrowheads="1"/>
          </p:cNvSpPr>
          <p:nvPr/>
        </p:nvSpPr>
        <p:spPr bwMode="auto">
          <a:xfrm>
            <a:off x="1870605" y="2321456"/>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Tree>
    <p:extLst>
      <p:ext uri="{BB962C8B-B14F-4D97-AF65-F5344CB8AC3E}">
        <p14:creationId xmlns="" xmlns:p14="http://schemas.microsoft.com/office/powerpoint/2010/main" val="5037652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425"/>
                                        </p:tgtEl>
                                        <p:attrNameLst>
                                          <p:attrName>style.visibility</p:attrName>
                                        </p:attrNameLst>
                                      </p:cBhvr>
                                      <p:to>
                                        <p:strVal val="visible"/>
                                      </p:to>
                                    </p:set>
                                    <p:animEffect transition="in" filter="fade">
                                      <p:cBhvr>
                                        <p:cTn id="7" dur="500"/>
                                        <p:tgtEl>
                                          <p:spTgt spid="357425"/>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7457"/>
                                        </p:tgtEl>
                                        <p:attrNameLst>
                                          <p:attrName>style.visibility</p:attrName>
                                        </p:attrNameLst>
                                      </p:cBhvr>
                                      <p:to>
                                        <p:strVal val="visible"/>
                                      </p:to>
                                    </p:set>
                                    <p:animEffect transition="in" filter="fade">
                                      <p:cBhvr>
                                        <p:cTn id="11" dur="500"/>
                                        <p:tgtEl>
                                          <p:spTgt spid="35745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7514"/>
                                        </p:tgtEl>
                                        <p:attrNameLst>
                                          <p:attrName>style.visibility</p:attrName>
                                        </p:attrNameLst>
                                      </p:cBhvr>
                                      <p:to>
                                        <p:strVal val="visible"/>
                                      </p:to>
                                    </p:set>
                                    <p:animEffect transition="in" filter="fade">
                                      <p:cBhvr>
                                        <p:cTn id="14" dur="500"/>
                                        <p:tgtEl>
                                          <p:spTgt spid="357514"/>
                                        </p:tgtEl>
                                      </p:cBhvr>
                                    </p:animEffect>
                                  </p:childTnLst>
                                </p:cTn>
                              </p:par>
                            </p:childTnLst>
                          </p:cTn>
                        </p:par>
                        <p:par>
                          <p:cTn id="15" fill="hold" nodeType="with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57389"/>
                                        </p:tgtEl>
                                        <p:attrNameLst>
                                          <p:attrName>style.visibility</p:attrName>
                                        </p:attrNameLst>
                                      </p:cBhvr>
                                      <p:to>
                                        <p:strVal val="visible"/>
                                      </p:to>
                                    </p:set>
                                    <p:animEffect transition="in" filter="fade">
                                      <p:cBhvr>
                                        <p:cTn id="18" dur="500"/>
                                        <p:tgtEl>
                                          <p:spTgt spid="357389"/>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57442"/>
                                        </p:tgtEl>
                                        <p:attrNameLst>
                                          <p:attrName>style.visibility</p:attrName>
                                        </p:attrNameLst>
                                      </p:cBhvr>
                                      <p:to>
                                        <p:strVal val="visible"/>
                                      </p:to>
                                    </p:set>
                                    <p:animEffect transition="in" filter="fade">
                                      <p:cBhvr>
                                        <p:cTn id="22" dur="500"/>
                                        <p:tgtEl>
                                          <p:spTgt spid="3574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7443"/>
                                        </p:tgtEl>
                                        <p:attrNameLst>
                                          <p:attrName>style.visibility</p:attrName>
                                        </p:attrNameLst>
                                      </p:cBhvr>
                                      <p:to>
                                        <p:strVal val="visible"/>
                                      </p:to>
                                    </p:set>
                                    <p:animEffect transition="in" filter="fade">
                                      <p:cBhvr>
                                        <p:cTn id="25" dur="500"/>
                                        <p:tgtEl>
                                          <p:spTgt spid="3574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7518"/>
                                        </p:tgtEl>
                                        <p:attrNameLst>
                                          <p:attrName>style.visibility</p:attrName>
                                        </p:attrNameLst>
                                      </p:cBhvr>
                                      <p:to>
                                        <p:strVal val="visible"/>
                                      </p:to>
                                    </p:set>
                                    <p:animEffect transition="in" filter="fade">
                                      <p:cBhvr>
                                        <p:cTn id="28" dur="500"/>
                                        <p:tgtEl>
                                          <p:spTgt spid="3575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7436"/>
                                        </p:tgtEl>
                                        <p:attrNameLst>
                                          <p:attrName>style.visibility</p:attrName>
                                        </p:attrNameLst>
                                      </p:cBhvr>
                                      <p:to>
                                        <p:strVal val="visible"/>
                                      </p:to>
                                    </p:set>
                                    <p:animEffect transition="in" filter="fade">
                                      <p:cBhvr>
                                        <p:cTn id="33" dur="500"/>
                                        <p:tgtEl>
                                          <p:spTgt spid="357436"/>
                                        </p:tgtEl>
                                      </p:cBhvr>
                                    </p:animEffect>
                                  </p:childTnLst>
                                </p:cTn>
                              </p:par>
                            </p:childTnLst>
                          </p:cTn>
                        </p:par>
                        <p:par>
                          <p:cTn id="34" fill="hold" nodeType="afterGroup">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7458"/>
                                        </p:tgtEl>
                                        <p:attrNameLst>
                                          <p:attrName>style.visibility</p:attrName>
                                        </p:attrNameLst>
                                      </p:cBhvr>
                                      <p:to>
                                        <p:strVal val="visible"/>
                                      </p:to>
                                    </p:set>
                                    <p:animEffect transition="in" filter="fade">
                                      <p:cBhvr>
                                        <p:cTn id="37" dur="500"/>
                                        <p:tgtEl>
                                          <p:spTgt spid="3574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7515"/>
                                        </p:tgtEl>
                                        <p:attrNameLst>
                                          <p:attrName>style.visibility</p:attrName>
                                        </p:attrNameLst>
                                      </p:cBhvr>
                                      <p:to>
                                        <p:strVal val="visible"/>
                                      </p:to>
                                    </p:set>
                                    <p:animEffect transition="in" filter="fade">
                                      <p:cBhvr>
                                        <p:cTn id="40" dur="500"/>
                                        <p:tgtEl>
                                          <p:spTgt spid="357515"/>
                                        </p:tgtEl>
                                      </p:cBhvr>
                                    </p:animEffect>
                                  </p:childTnLst>
                                </p:cTn>
                              </p:par>
                            </p:childTnLst>
                          </p:cTn>
                        </p:par>
                        <p:par>
                          <p:cTn id="41" fill="hold" nodeType="withGroup">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57395"/>
                                        </p:tgtEl>
                                        <p:attrNameLst>
                                          <p:attrName>style.visibility</p:attrName>
                                        </p:attrNameLst>
                                      </p:cBhvr>
                                      <p:to>
                                        <p:strVal val="visible"/>
                                      </p:to>
                                    </p:set>
                                    <p:animEffect transition="in" filter="fade">
                                      <p:cBhvr>
                                        <p:cTn id="44" dur="500"/>
                                        <p:tgtEl>
                                          <p:spTgt spid="357395"/>
                                        </p:tgtEl>
                                      </p:cBhvr>
                                    </p:animEffect>
                                  </p:childTnLst>
                                </p:cTn>
                              </p:par>
                            </p:childTnLst>
                          </p:cTn>
                        </p:par>
                        <p:par>
                          <p:cTn id="45" fill="hold" nodeType="afterGroup">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357454"/>
                                        </p:tgtEl>
                                        <p:attrNameLst>
                                          <p:attrName>style.visibility</p:attrName>
                                        </p:attrNameLst>
                                      </p:cBhvr>
                                      <p:to>
                                        <p:strVal val="visible"/>
                                      </p:to>
                                    </p:set>
                                    <p:animEffect transition="in" filter="fade">
                                      <p:cBhvr>
                                        <p:cTn id="48" dur="500"/>
                                        <p:tgtEl>
                                          <p:spTgt spid="3574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7455"/>
                                        </p:tgtEl>
                                        <p:attrNameLst>
                                          <p:attrName>style.visibility</p:attrName>
                                        </p:attrNameLst>
                                      </p:cBhvr>
                                      <p:to>
                                        <p:strVal val="visible"/>
                                      </p:to>
                                    </p:set>
                                    <p:animEffect transition="in" filter="fade">
                                      <p:cBhvr>
                                        <p:cTn id="51" dur="500"/>
                                        <p:tgtEl>
                                          <p:spTgt spid="3574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7517"/>
                                        </p:tgtEl>
                                        <p:attrNameLst>
                                          <p:attrName>style.visibility</p:attrName>
                                        </p:attrNameLst>
                                      </p:cBhvr>
                                      <p:to>
                                        <p:strVal val="visible"/>
                                      </p:to>
                                    </p:set>
                                    <p:animEffect transition="in" filter="fade">
                                      <p:cBhvr>
                                        <p:cTn id="54" dur="500"/>
                                        <p:tgtEl>
                                          <p:spTgt spid="357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9" grpId="0" animBg="1"/>
      <p:bldP spid="357395" grpId="0" animBg="1"/>
      <p:bldP spid="357425" grpId="0" animBg="1"/>
      <p:bldP spid="357436" grpId="0" animBg="1"/>
      <p:bldP spid="357442" grpId="0" animBg="1"/>
      <p:bldP spid="357443" grpId="0" animBg="1"/>
      <p:bldP spid="357454" grpId="0" animBg="1"/>
      <p:bldP spid="357455" grpId="0" animBg="1"/>
      <p:bldP spid="357457" grpId="0" animBg="1"/>
      <p:bldP spid="357458" grpId="0" animBg="1"/>
      <p:bldP spid="357514" grpId="0"/>
      <p:bldP spid="357515" grpId="0"/>
      <p:bldP spid="357517" grpId="0"/>
      <p:bldP spid="3575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rrowheads="1"/>
          </p:cNvSpPr>
          <p:nvPr>
            <p:ph type="title"/>
          </p:nvPr>
        </p:nvSpPr>
        <p:spPr/>
        <p:txBody>
          <a:bodyPr/>
          <a:lstStyle/>
          <a:p>
            <a:pPr algn="l"/>
            <a:r>
              <a:rPr lang="en-US" dirty="0" smtClean="0"/>
              <a:t>Deadweight Loss and Elasticities</a:t>
            </a:r>
          </a:p>
        </p:txBody>
      </p:sp>
      <p:sp>
        <p:nvSpPr>
          <p:cNvPr id="390147" name="Rectangle 3"/>
          <p:cNvSpPr>
            <a:spLocks noGrp="1" noChangeArrowheads="1"/>
          </p:cNvSpPr>
          <p:nvPr>
            <p:ph type="body" idx="1"/>
          </p:nvPr>
        </p:nvSpPr>
        <p:spPr>
          <a:xfrm>
            <a:off x="228600" y="1066800"/>
            <a:ext cx="8686800" cy="2362200"/>
          </a:xfrm>
        </p:spPr>
        <p:txBody>
          <a:bodyPr>
            <a:normAutofit/>
          </a:bodyPr>
          <a:lstStyle/>
          <a:p>
            <a:r>
              <a:rPr lang="en-US" dirty="0" smtClean="0"/>
              <a:t>If the </a:t>
            </a:r>
            <a:r>
              <a:rPr lang="en-US" dirty="0" smtClean="0">
                <a:solidFill>
                  <a:srgbClr val="990033"/>
                </a:solidFill>
              </a:rPr>
              <a:t>goal</a:t>
            </a:r>
            <a:r>
              <a:rPr lang="en-US" dirty="0" smtClean="0"/>
              <a:t> in in tax policy is </a:t>
            </a:r>
            <a:r>
              <a:rPr lang="en-US" dirty="0" smtClean="0">
                <a:solidFill>
                  <a:srgbClr val="990033"/>
                </a:solidFill>
              </a:rPr>
              <a:t>efficiency</a:t>
            </a:r>
            <a:r>
              <a:rPr lang="en-US" dirty="0" smtClean="0"/>
              <a:t> (</a:t>
            </a:r>
            <a:r>
              <a:rPr lang="en-US" b="1" dirty="0" smtClean="0"/>
              <a:t>minimizing deadweight loss</a:t>
            </a:r>
            <a:r>
              <a:rPr lang="en-US" dirty="0" smtClean="0"/>
              <a:t>), then policymakers should choose the goods with the lowest price </a:t>
            </a:r>
            <a:r>
              <a:rPr lang="en-US" dirty="0" err="1" smtClean="0"/>
              <a:t>elasticities</a:t>
            </a:r>
            <a:r>
              <a:rPr lang="en-US" dirty="0" smtClean="0"/>
              <a:t> or inelastic goods.</a:t>
            </a:r>
          </a:p>
        </p:txBody>
      </p:sp>
      <p:pic>
        <p:nvPicPr>
          <p:cNvPr id="36866" name="Picture 2" descr="http://www.sxc.hu/pic/l/f/fo/foobean01/550152_84366311.jpg"/>
          <p:cNvPicPr>
            <a:picLocks noChangeAspect="1" noChangeArrowheads="1"/>
          </p:cNvPicPr>
          <p:nvPr/>
        </p:nvPicPr>
        <p:blipFill>
          <a:blip r:embed="rId3" cstate="screen">
            <a:extLst>
              <a:ext uri="{28A0092B-C50C-407E-A947-70E740481C1C}">
                <a14:useLocalDpi xmlns="" xmlns:a14="http://schemas.microsoft.com/office/drawing/2010/main" val="0"/>
              </a:ext>
            </a:extLst>
          </a:blip>
          <a:srcRect/>
          <a:stretch>
            <a:fillRect/>
          </a:stretch>
        </p:blipFill>
        <p:spPr bwMode="auto">
          <a:xfrm>
            <a:off x="0" y="3200400"/>
            <a:ext cx="4876800" cy="36576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029200" y="4191000"/>
            <a:ext cx="4038600" cy="1200329"/>
          </a:xfrm>
          <a:prstGeom prst="rect">
            <a:avLst/>
          </a:prstGeom>
          <a:noFill/>
        </p:spPr>
        <p:txBody>
          <a:bodyPr wrap="square" rtlCol="0">
            <a:spAutoFit/>
          </a:bodyPr>
          <a:lstStyle/>
          <a:p>
            <a:r>
              <a:rPr lang="en-US" sz="2400" b="1" i="1" dirty="0" smtClean="0">
                <a:solidFill>
                  <a:schemeClr val="tx1">
                    <a:lumMod val="75000"/>
                    <a:lumOff val="25000"/>
                  </a:schemeClr>
                </a:solidFill>
              </a:rPr>
              <a:t>A tax on insulin would be efficient—but not necessarily fair.</a:t>
            </a:r>
            <a:endParaRPr lang="en-US" sz="2400" b="1" i="1" dirty="0">
              <a:solidFill>
                <a:schemeClr val="tx1">
                  <a:lumMod val="75000"/>
                  <a:lumOff val="25000"/>
                </a:schemeClr>
              </a:solidFill>
            </a:endParaRPr>
          </a:p>
        </p:txBody>
      </p:sp>
    </p:spTree>
    <p:extLst>
      <p:ext uri="{BB962C8B-B14F-4D97-AF65-F5344CB8AC3E}">
        <p14:creationId xmlns="" xmlns:p14="http://schemas.microsoft.com/office/powerpoint/2010/main" val="10047734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500"/>
                                        <p:tgtEl>
                                          <p:spTgt spid="368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deadweight loss?</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government wants to minimize the deadweight loss of taxation, which of the following items are good candidates for an excise tax?</a:t>
            </a:r>
          </a:p>
          <a:p>
            <a:pPr marL="514350" indent="-514350">
              <a:buAutoNum type="alphaLcParenR"/>
            </a:pPr>
            <a:r>
              <a:rPr lang="en-US" dirty="0" smtClean="0"/>
              <a:t>Bottled water</a:t>
            </a:r>
          </a:p>
          <a:p>
            <a:pPr marL="514350" indent="-514350">
              <a:buAutoNum type="alphaLcParenR"/>
            </a:pPr>
            <a:r>
              <a:rPr lang="en-US" dirty="0" smtClean="0"/>
              <a:t>Prescription drugs</a:t>
            </a:r>
          </a:p>
          <a:p>
            <a:pPr marL="514350" indent="-514350">
              <a:buAutoNum type="alphaLcParenR"/>
            </a:pPr>
            <a:r>
              <a:rPr lang="en-US" dirty="0" smtClean="0"/>
              <a:t>Oranges</a:t>
            </a:r>
          </a:p>
          <a:p>
            <a:pPr marL="514350" indent="-514350">
              <a:buAutoNum type="alphaLcParenR"/>
            </a:pPr>
            <a:r>
              <a:rPr lang="en-US" dirty="0" smtClean="0"/>
              <a:t>Batteries</a:t>
            </a:r>
          </a:p>
          <a:p>
            <a:pPr marL="514350" indent="-514350">
              <a:buAutoNum type="alphaLcParenR"/>
            </a:pPr>
            <a:r>
              <a:rPr lang="en-US" dirty="0" smtClean="0"/>
              <a:t>Luxury cars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28600" y="990600"/>
            <a:ext cx="8839200" cy="5867400"/>
          </a:xfrm>
        </p:spPr>
        <p:txBody>
          <a:bodyPr>
            <a:normAutofit fontScale="47500" lnSpcReduction="20000"/>
          </a:bodyPr>
          <a:lstStyle/>
          <a:p>
            <a:r>
              <a:rPr lang="en-US" dirty="0" smtClean="0"/>
              <a:t>The US government would like to help the American carmaker compete internationally, especially for trucks market in the United States.  It imposes an excise tax on foreign truck sold in the US.  The table below shows the pre-tax demand and supply schedules for imported trucks.  </a:t>
            </a:r>
          </a:p>
          <a:p>
            <a:r>
              <a:rPr lang="en-US" dirty="0" smtClean="0"/>
              <a:t> </a:t>
            </a:r>
          </a:p>
          <a:p>
            <a:pPr lvl="0"/>
            <a:r>
              <a:rPr lang="en-US" dirty="0" smtClean="0"/>
              <a:t>a) In </a:t>
            </a:r>
            <a:r>
              <a:rPr lang="en-US" dirty="0" smtClean="0"/>
              <a:t>the absence of government interference, what is the equilibrium quantity and price of an imported truck?</a:t>
            </a:r>
          </a:p>
          <a:p>
            <a:pPr lvl="0"/>
            <a:r>
              <a:rPr lang="en-US" dirty="0" smtClean="0"/>
              <a:t>b) Assume </a:t>
            </a:r>
            <a:r>
              <a:rPr lang="en-US" dirty="0" smtClean="0"/>
              <a:t>that the US government imposes the consumers an excise tax of $3,000 each.  Sketch a diagram showing this tax.  Figure out the ratio of elasticity between producers and consumers, and which one is more elastic to the change in price?</a:t>
            </a:r>
          </a:p>
          <a:p>
            <a:pPr lvl="0"/>
            <a:r>
              <a:rPr lang="en-US" dirty="0" smtClean="0"/>
              <a:t>c) How </a:t>
            </a:r>
            <a:r>
              <a:rPr lang="en-US" dirty="0" smtClean="0"/>
              <a:t>many imported trucks are now sold and at what price?  How much the foreign truck-maker receive per truck?</a:t>
            </a:r>
          </a:p>
          <a:p>
            <a:pPr lvl="0"/>
            <a:r>
              <a:rPr lang="en-US" dirty="0" smtClean="0"/>
              <a:t>d) Calculate </a:t>
            </a:r>
            <a:r>
              <a:rPr lang="en-US" dirty="0" smtClean="0"/>
              <a:t>the government revenue raised by the excise tax.</a:t>
            </a:r>
          </a:p>
          <a:p>
            <a:pPr lvl="0"/>
            <a:r>
              <a:rPr lang="en-US" dirty="0" smtClean="0"/>
              <a:t>e) Assess </a:t>
            </a:r>
            <a:r>
              <a:rPr lang="en-US" dirty="0" smtClean="0"/>
              <a:t>the impact of this tax:  Who benefits?  Who does it hurt? </a:t>
            </a:r>
          </a:p>
          <a:p>
            <a:pPr lvl="0"/>
            <a:r>
              <a:rPr lang="en-US" dirty="0" smtClean="0"/>
              <a:t>f) Calculate </a:t>
            </a:r>
            <a:r>
              <a:rPr lang="en-US" dirty="0" smtClean="0"/>
              <a:t>the deadweight loss that arises due to this tax.</a:t>
            </a:r>
          </a:p>
          <a:p>
            <a:r>
              <a:rPr lang="en-US" dirty="0" smtClean="0"/>
              <a:t> </a:t>
            </a:r>
          </a:p>
          <a:p>
            <a:r>
              <a:rPr lang="en-US" u="sng" dirty="0" smtClean="0"/>
              <a:t>Price ($)		</a:t>
            </a:r>
            <a:r>
              <a:rPr lang="en-US" u="sng" dirty="0" err="1" smtClean="0"/>
              <a:t>Qd</a:t>
            </a:r>
            <a:r>
              <a:rPr lang="en-US" u="sng" dirty="0" smtClean="0"/>
              <a:t>	Qs</a:t>
            </a:r>
            <a:endParaRPr lang="en-US" dirty="0" smtClean="0"/>
          </a:p>
          <a:p>
            <a:r>
              <a:rPr lang="en-US" dirty="0" smtClean="0"/>
              <a:t>32,000		100	400</a:t>
            </a:r>
          </a:p>
          <a:p>
            <a:r>
              <a:rPr lang="en-US" dirty="0" smtClean="0"/>
              <a:t>31,000		200	350</a:t>
            </a:r>
          </a:p>
          <a:p>
            <a:r>
              <a:rPr lang="en-US" dirty="0" smtClean="0"/>
              <a:t>30,000		300	300</a:t>
            </a:r>
          </a:p>
          <a:p>
            <a:r>
              <a:rPr lang="en-US" dirty="0" smtClean="0"/>
              <a:t>29,000		400	250</a:t>
            </a:r>
          </a:p>
          <a:p>
            <a:r>
              <a:rPr lang="en-US" dirty="0" smtClean="0"/>
              <a:t>28,000		500	200</a:t>
            </a:r>
          </a:p>
          <a:p>
            <a:r>
              <a:rPr lang="en-US" dirty="0" smtClean="0"/>
              <a:t>27,000		600	150</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so called “Sin Tax” is a kind of tax levied on consumption of tobacco, cigarettes, liquor, marijuana, etc.    </a:t>
            </a:r>
          </a:p>
          <a:p>
            <a:r>
              <a:rPr lang="en-US" dirty="0" smtClean="0"/>
              <a:t>The following are the demand and supply equations of alcoholic beverages respectively; </a:t>
            </a:r>
            <a:r>
              <a:rPr lang="en-US" dirty="0" err="1" smtClean="0"/>
              <a:t>Qd</a:t>
            </a:r>
            <a:r>
              <a:rPr lang="en-US" dirty="0" smtClean="0"/>
              <a:t> = 53 – 3P; and Qs = -10 + 6P; suppose the government imposed an excise tax on the sellers by $3 per drink. </a:t>
            </a:r>
          </a:p>
          <a:p>
            <a:r>
              <a:rPr lang="en-US" dirty="0" smtClean="0"/>
              <a:t> </a:t>
            </a:r>
          </a:p>
          <a:p>
            <a:pPr lvl="0"/>
            <a:r>
              <a:rPr lang="en-US" dirty="0" smtClean="0"/>
              <a:t>Calculate the equilibrium price and quantity before tax is levied. </a:t>
            </a:r>
          </a:p>
          <a:p>
            <a:pPr lvl="0"/>
            <a:r>
              <a:rPr lang="en-US" dirty="0" smtClean="0"/>
              <a:t>Graph the curves, and show what happened when excise tax is levied, which curve will shift? </a:t>
            </a:r>
          </a:p>
          <a:p>
            <a:pPr lvl="0"/>
            <a:r>
              <a:rPr lang="en-US" dirty="0" smtClean="0"/>
              <a:t>What is the incidence of tax (who pays how much)? (hint: look at the slopes of demand/supply) </a:t>
            </a:r>
          </a:p>
          <a:p>
            <a:pPr lvl="0"/>
            <a:r>
              <a:rPr lang="en-US" dirty="0" smtClean="0"/>
              <a:t>Calculate the government tax revenue, and the deadweight loss.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Excise Tax   and   Incidence of Tax</a:t>
            </a:r>
            <a:endParaRPr lang="en-US" dirty="0"/>
          </a:p>
        </p:txBody>
      </p:sp>
      <p:sp>
        <p:nvSpPr>
          <p:cNvPr id="3" name="Content Placeholder 2"/>
          <p:cNvSpPr>
            <a:spLocks noGrp="1"/>
          </p:cNvSpPr>
          <p:nvPr>
            <p:ph idx="1"/>
          </p:nvPr>
        </p:nvSpPr>
        <p:spPr>
          <a:xfrm>
            <a:off x="228600" y="990600"/>
            <a:ext cx="8839200" cy="5029200"/>
          </a:xfrm>
        </p:spPr>
        <p:txBody>
          <a:bodyPr/>
          <a:lstStyle/>
          <a:p>
            <a:r>
              <a:rPr lang="en-US" b="0" dirty="0" smtClean="0"/>
              <a:t>Taxes drive a wedge between the price buyers pay and the price sellers receive.</a:t>
            </a:r>
          </a:p>
          <a:p>
            <a:r>
              <a:rPr lang="en-US" b="0" dirty="0" smtClean="0"/>
              <a:t>To analyze the effects, we’ll graph two scenarios:</a:t>
            </a:r>
          </a:p>
          <a:p>
            <a:pPr marL="1371600" lvl="2" indent="-457200">
              <a:buBlip>
                <a:blip r:embed="rId2"/>
              </a:buBlip>
            </a:pPr>
            <a:r>
              <a:rPr lang="en-US" sz="3200" dirty="0" smtClean="0">
                <a:solidFill>
                  <a:schemeClr val="accent1">
                    <a:lumMod val="75000"/>
                  </a:schemeClr>
                </a:solidFill>
              </a:rPr>
              <a:t>when the tax is levied on sellers</a:t>
            </a:r>
          </a:p>
          <a:p>
            <a:pPr marL="1371600" lvl="2" indent="-457200">
              <a:buBlip>
                <a:blip r:embed="rId2"/>
              </a:buBlip>
            </a:pPr>
            <a:r>
              <a:rPr lang="en-US" sz="3200" dirty="0" smtClean="0">
                <a:solidFill>
                  <a:schemeClr val="accent1">
                    <a:lumMod val="75000"/>
                  </a:schemeClr>
                </a:solidFill>
              </a:rPr>
              <a:t>when </a:t>
            </a:r>
            <a:r>
              <a:rPr lang="en-US" sz="3200" dirty="0">
                <a:solidFill>
                  <a:schemeClr val="accent1">
                    <a:lumMod val="75000"/>
                  </a:schemeClr>
                </a:solidFill>
              </a:rPr>
              <a:t>the tax is levied on </a:t>
            </a:r>
            <a:r>
              <a:rPr lang="en-US" sz="3200" dirty="0" smtClean="0">
                <a:solidFill>
                  <a:schemeClr val="accent1">
                    <a:lumMod val="75000"/>
                  </a:schemeClr>
                </a:solidFill>
              </a:rPr>
              <a:t>buyers</a:t>
            </a:r>
            <a:endParaRPr lang="en-US" sz="3200" dirty="0">
              <a:solidFill>
                <a:schemeClr val="accent1">
                  <a:lumMod val="75000"/>
                </a:schemeClr>
              </a:solidFill>
            </a:endParaRPr>
          </a:p>
          <a:p>
            <a:r>
              <a:rPr lang="en-US" dirty="0"/>
              <a:t>The </a:t>
            </a:r>
            <a:r>
              <a:rPr lang="en-US" dirty="0">
                <a:solidFill>
                  <a:srgbClr val="990033"/>
                </a:solidFill>
              </a:rPr>
              <a:t>incidence</a:t>
            </a:r>
            <a:r>
              <a:rPr lang="en-US" dirty="0"/>
              <a:t> of a tax is a </a:t>
            </a:r>
            <a:r>
              <a:rPr lang="en-US" dirty="0" smtClean="0"/>
              <a:t>measure of </a:t>
            </a:r>
            <a:r>
              <a:rPr lang="en-US" dirty="0"/>
              <a:t>who really pays </a:t>
            </a:r>
            <a:r>
              <a:rPr lang="en-US" dirty="0" smtClean="0"/>
              <a:t>it, and how the tax is divided, and how much consumers pay portion of the tax, and how much portion of the tax is absorbed by the producers.</a:t>
            </a:r>
          </a:p>
          <a:p>
            <a:endParaRPr lang="en-US" dirty="0"/>
          </a:p>
        </p:txBody>
      </p:sp>
    </p:spTree>
    <p:extLst>
      <p:ext uri="{BB962C8B-B14F-4D97-AF65-F5344CB8AC3E}">
        <p14:creationId xmlns="" xmlns:p14="http://schemas.microsoft.com/office/powerpoint/2010/main" val="3679728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rrowheads="1"/>
          </p:cNvSpPr>
          <p:nvPr>
            <p:ph type="title"/>
          </p:nvPr>
        </p:nvSpPr>
        <p:spPr/>
        <p:txBody>
          <a:bodyPr>
            <a:normAutofit/>
          </a:bodyPr>
          <a:lstStyle/>
          <a:p>
            <a:pPr algn="l"/>
            <a:r>
              <a:rPr lang="en-US" sz="4000" dirty="0" smtClean="0"/>
              <a:t>An Excise Tax Imposed on PRODUCERS</a:t>
            </a:r>
          </a:p>
        </p:txBody>
      </p:sp>
      <p:cxnSp>
        <p:nvCxnSpPr>
          <p:cNvPr id="548914" name="Straight Connector 86"/>
          <p:cNvCxnSpPr>
            <a:cxnSpLocks noChangeShapeType="1"/>
          </p:cNvCxnSpPr>
          <p:nvPr/>
        </p:nvCxnSpPr>
        <p:spPr bwMode="auto">
          <a:xfrm>
            <a:off x="6238875" y="3535363"/>
            <a:ext cx="0" cy="18716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3797300" y="3508375"/>
            <a:ext cx="2378075" cy="1588"/>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2" name="Straight Connector 86"/>
          <p:cNvCxnSpPr>
            <a:cxnSpLocks noChangeShapeType="1"/>
          </p:cNvCxnSpPr>
          <p:nvPr/>
        </p:nvCxnSpPr>
        <p:spPr bwMode="auto">
          <a:xfrm>
            <a:off x="4960938" y="2949575"/>
            <a:ext cx="0" cy="245745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3" name="Straight Connector 86"/>
          <p:cNvCxnSpPr>
            <a:cxnSpLocks noChangeShapeType="1"/>
          </p:cNvCxnSpPr>
          <p:nvPr/>
        </p:nvCxnSpPr>
        <p:spPr bwMode="auto">
          <a:xfrm>
            <a:off x="3797300" y="4017963"/>
            <a:ext cx="1138238"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4" name="Straight Connector 86"/>
          <p:cNvCxnSpPr>
            <a:cxnSpLocks noChangeShapeType="1"/>
          </p:cNvCxnSpPr>
          <p:nvPr/>
        </p:nvCxnSpPr>
        <p:spPr bwMode="auto">
          <a:xfrm>
            <a:off x="3757613" y="2967038"/>
            <a:ext cx="11366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38954" name="Rectangle 10"/>
          <p:cNvSpPr>
            <a:spLocks noChangeArrowheads="1"/>
          </p:cNvSpPr>
          <p:nvPr/>
        </p:nvSpPr>
        <p:spPr bwMode="auto">
          <a:xfrm>
            <a:off x="7591425" y="2736850"/>
            <a:ext cx="18755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S</a:t>
            </a:r>
            <a:r>
              <a:rPr lang="en-US" sz="1400" baseline="-25000" dirty="0" smtClean="0">
                <a:solidFill>
                  <a:srgbClr val="000000"/>
                </a:solidFill>
                <a:latin typeface="Myriad Pro" pitchFamily="34" charset="0"/>
              </a:rPr>
              <a:t>1</a:t>
            </a:r>
            <a:endParaRPr lang="en-US" sz="1400" baseline="-25000" dirty="0">
              <a:latin typeface="Myriad Pro" pitchFamily="34" charset="0"/>
            </a:endParaRPr>
          </a:p>
        </p:txBody>
      </p:sp>
      <p:sp>
        <p:nvSpPr>
          <p:cNvPr id="338955" name="Rectangle 11"/>
          <p:cNvSpPr>
            <a:spLocks noChangeArrowheads="1"/>
          </p:cNvSpPr>
          <p:nvPr/>
        </p:nvSpPr>
        <p:spPr bwMode="auto">
          <a:xfrm>
            <a:off x="7685088" y="2847975"/>
            <a:ext cx="6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endParaRPr lang="en-US" sz="1400" dirty="0">
              <a:latin typeface="Myriad Pro" pitchFamily="34" charset="0"/>
            </a:endParaRPr>
          </a:p>
        </p:txBody>
      </p:sp>
      <p:sp>
        <p:nvSpPr>
          <p:cNvPr id="338956" name="Rectangle 12"/>
          <p:cNvSpPr>
            <a:spLocks noChangeArrowheads="1"/>
          </p:cNvSpPr>
          <p:nvPr/>
        </p:nvSpPr>
        <p:spPr bwMode="auto">
          <a:xfrm>
            <a:off x="7600950" y="1679575"/>
            <a:ext cx="18755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Myriad Pro" pitchFamily="34" charset="0"/>
              </a:rPr>
              <a:t>S</a:t>
            </a:r>
            <a:r>
              <a:rPr lang="en-US" sz="1400" baseline="-25000" dirty="0" smtClean="0">
                <a:solidFill>
                  <a:srgbClr val="000000"/>
                </a:solidFill>
                <a:latin typeface="Myriad Pro" pitchFamily="34" charset="0"/>
              </a:rPr>
              <a:t>2</a:t>
            </a:r>
            <a:endParaRPr lang="en-US" sz="1400" baseline="-25000" dirty="0">
              <a:latin typeface="Myriad Pro" pitchFamily="34" charset="0"/>
            </a:endParaRPr>
          </a:p>
        </p:txBody>
      </p:sp>
      <p:sp>
        <p:nvSpPr>
          <p:cNvPr id="338958" name="Rectangle 14"/>
          <p:cNvSpPr>
            <a:spLocks noChangeArrowheads="1"/>
          </p:cNvSpPr>
          <p:nvPr/>
        </p:nvSpPr>
        <p:spPr bwMode="auto">
          <a:xfrm>
            <a:off x="4930775" y="263683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A</a:t>
            </a:r>
            <a:endParaRPr lang="en-US" sz="1400" i="1" dirty="0">
              <a:latin typeface="Myriad Pro" pitchFamily="34" charset="0"/>
            </a:endParaRPr>
          </a:p>
        </p:txBody>
      </p:sp>
      <p:sp>
        <p:nvSpPr>
          <p:cNvPr id="338959" name="Rectangle 15"/>
          <p:cNvSpPr>
            <a:spLocks noChangeArrowheads="1"/>
          </p:cNvSpPr>
          <p:nvPr/>
        </p:nvSpPr>
        <p:spPr bwMode="auto">
          <a:xfrm>
            <a:off x="5040313" y="4024313"/>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B</a:t>
            </a:r>
            <a:endParaRPr lang="en-US" sz="1400" i="1" dirty="0">
              <a:latin typeface="Myriad Pro" pitchFamily="34" charset="0"/>
            </a:endParaRPr>
          </a:p>
        </p:txBody>
      </p:sp>
      <p:sp>
        <p:nvSpPr>
          <p:cNvPr id="338960" name="Line 16"/>
          <p:cNvSpPr>
            <a:spLocks noChangeShapeType="1"/>
          </p:cNvSpPr>
          <p:nvPr/>
        </p:nvSpPr>
        <p:spPr bwMode="auto">
          <a:xfrm>
            <a:off x="3681413" y="1903413"/>
            <a:ext cx="12065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1" name="Line 17"/>
          <p:cNvSpPr>
            <a:spLocks noChangeShapeType="1"/>
          </p:cNvSpPr>
          <p:nvPr/>
        </p:nvSpPr>
        <p:spPr bwMode="auto">
          <a:xfrm>
            <a:off x="3681413" y="2959100"/>
            <a:ext cx="12065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2" name="Line 18"/>
          <p:cNvSpPr>
            <a:spLocks noChangeShapeType="1"/>
          </p:cNvSpPr>
          <p:nvPr/>
        </p:nvSpPr>
        <p:spPr bwMode="auto">
          <a:xfrm>
            <a:off x="3681413" y="4013200"/>
            <a:ext cx="12065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3" name="Line 19"/>
          <p:cNvSpPr>
            <a:spLocks noChangeShapeType="1"/>
          </p:cNvSpPr>
          <p:nvPr/>
        </p:nvSpPr>
        <p:spPr bwMode="auto">
          <a:xfrm>
            <a:off x="3681413" y="5065713"/>
            <a:ext cx="120650"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4" name="Line 20"/>
          <p:cNvSpPr>
            <a:spLocks noChangeShapeType="1"/>
          </p:cNvSpPr>
          <p:nvPr/>
        </p:nvSpPr>
        <p:spPr bwMode="auto">
          <a:xfrm>
            <a:off x="4967288" y="5451475"/>
            <a:ext cx="0" cy="138113"/>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5" name="Line 21"/>
          <p:cNvSpPr>
            <a:spLocks noChangeShapeType="1"/>
          </p:cNvSpPr>
          <p:nvPr/>
        </p:nvSpPr>
        <p:spPr bwMode="auto">
          <a:xfrm>
            <a:off x="6254750" y="5451475"/>
            <a:ext cx="0" cy="138113"/>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6" name="Line 22"/>
          <p:cNvSpPr>
            <a:spLocks noChangeShapeType="1"/>
          </p:cNvSpPr>
          <p:nvPr/>
        </p:nvSpPr>
        <p:spPr bwMode="auto">
          <a:xfrm>
            <a:off x="7546975" y="5451475"/>
            <a:ext cx="0" cy="138113"/>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67" name="Rectangle 23"/>
          <p:cNvSpPr>
            <a:spLocks noChangeArrowheads="1"/>
          </p:cNvSpPr>
          <p:nvPr/>
        </p:nvSpPr>
        <p:spPr bwMode="auto">
          <a:xfrm>
            <a:off x="3495675" y="5637213"/>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a:latin typeface="Myriad Pro" pitchFamily="34" charset="0"/>
            </a:endParaRPr>
          </a:p>
        </p:txBody>
      </p:sp>
      <p:sp>
        <p:nvSpPr>
          <p:cNvPr id="338968" name="Rectangle 24"/>
          <p:cNvSpPr>
            <a:spLocks noChangeArrowheads="1"/>
          </p:cNvSpPr>
          <p:nvPr/>
        </p:nvSpPr>
        <p:spPr bwMode="auto">
          <a:xfrm>
            <a:off x="4768850" y="5637213"/>
            <a:ext cx="40235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5,000</a:t>
            </a:r>
            <a:endParaRPr lang="en-US" sz="1400">
              <a:latin typeface="Myriad Pro" pitchFamily="34" charset="0"/>
            </a:endParaRPr>
          </a:p>
        </p:txBody>
      </p:sp>
      <p:sp>
        <p:nvSpPr>
          <p:cNvPr id="338969" name="Rectangle 25"/>
          <p:cNvSpPr>
            <a:spLocks noChangeArrowheads="1"/>
          </p:cNvSpPr>
          <p:nvPr/>
        </p:nvSpPr>
        <p:spPr bwMode="auto">
          <a:xfrm>
            <a:off x="6043613" y="5637213"/>
            <a:ext cx="4937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10,000</a:t>
            </a:r>
            <a:endParaRPr lang="en-US" sz="1400">
              <a:latin typeface="Myriad Pro" pitchFamily="34" charset="0"/>
            </a:endParaRPr>
          </a:p>
        </p:txBody>
      </p:sp>
      <p:sp>
        <p:nvSpPr>
          <p:cNvPr id="338970" name="Rectangle 26"/>
          <p:cNvSpPr>
            <a:spLocks noChangeArrowheads="1"/>
          </p:cNvSpPr>
          <p:nvPr/>
        </p:nvSpPr>
        <p:spPr bwMode="auto">
          <a:xfrm>
            <a:off x="7289800" y="5637213"/>
            <a:ext cx="4937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15,000</a:t>
            </a:r>
            <a:endParaRPr lang="en-US" sz="1400">
              <a:latin typeface="Myriad Pro" pitchFamily="34" charset="0"/>
            </a:endParaRPr>
          </a:p>
        </p:txBody>
      </p:sp>
      <p:sp>
        <p:nvSpPr>
          <p:cNvPr id="338971" name="Rectangle 27"/>
          <p:cNvSpPr>
            <a:spLocks noChangeArrowheads="1"/>
          </p:cNvSpPr>
          <p:nvPr/>
        </p:nvSpPr>
        <p:spPr bwMode="auto">
          <a:xfrm>
            <a:off x="3222625" y="1792288"/>
            <a:ext cx="36548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$140</a:t>
            </a:r>
            <a:endParaRPr lang="en-US" sz="1400">
              <a:latin typeface="Myriad Pro" pitchFamily="34" charset="0"/>
            </a:endParaRPr>
          </a:p>
        </p:txBody>
      </p:sp>
      <p:sp>
        <p:nvSpPr>
          <p:cNvPr id="338972" name="Rectangle 28"/>
          <p:cNvSpPr>
            <a:spLocks noChangeArrowheads="1"/>
          </p:cNvSpPr>
          <p:nvPr/>
        </p:nvSpPr>
        <p:spPr bwMode="auto">
          <a:xfrm>
            <a:off x="3313113" y="2317750"/>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120</a:t>
            </a:r>
            <a:endParaRPr lang="en-US" sz="1400">
              <a:latin typeface="Myriad Pro" pitchFamily="34" charset="0"/>
            </a:endParaRPr>
          </a:p>
        </p:txBody>
      </p:sp>
      <p:sp>
        <p:nvSpPr>
          <p:cNvPr id="338973" name="Rectangle 29"/>
          <p:cNvSpPr>
            <a:spLocks noChangeArrowheads="1"/>
          </p:cNvSpPr>
          <p:nvPr/>
        </p:nvSpPr>
        <p:spPr bwMode="auto">
          <a:xfrm>
            <a:off x="3313113" y="2847975"/>
            <a:ext cx="27411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100</a:t>
            </a:r>
            <a:endParaRPr lang="en-US" sz="1400">
              <a:latin typeface="Myriad Pro" pitchFamily="34" charset="0"/>
            </a:endParaRPr>
          </a:p>
        </p:txBody>
      </p:sp>
      <p:sp>
        <p:nvSpPr>
          <p:cNvPr id="338974" name="Rectangle 30"/>
          <p:cNvSpPr>
            <a:spLocks noChangeArrowheads="1"/>
          </p:cNvSpPr>
          <p:nvPr/>
        </p:nvSpPr>
        <p:spPr bwMode="auto">
          <a:xfrm>
            <a:off x="3405188" y="337343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80</a:t>
            </a:r>
            <a:endParaRPr lang="en-US" sz="1400">
              <a:latin typeface="Myriad Pro" pitchFamily="34" charset="0"/>
            </a:endParaRPr>
          </a:p>
        </p:txBody>
      </p:sp>
      <p:sp>
        <p:nvSpPr>
          <p:cNvPr id="338975" name="Rectangle 31"/>
          <p:cNvSpPr>
            <a:spLocks noChangeArrowheads="1"/>
          </p:cNvSpPr>
          <p:nvPr/>
        </p:nvSpPr>
        <p:spPr bwMode="auto">
          <a:xfrm>
            <a:off x="3405188" y="3900488"/>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60</a:t>
            </a:r>
            <a:endParaRPr lang="en-US" sz="1400">
              <a:latin typeface="Myriad Pro" pitchFamily="34" charset="0"/>
            </a:endParaRPr>
          </a:p>
        </p:txBody>
      </p:sp>
      <p:sp>
        <p:nvSpPr>
          <p:cNvPr id="338976" name="Rectangle 32"/>
          <p:cNvSpPr>
            <a:spLocks noChangeArrowheads="1"/>
          </p:cNvSpPr>
          <p:nvPr/>
        </p:nvSpPr>
        <p:spPr bwMode="auto">
          <a:xfrm>
            <a:off x="3405188" y="4429125"/>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40</a:t>
            </a:r>
            <a:endParaRPr lang="en-US" sz="1400">
              <a:latin typeface="Myriad Pro" pitchFamily="34" charset="0"/>
            </a:endParaRPr>
          </a:p>
        </p:txBody>
      </p:sp>
      <p:sp>
        <p:nvSpPr>
          <p:cNvPr id="338977" name="Rectangle 33"/>
          <p:cNvSpPr>
            <a:spLocks noChangeArrowheads="1"/>
          </p:cNvSpPr>
          <p:nvPr/>
        </p:nvSpPr>
        <p:spPr bwMode="auto">
          <a:xfrm>
            <a:off x="3405188" y="4956175"/>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20</a:t>
            </a:r>
            <a:endParaRPr lang="en-US" sz="1400">
              <a:latin typeface="Myriad Pro" pitchFamily="34" charset="0"/>
            </a:endParaRPr>
          </a:p>
        </p:txBody>
      </p:sp>
      <p:sp>
        <p:nvSpPr>
          <p:cNvPr id="338978" name="Rectangle 34"/>
          <p:cNvSpPr>
            <a:spLocks noChangeArrowheads="1"/>
          </p:cNvSpPr>
          <p:nvPr/>
        </p:nvSpPr>
        <p:spPr bwMode="auto">
          <a:xfrm>
            <a:off x="7231063" y="5910263"/>
            <a:ext cx="107473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Quantity of hotel rooms</a:t>
            </a:r>
            <a:endParaRPr lang="en-US" sz="1400">
              <a:latin typeface="Myriad Pro" pitchFamily="34" charset="0"/>
            </a:endParaRPr>
          </a:p>
        </p:txBody>
      </p:sp>
      <p:sp>
        <p:nvSpPr>
          <p:cNvPr id="338979" name="Rectangle 35"/>
          <p:cNvSpPr>
            <a:spLocks noChangeArrowheads="1"/>
          </p:cNvSpPr>
          <p:nvPr/>
        </p:nvSpPr>
        <p:spPr bwMode="auto">
          <a:xfrm>
            <a:off x="2971800" y="990600"/>
            <a:ext cx="10890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a:t>
            </a:r>
            <a:endParaRPr lang="en-US" sz="1400">
              <a:latin typeface="Myriad Pro" pitchFamily="34" charset="0"/>
            </a:endParaRPr>
          </a:p>
        </p:txBody>
      </p:sp>
      <p:sp>
        <p:nvSpPr>
          <p:cNvPr id="338980" name="Rectangle 36"/>
          <p:cNvSpPr>
            <a:spLocks noChangeArrowheads="1"/>
          </p:cNvSpPr>
          <p:nvPr/>
        </p:nvSpPr>
        <p:spPr bwMode="auto">
          <a:xfrm>
            <a:off x="7607300" y="3913188"/>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D</a:t>
            </a:r>
            <a:endParaRPr lang="en-US" sz="1400" i="1" dirty="0">
              <a:latin typeface="Myriad Pro" pitchFamily="34" charset="0"/>
            </a:endParaRPr>
          </a:p>
        </p:txBody>
      </p:sp>
      <p:sp>
        <p:nvSpPr>
          <p:cNvPr id="338981" name="Rectangle 37"/>
          <p:cNvSpPr>
            <a:spLocks noChangeArrowheads="1"/>
          </p:cNvSpPr>
          <p:nvPr/>
        </p:nvSpPr>
        <p:spPr bwMode="auto">
          <a:xfrm>
            <a:off x="6235700" y="3176588"/>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Myriad Pro" pitchFamily="34" charset="0"/>
              </a:rPr>
              <a:t>E</a:t>
            </a:r>
            <a:endParaRPr lang="en-US" sz="1400" i="1" dirty="0">
              <a:latin typeface="Myriad Pro" pitchFamily="34" charset="0"/>
            </a:endParaRPr>
          </a:p>
        </p:txBody>
      </p:sp>
      <p:sp>
        <p:nvSpPr>
          <p:cNvPr id="338982" name="Line 38"/>
          <p:cNvSpPr>
            <a:spLocks noChangeShapeType="1"/>
          </p:cNvSpPr>
          <p:nvPr/>
        </p:nvSpPr>
        <p:spPr bwMode="auto">
          <a:xfrm flipV="1">
            <a:off x="6891338" y="2406650"/>
            <a:ext cx="0" cy="719138"/>
          </a:xfrm>
          <a:prstGeom prst="line">
            <a:avLst/>
          </a:prstGeom>
          <a:noFill/>
          <a:ln w="3016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83" name="Freeform 39"/>
          <p:cNvSpPr>
            <a:spLocks/>
          </p:cNvSpPr>
          <p:nvPr/>
        </p:nvSpPr>
        <p:spPr bwMode="auto">
          <a:xfrm>
            <a:off x="6845300" y="2284413"/>
            <a:ext cx="85725" cy="168275"/>
          </a:xfrm>
          <a:custGeom>
            <a:avLst/>
            <a:gdLst>
              <a:gd name="T0" fmla="*/ 9 w 17"/>
              <a:gd name="T1" fmla="*/ 24 h 29"/>
              <a:gd name="T2" fmla="*/ 0 w 17"/>
              <a:gd name="T3" fmla="*/ 29 h 29"/>
              <a:gd name="T4" fmla="*/ 0 w 17"/>
              <a:gd name="T5" fmla="*/ 29 h 29"/>
              <a:gd name="T6" fmla="*/ 5 w 17"/>
              <a:gd name="T7" fmla="*/ 14 h 29"/>
              <a:gd name="T8" fmla="*/ 9 w 17"/>
              <a:gd name="T9" fmla="*/ 0 h 29"/>
              <a:gd name="T10" fmla="*/ 12 w 17"/>
              <a:gd name="T11" fmla="*/ 14 h 29"/>
              <a:gd name="T12" fmla="*/ 17 w 17"/>
              <a:gd name="T13" fmla="*/ 29 h 29"/>
              <a:gd name="T14" fmla="*/ 17 w 17"/>
              <a:gd name="T15" fmla="*/ 29 h 29"/>
              <a:gd name="T16" fmla="*/ 9 w 17"/>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9">
                <a:moveTo>
                  <a:pt x="9" y="24"/>
                </a:moveTo>
                <a:cubicBezTo>
                  <a:pt x="0" y="29"/>
                  <a:pt x="0" y="29"/>
                  <a:pt x="0" y="29"/>
                </a:cubicBezTo>
                <a:cubicBezTo>
                  <a:pt x="0" y="29"/>
                  <a:pt x="0" y="29"/>
                  <a:pt x="0" y="29"/>
                </a:cubicBezTo>
                <a:cubicBezTo>
                  <a:pt x="5" y="14"/>
                  <a:pt x="5" y="14"/>
                  <a:pt x="5" y="14"/>
                </a:cubicBezTo>
                <a:cubicBezTo>
                  <a:pt x="6" y="10"/>
                  <a:pt x="8" y="5"/>
                  <a:pt x="9" y="0"/>
                </a:cubicBezTo>
                <a:cubicBezTo>
                  <a:pt x="10" y="5"/>
                  <a:pt x="11" y="10"/>
                  <a:pt x="12" y="14"/>
                </a:cubicBezTo>
                <a:cubicBezTo>
                  <a:pt x="17" y="29"/>
                  <a:pt x="17" y="29"/>
                  <a:pt x="17" y="29"/>
                </a:cubicBezTo>
                <a:cubicBezTo>
                  <a:pt x="17" y="29"/>
                  <a:pt x="17" y="29"/>
                  <a:pt x="17" y="29"/>
                </a:cubicBezTo>
                <a:lnTo>
                  <a:pt x="9"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84" name="Freeform 40"/>
          <p:cNvSpPr>
            <a:spLocks/>
          </p:cNvSpPr>
          <p:nvPr/>
        </p:nvSpPr>
        <p:spPr bwMode="auto">
          <a:xfrm>
            <a:off x="3084513" y="2986088"/>
            <a:ext cx="127000" cy="1047750"/>
          </a:xfrm>
          <a:custGeom>
            <a:avLst/>
            <a:gdLst>
              <a:gd name="T0" fmla="*/ 25 w 25"/>
              <a:gd name="T1" fmla="*/ 182 h 182"/>
              <a:gd name="T2" fmla="*/ 10 w 25"/>
              <a:gd name="T3" fmla="*/ 166 h 182"/>
              <a:gd name="T4" fmla="*/ 10 w 25"/>
              <a:gd name="T5" fmla="*/ 101 h 182"/>
              <a:gd name="T6" fmla="*/ 0 w 25"/>
              <a:gd name="T7" fmla="*/ 91 h 182"/>
              <a:gd name="T8" fmla="*/ 10 w 25"/>
              <a:gd name="T9" fmla="*/ 80 h 182"/>
              <a:gd name="T10" fmla="*/ 10 w 25"/>
              <a:gd name="T11" fmla="*/ 16 h 182"/>
              <a:gd name="T12" fmla="*/ 25 w 25"/>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25" h="182">
                <a:moveTo>
                  <a:pt x="25" y="182"/>
                </a:moveTo>
                <a:cubicBezTo>
                  <a:pt x="15" y="182"/>
                  <a:pt x="10" y="179"/>
                  <a:pt x="10" y="166"/>
                </a:cubicBezTo>
                <a:cubicBezTo>
                  <a:pt x="10" y="163"/>
                  <a:pt x="10" y="104"/>
                  <a:pt x="10" y="101"/>
                </a:cubicBezTo>
                <a:cubicBezTo>
                  <a:pt x="10" y="98"/>
                  <a:pt x="8" y="91"/>
                  <a:pt x="0" y="91"/>
                </a:cubicBezTo>
                <a:cubicBezTo>
                  <a:pt x="8" y="91"/>
                  <a:pt x="10" y="84"/>
                  <a:pt x="10" y="80"/>
                </a:cubicBezTo>
                <a:cubicBezTo>
                  <a:pt x="10" y="78"/>
                  <a:pt x="10" y="19"/>
                  <a:pt x="10" y="16"/>
                </a:cubicBezTo>
                <a:cubicBezTo>
                  <a:pt x="10" y="3"/>
                  <a:pt x="15" y="0"/>
                  <a:pt x="25" y="0"/>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38985" name="Freeform 41"/>
          <p:cNvSpPr>
            <a:spLocks/>
          </p:cNvSpPr>
          <p:nvPr/>
        </p:nvSpPr>
        <p:spPr bwMode="auto">
          <a:xfrm>
            <a:off x="1608137" y="3213100"/>
            <a:ext cx="1439863" cy="596900"/>
          </a:xfrm>
          <a:custGeom>
            <a:avLst/>
            <a:gdLst>
              <a:gd name="T0" fmla="*/ 268 w 268"/>
              <a:gd name="T1" fmla="*/ 91 h 104"/>
              <a:gd name="T2" fmla="*/ 256 w 268"/>
              <a:gd name="T3" fmla="*/ 104 h 104"/>
              <a:gd name="T4" fmla="*/ 12 w 268"/>
              <a:gd name="T5" fmla="*/ 104 h 104"/>
              <a:gd name="T6" fmla="*/ 0 w 268"/>
              <a:gd name="T7" fmla="*/ 91 h 104"/>
              <a:gd name="T8" fmla="*/ 0 w 268"/>
              <a:gd name="T9" fmla="*/ 12 h 104"/>
              <a:gd name="T10" fmla="*/ 12 w 268"/>
              <a:gd name="T11" fmla="*/ 0 h 104"/>
              <a:gd name="T12" fmla="*/ 256 w 268"/>
              <a:gd name="T13" fmla="*/ 0 h 104"/>
              <a:gd name="T14" fmla="*/ 268 w 268"/>
              <a:gd name="T15" fmla="*/ 12 h 104"/>
              <a:gd name="T16" fmla="*/ 268 w 268"/>
              <a:gd name="T17"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04">
                <a:moveTo>
                  <a:pt x="268" y="91"/>
                </a:moveTo>
                <a:cubicBezTo>
                  <a:pt x="268" y="98"/>
                  <a:pt x="262" y="104"/>
                  <a:pt x="256" y="104"/>
                </a:cubicBezTo>
                <a:cubicBezTo>
                  <a:pt x="12" y="104"/>
                  <a:pt x="12" y="104"/>
                  <a:pt x="12" y="104"/>
                </a:cubicBezTo>
                <a:cubicBezTo>
                  <a:pt x="5" y="104"/>
                  <a:pt x="0" y="98"/>
                  <a:pt x="0" y="91"/>
                </a:cubicBezTo>
                <a:cubicBezTo>
                  <a:pt x="0" y="12"/>
                  <a:pt x="0" y="12"/>
                  <a:pt x="0" y="12"/>
                </a:cubicBezTo>
                <a:cubicBezTo>
                  <a:pt x="0" y="5"/>
                  <a:pt x="5" y="0"/>
                  <a:pt x="12" y="0"/>
                </a:cubicBezTo>
                <a:cubicBezTo>
                  <a:pt x="256" y="0"/>
                  <a:pt x="256" y="0"/>
                  <a:pt x="256" y="0"/>
                </a:cubicBezTo>
                <a:cubicBezTo>
                  <a:pt x="262" y="0"/>
                  <a:pt x="268" y="5"/>
                  <a:pt x="268" y="12"/>
                </a:cubicBezTo>
                <a:lnTo>
                  <a:pt x="268" y="91"/>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86" name="Rectangle 42"/>
          <p:cNvSpPr>
            <a:spLocks noChangeArrowheads="1"/>
          </p:cNvSpPr>
          <p:nvPr/>
        </p:nvSpPr>
        <p:spPr bwMode="auto">
          <a:xfrm>
            <a:off x="1684337" y="3276600"/>
            <a:ext cx="1331913"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$40 per room</a:t>
            </a:r>
            <a:endParaRPr lang="en-US" sz="1400" dirty="0">
              <a:latin typeface="Myriad Pro" pitchFamily="34" charset="0"/>
            </a:endParaRPr>
          </a:p>
        </p:txBody>
      </p:sp>
      <p:sp>
        <p:nvSpPr>
          <p:cNvPr id="338987" name="Line 43"/>
          <p:cNvSpPr>
            <a:spLocks noChangeShapeType="1"/>
          </p:cNvSpPr>
          <p:nvPr/>
        </p:nvSpPr>
        <p:spPr bwMode="auto">
          <a:xfrm>
            <a:off x="3670300" y="2427288"/>
            <a:ext cx="3876675" cy="1590675"/>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88" name="Line 44"/>
          <p:cNvSpPr>
            <a:spLocks noChangeShapeType="1"/>
          </p:cNvSpPr>
          <p:nvPr/>
        </p:nvSpPr>
        <p:spPr bwMode="auto">
          <a:xfrm flipH="1">
            <a:off x="3633788" y="2963863"/>
            <a:ext cx="3913187" cy="1590675"/>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89" name="Line 45"/>
          <p:cNvSpPr>
            <a:spLocks noChangeShapeType="1"/>
          </p:cNvSpPr>
          <p:nvPr/>
        </p:nvSpPr>
        <p:spPr bwMode="auto">
          <a:xfrm flipH="1">
            <a:off x="3656013" y="1903413"/>
            <a:ext cx="3887787" cy="1601787"/>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90" name="Oval 46"/>
          <p:cNvSpPr>
            <a:spLocks noChangeArrowheads="1"/>
          </p:cNvSpPr>
          <p:nvPr/>
        </p:nvSpPr>
        <p:spPr bwMode="auto">
          <a:xfrm>
            <a:off x="4918075" y="3954463"/>
            <a:ext cx="101600" cy="1174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91" name="Oval 47"/>
          <p:cNvSpPr>
            <a:spLocks noChangeArrowheads="1"/>
          </p:cNvSpPr>
          <p:nvPr/>
        </p:nvSpPr>
        <p:spPr bwMode="auto">
          <a:xfrm>
            <a:off x="4922838" y="2900363"/>
            <a:ext cx="100012" cy="1158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92" name="Oval 48"/>
          <p:cNvSpPr>
            <a:spLocks noChangeArrowheads="1"/>
          </p:cNvSpPr>
          <p:nvPr/>
        </p:nvSpPr>
        <p:spPr bwMode="auto">
          <a:xfrm>
            <a:off x="6199188" y="3436938"/>
            <a:ext cx="101600" cy="1143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93" name="Line 49"/>
          <p:cNvSpPr>
            <a:spLocks noChangeShapeType="1"/>
          </p:cNvSpPr>
          <p:nvPr/>
        </p:nvSpPr>
        <p:spPr bwMode="auto">
          <a:xfrm>
            <a:off x="5772150" y="2295525"/>
            <a:ext cx="1085850" cy="37147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38994" name="Freeform 50"/>
          <p:cNvSpPr>
            <a:spLocks/>
          </p:cNvSpPr>
          <p:nvPr/>
        </p:nvSpPr>
        <p:spPr bwMode="auto">
          <a:xfrm>
            <a:off x="4286250" y="1738312"/>
            <a:ext cx="1557338" cy="700088"/>
          </a:xfrm>
          <a:custGeom>
            <a:avLst/>
            <a:gdLst>
              <a:gd name="T0" fmla="*/ 306 w 306"/>
              <a:gd name="T1" fmla="*/ 117 h 133"/>
              <a:gd name="T2" fmla="*/ 290 w 306"/>
              <a:gd name="T3" fmla="*/ 133 h 133"/>
              <a:gd name="T4" fmla="*/ 16 w 306"/>
              <a:gd name="T5" fmla="*/ 133 h 133"/>
              <a:gd name="T6" fmla="*/ 0 w 306"/>
              <a:gd name="T7" fmla="*/ 117 h 133"/>
              <a:gd name="T8" fmla="*/ 0 w 306"/>
              <a:gd name="T9" fmla="*/ 16 h 133"/>
              <a:gd name="T10" fmla="*/ 16 w 306"/>
              <a:gd name="T11" fmla="*/ 0 h 133"/>
              <a:gd name="T12" fmla="*/ 290 w 306"/>
              <a:gd name="T13" fmla="*/ 0 h 133"/>
              <a:gd name="T14" fmla="*/ 306 w 306"/>
              <a:gd name="T15" fmla="*/ 16 h 133"/>
              <a:gd name="T16" fmla="*/ 306 w 306"/>
              <a:gd name="T17" fmla="*/ 11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133">
                <a:moveTo>
                  <a:pt x="306" y="117"/>
                </a:moveTo>
                <a:cubicBezTo>
                  <a:pt x="306" y="126"/>
                  <a:pt x="298" y="133"/>
                  <a:pt x="290" y="133"/>
                </a:cubicBezTo>
                <a:cubicBezTo>
                  <a:pt x="16" y="133"/>
                  <a:pt x="16" y="133"/>
                  <a:pt x="16" y="133"/>
                </a:cubicBezTo>
                <a:cubicBezTo>
                  <a:pt x="8" y="133"/>
                  <a:pt x="0" y="126"/>
                  <a:pt x="0" y="117"/>
                </a:cubicBezTo>
                <a:cubicBezTo>
                  <a:pt x="0" y="16"/>
                  <a:pt x="0" y="16"/>
                  <a:pt x="0" y="16"/>
                </a:cubicBezTo>
                <a:cubicBezTo>
                  <a:pt x="0" y="7"/>
                  <a:pt x="8" y="0"/>
                  <a:pt x="16" y="0"/>
                </a:cubicBezTo>
                <a:cubicBezTo>
                  <a:pt x="290" y="0"/>
                  <a:pt x="290" y="0"/>
                  <a:pt x="290" y="0"/>
                </a:cubicBezTo>
                <a:cubicBezTo>
                  <a:pt x="298" y="0"/>
                  <a:pt x="306" y="7"/>
                  <a:pt x="306" y="16"/>
                </a:cubicBezTo>
                <a:lnTo>
                  <a:pt x="306" y="117"/>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38995" name="Rectangle 51"/>
          <p:cNvSpPr>
            <a:spLocks noChangeArrowheads="1"/>
          </p:cNvSpPr>
          <p:nvPr/>
        </p:nvSpPr>
        <p:spPr bwMode="auto">
          <a:xfrm>
            <a:off x="4343400" y="1752600"/>
            <a:ext cx="16224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Supply curve shifts upward by the amount of the </a:t>
            </a:r>
            <a:r>
              <a:rPr lang="en-US" sz="1400" dirty="0" smtClean="0">
                <a:solidFill>
                  <a:srgbClr val="000000"/>
                </a:solidFill>
                <a:latin typeface="Myriad Pro" pitchFamily="34" charset="0"/>
              </a:rPr>
              <a:t>tax.</a:t>
            </a:r>
            <a:endParaRPr lang="en-US" sz="1400" dirty="0">
              <a:latin typeface="Myriad Pro" pitchFamily="34" charset="0"/>
            </a:endParaRPr>
          </a:p>
        </p:txBody>
      </p:sp>
      <p:sp>
        <p:nvSpPr>
          <p:cNvPr id="338996" name="Freeform 52"/>
          <p:cNvSpPr>
            <a:spLocks/>
          </p:cNvSpPr>
          <p:nvPr/>
        </p:nvSpPr>
        <p:spPr bwMode="auto">
          <a:xfrm>
            <a:off x="3681413" y="1179513"/>
            <a:ext cx="4430712" cy="4410075"/>
          </a:xfrm>
          <a:custGeom>
            <a:avLst/>
            <a:gdLst>
              <a:gd name="T0" fmla="*/ 2057 w 2057"/>
              <a:gd name="T1" fmla="*/ 1809 h 1809"/>
              <a:gd name="T2" fmla="*/ 0 w 2057"/>
              <a:gd name="T3" fmla="*/ 1809 h 1809"/>
              <a:gd name="T4" fmla="*/ 0 w 2057"/>
              <a:gd name="T5" fmla="*/ 0 h 1809"/>
            </a:gdLst>
            <a:ahLst/>
            <a:cxnLst>
              <a:cxn ang="0">
                <a:pos x="T0" y="T1"/>
              </a:cxn>
              <a:cxn ang="0">
                <a:pos x="T2" y="T3"/>
              </a:cxn>
              <a:cxn ang="0">
                <a:pos x="T4" y="T5"/>
              </a:cxn>
            </a:cxnLst>
            <a:rect l="0" t="0" r="r" b="b"/>
            <a:pathLst>
              <a:path w="2057" h="1809">
                <a:moveTo>
                  <a:pt x="2057" y="1809"/>
                </a:moveTo>
                <a:lnTo>
                  <a:pt x="0" y="1809"/>
                </a:lnTo>
                <a:lnTo>
                  <a:pt x="0"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51" name="Rectangle 50"/>
          <p:cNvSpPr/>
          <p:nvPr/>
        </p:nvSpPr>
        <p:spPr>
          <a:xfrm>
            <a:off x="0" y="1362670"/>
            <a:ext cx="2667000" cy="923330"/>
          </a:xfrm>
          <a:prstGeom prst="rect">
            <a:avLst/>
          </a:prstGeom>
        </p:spPr>
        <p:txBody>
          <a:bodyPr wrap="square">
            <a:spAutoFit/>
          </a:bodyPr>
          <a:lstStyle/>
          <a:p>
            <a:r>
              <a:rPr lang="en-US" b="1" i="1" dirty="0">
                <a:solidFill>
                  <a:schemeClr val="tx1">
                    <a:lumMod val="75000"/>
                    <a:lumOff val="25000"/>
                  </a:schemeClr>
                </a:solidFill>
                <a:latin typeface="Candara" pitchFamily="34" charset="0"/>
              </a:rPr>
              <a:t>The </a:t>
            </a:r>
            <a:r>
              <a:rPr lang="en-US" b="1" i="1" dirty="0" smtClean="0">
                <a:solidFill>
                  <a:schemeClr val="tx1">
                    <a:lumMod val="75000"/>
                    <a:lumOff val="25000"/>
                  </a:schemeClr>
                </a:solidFill>
                <a:latin typeface="Candara" pitchFamily="34" charset="0"/>
              </a:rPr>
              <a:t>equilibrium price </a:t>
            </a:r>
            <a:r>
              <a:rPr lang="en-US" b="1" i="1" dirty="0">
                <a:solidFill>
                  <a:schemeClr val="tx1">
                    <a:lumMod val="75000"/>
                    <a:lumOff val="25000"/>
                  </a:schemeClr>
                </a:solidFill>
                <a:latin typeface="Candara" pitchFamily="34" charset="0"/>
              </a:rPr>
              <a:t>of hotel rooms rises </a:t>
            </a:r>
            <a:r>
              <a:rPr lang="en-US" b="1" i="1" dirty="0" smtClean="0">
                <a:solidFill>
                  <a:schemeClr val="tx1">
                    <a:lumMod val="75000"/>
                    <a:lumOff val="25000"/>
                  </a:schemeClr>
                </a:solidFill>
                <a:latin typeface="Candara" pitchFamily="34" charset="0"/>
              </a:rPr>
              <a:t>to </a:t>
            </a:r>
            <a:r>
              <a:rPr lang="en-US" b="1" i="1" dirty="0">
                <a:solidFill>
                  <a:schemeClr val="tx1">
                    <a:lumMod val="75000"/>
                    <a:lumOff val="25000"/>
                  </a:schemeClr>
                </a:solidFill>
                <a:latin typeface="Candara" pitchFamily="34" charset="0"/>
              </a:rPr>
              <a:t>$100 a </a:t>
            </a:r>
            <a:r>
              <a:rPr lang="en-US" b="1" i="1" dirty="0" smtClean="0">
                <a:solidFill>
                  <a:schemeClr val="tx1">
                    <a:lumMod val="75000"/>
                    <a:lumOff val="25000"/>
                  </a:schemeClr>
                </a:solidFill>
                <a:latin typeface="Candara" pitchFamily="34" charset="0"/>
              </a:rPr>
              <a:t>night.</a:t>
            </a:r>
            <a:endParaRPr lang="en-US" b="1" i="1" dirty="0">
              <a:solidFill>
                <a:schemeClr val="tx1">
                  <a:lumMod val="75000"/>
                  <a:lumOff val="25000"/>
                </a:schemeClr>
              </a:solidFill>
              <a:latin typeface="Candara" pitchFamily="34" charset="0"/>
            </a:endParaRPr>
          </a:p>
        </p:txBody>
      </p:sp>
      <p:sp>
        <p:nvSpPr>
          <p:cNvPr id="52" name="Rectangle 51"/>
          <p:cNvSpPr/>
          <p:nvPr/>
        </p:nvSpPr>
        <p:spPr>
          <a:xfrm>
            <a:off x="4038600" y="6107668"/>
            <a:ext cx="3087687" cy="369332"/>
          </a:xfrm>
          <a:prstGeom prst="rect">
            <a:avLst/>
          </a:prstGeom>
        </p:spPr>
        <p:txBody>
          <a:bodyPr wrap="square">
            <a:spAutoFit/>
          </a:bodyPr>
          <a:lstStyle/>
          <a:p>
            <a:r>
              <a:rPr lang="en-US" b="1" i="1" dirty="0" smtClean="0">
                <a:solidFill>
                  <a:schemeClr val="tx1">
                    <a:lumMod val="75000"/>
                    <a:lumOff val="25000"/>
                  </a:schemeClr>
                </a:solidFill>
                <a:latin typeface="Candara" pitchFamily="34" charset="0"/>
              </a:rPr>
              <a:t>And the quantity falls to 5,000</a:t>
            </a:r>
            <a:endParaRPr lang="en-US" b="1" i="1" dirty="0">
              <a:solidFill>
                <a:schemeClr val="tx1">
                  <a:lumMod val="75000"/>
                  <a:lumOff val="25000"/>
                </a:schemeClr>
              </a:solidFill>
              <a:latin typeface="Candara" pitchFamily="34" charset="0"/>
            </a:endParaRPr>
          </a:p>
        </p:txBody>
      </p:sp>
      <p:sp>
        <p:nvSpPr>
          <p:cNvPr id="53" name="Rectangle 52"/>
          <p:cNvSpPr/>
          <p:nvPr/>
        </p:nvSpPr>
        <p:spPr>
          <a:xfrm>
            <a:off x="0" y="2277070"/>
            <a:ext cx="2667000" cy="923330"/>
          </a:xfrm>
          <a:prstGeom prst="rect">
            <a:avLst/>
          </a:prstGeom>
        </p:spPr>
        <p:txBody>
          <a:bodyPr wrap="square">
            <a:spAutoFit/>
          </a:bodyPr>
          <a:lstStyle/>
          <a:p>
            <a:r>
              <a:rPr lang="en-US" b="1" i="1" dirty="0" smtClean="0">
                <a:solidFill>
                  <a:srgbClr val="990033"/>
                </a:solidFill>
                <a:latin typeface="Candara" pitchFamily="34" charset="0"/>
              </a:rPr>
              <a:t>Hotel guests bear some of the burden as price RISES from $80 to $100.</a:t>
            </a:r>
            <a:endParaRPr lang="en-US" b="1" i="1" dirty="0">
              <a:solidFill>
                <a:srgbClr val="990033"/>
              </a:solidFill>
              <a:latin typeface="Candara" pitchFamily="34" charset="0"/>
            </a:endParaRPr>
          </a:p>
        </p:txBody>
      </p:sp>
      <p:sp>
        <p:nvSpPr>
          <p:cNvPr id="54" name="Rectangle 53"/>
          <p:cNvSpPr/>
          <p:nvPr/>
        </p:nvSpPr>
        <p:spPr>
          <a:xfrm>
            <a:off x="0" y="3953470"/>
            <a:ext cx="2667000" cy="1477328"/>
          </a:xfrm>
          <a:prstGeom prst="rect">
            <a:avLst/>
          </a:prstGeom>
        </p:spPr>
        <p:txBody>
          <a:bodyPr wrap="square">
            <a:spAutoFit/>
          </a:bodyPr>
          <a:lstStyle/>
          <a:p>
            <a:r>
              <a:rPr lang="en-US" b="1" i="1" dirty="0" smtClean="0">
                <a:solidFill>
                  <a:schemeClr val="accent1">
                    <a:lumMod val="75000"/>
                  </a:schemeClr>
                </a:solidFill>
                <a:latin typeface="Candara" pitchFamily="34" charset="0"/>
              </a:rPr>
              <a:t>Hotel owners also bear some of the burden as their price (net of the tax paid) FALLS from $80 to $60.</a:t>
            </a:r>
            <a:endParaRPr lang="en-US" b="1" i="1" dirty="0">
              <a:solidFill>
                <a:schemeClr val="accent1">
                  <a:lumMod val="75000"/>
                </a:schemeClr>
              </a:solidFill>
              <a:latin typeface="Candara" pitchFamily="34" charset="0"/>
            </a:endParaRPr>
          </a:p>
        </p:txBody>
      </p:sp>
      <p:cxnSp>
        <p:nvCxnSpPr>
          <p:cNvPr id="6" name="Straight Arrow Connector 5"/>
          <p:cNvCxnSpPr/>
          <p:nvPr/>
        </p:nvCxnSpPr>
        <p:spPr>
          <a:xfrm flipV="1">
            <a:off x="4191000" y="2971800"/>
            <a:ext cx="0" cy="4889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191000" y="3581400"/>
            <a:ext cx="0" cy="40776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 y="914400"/>
            <a:ext cx="9144000" cy="461665"/>
          </a:xfrm>
          <a:prstGeom prst="rect">
            <a:avLst/>
          </a:prstGeom>
          <a:solidFill>
            <a:schemeClr val="accent3">
              <a:lumMod val="20000"/>
              <a:lumOff val="80000"/>
            </a:schemeClr>
          </a:solidFill>
        </p:spPr>
        <p:txBody>
          <a:bodyPr wrap="square">
            <a:spAutoFit/>
          </a:bodyPr>
          <a:lstStyle/>
          <a:p>
            <a:pPr algn="ctr"/>
            <a:r>
              <a:rPr lang="en-US" sz="2400" b="1" i="1" dirty="0">
                <a:solidFill>
                  <a:srgbClr val="990033"/>
                </a:solidFill>
                <a:latin typeface="Candara" pitchFamily="34" charset="0"/>
              </a:rPr>
              <a:t>The $40 excise tax is shared between buyers and </a:t>
            </a:r>
            <a:r>
              <a:rPr lang="en-US" sz="2400" b="1" i="1" dirty="0" smtClean="0">
                <a:solidFill>
                  <a:srgbClr val="990033"/>
                </a:solidFill>
                <a:latin typeface="Candara" pitchFamily="34" charset="0"/>
              </a:rPr>
              <a:t>sellers.</a:t>
            </a:r>
            <a:endParaRPr lang="en-US" sz="2400" b="1" i="1" dirty="0">
              <a:solidFill>
                <a:srgbClr val="990033"/>
              </a:solidFill>
              <a:latin typeface="Candara" pitchFamily="34" charset="0"/>
            </a:endParaRPr>
          </a:p>
        </p:txBody>
      </p:sp>
    </p:spTree>
    <p:extLst>
      <p:ext uri="{BB962C8B-B14F-4D97-AF65-F5344CB8AC3E}">
        <p14:creationId xmlns="" xmlns:p14="http://schemas.microsoft.com/office/powerpoint/2010/main" val="9411001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38989"/>
                                        </p:tgtEl>
                                        <p:attrNameLst>
                                          <p:attrName>style.visibility</p:attrName>
                                        </p:attrNameLst>
                                      </p:cBhvr>
                                      <p:to>
                                        <p:strVal val="visible"/>
                                      </p:to>
                                    </p:set>
                                    <p:animEffect transition="in" filter="fade">
                                      <p:cBhvr>
                                        <p:cTn id="7" dur="500"/>
                                        <p:tgtEl>
                                          <p:spTgt spid="338989"/>
                                        </p:tgtEl>
                                      </p:cBhvr>
                                    </p:animEffect>
                                  </p:childTnLst>
                                </p:cTn>
                              </p:par>
                              <p:par>
                                <p:cTn id="8" presetID="42" presetClass="path" presetSubtype="0" accel="50000" decel="50000" fill="hold" grpId="0" nodeType="withEffect">
                                  <p:stCondLst>
                                    <p:cond delay="0"/>
                                  </p:stCondLst>
                                  <p:childTnLst>
                                    <p:animMotion origin="layout" path="M 3.33333E-6 0.14444 L 3.33333E-6 0 " pathEditMode="relative" rAng="0" ptsTypes="AA">
                                      <p:cBhvr>
                                        <p:cTn id="9" dur="2000" fill="hold"/>
                                        <p:tgtEl>
                                          <p:spTgt spid="338989"/>
                                        </p:tgtEl>
                                        <p:attrNameLst>
                                          <p:attrName>ppt_x</p:attrName>
                                          <p:attrName>ppt_y</p:attrName>
                                        </p:attrNameLst>
                                      </p:cBhvr>
                                      <p:rCtr x="0" y="-7222"/>
                                    </p:animMotion>
                                  </p:childTnLst>
                                </p:cTn>
                              </p:par>
                              <p:par>
                                <p:cTn id="10" presetID="7" presetClass="emph" presetSubtype="2" fill="hold" grpId="0" nodeType="withEffect">
                                  <p:stCondLst>
                                    <p:cond delay="0"/>
                                  </p:stCondLst>
                                  <p:childTnLst>
                                    <p:animClr clrSpc="rgb" dir="cw">
                                      <p:cBhvr>
                                        <p:cTn id="11" dur="2000" fill="hold"/>
                                        <p:tgtEl>
                                          <p:spTgt spid="338988"/>
                                        </p:tgtEl>
                                        <p:attrNameLst>
                                          <p:attrName>stroke.color</p:attrName>
                                        </p:attrNameLst>
                                      </p:cBhvr>
                                      <p:to>
                                        <a:srgbClr val="FFCCCC"/>
                                      </p:to>
                                    </p:animClr>
                                    <p:set>
                                      <p:cBhvr>
                                        <p:cTn id="12" dur="2000" fill="hold"/>
                                        <p:tgtEl>
                                          <p:spTgt spid="338988"/>
                                        </p:tgtEl>
                                        <p:attrNameLst>
                                          <p:attrName>stroke.on</p:attrName>
                                        </p:attrNameLst>
                                      </p:cBhvr>
                                      <p:to>
                                        <p:strVal val="true"/>
                                      </p:to>
                                    </p:se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38956"/>
                                        </p:tgtEl>
                                        <p:attrNameLst>
                                          <p:attrName>style.visibility</p:attrName>
                                        </p:attrNameLst>
                                      </p:cBhvr>
                                      <p:to>
                                        <p:strVal val="visible"/>
                                      </p:to>
                                    </p:set>
                                    <p:animEffect transition="in" filter="fade">
                                      <p:cBhvr>
                                        <p:cTn id="16" dur="500"/>
                                        <p:tgtEl>
                                          <p:spTgt spid="338956"/>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338982"/>
                                        </p:tgtEl>
                                        <p:attrNameLst>
                                          <p:attrName>style.visibility</p:attrName>
                                        </p:attrNameLst>
                                      </p:cBhvr>
                                      <p:to>
                                        <p:strVal val="visible"/>
                                      </p:to>
                                    </p:set>
                                    <p:animEffect transition="in" filter="fade">
                                      <p:cBhvr>
                                        <p:cTn id="20" dur="500"/>
                                        <p:tgtEl>
                                          <p:spTgt spid="3389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8993"/>
                                        </p:tgtEl>
                                        <p:attrNameLst>
                                          <p:attrName>style.visibility</p:attrName>
                                        </p:attrNameLst>
                                      </p:cBhvr>
                                      <p:to>
                                        <p:strVal val="visible"/>
                                      </p:to>
                                    </p:set>
                                    <p:animEffect transition="in" filter="fade">
                                      <p:cBhvr>
                                        <p:cTn id="23" dur="500"/>
                                        <p:tgtEl>
                                          <p:spTgt spid="33899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8983"/>
                                        </p:tgtEl>
                                        <p:attrNameLst>
                                          <p:attrName>style.visibility</p:attrName>
                                        </p:attrNameLst>
                                      </p:cBhvr>
                                      <p:to>
                                        <p:strVal val="visible"/>
                                      </p:to>
                                    </p:set>
                                    <p:animEffect transition="in" filter="fade">
                                      <p:cBhvr>
                                        <p:cTn id="26" dur="500"/>
                                        <p:tgtEl>
                                          <p:spTgt spid="33898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8995"/>
                                        </p:tgtEl>
                                        <p:attrNameLst>
                                          <p:attrName>style.visibility</p:attrName>
                                        </p:attrNameLst>
                                      </p:cBhvr>
                                      <p:to>
                                        <p:strVal val="visible"/>
                                      </p:to>
                                    </p:set>
                                    <p:animEffect transition="in" filter="fade">
                                      <p:cBhvr>
                                        <p:cTn id="29" dur="500"/>
                                        <p:tgtEl>
                                          <p:spTgt spid="33899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8994"/>
                                        </p:tgtEl>
                                        <p:attrNameLst>
                                          <p:attrName>style.visibility</p:attrName>
                                        </p:attrNameLst>
                                      </p:cBhvr>
                                      <p:to>
                                        <p:strVal val="visible"/>
                                      </p:to>
                                    </p:set>
                                    <p:animEffect transition="in" filter="fade">
                                      <p:cBhvr>
                                        <p:cTn id="32" dur="500"/>
                                        <p:tgtEl>
                                          <p:spTgt spid="33899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8991"/>
                                        </p:tgtEl>
                                        <p:attrNameLst>
                                          <p:attrName>style.visibility</p:attrName>
                                        </p:attrNameLst>
                                      </p:cBhvr>
                                      <p:to>
                                        <p:strVal val="visible"/>
                                      </p:to>
                                    </p:set>
                                    <p:animEffect transition="in" filter="fade">
                                      <p:cBhvr>
                                        <p:cTn id="43" dur="500"/>
                                        <p:tgtEl>
                                          <p:spTgt spid="33899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8958"/>
                                        </p:tgtEl>
                                        <p:attrNameLst>
                                          <p:attrName>style.visibility</p:attrName>
                                        </p:attrNameLst>
                                      </p:cBhvr>
                                      <p:to>
                                        <p:strVal val="visible"/>
                                      </p:to>
                                    </p:set>
                                    <p:animEffect transition="in" filter="fade">
                                      <p:cBhvr>
                                        <p:cTn id="46" dur="500"/>
                                        <p:tgtEl>
                                          <p:spTgt spid="3389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8990"/>
                                        </p:tgtEl>
                                        <p:attrNameLst>
                                          <p:attrName>style.visibility</p:attrName>
                                        </p:attrNameLst>
                                      </p:cBhvr>
                                      <p:to>
                                        <p:strVal val="visible"/>
                                      </p:to>
                                    </p:set>
                                    <p:animEffect transition="in" filter="fade">
                                      <p:cBhvr>
                                        <p:cTn id="70" dur="500"/>
                                        <p:tgtEl>
                                          <p:spTgt spid="338990"/>
                                        </p:tgtEl>
                                      </p:cBhvr>
                                    </p:animEffect>
                                  </p:childTnLst>
                                </p:cTn>
                              </p:par>
                              <p:par>
                                <p:cTn id="71" presetID="10"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8959"/>
                                        </p:tgtEl>
                                        <p:attrNameLst>
                                          <p:attrName>style.visibility</p:attrName>
                                        </p:attrNameLst>
                                      </p:cBhvr>
                                      <p:to>
                                        <p:strVal val="visible"/>
                                      </p:to>
                                    </p:set>
                                    <p:animEffect transition="in" filter="fade">
                                      <p:cBhvr>
                                        <p:cTn id="76" dur="500"/>
                                        <p:tgtEl>
                                          <p:spTgt spid="338959"/>
                                        </p:tgtEl>
                                      </p:cBhvr>
                                    </p:animEffect>
                                  </p:childTnLst>
                                </p:cTn>
                              </p:par>
                              <p:par>
                                <p:cTn id="77" presetID="10"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38984"/>
                                        </p:tgtEl>
                                        <p:attrNameLst>
                                          <p:attrName>style.visibility</p:attrName>
                                        </p:attrNameLst>
                                      </p:cBhvr>
                                      <p:to>
                                        <p:strVal val="visible"/>
                                      </p:to>
                                    </p:set>
                                    <p:animEffect transition="in" filter="fade">
                                      <p:cBhvr>
                                        <p:cTn id="84" dur="500"/>
                                        <p:tgtEl>
                                          <p:spTgt spid="33898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38985"/>
                                        </p:tgtEl>
                                        <p:attrNameLst>
                                          <p:attrName>style.visibility</p:attrName>
                                        </p:attrNameLst>
                                      </p:cBhvr>
                                      <p:to>
                                        <p:strVal val="visible"/>
                                      </p:to>
                                    </p:set>
                                    <p:animEffect transition="in" filter="fade">
                                      <p:cBhvr>
                                        <p:cTn id="87" dur="500"/>
                                        <p:tgtEl>
                                          <p:spTgt spid="33898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8986"/>
                                        </p:tgtEl>
                                        <p:attrNameLst>
                                          <p:attrName>style.visibility</p:attrName>
                                        </p:attrNameLst>
                                      </p:cBhvr>
                                      <p:to>
                                        <p:strVal val="visible"/>
                                      </p:to>
                                    </p:set>
                                    <p:animEffect transition="in" filter="fade">
                                      <p:cBhvr>
                                        <p:cTn id="90" dur="500"/>
                                        <p:tgtEl>
                                          <p:spTgt spid="33898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6" grpId="0"/>
      <p:bldP spid="338958" grpId="0"/>
      <p:bldP spid="338959" grpId="0"/>
      <p:bldP spid="338982" grpId="0" animBg="1"/>
      <p:bldP spid="338983" grpId="0" animBg="1"/>
      <p:bldP spid="338984" grpId="0" animBg="1"/>
      <p:bldP spid="338985" grpId="0" animBg="1"/>
      <p:bldP spid="338986" grpId="0"/>
      <p:bldP spid="338988" grpId="0" animBg="1"/>
      <p:bldP spid="338989" grpId="0" animBg="1"/>
      <p:bldP spid="338989" grpId="1" animBg="1"/>
      <p:bldP spid="338990" grpId="0" animBg="1"/>
      <p:bldP spid="338991" grpId="0" animBg="1"/>
      <p:bldP spid="338993" grpId="0" animBg="1"/>
      <p:bldP spid="338994" grpId="0" animBg="1"/>
      <p:bldP spid="338995" grpId="0"/>
      <p:bldP spid="51" grpId="0"/>
      <p:bldP spid="52" grpId="0"/>
      <p:bldP spid="53" grpId="0"/>
      <p:bldP spid="54" grpId="0"/>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rrowheads="1"/>
          </p:cNvSpPr>
          <p:nvPr>
            <p:ph type="title"/>
          </p:nvPr>
        </p:nvSpPr>
        <p:spPr/>
        <p:txBody>
          <a:bodyPr>
            <a:normAutofit/>
          </a:bodyPr>
          <a:lstStyle/>
          <a:p>
            <a:pPr algn="l"/>
            <a:r>
              <a:rPr lang="en-US" sz="3500" dirty="0" smtClean="0"/>
              <a:t>An Excise Tax Imposed on CONSUMERS</a:t>
            </a:r>
          </a:p>
        </p:txBody>
      </p:sp>
      <p:cxnSp>
        <p:nvCxnSpPr>
          <p:cNvPr id="548914" name="Straight Connector 86"/>
          <p:cNvCxnSpPr>
            <a:cxnSpLocks noChangeShapeType="1"/>
          </p:cNvCxnSpPr>
          <p:nvPr/>
        </p:nvCxnSpPr>
        <p:spPr bwMode="auto">
          <a:xfrm>
            <a:off x="5638800" y="3529013"/>
            <a:ext cx="0" cy="19478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548912" name="Straight Connector 86"/>
          <p:cNvCxnSpPr>
            <a:cxnSpLocks noChangeShapeType="1"/>
          </p:cNvCxnSpPr>
          <p:nvPr/>
        </p:nvCxnSpPr>
        <p:spPr bwMode="auto">
          <a:xfrm>
            <a:off x="3389313" y="3500438"/>
            <a:ext cx="2190750"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2" name="Straight Connector 86"/>
          <p:cNvCxnSpPr>
            <a:cxnSpLocks noChangeShapeType="1"/>
          </p:cNvCxnSpPr>
          <p:nvPr/>
        </p:nvCxnSpPr>
        <p:spPr bwMode="auto">
          <a:xfrm>
            <a:off x="4443941" y="2919413"/>
            <a:ext cx="0" cy="25574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3" name="Straight Connector 86"/>
          <p:cNvCxnSpPr>
            <a:cxnSpLocks noChangeShapeType="1"/>
          </p:cNvCxnSpPr>
          <p:nvPr/>
        </p:nvCxnSpPr>
        <p:spPr bwMode="auto">
          <a:xfrm>
            <a:off x="3389313" y="4030663"/>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4" name="Straight Connector 86"/>
          <p:cNvCxnSpPr>
            <a:cxnSpLocks noChangeShapeType="1"/>
          </p:cNvCxnSpPr>
          <p:nvPr/>
        </p:nvCxnSpPr>
        <p:spPr bwMode="auto">
          <a:xfrm>
            <a:off x="3351213" y="2936875"/>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341002" name="Rectangle 10"/>
          <p:cNvSpPr>
            <a:spLocks noChangeArrowheads="1"/>
          </p:cNvSpPr>
          <p:nvPr/>
        </p:nvSpPr>
        <p:spPr bwMode="auto">
          <a:xfrm>
            <a:off x="4483100" y="2647950"/>
            <a:ext cx="11060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Candara" pitchFamily="34" charset="0"/>
              </a:rPr>
              <a:t>A</a:t>
            </a:r>
            <a:endParaRPr lang="en-US" sz="1400" i="1">
              <a:latin typeface="Candara" pitchFamily="34" charset="0"/>
            </a:endParaRPr>
          </a:p>
        </p:txBody>
      </p:sp>
      <p:sp>
        <p:nvSpPr>
          <p:cNvPr id="341003" name="Rectangle 11"/>
          <p:cNvSpPr>
            <a:spLocks noChangeArrowheads="1"/>
          </p:cNvSpPr>
          <p:nvPr/>
        </p:nvSpPr>
        <p:spPr bwMode="auto">
          <a:xfrm>
            <a:off x="4481513" y="4094163"/>
            <a:ext cx="9778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B</a:t>
            </a:r>
            <a:endParaRPr lang="en-US" sz="1400" i="1" dirty="0">
              <a:latin typeface="Candara" pitchFamily="34" charset="0"/>
            </a:endParaRPr>
          </a:p>
        </p:txBody>
      </p:sp>
      <p:sp>
        <p:nvSpPr>
          <p:cNvPr id="341004" name="Line 12"/>
          <p:cNvSpPr>
            <a:spLocks noChangeShapeType="1"/>
          </p:cNvSpPr>
          <p:nvPr/>
        </p:nvSpPr>
        <p:spPr bwMode="auto">
          <a:xfrm>
            <a:off x="3255963" y="1855788"/>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05" name="Line 13"/>
          <p:cNvSpPr>
            <a:spLocks noChangeShapeType="1"/>
          </p:cNvSpPr>
          <p:nvPr/>
        </p:nvSpPr>
        <p:spPr bwMode="auto">
          <a:xfrm>
            <a:off x="3255963" y="2940050"/>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06" name="Line 14"/>
          <p:cNvSpPr>
            <a:spLocks noChangeShapeType="1"/>
          </p:cNvSpPr>
          <p:nvPr/>
        </p:nvSpPr>
        <p:spPr bwMode="auto">
          <a:xfrm>
            <a:off x="3255963" y="4017963"/>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07" name="Line 15"/>
          <p:cNvSpPr>
            <a:spLocks noChangeShapeType="1"/>
          </p:cNvSpPr>
          <p:nvPr/>
        </p:nvSpPr>
        <p:spPr bwMode="auto">
          <a:xfrm>
            <a:off x="3255963" y="5103813"/>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08" name="Line 16"/>
          <p:cNvSpPr>
            <a:spLocks noChangeShapeType="1"/>
          </p:cNvSpPr>
          <p:nvPr/>
        </p:nvSpPr>
        <p:spPr bwMode="auto">
          <a:xfrm>
            <a:off x="4443413" y="5500688"/>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09" name="Line 17"/>
          <p:cNvSpPr>
            <a:spLocks noChangeShapeType="1"/>
          </p:cNvSpPr>
          <p:nvPr/>
        </p:nvSpPr>
        <p:spPr bwMode="auto">
          <a:xfrm>
            <a:off x="5627688" y="5500688"/>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10" name="Line 18"/>
          <p:cNvSpPr>
            <a:spLocks noChangeShapeType="1"/>
          </p:cNvSpPr>
          <p:nvPr/>
        </p:nvSpPr>
        <p:spPr bwMode="auto">
          <a:xfrm>
            <a:off x="6819900" y="5500688"/>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11" name="Rectangle 19"/>
          <p:cNvSpPr>
            <a:spLocks noChangeArrowheads="1"/>
          </p:cNvSpPr>
          <p:nvPr/>
        </p:nvSpPr>
        <p:spPr bwMode="auto">
          <a:xfrm>
            <a:off x="3087688" y="5688013"/>
            <a:ext cx="9938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0</a:t>
            </a:r>
            <a:endParaRPr lang="en-US" sz="1400">
              <a:latin typeface="Candara" pitchFamily="34" charset="0"/>
            </a:endParaRPr>
          </a:p>
        </p:txBody>
      </p:sp>
      <p:sp>
        <p:nvSpPr>
          <p:cNvPr id="341012" name="Rectangle 20"/>
          <p:cNvSpPr>
            <a:spLocks noChangeArrowheads="1"/>
          </p:cNvSpPr>
          <p:nvPr/>
        </p:nvSpPr>
        <p:spPr bwMode="auto">
          <a:xfrm>
            <a:off x="4252913" y="5688013"/>
            <a:ext cx="43120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5,000</a:t>
            </a:r>
            <a:endParaRPr lang="en-US" sz="1400">
              <a:latin typeface="Candara" pitchFamily="34" charset="0"/>
            </a:endParaRPr>
          </a:p>
        </p:txBody>
      </p:sp>
      <p:sp>
        <p:nvSpPr>
          <p:cNvPr id="341013" name="Rectangle 21"/>
          <p:cNvSpPr>
            <a:spLocks noChangeArrowheads="1"/>
          </p:cNvSpPr>
          <p:nvPr/>
        </p:nvSpPr>
        <p:spPr bwMode="auto">
          <a:xfrm>
            <a:off x="5395913" y="5688013"/>
            <a:ext cx="50494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10,000</a:t>
            </a:r>
            <a:endParaRPr lang="en-US" sz="1400">
              <a:latin typeface="Candara" pitchFamily="34" charset="0"/>
            </a:endParaRPr>
          </a:p>
        </p:txBody>
      </p:sp>
      <p:sp>
        <p:nvSpPr>
          <p:cNvPr id="341014" name="Rectangle 22"/>
          <p:cNvSpPr>
            <a:spLocks noChangeArrowheads="1"/>
          </p:cNvSpPr>
          <p:nvPr/>
        </p:nvSpPr>
        <p:spPr bwMode="auto">
          <a:xfrm>
            <a:off x="6581775" y="5688013"/>
            <a:ext cx="49372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15,000</a:t>
            </a:r>
            <a:endParaRPr lang="en-US" sz="1400">
              <a:latin typeface="Candara" pitchFamily="34" charset="0"/>
            </a:endParaRPr>
          </a:p>
        </p:txBody>
      </p:sp>
      <p:sp>
        <p:nvSpPr>
          <p:cNvPr id="341015" name="Rectangle 23"/>
          <p:cNvSpPr>
            <a:spLocks noChangeArrowheads="1"/>
          </p:cNvSpPr>
          <p:nvPr/>
        </p:nvSpPr>
        <p:spPr bwMode="auto">
          <a:xfrm>
            <a:off x="2835275" y="1739900"/>
            <a:ext cx="33823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$140</a:t>
            </a:r>
            <a:endParaRPr lang="en-US" sz="1400">
              <a:latin typeface="Candara" pitchFamily="34" charset="0"/>
            </a:endParaRPr>
          </a:p>
        </p:txBody>
      </p:sp>
      <p:sp>
        <p:nvSpPr>
          <p:cNvPr id="341016" name="Rectangle 24"/>
          <p:cNvSpPr>
            <a:spLocks noChangeArrowheads="1"/>
          </p:cNvSpPr>
          <p:nvPr/>
        </p:nvSpPr>
        <p:spPr bwMode="auto">
          <a:xfrm>
            <a:off x="2919413" y="2279650"/>
            <a:ext cx="24526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120</a:t>
            </a:r>
            <a:endParaRPr lang="en-US" sz="1400">
              <a:latin typeface="Candara" pitchFamily="34" charset="0"/>
            </a:endParaRPr>
          </a:p>
        </p:txBody>
      </p:sp>
      <p:sp>
        <p:nvSpPr>
          <p:cNvPr id="341017" name="Rectangle 25"/>
          <p:cNvSpPr>
            <a:spLocks noChangeArrowheads="1"/>
          </p:cNvSpPr>
          <p:nvPr/>
        </p:nvSpPr>
        <p:spPr bwMode="auto">
          <a:xfrm>
            <a:off x="2919413" y="2817813"/>
            <a:ext cx="2612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100</a:t>
            </a:r>
            <a:endParaRPr lang="en-US" sz="1400">
              <a:latin typeface="Candara" pitchFamily="34" charset="0"/>
            </a:endParaRPr>
          </a:p>
        </p:txBody>
      </p:sp>
      <p:sp>
        <p:nvSpPr>
          <p:cNvPr id="341018" name="Rectangle 26"/>
          <p:cNvSpPr>
            <a:spLocks noChangeArrowheads="1"/>
          </p:cNvSpPr>
          <p:nvPr/>
        </p:nvSpPr>
        <p:spPr bwMode="auto">
          <a:xfrm>
            <a:off x="3003550" y="3359150"/>
            <a:ext cx="1987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80</a:t>
            </a:r>
            <a:endParaRPr lang="en-US" sz="1400">
              <a:latin typeface="Candara" pitchFamily="34" charset="0"/>
            </a:endParaRPr>
          </a:p>
        </p:txBody>
      </p:sp>
      <p:sp>
        <p:nvSpPr>
          <p:cNvPr id="341019" name="Rectangle 27"/>
          <p:cNvSpPr>
            <a:spLocks noChangeArrowheads="1"/>
          </p:cNvSpPr>
          <p:nvPr/>
        </p:nvSpPr>
        <p:spPr bwMode="auto">
          <a:xfrm>
            <a:off x="3003550" y="3902075"/>
            <a:ext cx="1987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60</a:t>
            </a:r>
            <a:endParaRPr lang="en-US" sz="1400">
              <a:latin typeface="Candara" pitchFamily="34" charset="0"/>
            </a:endParaRPr>
          </a:p>
        </p:txBody>
      </p:sp>
      <p:sp>
        <p:nvSpPr>
          <p:cNvPr id="341020" name="Rectangle 28"/>
          <p:cNvSpPr>
            <a:spLocks noChangeArrowheads="1"/>
          </p:cNvSpPr>
          <p:nvPr/>
        </p:nvSpPr>
        <p:spPr bwMode="auto">
          <a:xfrm>
            <a:off x="3003550" y="4437063"/>
            <a:ext cx="1955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40</a:t>
            </a:r>
            <a:endParaRPr lang="en-US" sz="1400">
              <a:latin typeface="Candara" pitchFamily="34" charset="0"/>
            </a:endParaRPr>
          </a:p>
        </p:txBody>
      </p:sp>
      <p:sp>
        <p:nvSpPr>
          <p:cNvPr id="341021" name="Rectangle 29"/>
          <p:cNvSpPr>
            <a:spLocks noChangeArrowheads="1"/>
          </p:cNvSpPr>
          <p:nvPr/>
        </p:nvSpPr>
        <p:spPr bwMode="auto">
          <a:xfrm>
            <a:off x="3003550" y="4978400"/>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20</a:t>
            </a:r>
            <a:endParaRPr lang="en-US" sz="1400">
              <a:latin typeface="Candara" pitchFamily="34" charset="0"/>
            </a:endParaRPr>
          </a:p>
        </p:txBody>
      </p:sp>
      <p:sp>
        <p:nvSpPr>
          <p:cNvPr id="341022" name="Rectangle 30"/>
          <p:cNvSpPr>
            <a:spLocks noChangeArrowheads="1"/>
          </p:cNvSpPr>
          <p:nvPr/>
        </p:nvSpPr>
        <p:spPr bwMode="auto">
          <a:xfrm>
            <a:off x="6535738" y="5975350"/>
            <a:ext cx="1008062"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Candara" pitchFamily="34" charset="0"/>
              </a:rPr>
              <a:t>Quantity of hotel rooms</a:t>
            </a:r>
            <a:endParaRPr lang="en-US" sz="1400" dirty="0">
              <a:latin typeface="Candara" pitchFamily="34" charset="0"/>
            </a:endParaRPr>
          </a:p>
        </p:txBody>
      </p:sp>
      <p:sp>
        <p:nvSpPr>
          <p:cNvPr id="341023" name="Rectangle 31"/>
          <p:cNvSpPr>
            <a:spLocks noChangeArrowheads="1"/>
          </p:cNvSpPr>
          <p:nvPr/>
        </p:nvSpPr>
        <p:spPr bwMode="auto">
          <a:xfrm>
            <a:off x="5602288" y="3149600"/>
            <a:ext cx="8656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Candara" pitchFamily="34" charset="0"/>
              </a:rPr>
              <a:t>E</a:t>
            </a:r>
            <a:endParaRPr lang="en-US" sz="1400" i="1">
              <a:latin typeface="Candara" pitchFamily="34" charset="0"/>
            </a:endParaRPr>
          </a:p>
        </p:txBody>
      </p:sp>
      <p:sp>
        <p:nvSpPr>
          <p:cNvPr id="341024" name="Rectangle 32"/>
          <p:cNvSpPr>
            <a:spLocks noChangeArrowheads="1"/>
          </p:cNvSpPr>
          <p:nvPr/>
        </p:nvSpPr>
        <p:spPr bwMode="auto">
          <a:xfrm>
            <a:off x="6862763" y="2716213"/>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S</a:t>
            </a:r>
            <a:endParaRPr lang="en-US" sz="1400" i="1" dirty="0">
              <a:latin typeface="Candara" pitchFamily="34" charset="0"/>
            </a:endParaRPr>
          </a:p>
        </p:txBody>
      </p:sp>
      <p:sp>
        <p:nvSpPr>
          <p:cNvPr id="341025" name="Rectangle 33"/>
          <p:cNvSpPr>
            <a:spLocks noChangeArrowheads="1"/>
          </p:cNvSpPr>
          <p:nvPr/>
        </p:nvSpPr>
        <p:spPr bwMode="auto">
          <a:xfrm>
            <a:off x="6851650" y="5014913"/>
            <a:ext cx="10579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Candara" pitchFamily="34" charset="0"/>
              </a:rPr>
              <a:t>D</a:t>
            </a:r>
            <a:endParaRPr lang="en-US" sz="1400" i="1">
              <a:latin typeface="Candara" pitchFamily="34" charset="0"/>
            </a:endParaRPr>
          </a:p>
        </p:txBody>
      </p:sp>
      <p:sp>
        <p:nvSpPr>
          <p:cNvPr id="341026" name="Rectangle 34"/>
          <p:cNvSpPr>
            <a:spLocks noChangeArrowheads="1"/>
          </p:cNvSpPr>
          <p:nvPr/>
        </p:nvSpPr>
        <p:spPr bwMode="auto">
          <a:xfrm>
            <a:off x="6950075" y="5129213"/>
            <a:ext cx="8335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2</a:t>
            </a:r>
            <a:endParaRPr lang="en-US" sz="1400" dirty="0">
              <a:latin typeface="Candara" pitchFamily="34" charset="0"/>
            </a:endParaRPr>
          </a:p>
        </p:txBody>
      </p:sp>
      <p:sp>
        <p:nvSpPr>
          <p:cNvPr id="341027" name="Rectangle 35"/>
          <p:cNvSpPr>
            <a:spLocks noChangeArrowheads="1"/>
          </p:cNvSpPr>
          <p:nvPr/>
        </p:nvSpPr>
        <p:spPr bwMode="auto">
          <a:xfrm>
            <a:off x="6848475" y="3959225"/>
            <a:ext cx="10579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Candara" pitchFamily="34" charset="0"/>
              </a:rPr>
              <a:t>D</a:t>
            </a:r>
            <a:endParaRPr lang="en-US" sz="1400" i="1">
              <a:latin typeface="Candara" pitchFamily="34" charset="0"/>
            </a:endParaRPr>
          </a:p>
        </p:txBody>
      </p:sp>
      <p:sp>
        <p:nvSpPr>
          <p:cNvPr id="341028" name="Rectangle 36"/>
          <p:cNvSpPr>
            <a:spLocks noChangeArrowheads="1"/>
          </p:cNvSpPr>
          <p:nvPr/>
        </p:nvSpPr>
        <p:spPr bwMode="auto">
          <a:xfrm>
            <a:off x="6950075" y="4073525"/>
            <a:ext cx="6251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1</a:t>
            </a:r>
            <a:endParaRPr lang="en-US" sz="1400">
              <a:latin typeface="Candara" pitchFamily="34" charset="0"/>
            </a:endParaRPr>
          </a:p>
        </p:txBody>
      </p:sp>
      <p:sp>
        <p:nvSpPr>
          <p:cNvPr id="341029" name="Line 37"/>
          <p:cNvSpPr>
            <a:spLocks noChangeShapeType="1"/>
          </p:cNvSpPr>
          <p:nvPr/>
        </p:nvSpPr>
        <p:spPr bwMode="auto">
          <a:xfrm>
            <a:off x="6305550" y="3881438"/>
            <a:ext cx="0" cy="804862"/>
          </a:xfrm>
          <a:prstGeom prst="line">
            <a:avLst/>
          </a:prstGeom>
          <a:noFill/>
          <a:ln w="3016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30" name="Freeform 38"/>
          <p:cNvSpPr>
            <a:spLocks/>
          </p:cNvSpPr>
          <p:nvPr/>
        </p:nvSpPr>
        <p:spPr bwMode="auto">
          <a:xfrm>
            <a:off x="6261100" y="4637088"/>
            <a:ext cx="85725" cy="180975"/>
          </a:xfrm>
          <a:custGeom>
            <a:avLst/>
            <a:gdLst>
              <a:gd name="T0" fmla="*/ 9 w 18"/>
              <a:gd name="T1" fmla="*/ 6 h 30"/>
              <a:gd name="T2" fmla="*/ 18 w 18"/>
              <a:gd name="T3" fmla="*/ 0 h 30"/>
              <a:gd name="T4" fmla="*/ 18 w 18"/>
              <a:gd name="T5" fmla="*/ 1 h 30"/>
              <a:gd name="T6" fmla="*/ 12 w 18"/>
              <a:gd name="T7" fmla="*/ 15 h 30"/>
              <a:gd name="T8" fmla="*/ 9 w 18"/>
              <a:gd name="T9" fmla="*/ 30 h 30"/>
              <a:gd name="T10" fmla="*/ 6 w 18"/>
              <a:gd name="T11" fmla="*/ 15 h 30"/>
              <a:gd name="T12" fmla="*/ 0 w 18"/>
              <a:gd name="T13" fmla="*/ 1 h 30"/>
              <a:gd name="T14" fmla="*/ 0 w 18"/>
              <a:gd name="T15" fmla="*/ 0 h 30"/>
              <a:gd name="T16" fmla="*/ 9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9" y="6"/>
                </a:moveTo>
                <a:cubicBezTo>
                  <a:pt x="18" y="0"/>
                  <a:pt x="18" y="0"/>
                  <a:pt x="18" y="0"/>
                </a:cubicBezTo>
                <a:cubicBezTo>
                  <a:pt x="18" y="1"/>
                  <a:pt x="18" y="1"/>
                  <a:pt x="18" y="1"/>
                </a:cubicBezTo>
                <a:cubicBezTo>
                  <a:pt x="12" y="15"/>
                  <a:pt x="12" y="15"/>
                  <a:pt x="12" y="15"/>
                </a:cubicBezTo>
                <a:cubicBezTo>
                  <a:pt x="11" y="20"/>
                  <a:pt x="10" y="25"/>
                  <a:pt x="9" y="30"/>
                </a:cubicBezTo>
                <a:cubicBezTo>
                  <a:pt x="8" y="25"/>
                  <a:pt x="7" y="20"/>
                  <a:pt x="6" y="15"/>
                </a:cubicBezTo>
                <a:cubicBezTo>
                  <a:pt x="0" y="1"/>
                  <a:pt x="0" y="1"/>
                  <a:pt x="0" y="1"/>
                </a:cubicBezTo>
                <a:cubicBezTo>
                  <a:pt x="0" y="0"/>
                  <a:pt x="0" y="0"/>
                  <a:pt x="0" y="0"/>
                </a:cubicBezTo>
                <a:lnTo>
                  <a:pt x="9"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31" name="Freeform 39"/>
          <p:cNvSpPr>
            <a:spLocks/>
          </p:cNvSpPr>
          <p:nvPr/>
        </p:nvSpPr>
        <p:spPr bwMode="auto">
          <a:xfrm>
            <a:off x="2708275" y="2957513"/>
            <a:ext cx="117475" cy="1090612"/>
          </a:xfrm>
          <a:custGeom>
            <a:avLst/>
            <a:gdLst>
              <a:gd name="T0" fmla="*/ 25 w 25"/>
              <a:gd name="T1" fmla="*/ 182 h 182"/>
              <a:gd name="T2" fmla="*/ 10 w 25"/>
              <a:gd name="T3" fmla="*/ 166 h 182"/>
              <a:gd name="T4" fmla="*/ 10 w 25"/>
              <a:gd name="T5" fmla="*/ 101 h 182"/>
              <a:gd name="T6" fmla="*/ 0 w 25"/>
              <a:gd name="T7" fmla="*/ 91 h 182"/>
              <a:gd name="T8" fmla="*/ 10 w 25"/>
              <a:gd name="T9" fmla="*/ 80 h 182"/>
              <a:gd name="T10" fmla="*/ 10 w 25"/>
              <a:gd name="T11" fmla="*/ 16 h 182"/>
              <a:gd name="T12" fmla="*/ 25 w 25"/>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25" h="182">
                <a:moveTo>
                  <a:pt x="25" y="182"/>
                </a:moveTo>
                <a:cubicBezTo>
                  <a:pt x="15" y="182"/>
                  <a:pt x="10" y="179"/>
                  <a:pt x="10" y="166"/>
                </a:cubicBezTo>
                <a:cubicBezTo>
                  <a:pt x="10" y="163"/>
                  <a:pt x="10" y="104"/>
                  <a:pt x="10" y="101"/>
                </a:cubicBezTo>
                <a:cubicBezTo>
                  <a:pt x="10" y="98"/>
                  <a:pt x="8" y="91"/>
                  <a:pt x="0" y="91"/>
                </a:cubicBezTo>
                <a:cubicBezTo>
                  <a:pt x="8" y="91"/>
                  <a:pt x="10" y="84"/>
                  <a:pt x="10" y="80"/>
                </a:cubicBezTo>
                <a:cubicBezTo>
                  <a:pt x="10" y="78"/>
                  <a:pt x="10" y="19"/>
                  <a:pt x="10" y="16"/>
                </a:cubicBezTo>
                <a:cubicBezTo>
                  <a:pt x="10" y="3"/>
                  <a:pt x="15" y="0"/>
                  <a:pt x="25" y="0"/>
                </a:cubicBezTo>
              </a:path>
            </a:pathLst>
          </a:custGeom>
          <a:noFill/>
          <a:ln w="2222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Candara" pitchFamily="34" charset="0"/>
            </a:endParaRPr>
          </a:p>
        </p:txBody>
      </p:sp>
      <p:sp>
        <p:nvSpPr>
          <p:cNvPr id="341032" name="Freeform 40"/>
          <p:cNvSpPr>
            <a:spLocks/>
          </p:cNvSpPr>
          <p:nvPr/>
        </p:nvSpPr>
        <p:spPr bwMode="auto">
          <a:xfrm>
            <a:off x="1405465" y="3262312"/>
            <a:ext cx="1289050" cy="623888"/>
          </a:xfrm>
          <a:custGeom>
            <a:avLst/>
            <a:gdLst>
              <a:gd name="T0" fmla="*/ 260 w 260"/>
              <a:gd name="T1" fmla="*/ 91 h 104"/>
              <a:gd name="T2" fmla="*/ 248 w 260"/>
              <a:gd name="T3" fmla="*/ 104 h 104"/>
              <a:gd name="T4" fmla="*/ 12 w 260"/>
              <a:gd name="T5" fmla="*/ 104 h 104"/>
              <a:gd name="T6" fmla="*/ 0 w 260"/>
              <a:gd name="T7" fmla="*/ 91 h 104"/>
              <a:gd name="T8" fmla="*/ 0 w 260"/>
              <a:gd name="T9" fmla="*/ 12 h 104"/>
              <a:gd name="T10" fmla="*/ 12 w 260"/>
              <a:gd name="T11" fmla="*/ 0 h 104"/>
              <a:gd name="T12" fmla="*/ 248 w 260"/>
              <a:gd name="T13" fmla="*/ 0 h 104"/>
              <a:gd name="T14" fmla="*/ 260 w 260"/>
              <a:gd name="T15" fmla="*/ 12 h 104"/>
              <a:gd name="T16" fmla="*/ 260 w 260"/>
              <a:gd name="T17"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04">
                <a:moveTo>
                  <a:pt x="260" y="91"/>
                </a:moveTo>
                <a:cubicBezTo>
                  <a:pt x="260" y="98"/>
                  <a:pt x="254" y="104"/>
                  <a:pt x="248" y="104"/>
                </a:cubicBezTo>
                <a:cubicBezTo>
                  <a:pt x="12" y="104"/>
                  <a:pt x="12" y="104"/>
                  <a:pt x="12" y="104"/>
                </a:cubicBezTo>
                <a:cubicBezTo>
                  <a:pt x="5" y="104"/>
                  <a:pt x="0" y="98"/>
                  <a:pt x="0" y="91"/>
                </a:cubicBezTo>
                <a:cubicBezTo>
                  <a:pt x="0" y="12"/>
                  <a:pt x="0" y="12"/>
                  <a:pt x="0" y="12"/>
                </a:cubicBezTo>
                <a:cubicBezTo>
                  <a:pt x="0" y="5"/>
                  <a:pt x="5" y="0"/>
                  <a:pt x="12" y="0"/>
                </a:cubicBezTo>
                <a:cubicBezTo>
                  <a:pt x="248" y="0"/>
                  <a:pt x="248" y="0"/>
                  <a:pt x="248" y="0"/>
                </a:cubicBezTo>
                <a:cubicBezTo>
                  <a:pt x="254" y="0"/>
                  <a:pt x="260" y="5"/>
                  <a:pt x="260" y="12"/>
                </a:cubicBezTo>
                <a:lnTo>
                  <a:pt x="260" y="91"/>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33" name="Rectangle 41"/>
          <p:cNvSpPr>
            <a:spLocks noChangeArrowheads="1"/>
          </p:cNvSpPr>
          <p:nvPr/>
        </p:nvSpPr>
        <p:spPr bwMode="auto">
          <a:xfrm>
            <a:off x="1481665" y="3352800"/>
            <a:ext cx="121285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Candara" pitchFamily="34" charset="0"/>
              </a:rPr>
              <a:t>Excise tax = $40 per room</a:t>
            </a:r>
            <a:endParaRPr lang="en-US" sz="1400" dirty="0">
              <a:latin typeface="Candara" pitchFamily="34" charset="0"/>
            </a:endParaRPr>
          </a:p>
        </p:txBody>
      </p:sp>
      <p:sp>
        <p:nvSpPr>
          <p:cNvPr id="341034" name="Line 42"/>
          <p:cNvSpPr>
            <a:spLocks noChangeShapeType="1"/>
          </p:cNvSpPr>
          <p:nvPr/>
        </p:nvSpPr>
        <p:spPr bwMode="auto">
          <a:xfrm>
            <a:off x="3241675" y="2376488"/>
            <a:ext cx="3578225" cy="1662112"/>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35" name="Line 43"/>
          <p:cNvSpPr>
            <a:spLocks noChangeShapeType="1"/>
          </p:cNvSpPr>
          <p:nvPr/>
        </p:nvSpPr>
        <p:spPr bwMode="auto">
          <a:xfrm flipH="1">
            <a:off x="3241675" y="2947988"/>
            <a:ext cx="3578225" cy="1646237"/>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36" name="Line 44"/>
          <p:cNvSpPr>
            <a:spLocks noChangeShapeType="1"/>
          </p:cNvSpPr>
          <p:nvPr/>
        </p:nvSpPr>
        <p:spPr bwMode="auto">
          <a:xfrm>
            <a:off x="3248025" y="3473450"/>
            <a:ext cx="3563938" cy="1630363"/>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37" name="Oval 45"/>
          <p:cNvSpPr>
            <a:spLocks noChangeArrowheads="1"/>
          </p:cNvSpPr>
          <p:nvPr/>
        </p:nvSpPr>
        <p:spPr bwMode="auto">
          <a:xfrm>
            <a:off x="4402137" y="2886074"/>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38" name="Oval 46"/>
          <p:cNvSpPr>
            <a:spLocks noChangeArrowheads="1"/>
          </p:cNvSpPr>
          <p:nvPr/>
        </p:nvSpPr>
        <p:spPr bwMode="auto">
          <a:xfrm>
            <a:off x="4410605" y="3980392"/>
            <a:ext cx="92075"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39" name="Oval 47"/>
          <p:cNvSpPr>
            <a:spLocks noChangeArrowheads="1"/>
          </p:cNvSpPr>
          <p:nvPr/>
        </p:nvSpPr>
        <p:spPr bwMode="auto">
          <a:xfrm>
            <a:off x="5594880" y="3435880"/>
            <a:ext cx="93662"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40" name="Line 48"/>
          <p:cNvSpPr>
            <a:spLocks noChangeShapeType="1"/>
          </p:cNvSpPr>
          <p:nvPr/>
        </p:nvSpPr>
        <p:spPr bwMode="auto">
          <a:xfrm>
            <a:off x="5775325" y="2789238"/>
            <a:ext cx="458788" cy="1482725"/>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341041" name="Freeform 49"/>
          <p:cNvSpPr>
            <a:spLocks/>
          </p:cNvSpPr>
          <p:nvPr/>
        </p:nvSpPr>
        <p:spPr bwMode="auto">
          <a:xfrm>
            <a:off x="4906963" y="1981199"/>
            <a:ext cx="1493837" cy="950457"/>
          </a:xfrm>
          <a:custGeom>
            <a:avLst/>
            <a:gdLst>
              <a:gd name="T0" fmla="*/ 248 w 248"/>
              <a:gd name="T1" fmla="*/ 156 h 172"/>
              <a:gd name="T2" fmla="*/ 232 w 248"/>
              <a:gd name="T3" fmla="*/ 172 h 172"/>
              <a:gd name="T4" fmla="*/ 16 w 248"/>
              <a:gd name="T5" fmla="*/ 172 h 172"/>
              <a:gd name="T6" fmla="*/ 0 w 248"/>
              <a:gd name="T7" fmla="*/ 156 h 172"/>
              <a:gd name="T8" fmla="*/ 0 w 248"/>
              <a:gd name="T9" fmla="*/ 16 h 172"/>
              <a:gd name="T10" fmla="*/ 16 w 248"/>
              <a:gd name="T11" fmla="*/ 0 h 172"/>
              <a:gd name="T12" fmla="*/ 232 w 248"/>
              <a:gd name="T13" fmla="*/ 0 h 172"/>
              <a:gd name="T14" fmla="*/ 248 w 248"/>
              <a:gd name="T15" fmla="*/ 16 h 172"/>
              <a:gd name="T16" fmla="*/ 248 w 248"/>
              <a:gd name="T17" fmla="*/ 1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72">
                <a:moveTo>
                  <a:pt x="248" y="156"/>
                </a:moveTo>
                <a:cubicBezTo>
                  <a:pt x="248" y="165"/>
                  <a:pt x="241" y="172"/>
                  <a:pt x="232" y="172"/>
                </a:cubicBezTo>
                <a:cubicBezTo>
                  <a:pt x="16" y="172"/>
                  <a:pt x="16" y="172"/>
                  <a:pt x="16" y="172"/>
                </a:cubicBezTo>
                <a:cubicBezTo>
                  <a:pt x="7" y="172"/>
                  <a:pt x="0" y="165"/>
                  <a:pt x="0" y="156"/>
                </a:cubicBezTo>
                <a:cubicBezTo>
                  <a:pt x="0" y="16"/>
                  <a:pt x="0" y="16"/>
                  <a:pt x="0" y="16"/>
                </a:cubicBezTo>
                <a:cubicBezTo>
                  <a:pt x="0" y="7"/>
                  <a:pt x="7" y="0"/>
                  <a:pt x="16" y="0"/>
                </a:cubicBezTo>
                <a:cubicBezTo>
                  <a:pt x="232" y="0"/>
                  <a:pt x="232" y="0"/>
                  <a:pt x="232" y="0"/>
                </a:cubicBezTo>
                <a:cubicBezTo>
                  <a:pt x="241" y="0"/>
                  <a:pt x="248" y="7"/>
                  <a:pt x="248" y="16"/>
                </a:cubicBezTo>
                <a:lnTo>
                  <a:pt x="248" y="156"/>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341042" name="Rectangle 50"/>
          <p:cNvSpPr>
            <a:spLocks noChangeArrowheads="1"/>
          </p:cNvSpPr>
          <p:nvPr/>
        </p:nvSpPr>
        <p:spPr bwMode="auto">
          <a:xfrm>
            <a:off x="4961467" y="2031999"/>
            <a:ext cx="1371600"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Candara" pitchFamily="34" charset="0"/>
              </a:rPr>
              <a:t>Demand curve shifts downward by the amount </a:t>
            </a:r>
            <a:br>
              <a:rPr lang="en-US" sz="1400" dirty="0">
                <a:solidFill>
                  <a:srgbClr val="000000"/>
                </a:solidFill>
                <a:latin typeface="Candara" pitchFamily="34" charset="0"/>
              </a:rPr>
            </a:br>
            <a:r>
              <a:rPr lang="en-US" sz="1400" dirty="0">
                <a:solidFill>
                  <a:srgbClr val="000000"/>
                </a:solidFill>
                <a:latin typeface="Candara" pitchFamily="34" charset="0"/>
              </a:rPr>
              <a:t>of the </a:t>
            </a:r>
            <a:r>
              <a:rPr lang="en-US" sz="1400" dirty="0" smtClean="0">
                <a:solidFill>
                  <a:srgbClr val="000000"/>
                </a:solidFill>
                <a:latin typeface="Candara" pitchFamily="34" charset="0"/>
              </a:rPr>
              <a:t>tax.</a:t>
            </a:r>
            <a:endParaRPr lang="en-US" sz="1400" dirty="0">
              <a:latin typeface="Candara" pitchFamily="34" charset="0"/>
            </a:endParaRPr>
          </a:p>
        </p:txBody>
      </p:sp>
      <p:sp>
        <p:nvSpPr>
          <p:cNvPr id="341043" name="Freeform 51"/>
          <p:cNvSpPr>
            <a:spLocks/>
          </p:cNvSpPr>
          <p:nvPr/>
        </p:nvSpPr>
        <p:spPr bwMode="auto">
          <a:xfrm>
            <a:off x="3255963" y="1100138"/>
            <a:ext cx="4089400" cy="4545012"/>
          </a:xfrm>
          <a:custGeom>
            <a:avLst/>
            <a:gdLst>
              <a:gd name="T0" fmla="*/ 2060 w 2060"/>
              <a:gd name="T1" fmla="*/ 1791 h 1791"/>
              <a:gd name="T2" fmla="*/ 0 w 2060"/>
              <a:gd name="T3" fmla="*/ 1791 h 1791"/>
              <a:gd name="T4" fmla="*/ 0 w 2060"/>
              <a:gd name="T5" fmla="*/ 0 h 1791"/>
            </a:gdLst>
            <a:ahLst/>
            <a:cxnLst>
              <a:cxn ang="0">
                <a:pos x="T0" y="T1"/>
              </a:cxn>
              <a:cxn ang="0">
                <a:pos x="T2" y="T3"/>
              </a:cxn>
              <a:cxn ang="0">
                <a:pos x="T4" y="T5"/>
              </a:cxn>
            </a:cxnLst>
            <a:rect l="0" t="0" r="r" b="b"/>
            <a:pathLst>
              <a:path w="2060" h="1791">
                <a:moveTo>
                  <a:pt x="2060" y="1791"/>
                </a:moveTo>
                <a:lnTo>
                  <a:pt x="0" y="1791"/>
                </a:lnTo>
                <a:lnTo>
                  <a:pt x="0"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Candara" pitchFamily="34" charset="0"/>
            </a:endParaRPr>
          </a:p>
        </p:txBody>
      </p:sp>
      <p:sp>
        <p:nvSpPr>
          <p:cNvPr id="341044" name="Rectangle 52"/>
          <p:cNvSpPr>
            <a:spLocks noChangeArrowheads="1"/>
          </p:cNvSpPr>
          <p:nvPr/>
        </p:nvSpPr>
        <p:spPr bwMode="auto">
          <a:xfrm>
            <a:off x="2519363" y="1066800"/>
            <a:ext cx="9271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Candara" pitchFamily="34" charset="0"/>
              </a:rPr>
              <a:t>Price</a:t>
            </a:r>
            <a:endParaRPr lang="en-US" sz="1400">
              <a:latin typeface="Candara" pitchFamily="34" charset="0"/>
            </a:endParaRPr>
          </a:p>
        </p:txBody>
      </p:sp>
      <p:sp>
        <p:nvSpPr>
          <p:cNvPr id="5" name="Rectangle 4"/>
          <p:cNvSpPr/>
          <p:nvPr/>
        </p:nvSpPr>
        <p:spPr>
          <a:xfrm>
            <a:off x="0" y="1295400"/>
            <a:ext cx="2825750" cy="923330"/>
          </a:xfrm>
          <a:prstGeom prst="rect">
            <a:avLst/>
          </a:prstGeom>
        </p:spPr>
        <p:txBody>
          <a:bodyPr wrap="square">
            <a:spAutoFit/>
          </a:bodyPr>
          <a:lstStyle/>
          <a:p>
            <a:r>
              <a:rPr lang="en-US" b="1" i="1" dirty="0">
                <a:solidFill>
                  <a:schemeClr val="tx1">
                    <a:lumMod val="75000"/>
                    <a:lumOff val="25000"/>
                  </a:schemeClr>
                </a:solidFill>
                <a:latin typeface="Candara" pitchFamily="34" charset="0"/>
              </a:rPr>
              <a:t>The </a:t>
            </a:r>
            <a:r>
              <a:rPr lang="en-US" b="1" i="1" dirty="0" smtClean="0">
                <a:solidFill>
                  <a:schemeClr val="tx1">
                    <a:lumMod val="75000"/>
                    <a:lumOff val="25000"/>
                  </a:schemeClr>
                </a:solidFill>
                <a:latin typeface="Candara" pitchFamily="34" charset="0"/>
              </a:rPr>
              <a:t>equilibrium price </a:t>
            </a:r>
            <a:r>
              <a:rPr lang="en-US" b="1" i="1" dirty="0">
                <a:solidFill>
                  <a:schemeClr val="tx1">
                    <a:lumMod val="75000"/>
                    <a:lumOff val="25000"/>
                  </a:schemeClr>
                </a:solidFill>
                <a:latin typeface="Candara" pitchFamily="34" charset="0"/>
              </a:rPr>
              <a:t>of hotel rooms </a:t>
            </a:r>
            <a:r>
              <a:rPr lang="en-US" b="1" i="1" dirty="0" smtClean="0">
                <a:solidFill>
                  <a:schemeClr val="tx1">
                    <a:lumMod val="75000"/>
                    <a:lumOff val="25000"/>
                  </a:schemeClr>
                </a:solidFill>
                <a:latin typeface="Candara" pitchFamily="34" charset="0"/>
              </a:rPr>
              <a:t>falls to $</a:t>
            </a:r>
            <a:r>
              <a:rPr lang="en-US" b="1" i="1" dirty="0">
                <a:solidFill>
                  <a:schemeClr val="tx1">
                    <a:lumMod val="75000"/>
                    <a:lumOff val="25000"/>
                  </a:schemeClr>
                </a:solidFill>
                <a:latin typeface="Candara" pitchFamily="34" charset="0"/>
              </a:rPr>
              <a:t>6</a:t>
            </a:r>
            <a:r>
              <a:rPr lang="en-US" b="1" i="1" dirty="0" smtClean="0">
                <a:solidFill>
                  <a:schemeClr val="tx1">
                    <a:lumMod val="75000"/>
                    <a:lumOff val="25000"/>
                  </a:schemeClr>
                </a:solidFill>
                <a:latin typeface="Candara" pitchFamily="34" charset="0"/>
              </a:rPr>
              <a:t>0 </a:t>
            </a:r>
            <a:r>
              <a:rPr lang="en-US" b="1" i="1" dirty="0">
                <a:solidFill>
                  <a:schemeClr val="tx1">
                    <a:lumMod val="75000"/>
                    <a:lumOff val="25000"/>
                  </a:schemeClr>
                </a:solidFill>
                <a:latin typeface="Candara" pitchFamily="34" charset="0"/>
              </a:rPr>
              <a:t>a </a:t>
            </a:r>
            <a:r>
              <a:rPr lang="en-US" b="1" i="1" dirty="0" smtClean="0">
                <a:solidFill>
                  <a:schemeClr val="tx1">
                    <a:lumMod val="75000"/>
                    <a:lumOff val="25000"/>
                  </a:schemeClr>
                </a:solidFill>
                <a:latin typeface="Candara" pitchFamily="34" charset="0"/>
              </a:rPr>
              <a:t>night.</a:t>
            </a:r>
            <a:endParaRPr lang="en-US" b="1" i="1" dirty="0">
              <a:solidFill>
                <a:schemeClr val="tx1">
                  <a:lumMod val="75000"/>
                  <a:lumOff val="25000"/>
                </a:schemeClr>
              </a:solidFill>
              <a:latin typeface="Candara" pitchFamily="34" charset="0"/>
            </a:endParaRPr>
          </a:p>
        </p:txBody>
      </p:sp>
      <p:sp>
        <p:nvSpPr>
          <p:cNvPr id="52" name="Rectangle 51"/>
          <p:cNvSpPr/>
          <p:nvPr/>
        </p:nvSpPr>
        <p:spPr>
          <a:xfrm>
            <a:off x="3187075" y="6107668"/>
            <a:ext cx="3289926" cy="369332"/>
          </a:xfrm>
          <a:prstGeom prst="rect">
            <a:avLst/>
          </a:prstGeom>
        </p:spPr>
        <p:txBody>
          <a:bodyPr wrap="square">
            <a:spAutoFit/>
          </a:bodyPr>
          <a:lstStyle/>
          <a:p>
            <a:r>
              <a:rPr lang="en-US" b="1" i="1" dirty="0" smtClean="0">
                <a:solidFill>
                  <a:schemeClr val="tx1">
                    <a:lumMod val="75000"/>
                    <a:lumOff val="25000"/>
                  </a:schemeClr>
                </a:solidFill>
                <a:latin typeface="Candara" pitchFamily="34" charset="0"/>
              </a:rPr>
              <a:t>And the quantity falls to 5,000.</a:t>
            </a:r>
            <a:endParaRPr lang="en-US" b="1" i="1" dirty="0">
              <a:solidFill>
                <a:schemeClr val="tx1">
                  <a:lumMod val="75000"/>
                  <a:lumOff val="25000"/>
                </a:schemeClr>
              </a:solidFill>
              <a:latin typeface="Candara" pitchFamily="34" charset="0"/>
            </a:endParaRPr>
          </a:p>
        </p:txBody>
      </p:sp>
      <p:sp>
        <p:nvSpPr>
          <p:cNvPr id="53" name="Rectangle 52"/>
          <p:cNvSpPr/>
          <p:nvPr/>
        </p:nvSpPr>
        <p:spPr>
          <a:xfrm>
            <a:off x="-1" y="2133600"/>
            <a:ext cx="2919414" cy="1200329"/>
          </a:xfrm>
          <a:prstGeom prst="rect">
            <a:avLst/>
          </a:prstGeom>
        </p:spPr>
        <p:txBody>
          <a:bodyPr wrap="square">
            <a:spAutoFit/>
          </a:bodyPr>
          <a:lstStyle/>
          <a:p>
            <a:r>
              <a:rPr lang="en-US" b="1" i="1" dirty="0" smtClean="0">
                <a:solidFill>
                  <a:srgbClr val="990033"/>
                </a:solidFill>
                <a:latin typeface="Candara" pitchFamily="34" charset="0"/>
              </a:rPr>
              <a:t>Hotel guests also bear some of the burden as price RISES from $80 to $100</a:t>
            </a:r>
            <a:r>
              <a:rPr lang="en-US" b="1" i="1" dirty="0" smtClean="0">
                <a:solidFill>
                  <a:schemeClr val="accent1">
                    <a:lumMod val="75000"/>
                  </a:schemeClr>
                </a:solidFill>
                <a:latin typeface="Candara" pitchFamily="34" charset="0"/>
              </a:rPr>
              <a:t> </a:t>
            </a:r>
            <a:r>
              <a:rPr lang="en-US" b="1" i="1" dirty="0">
                <a:solidFill>
                  <a:srgbClr val="990033"/>
                </a:solidFill>
                <a:latin typeface="Candara" pitchFamily="34" charset="0"/>
              </a:rPr>
              <a:t>(after taxes are paid</a:t>
            </a:r>
            <a:r>
              <a:rPr lang="en-US" b="1" i="1" dirty="0" smtClean="0">
                <a:solidFill>
                  <a:srgbClr val="990033"/>
                </a:solidFill>
                <a:latin typeface="Candara" pitchFamily="34" charset="0"/>
              </a:rPr>
              <a:t>).</a:t>
            </a:r>
            <a:endParaRPr lang="en-US" b="1" i="1" dirty="0">
              <a:solidFill>
                <a:srgbClr val="990033"/>
              </a:solidFill>
              <a:latin typeface="Candara" pitchFamily="34" charset="0"/>
            </a:endParaRPr>
          </a:p>
        </p:txBody>
      </p:sp>
      <p:sp>
        <p:nvSpPr>
          <p:cNvPr id="54" name="Rectangle 53"/>
          <p:cNvSpPr/>
          <p:nvPr/>
        </p:nvSpPr>
        <p:spPr>
          <a:xfrm>
            <a:off x="0" y="3953470"/>
            <a:ext cx="2667000" cy="1200329"/>
          </a:xfrm>
          <a:prstGeom prst="rect">
            <a:avLst/>
          </a:prstGeom>
        </p:spPr>
        <p:txBody>
          <a:bodyPr wrap="square">
            <a:spAutoFit/>
          </a:bodyPr>
          <a:lstStyle/>
          <a:p>
            <a:r>
              <a:rPr lang="en-US" b="1" i="1" dirty="0" smtClean="0">
                <a:solidFill>
                  <a:schemeClr val="accent1">
                    <a:lumMod val="75000"/>
                  </a:schemeClr>
                </a:solidFill>
                <a:latin typeface="Candara" pitchFamily="34" charset="0"/>
              </a:rPr>
              <a:t>Hotel owners bear some of the burden as their price FALLS from $80 to $60.</a:t>
            </a:r>
            <a:endParaRPr lang="en-US" b="1" i="1" dirty="0">
              <a:solidFill>
                <a:schemeClr val="accent1">
                  <a:lumMod val="75000"/>
                </a:schemeClr>
              </a:solidFill>
              <a:latin typeface="Candara" pitchFamily="34" charset="0"/>
            </a:endParaRPr>
          </a:p>
        </p:txBody>
      </p:sp>
      <p:sp>
        <p:nvSpPr>
          <p:cNvPr id="55" name="Rectangle 54"/>
          <p:cNvSpPr/>
          <p:nvPr/>
        </p:nvSpPr>
        <p:spPr>
          <a:xfrm>
            <a:off x="1" y="914400"/>
            <a:ext cx="9144000" cy="400110"/>
          </a:xfrm>
          <a:prstGeom prst="rect">
            <a:avLst/>
          </a:prstGeom>
          <a:solidFill>
            <a:schemeClr val="accent3">
              <a:lumMod val="20000"/>
              <a:lumOff val="80000"/>
            </a:schemeClr>
          </a:solidFill>
        </p:spPr>
        <p:txBody>
          <a:bodyPr wrap="square">
            <a:spAutoFit/>
          </a:bodyPr>
          <a:lstStyle/>
          <a:p>
            <a:pPr algn="ctr"/>
            <a:r>
              <a:rPr lang="en-US" sz="2000" b="1" i="1" dirty="0">
                <a:solidFill>
                  <a:srgbClr val="990033"/>
                </a:solidFill>
                <a:latin typeface="Candara" pitchFamily="34" charset="0"/>
              </a:rPr>
              <a:t>The </a:t>
            </a:r>
            <a:r>
              <a:rPr lang="en-US" sz="2000" b="1" i="1" dirty="0" smtClean="0">
                <a:solidFill>
                  <a:srgbClr val="990033"/>
                </a:solidFill>
                <a:latin typeface="Candara" pitchFamily="34" charset="0"/>
              </a:rPr>
              <a:t>incidence of </a:t>
            </a:r>
            <a:r>
              <a:rPr lang="en-US" sz="2000" b="1" i="1" dirty="0">
                <a:solidFill>
                  <a:srgbClr val="990033"/>
                </a:solidFill>
                <a:latin typeface="Candara" pitchFamily="34" charset="0"/>
              </a:rPr>
              <a:t>an excise tax doesn’t </a:t>
            </a:r>
            <a:r>
              <a:rPr lang="en-US" sz="2000" b="1" i="1" dirty="0" smtClean="0">
                <a:solidFill>
                  <a:srgbClr val="990033"/>
                </a:solidFill>
                <a:latin typeface="Candara" pitchFamily="34" charset="0"/>
              </a:rPr>
              <a:t>depend on who officially pays </a:t>
            </a:r>
            <a:r>
              <a:rPr lang="en-US" sz="2000" b="1" i="1" dirty="0">
                <a:solidFill>
                  <a:srgbClr val="990033"/>
                </a:solidFill>
                <a:latin typeface="Candara" pitchFamily="34" charset="0"/>
              </a:rPr>
              <a:t>the </a:t>
            </a:r>
            <a:r>
              <a:rPr lang="en-US" sz="2000" b="1" i="1" dirty="0" smtClean="0">
                <a:solidFill>
                  <a:srgbClr val="990033"/>
                </a:solidFill>
                <a:latin typeface="Candara" pitchFamily="34" charset="0"/>
              </a:rPr>
              <a:t>tax.</a:t>
            </a:r>
            <a:endParaRPr lang="en-US" sz="2000" b="1" i="1" u="sng" dirty="0">
              <a:solidFill>
                <a:srgbClr val="990033"/>
              </a:solidFill>
              <a:latin typeface="Candara" pitchFamily="34" charset="0"/>
            </a:endParaRPr>
          </a:p>
        </p:txBody>
      </p:sp>
      <p:cxnSp>
        <p:nvCxnSpPr>
          <p:cNvPr id="56" name="Straight Arrow Connector 55"/>
          <p:cNvCxnSpPr/>
          <p:nvPr/>
        </p:nvCxnSpPr>
        <p:spPr>
          <a:xfrm flipV="1">
            <a:off x="3860799" y="2971800"/>
            <a:ext cx="0" cy="4889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860799" y="3581400"/>
            <a:ext cx="0" cy="40776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095715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1036"/>
                                        </p:tgtEl>
                                        <p:attrNameLst>
                                          <p:attrName>style.visibility</p:attrName>
                                        </p:attrNameLst>
                                      </p:cBhvr>
                                      <p:to>
                                        <p:strVal val="visible"/>
                                      </p:to>
                                    </p:set>
                                    <p:animEffect transition="in" filter="fade">
                                      <p:cBhvr>
                                        <p:cTn id="7" dur="500"/>
                                        <p:tgtEl>
                                          <p:spTgt spid="341036"/>
                                        </p:tgtEl>
                                      </p:cBhvr>
                                    </p:animEffect>
                                  </p:childTnLst>
                                </p:cTn>
                              </p:par>
                              <p:par>
                                <p:cTn id="8" presetID="42" presetClass="path" presetSubtype="0" accel="50000" decel="50000" fill="hold" grpId="0" nodeType="withEffect">
                                  <p:stCondLst>
                                    <p:cond delay="0"/>
                                  </p:stCondLst>
                                  <p:childTnLst>
                                    <p:animMotion origin="layout" path="M 0 -0.15 L 0 -2.22222E-6 " pathEditMode="relative" rAng="0" ptsTypes="AA">
                                      <p:cBhvr>
                                        <p:cTn id="9" dur="2000" fill="hold"/>
                                        <p:tgtEl>
                                          <p:spTgt spid="341036"/>
                                        </p:tgtEl>
                                        <p:attrNameLst>
                                          <p:attrName>ppt_x</p:attrName>
                                          <p:attrName>ppt_y</p:attrName>
                                        </p:attrNameLst>
                                      </p:cBhvr>
                                      <p:rCtr x="0" y="7500"/>
                                    </p:animMotion>
                                  </p:childTnLst>
                                </p:cTn>
                              </p:par>
                              <p:par>
                                <p:cTn id="10" presetID="7" presetClass="emph" presetSubtype="2" fill="hold" nodeType="withEffect">
                                  <p:stCondLst>
                                    <p:cond delay="0"/>
                                  </p:stCondLst>
                                  <p:childTnLst>
                                    <p:animClr clrSpc="rgb" dir="cw">
                                      <p:cBhvr>
                                        <p:cTn id="11" dur="2000" fill="hold"/>
                                        <p:tgtEl>
                                          <p:spTgt spid="341034"/>
                                        </p:tgtEl>
                                        <p:attrNameLst>
                                          <p:attrName>stroke.color</p:attrName>
                                        </p:attrNameLst>
                                      </p:cBhvr>
                                      <p:to>
                                        <a:srgbClr val="B8CCE4"/>
                                      </p:to>
                                    </p:animClr>
                                    <p:set>
                                      <p:cBhvr>
                                        <p:cTn id="12" dur="2000" fill="hold"/>
                                        <p:tgtEl>
                                          <p:spTgt spid="341034"/>
                                        </p:tgtEl>
                                        <p:attrNameLst>
                                          <p:attrName>stroke.on</p:attrName>
                                        </p:attrNameLst>
                                      </p:cBhvr>
                                      <p:to>
                                        <p:strVal val="true"/>
                                      </p:to>
                                    </p:se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41025"/>
                                        </p:tgtEl>
                                        <p:attrNameLst>
                                          <p:attrName>style.visibility</p:attrName>
                                        </p:attrNameLst>
                                      </p:cBhvr>
                                      <p:to>
                                        <p:strVal val="visible"/>
                                      </p:to>
                                    </p:set>
                                    <p:animEffect transition="in" filter="fade">
                                      <p:cBhvr>
                                        <p:cTn id="16" dur="500"/>
                                        <p:tgtEl>
                                          <p:spTgt spid="3410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1026"/>
                                        </p:tgtEl>
                                        <p:attrNameLst>
                                          <p:attrName>style.visibility</p:attrName>
                                        </p:attrNameLst>
                                      </p:cBhvr>
                                      <p:to>
                                        <p:strVal val="visible"/>
                                      </p:to>
                                    </p:set>
                                    <p:animEffect transition="in" filter="fade">
                                      <p:cBhvr>
                                        <p:cTn id="19" dur="500"/>
                                        <p:tgtEl>
                                          <p:spTgt spid="34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1029"/>
                                        </p:tgtEl>
                                        <p:attrNameLst>
                                          <p:attrName>style.visibility</p:attrName>
                                        </p:attrNameLst>
                                      </p:cBhvr>
                                      <p:to>
                                        <p:strVal val="visible"/>
                                      </p:to>
                                    </p:set>
                                    <p:animEffect transition="in" filter="fade">
                                      <p:cBhvr>
                                        <p:cTn id="22" dur="500"/>
                                        <p:tgtEl>
                                          <p:spTgt spid="3410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1030"/>
                                        </p:tgtEl>
                                        <p:attrNameLst>
                                          <p:attrName>style.visibility</p:attrName>
                                        </p:attrNameLst>
                                      </p:cBhvr>
                                      <p:to>
                                        <p:strVal val="visible"/>
                                      </p:to>
                                    </p:set>
                                    <p:animEffect transition="in" filter="fade">
                                      <p:cBhvr>
                                        <p:cTn id="25" dur="500"/>
                                        <p:tgtEl>
                                          <p:spTgt spid="3410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1040"/>
                                        </p:tgtEl>
                                        <p:attrNameLst>
                                          <p:attrName>style.visibility</p:attrName>
                                        </p:attrNameLst>
                                      </p:cBhvr>
                                      <p:to>
                                        <p:strVal val="visible"/>
                                      </p:to>
                                    </p:set>
                                    <p:animEffect transition="in" filter="fade">
                                      <p:cBhvr>
                                        <p:cTn id="28" dur="500"/>
                                        <p:tgtEl>
                                          <p:spTgt spid="3410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1042"/>
                                        </p:tgtEl>
                                        <p:attrNameLst>
                                          <p:attrName>style.visibility</p:attrName>
                                        </p:attrNameLst>
                                      </p:cBhvr>
                                      <p:to>
                                        <p:strVal val="visible"/>
                                      </p:to>
                                    </p:set>
                                    <p:animEffect transition="in" filter="fade">
                                      <p:cBhvr>
                                        <p:cTn id="31" dur="500"/>
                                        <p:tgtEl>
                                          <p:spTgt spid="3410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1041"/>
                                        </p:tgtEl>
                                        <p:attrNameLst>
                                          <p:attrName>style.visibility</p:attrName>
                                        </p:attrNameLst>
                                      </p:cBhvr>
                                      <p:to>
                                        <p:strVal val="visible"/>
                                      </p:to>
                                    </p:set>
                                    <p:animEffect transition="in" filter="fade">
                                      <p:cBhvr>
                                        <p:cTn id="34" dur="500"/>
                                        <p:tgtEl>
                                          <p:spTgt spid="34104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1038"/>
                                        </p:tgtEl>
                                        <p:attrNameLst>
                                          <p:attrName>style.visibility</p:attrName>
                                        </p:attrNameLst>
                                      </p:cBhvr>
                                      <p:to>
                                        <p:strVal val="visible"/>
                                      </p:to>
                                    </p:set>
                                    <p:animEffect transition="in" filter="fade">
                                      <p:cBhvr>
                                        <p:cTn id="45" dur="500"/>
                                        <p:tgtEl>
                                          <p:spTgt spid="3410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1003"/>
                                        </p:tgtEl>
                                        <p:attrNameLst>
                                          <p:attrName>style.visibility</p:attrName>
                                        </p:attrNameLst>
                                      </p:cBhvr>
                                      <p:to>
                                        <p:strVal val="visible"/>
                                      </p:to>
                                    </p:set>
                                    <p:animEffect transition="in" filter="fade">
                                      <p:cBhvr>
                                        <p:cTn id="48" dur="500"/>
                                        <p:tgtEl>
                                          <p:spTgt spid="3410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1037"/>
                                        </p:tgtEl>
                                        <p:attrNameLst>
                                          <p:attrName>style.visibility</p:attrName>
                                        </p:attrNameLst>
                                      </p:cBhvr>
                                      <p:to>
                                        <p:strVal val="visible"/>
                                      </p:to>
                                    </p:set>
                                    <p:animEffect transition="in" filter="fade">
                                      <p:cBhvr>
                                        <p:cTn id="75" dur="500"/>
                                        <p:tgtEl>
                                          <p:spTgt spid="3410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1002"/>
                                        </p:tgtEl>
                                        <p:attrNameLst>
                                          <p:attrName>style.visibility</p:attrName>
                                        </p:attrNameLst>
                                      </p:cBhvr>
                                      <p:to>
                                        <p:strVal val="visible"/>
                                      </p:to>
                                    </p:set>
                                    <p:animEffect transition="in" filter="fade">
                                      <p:cBhvr>
                                        <p:cTn id="78" dur="500"/>
                                        <p:tgtEl>
                                          <p:spTgt spid="341002"/>
                                        </p:tgtEl>
                                      </p:cBhvr>
                                    </p:animEffect>
                                  </p:childTnLst>
                                </p:cTn>
                              </p:par>
                              <p:par>
                                <p:cTn id="79" presetID="10" presetClass="entr" presetSubtype="0"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41031"/>
                                        </p:tgtEl>
                                        <p:attrNameLst>
                                          <p:attrName>style.visibility</p:attrName>
                                        </p:attrNameLst>
                                      </p:cBhvr>
                                      <p:to>
                                        <p:strVal val="visible"/>
                                      </p:to>
                                    </p:set>
                                    <p:animEffect transition="in" filter="fade">
                                      <p:cBhvr>
                                        <p:cTn id="86" dur="500"/>
                                        <p:tgtEl>
                                          <p:spTgt spid="341031"/>
                                        </p:tgtEl>
                                      </p:cBhvr>
                                    </p:animEffect>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341033"/>
                                        </p:tgtEl>
                                        <p:attrNameLst>
                                          <p:attrName>style.visibility</p:attrName>
                                        </p:attrNameLst>
                                      </p:cBhvr>
                                      <p:to>
                                        <p:strVal val="visible"/>
                                      </p:to>
                                    </p:set>
                                    <p:animEffect transition="in" filter="fade">
                                      <p:cBhvr>
                                        <p:cTn id="90" dur="500"/>
                                        <p:tgtEl>
                                          <p:spTgt spid="3410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41032"/>
                                        </p:tgtEl>
                                        <p:attrNameLst>
                                          <p:attrName>style.visibility</p:attrName>
                                        </p:attrNameLst>
                                      </p:cBhvr>
                                      <p:to>
                                        <p:strVal val="visible"/>
                                      </p:to>
                                    </p:set>
                                    <p:animEffect transition="in" filter="fade">
                                      <p:cBhvr>
                                        <p:cTn id="93" dur="500"/>
                                        <p:tgtEl>
                                          <p:spTgt spid="3410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2" grpId="0"/>
      <p:bldP spid="341003" grpId="0"/>
      <p:bldP spid="341025" grpId="0"/>
      <p:bldP spid="341026" grpId="0"/>
      <p:bldP spid="341029" grpId="0" animBg="1"/>
      <p:bldP spid="341030" grpId="0" animBg="1"/>
      <p:bldP spid="341031" grpId="0" animBg="1"/>
      <p:bldP spid="341032" grpId="0" animBg="1"/>
      <p:bldP spid="341033" grpId="0"/>
      <p:bldP spid="341036" grpId="0" animBg="1"/>
      <p:bldP spid="341036" grpId="1" animBg="1"/>
      <p:bldP spid="341037" grpId="0" animBg="1"/>
      <p:bldP spid="341038" grpId="0" animBg="1"/>
      <p:bldP spid="341040" grpId="0" animBg="1"/>
      <p:bldP spid="341041" grpId="0" animBg="1"/>
      <p:bldP spid="341042" grpId="0"/>
      <p:bldP spid="5" grpId="0"/>
      <p:bldP spid="52" grpId="0"/>
      <p:bldP spid="53" grpId="0"/>
      <p:bldP spid="54" grpId="0"/>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a:t>
            </a:r>
            <a:endParaRPr lang="en-US" dirty="0"/>
          </a:p>
        </p:txBody>
      </p:sp>
      <p:sp>
        <p:nvSpPr>
          <p:cNvPr id="3" name="Content Placeholder 2"/>
          <p:cNvSpPr>
            <a:spLocks noGrp="1"/>
          </p:cNvSpPr>
          <p:nvPr>
            <p:ph idx="1"/>
          </p:nvPr>
        </p:nvSpPr>
        <p:spPr>
          <a:xfrm>
            <a:off x="228601" y="1447800"/>
            <a:ext cx="4254500" cy="3581400"/>
          </a:xfrm>
        </p:spPr>
        <p:txBody>
          <a:bodyPr>
            <a:normAutofit fontScale="92500" lnSpcReduction="20000"/>
          </a:bodyPr>
          <a:lstStyle/>
          <a:p>
            <a:r>
              <a:rPr lang="en-US" sz="2800" dirty="0" smtClean="0"/>
              <a:t>If </a:t>
            </a:r>
            <a:r>
              <a:rPr lang="en-US" sz="2800" i="1" dirty="0" smtClean="0"/>
              <a:t>A</a:t>
            </a:r>
            <a:r>
              <a:rPr lang="en-US" sz="2800" dirty="0" smtClean="0"/>
              <a:t> is the buyer price and </a:t>
            </a:r>
            <a:r>
              <a:rPr lang="en-US" sz="2800" i="1" dirty="0" smtClean="0"/>
              <a:t>B</a:t>
            </a:r>
            <a:r>
              <a:rPr lang="en-US" sz="2800" dirty="0" smtClean="0"/>
              <a:t> the seller price, how large is the per-unit tax imposed on the graph?</a:t>
            </a:r>
          </a:p>
          <a:p>
            <a:pPr marL="514350" indent="-514350">
              <a:buFont typeface="+mj-lt"/>
              <a:buAutoNum type="alphaLcParenR"/>
            </a:pPr>
            <a:r>
              <a:rPr lang="en-US" sz="2800" dirty="0" smtClean="0"/>
              <a:t>$5</a:t>
            </a:r>
          </a:p>
          <a:p>
            <a:pPr marL="514350" indent="-514350">
              <a:buFont typeface="+mj-lt"/>
              <a:buAutoNum type="alphaLcParenR"/>
            </a:pPr>
            <a:r>
              <a:rPr lang="en-US" sz="2800" dirty="0" smtClean="0"/>
              <a:t>$10</a:t>
            </a:r>
          </a:p>
          <a:p>
            <a:pPr marL="514350" indent="-514350">
              <a:buFont typeface="+mj-lt"/>
              <a:buAutoNum type="alphaLcParenR"/>
            </a:pPr>
            <a:r>
              <a:rPr lang="en-US" sz="2800" dirty="0" smtClean="0"/>
              <a:t>$15</a:t>
            </a:r>
          </a:p>
          <a:p>
            <a:pPr marL="514350" indent="-514350">
              <a:buFont typeface="+mj-lt"/>
              <a:buAutoNum type="alphaLcParenR"/>
            </a:pPr>
            <a:r>
              <a:rPr lang="en-US" sz="2800" dirty="0" smtClean="0"/>
              <a:t>$50</a:t>
            </a:r>
          </a:p>
          <a:p>
            <a:pPr marL="514350" indent="-514350">
              <a:buFont typeface="+mj-lt"/>
              <a:buAutoNum type="alphaLcParenR"/>
            </a:pPr>
            <a:r>
              <a:rPr lang="en-US" sz="2800" dirty="0" smtClean="0"/>
              <a:t>$1,000</a:t>
            </a:r>
          </a:p>
          <a:p>
            <a:endParaRPr lang="en-US" sz="2800" dirty="0"/>
          </a:p>
        </p:txBody>
      </p:sp>
      <p:cxnSp>
        <p:nvCxnSpPr>
          <p:cNvPr id="5" name="Straight Connector 86"/>
          <p:cNvCxnSpPr>
            <a:cxnSpLocks noChangeShapeType="1"/>
          </p:cNvCxnSpPr>
          <p:nvPr/>
        </p:nvCxnSpPr>
        <p:spPr bwMode="auto">
          <a:xfrm>
            <a:off x="7361237" y="3797756"/>
            <a:ext cx="0" cy="19478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6" name="Straight Connector 86"/>
          <p:cNvCxnSpPr>
            <a:cxnSpLocks noChangeShapeType="1"/>
          </p:cNvCxnSpPr>
          <p:nvPr/>
        </p:nvCxnSpPr>
        <p:spPr bwMode="auto">
          <a:xfrm>
            <a:off x="5111750" y="3769181"/>
            <a:ext cx="2190750" cy="3175"/>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7" name="Straight Connector 86"/>
          <p:cNvCxnSpPr>
            <a:cxnSpLocks noChangeShapeType="1"/>
          </p:cNvCxnSpPr>
          <p:nvPr/>
        </p:nvCxnSpPr>
        <p:spPr bwMode="auto">
          <a:xfrm>
            <a:off x="6166378" y="3188156"/>
            <a:ext cx="0" cy="2557462"/>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8" name="Straight Connector 86"/>
          <p:cNvCxnSpPr>
            <a:cxnSpLocks noChangeShapeType="1"/>
          </p:cNvCxnSpPr>
          <p:nvPr/>
        </p:nvCxnSpPr>
        <p:spPr bwMode="auto">
          <a:xfrm>
            <a:off x="5111750" y="4299406"/>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cxnSp>
        <p:nvCxnSpPr>
          <p:cNvPr id="9" name="Straight Connector 86"/>
          <p:cNvCxnSpPr>
            <a:cxnSpLocks noChangeShapeType="1"/>
          </p:cNvCxnSpPr>
          <p:nvPr/>
        </p:nvCxnSpPr>
        <p:spPr bwMode="auto">
          <a:xfrm>
            <a:off x="5073650" y="3205618"/>
            <a:ext cx="1047750" cy="0"/>
          </a:xfrm>
          <a:prstGeom prst="line">
            <a:avLst/>
          </a:prstGeom>
          <a:noFill/>
          <a:ln w="15875">
            <a:solidFill>
              <a:srgbClr val="808080"/>
            </a:solidFill>
            <a:prstDash val="sysDot"/>
            <a:round/>
            <a:headEnd/>
            <a:tailEnd type="none" w="med" len="lg"/>
          </a:ln>
          <a:extLst>
            <a:ext uri="{909E8E84-426E-40DD-AFC4-6F175D3DCCD1}">
              <a14:hiddenFill xmlns="" xmlns:a14="http://schemas.microsoft.com/office/drawing/2010/main">
                <a:noFill/>
              </a14:hiddenFill>
            </a:ext>
          </a:extLst>
        </p:spPr>
      </p:cxnSp>
      <p:sp>
        <p:nvSpPr>
          <p:cNvPr id="10" name="Rectangle 10"/>
          <p:cNvSpPr>
            <a:spLocks noChangeArrowheads="1"/>
          </p:cNvSpPr>
          <p:nvPr/>
        </p:nvSpPr>
        <p:spPr bwMode="auto">
          <a:xfrm>
            <a:off x="6205537" y="2916693"/>
            <a:ext cx="11060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A</a:t>
            </a:r>
            <a:endParaRPr lang="en-US" sz="1400" i="1" dirty="0">
              <a:latin typeface="Candara" pitchFamily="34" charset="0"/>
            </a:endParaRPr>
          </a:p>
        </p:txBody>
      </p:sp>
      <p:sp>
        <p:nvSpPr>
          <p:cNvPr id="11" name="Rectangle 11"/>
          <p:cNvSpPr>
            <a:spLocks noChangeArrowheads="1"/>
          </p:cNvSpPr>
          <p:nvPr/>
        </p:nvSpPr>
        <p:spPr bwMode="auto">
          <a:xfrm>
            <a:off x="6203950" y="4362906"/>
            <a:ext cx="9778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B</a:t>
            </a:r>
            <a:endParaRPr lang="en-US" sz="1400" i="1" dirty="0">
              <a:latin typeface="Candara" pitchFamily="34" charset="0"/>
            </a:endParaRPr>
          </a:p>
        </p:txBody>
      </p:sp>
      <p:sp>
        <p:nvSpPr>
          <p:cNvPr id="12" name="Line 12"/>
          <p:cNvSpPr>
            <a:spLocks noChangeShapeType="1"/>
          </p:cNvSpPr>
          <p:nvPr/>
        </p:nvSpPr>
        <p:spPr bwMode="auto">
          <a:xfrm>
            <a:off x="4978400" y="2124531"/>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3" name="Line 13"/>
          <p:cNvSpPr>
            <a:spLocks noChangeShapeType="1"/>
          </p:cNvSpPr>
          <p:nvPr/>
        </p:nvSpPr>
        <p:spPr bwMode="auto">
          <a:xfrm>
            <a:off x="4978400" y="3208793"/>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4" name="Line 14"/>
          <p:cNvSpPr>
            <a:spLocks noChangeShapeType="1"/>
          </p:cNvSpPr>
          <p:nvPr/>
        </p:nvSpPr>
        <p:spPr bwMode="auto">
          <a:xfrm>
            <a:off x="4978400" y="4286706"/>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5" name="Line 15"/>
          <p:cNvSpPr>
            <a:spLocks noChangeShapeType="1"/>
          </p:cNvSpPr>
          <p:nvPr/>
        </p:nvSpPr>
        <p:spPr bwMode="auto">
          <a:xfrm>
            <a:off x="4978400" y="5372556"/>
            <a:ext cx="112712" cy="0"/>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6" name="Line 16"/>
          <p:cNvSpPr>
            <a:spLocks noChangeShapeType="1"/>
          </p:cNvSpPr>
          <p:nvPr/>
        </p:nvSpPr>
        <p:spPr bwMode="auto">
          <a:xfrm>
            <a:off x="6165850"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7" name="Line 17"/>
          <p:cNvSpPr>
            <a:spLocks noChangeShapeType="1"/>
          </p:cNvSpPr>
          <p:nvPr/>
        </p:nvSpPr>
        <p:spPr bwMode="auto">
          <a:xfrm>
            <a:off x="7350125"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8" name="Line 18"/>
          <p:cNvSpPr>
            <a:spLocks noChangeShapeType="1"/>
          </p:cNvSpPr>
          <p:nvPr/>
        </p:nvSpPr>
        <p:spPr bwMode="auto">
          <a:xfrm>
            <a:off x="8542337" y="5769431"/>
            <a:ext cx="0" cy="144462"/>
          </a:xfrm>
          <a:prstGeom prst="line">
            <a:avLst/>
          </a:prstGeom>
          <a:noFill/>
          <a:ln w="7938">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19" name="Rectangle 19"/>
          <p:cNvSpPr>
            <a:spLocks noChangeArrowheads="1"/>
          </p:cNvSpPr>
          <p:nvPr/>
        </p:nvSpPr>
        <p:spPr bwMode="auto">
          <a:xfrm>
            <a:off x="4810125" y="5956756"/>
            <a:ext cx="9938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Candara" pitchFamily="34" charset="0"/>
              </a:rPr>
              <a:t>0</a:t>
            </a:r>
            <a:endParaRPr lang="en-US" sz="1400">
              <a:latin typeface="Candara" pitchFamily="34" charset="0"/>
            </a:endParaRPr>
          </a:p>
        </p:txBody>
      </p:sp>
      <p:sp>
        <p:nvSpPr>
          <p:cNvPr id="20" name="Rectangle 20"/>
          <p:cNvSpPr>
            <a:spLocks noChangeArrowheads="1"/>
          </p:cNvSpPr>
          <p:nvPr/>
        </p:nvSpPr>
        <p:spPr bwMode="auto">
          <a:xfrm>
            <a:off x="5975350" y="5956756"/>
            <a:ext cx="2612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100</a:t>
            </a:r>
            <a:endParaRPr lang="en-US" sz="1400" dirty="0">
              <a:latin typeface="Candara" pitchFamily="34" charset="0"/>
            </a:endParaRPr>
          </a:p>
        </p:txBody>
      </p:sp>
      <p:sp>
        <p:nvSpPr>
          <p:cNvPr id="21" name="Rectangle 21"/>
          <p:cNvSpPr>
            <a:spLocks noChangeArrowheads="1"/>
          </p:cNvSpPr>
          <p:nvPr/>
        </p:nvSpPr>
        <p:spPr bwMode="auto">
          <a:xfrm>
            <a:off x="7118350" y="5956756"/>
            <a:ext cx="28212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2</a:t>
            </a:r>
            <a:r>
              <a:rPr lang="en-US" sz="1400" dirty="0" smtClean="0">
                <a:solidFill>
                  <a:srgbClr val="000000"/>
                </a:solidFill>
                <a:latin typeface="Candara" pitchFamily="34" charset="0"/>
              </a:rPr>
              <a:t>00</a:t>
            </a:r>
            <a:endParaRPr lang="en-US" sz="1400" dirty="0">
              <a:latin typeface="Candara" pitchFamily="34" charset="0"/>
            </a:endParaRPr>
          </a:p>
        </p:txBody>
      </p:sp>
      <p:sp>
        <p:nvSpPr>
          <p:cNvPr id="22" name="Rectangle 22"/>
          <p:cNvSpPr>
            <a:spLocks noChangeArrowheads="1"/>
          </p:cNvSpPr>
          <p:nvPr/>
        </p:nvSpPr>
        <p:spPr bwMode="auto">
          <a:xfrm>
            <a:off x="8304212" y="5956756"/>
            <a:ext cx="28533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3</a:t>
            </a:r>
            <a:r>
              <a:rPr lang="en-US" sz="1400" dirty="0" smtClean="0">
                <a:solidFill>
                  <a:srgbClr val="000000"/>
                </a:solidFill>
                <a:latin typeface="Candara" pitchFamily="34" charset="0"/>
              </a:rPr>
              <a:t>00</a:t>
            </a:r>
            <a:endParaRPr lang="en-US" sz="1400" dirty="0">
              <a:latin typeface="Candara" pitchFamily="34" charset="0"/>
            </a:endParaRPr>
          </a:p>
        </p:txBody>
      </p:sp>
      <p:sp>
        <p:nvSpPr>
          <p:cNvPr id="23" name="Rectangle 23"/>
          <p:cNvSpPr>
            <a:spLocks noChangeArrowheads="1"/>
          </p:cNvSpPr>
          <p:nvPr/>
        </p:nvSpPr>
        <p:spPr bwMode="auto">
          <a:xfrm>
            <a:off x="4557712" y="2008643"/>
            <a:ext cx="25487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$35</a:t>
            </a:r>
            <a:endParaRPr lang="en-US" sz="1400" dirty="0">
              <a:latin typeface="Candara" pitchFamily="34" charset="0"/>
            </a:endParaRPr>
          </a:p>
        </p:txBody>
      </p:sp>
      <p:sp>
        <p:nvSpPr>
          <p:cNvPr id="24" name="Rectangle 24"/>
          <p:cNvSpPr>
            <a:spLocks noChangeArrowheads="1"/>
          </p:cNvSpPr>
          <p:nvPr/>
        </p:nvSpPr>
        <p:spPr bwMode="auto">
          <a:xfrm>
            <a:off x="4641850" y="2548393"/>
            <a:ext cx="18594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3</a:t>
            </a:r>
            <a:r>
              <a:rPr lang="en-US" sz="1400" dirty="0" smtClean="0">
                <a:solidFill>
                  <a:srgbClr val="000000"/>
                </a:solidFill>
                <a:latin typeface="Candara" pitchFamily="34" charset="0"/>
              </a:rPr>
              <a:t>0</a:t>
            </a:r>
            <a:endParaRPr lang="en-US" sz="1400" dirty="0">
              <a:latin typeface="Candara" pitchFamily="34" charset="0"/>
            </a:endParaRPr>
          </a:p>
        </p:txBody>
      </p:sp>
      <p:sp>
        <p:nvSpPr>
          <p:cNvPr id="25" name="Rectangle 25"/>
          <p:cNvSpPr>
            <a:spLocks noChangeArrowheads="1"/>
          </p:cNvSpPr>
          <p:nvPr/>
        </p:nvSpPr>
        <p:spPr bwMode="auto">
          <a:xfrm>
            <a:off x="4641850" y="3086556"/>
            <a:ext cx="17152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25</a:t>
            </a:r>
            <a:endParaRPr lang="en-US" sz="1400" dirty="0">
              <a:latin typeface="Candara" pitchFamily="34" charset="0"/>
            </a:endParaRPr>
          </a:p>
        </p:txBody>
      </p:sp>
      <p:sp>
        <p:nvSpPr>
          <p:cNvPr id="26" name="Rectangle 26"/>
          <p:cNvSpPr>
            <a:spLocks noChangeArrowheads="1"/>
          </p:cNvSpPr>
          <p:nvPr/>
        </p:nvSpPr>
        <p:spPr bwMode="auto">
          <a:xfrm>
            <a:off x="4694237" y="3627893"/>
            <a:ext cx="18274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20</a:t>
            </a:r>
            <a:endParaRPr lang="en-US" sz="1400" dirty="0">
              <a:latin typeface="Candara" pitchFamily="34" charset="0"/>
            </a:endParaRPr>
          </a:p>
        </p:txBody>
      </p:sp>
      <p:sp>
        <p:nvSpPr>
          <p:cNvPr id="27" name="Rectangle 27"/>
          <p:cNvSpPr>
            <a:spLocks noChangeArrowheads="1"/>
          </p:cNvSpPr>
          <p:nvPr/>
        </p:nvSpPr>
        <p:spPr bwMode="auto">
          <a:xfrm>
            <a:off x="4725987" y="4170818"/>
            <a:ext cx="15068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15</a:t>
            </a:r>
            <a:endParaRPr lang="en-US" sz="1400" dirty="0">
              <a:latin typeface="Candara" pitchFamily="34" charset="0"/>
            </a:endParaRPr>
          </a:p>
        </p:txBody>
      </p:sp>
      <p:sp>
        <p:nvSpPr>
          <p:cNvPr id="28" name="Rectangle 28"/>
          <p:cNvSpPr>
            <a:spLocks noChangeArrowheads="1"/>
          </p:cNvSpPr>
          <p:nvPr/>
        </p:nvSpPr>
        <p:spPr bwMode="auto">
          <a:xfrm>
            <a:off x="4725987" y="4705806"/>
            <a:ext cx="16190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smtClean="0">
                <a:solidFill>
                  <a:srgbClr val="000000"/>
                </a:solidFill>
                <a:latin typeface="Candara" pitchFamily="34" charset="0"/>
              </a:rPr>
              <a:t>10</a:t>
            </a:r>
            <a:endParaRPr lang="en-US" sz="1400" dirty="0">
              <a:latin typeface="Candara" pitchFamily="34" charset="0"/>
            </a:endParaRPr>
          </a:p>
        </p:txBody>
      </p:sp>
      <p:sp>
        <p:nvSpPr>
          <p:cNvPr id="29" name="Rectangle 29"/>
          <p:cNvSpPr>
            <a:spLocks noChangeArrowheads="1"/>
          </p:cNvSpPr>
          <p:nvPr/>
        </p:nvSpPr>
        <p:spPr bwMode="auto">
          <a:xfrm>
            <a:off x="4758471" y="5247143"/>
            <a:ext cx="8816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Candara" pitchFamily="34" charset="0"/>
              </a:rPr>
              <a:t>5</a:t>
            </a:r>
            <a:endParaRPr lang="en-US" sz="1400" dirty="0">
              <a:latin typeface="Candara" pitchFamily="34" charset="0"/>
            </a:endParaRPr>
          </a:p>
        </p:txBody>
      </p:sp>
      <p:sp>
        <p:nvSpPr>
          <p:cNvPr id="30" name="Rectangle 31"/>
          <p:cNvSpPr>
            <a:spLocks noChangeArrowheads="1"/>
          </p:cNvSpPr>
          <p:nvPr/>
        </p:nvSpPr>
        <p:spPr bwMode="auto">
          <a:xfrm>
            <a:off x="7324725" y="3418343"/>
            <a:ext cx="8656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E</a:t>
            </a:r>
            <a:endParaRPr lang="en-US" sz="1400" i="1" dirty="0">
              <a:latin typeface="Candara" pitchFamily="34" charset="0"/>
            </a:endParaRPr>
          </a:p>
        </p:txBody>
      </p:sp>
      <p:sp>
        <p:nvSpPr>
          <p:cNvPr id="31" name="Rectangle 32"/>
          <p:cNvSpPr>
            <a:spLocks noChangeArrowheads="1"/>
          </p:cNvSpPr>
          <p:nvPr/>
        </p:nvSpPr>
        <p:spPr bwMode="auto">
          <a:xfrm>
            <a:off x="8585200" y="2984956"/>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a:solidFill>
                  <a:srgbClr val="000000"/>
                </a:solidFill>
                <a:latin typeface="Candara" pitchFamily="34" charset="0"/>
              </a:rPr>
              <a:t>S</a:t>
            </a:r>
            <a:endParaRPr lang="en-US" sz="1400" i="1" dirty="0">
              <a:latin typeface="Candara" pitchFamily="34" charset="0"/>
            </a:endParaRPr>
          </a:p>
        </p:txBody>
      </p:sp>
      <p:sp>
        <p:nvSpPr>
          <p:cNvPr id="34" name="Rectangle 35"/>
          <p:cNvSpPr>
            <a:spLocks noChangeArrowheads="1"/>
          </p:cNvSpPr>
          <p:nvPr/>
        </p:nvSpPr>
        <p:spPr bwMode="auto">
          <a:xfrm>
            <a:off x="8570912" y="4227968"/>
            <a:ext cx="14747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dirty="0" smtClean="0">
                <a:solidFill>
                  <a:srgbClr val="000000"/>
                </a:solidFill>
                <a:latin typeface="Candara" pitchFamily="34" charset="0"/>
              </a:rPr>
              <a:t>D</a:t>
            </a:r>
            <a:r>
              <a:rPr lang="en-US" sz="1400" baseline="-25000" dirty="0" smtClean="0">
                <a:solidFill>
                  <a:srgbClr val="000000"/>
                </a:solidFill>
                <a:latin typeface="Candara" pitchFamily="34" charset="0"/>
              </a:rPr>
              <a:t>1</a:t>
            </a:r>
            <a:endParaRPr lang="en-US" sz="1400" i="1" baseline="-25000" dirty="0">
              <a:latin typeface="Candara" pitchFamily="34" charset="0"/>
            </a:endParaRPr>
          </a:p>
        </p:txBody>
      </p:sp>
      <p:sp>
        <p:nvSpPr>
          <p:cNvPr id="40" name="Line 42"/>
          <p:cNvSpPr>
            <a:spLocks noChangeShapeType="1"/>
          </p:cNvSpPr>
          <p:nvPr/>
        </p:nvSpPr>
        <p:spPr bwMode="auto">
          <a:xfrm>
            <a:off x="4964112" y="2645231"/>
            <a:ext cx="3578225" cy="1662112"/>
          </a:xfrm>
          <a:prstGeom prst="line">
            <a:avLst/>
          </a:prstGeom>
          <a:noFill/>
          <a:ln w="3016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41" name="Line 43"/>
          <p:cNvSpPr>
            <a:spLocks noChangeShapeType="1"/>
          </p:cNvSpPr>
          <p:nvPr/>
        </p:nvSpPr>
        <p:spPr bwMode="auto">
          <a:xfrm flipH="1">
            <a:off x="4964112" y="3216731"/>
            <a:ext cx="3578225" cy="1646237"/>
          </a:xfrm>
          <a:prstGeom prst="line">
            <a:avLst/>
          </a:prstGeom>
          <a:noFill/>
          <a:ln w="3016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Candara" pitchFamily="34" charset="0"/>
            </a:endParaRPr>
          </a:p>
        </p:txBody>
      </p:sp>
      <p:sp>
        <p:nvSpPr>
          <p:cNvPr id="43" name="Oval 45"/>
          <p:cNvSpPr>
            <a:spLocks noChangeArrowheads="1"/>
          </p:cNvSpPr>
          <p:nvPr/>
        </p:nvSpPr>
        <p:spPr bwMode="auto">
          <a:xfrm>
            <a:off x="6124574" y="3154817"/>
            <a:ext cx="91440"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4" name="Oval 46"/>
          <p:cNvSpPr>
            <a:spLocks noChangeArrowheads="1"/>
          </p:cNvSpPr>
          <p:nvPr/>
        </p:nvSpPr>
        <p:spPr bwMode="auto">
          <a:xfrm>
            <a:off x="6133042" y="4249135"/>
            <a:ext cx="92075"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5" name="Oval 47"/>
          <p:cNvSpPr>
            <a:spLocks noChangeArrowheads="1"/>
          </p:cNvSpPr>
          <p:nvPr/>
        </p:nvSpPr>
        <p:spPr bwMode="auto">
          <a:xfrm>
            <a:off x="7317317" y="3704623"/>
            <a:ext cx="93662" cy="9144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Candara" pitchFamily="34" charset="0"/>
            </a:endParaRPr>
          </a:p>
        </p:txBody>
      </p:sp>
      <p:sp>
        <p:nvSpPr>
          <p:cNvPr id="49" name="Freeform 51"/>
          <p:cNvSpPr>
            <a:spLocks/>
          </p:cNvSpPr>
          <p:nvPr/>
        </p:nvSpPr>
        <p:spPr bwMode="auto">
          <a:xfrm>
            <a:off x="4978400" y="1368881"/>
            <a:ext cx="4089400" cy="4545012"/>
          </a:xfrm>
          <a:custGeom>
            <a:avLst/>
            <a:gdLst>
              <a:gd name="T0" fmla="*/ 2060 w 2060"/>
              <a:gd name="T1" fmla="*/ 1791 h 1791"/>
              <a:gd name="T2" fmla="*/ 0 w 2060"/>
              <a:gd name="T3" fmla="*/ 1791 h 1791"/>
              <a:gd name="T4" fmla="*/ 0 w 2060"/>
              <a:gd name="T5" fmla="*/ 0 h 1791"/>
            </a:gdLst>
            <a:ahLst/>
            <a:cxnLst>
              <a:cxn ang="0">
                <a:pos x="T0" y="T1"/>
              </a:cxn>
              <a:cxn ang="0">
                <a:pos x="T2" y="T3"/>
              </a:cxn>
              <a:cxn ang="0">
                <a:pos x="T4" y="T5"/>
              </a:cxn>
            </a:cxnLst>
            <a:rect l="0" t="0" r="r" b="b"/>
            <a:pathLst>
              <a:path w="2060" h="1791">
                <a:moveTo>
                  <a:pt x="2060" y="1791"/>
                </a:moveTo>
                <a:lnTo>
                  <a:pt x="0" y="1791"/>
                </a:lnTo>
                <a:lnTo>
                  <a:pt x="0" y="0"/>
                </a:lnTo>
              </a:path>
            </a:pathLst>
          </a:custGeom>
          <a:noFill/>
          <a:ln w="793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Candara" pitchFamily="34" charset="0"/>
            </a:endParaRPr>
          </a:p>
        </p:txBody>
      </p:sp>
      <p:sp>
        <p:nvSpPr>
          <p:cNvPr id="50" name="Rectangle 52"/>
          <p:cNvSpPr>
            <a:spLocks noChangeArrowheads="1"/>
          </p:cNvSpPr>
          <p:nvPr/>
        </p:nvSpPr>
        <p:spPr bwMode="auto">
          <a:xfrm>
            <a:off x="4483100" y="1219200"/>
            <a:ext cx="92710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Candara" pitchFamily="34" charset="0"/>
              </a:rPr>
              <a:t>Price</a:t>
            </a:r>
            <a:endParaRPr lang="en-US" sz="1400" dirty="0">
              <a:latin typeface="Candara" pitchFamily="34" charset="0"/>
            </a:endParaRPr>
          </a:p>
        </p:txBody>
      </p:sp>
      <p:sp>
        <p:nvSpPr>
          <p:cNvPr id="53" name="Rectangle 30"/>
          <p:cNvSpPr>
            <a:spLocks noChangeArrowheads="1"/>
          </p:cNvSpPr>
          <p:nvPr/>
        </p:nvSpPr>
        <p:spPr bwMode="auto">
          <a:xfrm>
            <a:off x="7678738" y="6413956"/>
            <a:ext cx="100806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smtClean="0">
                <a:solidFill>
                  <a:srgbClr val="000000"/>
                </a:solidFill>
                <a:latin typeface="Candara" pitchFamily="34" charset="0"/>
              </a:rPr>
              <a:t>Quantity</a:t>
            </a:r>
            <a:endParaRPr lang="en-US" sz="1400" dirty="0">
              <a:latin typeface="Candara" pitchFamily="34" charset="0"/>
            </a:endParaRPr>
          </a:p>
        </p:txBody>
      </p:sp>
      <p:sp>
        <p:nvSpPr>
          <p:cNvPr id="54" name="Rectangle 53"/>
          <p:cNvSpPr/>
          <p:nvPr/>
        </p:nvSpPr>
        <p:spPr>
          <a:xfrm>
            <a:off x="25705" y="6307666"/>
            <a:ext cx="1172116" cy="369332"/>
          </a:xfrm>
          <a:prstGeom prst="rect">
            <a:avLst/>
          </a:prstGeom>
        </p:spPr>
        <p:txBody>
          <a:bodyPr wrap="none">
            <a:spAutoFit/>
          </a:bodyPr>
          <a:lstStyle/>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To Next </a:t>
            </a:r>
          </a:p>
          <a:p>
            <a:pPr algn="ctr" fontAlgn="auto">
              <a:spcBef>
                <a:spcPts val="0"/>
              </a:spcBef>
              <a:spcAft>
                <a:spcPts val="0"/>
              </a:spcAft>
              <a:defRPr/>
            </a:pPr>
            <a:r>
              <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hlinkClick r:id="rId2" action="ppaction://hlinksldjump"/>
              </a:rPr>
              <a:t>Active Learning</a:t>
            </a:r>
            <a:endParaRPr lang="en-US" sz="900" b="1" spc="60" dirty="0">
              <a:ln w="9000" cmpd="sng">
                <a:noFill/>
                <a:prstDash val="solid"/>
              </a:ln>
              <a:solidFill>
                <a:schemeClr val="accent6">
                  <a:lumMod val="75000"/>
                </a:schemeClr>
              </a:solidFill>
              <a:effectLst>
                <a:reflection blurRad="12700" stA="28000" endPos="45000" dist="1000" dir="5400000" sy="-100000" algn="bl" rotWithShape="0"/>
              </a:effectLst>
              <a:latin typeface="Century Gothic" pitchFamily="34" charset="0"/>
              <a:cs typeface="Courier New" pitchFamily="49" charset="0"/>
            </a:endParaRPr>
          </a:p>
        </p:txBody>
      </p:sp>
    </p:spTree>
    <p:extLst>
      <p:ext uri="{BB962C8B-B14F-4D97-AF65-F5344CB8AC3E}">
        <p14:creationId xmlns="" xmlns:p14="http://schemas.microsoft.com/office/powerpoint/2010/main" val="2410012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Price Elasticities and Tax Incidence</a:t>
            </a:r>
          </a:p>
        </p:txBody>
      </p:sp>
      <p:sp>
        <p:nvSpPr>
          <p:cNvPr id="8" name="Content Placeholder 7"/>
          <p:cNvSpPr>
            <a:spLocks noGrp="1"/>
          </p:cNvSpPr>
          <p:nvPr>
            <p:ph idx="1"/>
          </p:nvPr>
        </p:nvSpPr>
        <p:spPr>
          <a:xfrm>
            <a:off x="228600" y="5529942"/>
            <a:ext cx="8590725" cy="870857"/>
          </a:xfrm>
          <a:noFill/>
        </p:spPr>
        <p:txBody>
          <a:bodyPr>
            <a:normAutofit fontScale="92500"/>
          </a:bodyPr>
          <a:lstStyle/>
          <a:p>
            <a:pPr marL="0" indent="0" eaLnBrk="1" hangingPunct="1">
              <a:buFont typeface="Arial" pitchFamily="34" charset="0"/>
              <a:buNone/>
              <a:defRPr/>
            </a:pPr>
            <a:r>
              <a:rPr lang="en-US" sz="2400" dirty="0" smtClean="0"/>
              <a:t>In a long-distance relationship, who will do more of the driving?</a:t>
            </a:r>
          </a:p>
          <a:p>
            <a:pPr marL="0" indent="0" eaLnBrk="1" hangingPunct="1">
              <a:buFont typeface="Arial" pitchFamily="34" charset="0"/>
              <a:buNone/>
              <a:defRPr/>
            </a:pPr>
            <a:r>
              <a:rPr lang="en-US" sz="2400" dirty="0" smtClean="0"/>
              <a:t>Does the “tax” fall more heavily to the more committed partner?</a:t>
            </a:r>
            <a:endParaRPr lang="en-US" sz="2400" dirty="0"/>
          </a:p>
        </p:txBody>
      </p:sp>
      <p:pic>
        <p:nvPicPr>
          <p:cNvPr id="9" name="Content Placeholder 5" descr="file0001125655926.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bwMode="auto">
          <a:xfrm>
            <a:off x="2039553" y="1981200"/>
            <a:ext cx="4894647" cy="3505199"/>
          </a:xfrm>
          <a:prstGeom prst="rect">
            <a:avLst/>
          </a:prstGeom>
          <a:ln>
            <a:noFill/>
          </a:ln>
          <a:effectLst>
            <a:outerShdw blurRad="190500" algn="tl" rotWithShape="0">
              <a:srgbClr val="000000">
                <a:alpha val="70000"/>
              </a:srgbClr>
            </a:outerShdw>
          </a:effectLst>
        </p:spPr>
      </p:pic>
      <p:sp>
        <p:nvSpPr>
          <p:cNvPr id="7" name="Content Placeholder 7"/>
          <p:cNvSpPr txBox="1">
            <a:spLocks/>
          </p:cNvSpPr>
          <p:nvPr/>
        </p:nvSpPr>
        <p:spPr>
          <a:xfrm>
            <a:off x="228600" y="914400"/>
            <a:ext cx="8915400" cy="914400"/>
          </a:xfrm>
          <a:prstGeom prst="rect">
            <a:avLst/>
          </a:prstGeom>
          <a:noFill/>
        </p:spPr>
        <p:txBody>
          <a:bodyPr vert="horz" lIns="91440" tIns="45720" rIns="91440" bIns="45720" rtlCol="0">
            <a:noAutofit/>
          </a:bodyPr>
          <a:lstStyle>
            <a:lvl1pPr marL="0" indent="0" algn="l" defTabSz="914400" rtl="0" eaLnBrk="1" latinLnBrk="0" hangingPunct="1">
              <a:spcBef>
                <a:spcPct val="20000"/>
              </a:spcBef>
              <a:buFontTx/>
              <a:buNone/>
              <a:defRPr sz="3200" b="1" kern="1200">
                <a:solidFill>
                  <a:schemeClr val="tx1"/>
                </a:solidFill>
                <a:latin typeface="Candara" pitchFamily="34" charset="0"/>
                <a:ea typeface="+mn-ea"/>
                <a:cs typeface="+mn-cs"/>
              </a:defRPr>
            </a:lvl1pPr>
            <a:lvl2pPr marL="457200" indent="0" algn="l" defTabSz="914400" rtl="0" eaLnBrk="1" latinLnBrk="0" hangingPunct="1">
              <a:spcBef>
                <a:spcPct val="20000"/>
              </a:spcBef>
              <a:buFontTx/>
              <a:buNone/>
              <a:defRPr sz="2800" b="1" kern="1200">
                <a:solidFill>
                  <a:schemeClr val="tx1"/>
                </a:solidFill>
                <a:latin typeface="Candara" pitchFamily="34" charset="0"/>
                <a:ea typeface="+mn-ea"/>
                <a:cs typeface="+mn-cs"/>
              </a:defRPr>
            </a:lvl2pPr>
            <a:lvl3pPr marL="914400" indent="0" algn="l" defTabSz="914400" rtl="0" eaLnBrk="1" latinLnBrk="0" hangingPunct="1">
              <a:spcBef>
                <a:spcPct val="20000"/>
              </a:spcBef>
              <a:buFontTx/>
              <a:buNone/>
              <a:defRPr sz="2400" b="1" kern="1200">
                <a:solidFill>
                  <a:schemeClr val="tx1"/>
                </a:solidFill>
                <a:latin typeface="Candara" pitchFamily="34" charset="0"/>
                <a:ea typeface="+mn-ea"/>
                <a:cs typeface="+mn-cs"/>
              </a:defRPr>
            </a:lvl3pPr>
            <a:lvl4pPr marL="13716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4pPr>
            <a:lvl5pPr marL="1828800" indent="0" algn="l" defTabSz="914400" rtl="0" eaLnBrk="1" latinLnBrk="0" hangingPunct="1">
              <a:spcBef>
                <a:spcPct val="20000"/>
              </a:spcBef>
              <a:buFontTx/>
              <a:buNone/>
              <a:defRPr sz="2000" b="1"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defRPr/>
            </a:pPr>
            <a:r>
              <a:rPr lang="en-US" sz="2800" dirty="0" smtClean="0"/>
              <a:t>Although both buyer and seller share the burden of the tax, </a:t>
            </a:r>
            <a:r>
              <a:rPr lang="en-US" sz="2800" dirty="0" smtClean="0">
                <a:solidFill>
                  <a:srgbClr val="990033"/>
                </a:solidFill>
              </a:rPr>
              <a:t>it’s not always an equal burden.</a:t>
            </a:r>
            <a:endParaRPr lang="en-US" sz="2800" dirty="0">
              <a:solidFill>
                <a:srgbClr val="990033"/>
              </a:solidFill>
            </a:endParaRPr>
          </a:p>
        </p:txBody>
      </p:sp>
    </p:spTree>
    <p:extLst>
      <p:ext uri="{BB962C8B-B14F-4D97-AF65-F5344CB8AC3E}">
        <p14:creationId xmlns="" xmlns:p14="http://schemas.microsoft.com/office/powerpoint/2010/main" val="40718882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rrowheads="1"/>
          </p:cNvSpPr>
          <p:nvPr>
            <p:ph type="title"/>
          </p:nvPr>
        </p:nvSpPr>
        <p:spPr/>
        <p:txBody>
          <a:bodyPr/>
          <a:lstStyle/>
          <a:p>
            <a:r>
              <a:rPr lang="en-US" sz="3600" dirty="0"/>
              <a:t>When an Excise Tax Is Paid Mainly by Consumers</a:t>
            </a:r>
            <a:endParaRPr lang="en-US" sz="3300" dirty="0" smtClean="0"/>
          </a:p>
        </p:txBody>
      </p:sp>
      <p:sp>
        <p:nvSpPr>
          <p:cNvPr id="343045" name="AutoShape 5"/>
          <p:cNvSpPr>
            <a:spLocks noChangeAspect="1" noChangeArrowheads="1" noTextEdit="1"/>
          </p:cNvSpPr>
          <p:nvPr/>
        </p:nvSpPr>
        <p:spPr bwMode="auto">
          <a:xfrm>
            <a:off x="152400" y="1244600"/>
            <a:ext cx="6656387"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Myriad Pro" pitchFamily="34" charset="0"/>
            </a:endParaRPr>
          </a:p>
        </p:txBody>
      </p:sp>
      <p:sp>
        <p:nvSpPr>
          <p:cNvPr id="343047" name="Rectangle 7"/>
          <p:cNvSpPr>
            <a:spLocks noChangeArrowheads="1"/>
          </p:cNvSpPr>
          <p:nvPr/>
        </p:nvSpPr>
        <p:spPr bwMode="auto">
          <a:xfrm>
            <a:off x="4910137" y="5245100"/>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Myriad Pro" pitchFamily="34" charset="0"/>
              </a:rPr>
              <a:t>D</a:t>
            </a:r>
            <a:endParaRPr lang="en-US" sz="1400" i="1">
              <a:latin typeface="Myriad Pro" pitchFamily="34" charset="0"/>
            </a:endParaRPr>
          </a:p>
        </p:txBody>
      </p:sp>
      <p:sp>
        <p:nvSpPr>
          <p:cNvPr id="343048" name="Rectangle 8"/>
          <p:cNvSpPr>
            <a:spLocks noChangeArrowheads="1"/>
          </p:cNvSpPr>
          <p:nvPr/>
        </p:nvSpPr>
        <p:spPr bwMode="auto">
          <a:xfrm>
            <a:off x="6080125" y="3825875"/>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Myriad Pro" pitchFamily="34" charset="0"/>
              </a:rPr>
              <a:t>S</a:t>
            </a:r>
            <a:endParaRPr lang="en-US" sz="1400" i="1">
              <a:latin typeface="Myriad Pro" pitchFamily="34" charset="0"/>
            </a:endParaRPr>
          </a:p>
        </p:txBody>
      </p:sp>
      <p:sp>
        <p:nvSpPr>
          <p:cNvPr id="343049" name="Line 9"/>
          <p:cNvSpPr>
            <a:spLocks noChangeShapeType="1"/>
          </p:cNvSpPr>
          <p:nvPr/>
        </p:nvSpPr>
        <p:spPr bwMode="auto">
          <a:xfrm>
            <a:off x="2141537" y="2503488"/>
            <a:ext cx="149225"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50" name="Line 10"/>
          <p:cNvSpPr>
            <a:spLocks noChangeShapeType="1"/>
          </p:cNvSpPr>
          <p:nvPr/>
        </p:nvSpPr>
        <p:spPr bwMode="auto">
          <a:xfrm>
            <a:off x="2141537" y="4203700"/>
            <a:ext cx="149225"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51" name="Line 11"/>
          <p:cNvSpPr>
            <a:spLocks noChangeShapeType="1"/>
          </p:cNvSpPr>
          <p:nvPr/>
        </p:nvSpPr>
        <p:spPr bwMode="auto">
          <a:xfrm>
            <a:off x="2033587" y="4084638"/>
            <a:ext cx="107950" cy="119062"/>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52" name="Line 12"/>
          <p:cNvSpPr>
            <a:spLocks noChangeShapeType="1"/>
          </p:cNvSpPr>
          <p:nvPr/>
        </p:nvSpPr>
        <p:spPr bwMode="auto">
          <a:xfrm>
            <a:off x="2141537" y="4294188"/>
            <a:ext cx="149225"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53" name="Rectangle 13"/>
          <p:cNvSpPr>
            <a:spLocks noChangeArrowheads="1"/>
          </p:cNvSpPr>
          <p:nvPr/>
        </p:nvSpPr>
        <p:spPr bwMode="auto">
          <a:xfrm>
            <a:off x="1530350" y="2359025"/>
            <a:ext cx="40235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$2.95</a:t>
            </a:r>
            <a:endParaRPr lang="en-US" sz="1400">
              <a:latin typeface="Myriad Pro" pitchFamily="34" charset="0"/>
            </a:endParaRPr>
          </a:p>
        </p:txBody>
      </p:sp>
      <p:sp>
        <p:nvSpPr>
          <p:cNvPr id="343054" name="Rectangle 14"/>
          <p:cNvSpPr>
            <a:spLocks noChangeArrowheads="1"/>
          </p:cNvSpPr>
          <p:nvPr/>
        </p:nvSpPr>
        <p:spPr bwMode="auto">
          <a:xfrm>
            <a:off x="1644650" y="3833813"/>
            <a:ext cx="31098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2.00</a:t>
            </a:r>
            <a:endParaRPr lang="en-US" sz="1400">
              <a:latin typeface="Myriad Pro" pitchFamily="34" charset="0"/>
            </a:endParaRPr>
          </a:p>
        </p:txBody>
      </p:sp>
      <p:sp>
        <p:nvSpPr>
          <p:cNvPr id="343055" name="Rectangle 15"/>
          <p:cNvSpPr>
            <a:spLocks noChangeArrowheads="1"/>
          </p:cNvSpPr>
          <p:nvPr/>
        </p:nvSpPr>
        <p:spPr bwMode="auto">
          <a:xfrm>
            <a:off x="1644650" y="4156075"/>
            <a:ext cx="31098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1.95</a:t>
            </a:r>
            <a:endParaRPr lang="en-US" sz="1400">
              <a:latin typeface="Myriad Pro" pitchFamily="34" charset="0"/>
            </a:endParaRPr>
          </a:p>
        </p:txBody>
      </p:sp>
      <p:sp>
        <p:nvSpPr>
          <p:cNvPr id="343056" name="Rectangle 16"/>
          <p:cNvSpPr>
            <a:spLocks noChangeArrowheads="1"/>
          </p:cNvSpPr>
          <p:nvPr/>
        </p:nvSpPr>
        <p:spPr bwMode="auto">
          <a:xfrm>
            <a:off x="1143000" y="1065213"/>
            <a:ext cx="330041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 of gasoline (per gallon)</a:t>
            </a:r>
            <a:endParaRPr lang="en-US" sz="1400">
              <a:latin typeface="Myriad Pro" pitchFamily="34" charset="0"/>
            </a:endParaRPr>
          </a:p>
        </p:txBody>
      </p:sp>
      <p:sp>
        <p:nvSpPr>
          <p:cNvPr id="343057" name="Rectangle 17"/>
          <p:cNvSpPr>
            <a:spLocks noChangeArrowheads="1"/>
          </p:cNvSpPr>
          <p:nvPr/>
        </p:nvSpPr>
        <p:spPr bwMode="auto">
          <a:xfrm>
            <a:off x="1922462" y="6037263"/>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a:latin typeface="Myriad Pro" pitchFamily="34" charset="0"/>
            </a:endParaRPr>
          </a:p>
        </p:txBody>
      </p:sp>
      <p:sp>
        <p:nvSpPr>
          <p:cNvPr id="343058" name="Rectangle 18"/>
          <p:cNvSpPr>
            <a:spLocks noChangeArrowheads="1"/>
          </p:cNvSpPr>
          <p:nvPr/>
        </p:nvSpPr>
        <p:spPr bwMode="auto">
          <a:xfrm>
            <a:off x="4495800" y="6094413"/>
            <a:ext cx="318293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Quantity of gasoline (gallons)</a:t>
            </a:r>
            <a:endParaRPr lang="en-US" sz="1400" dirty="0">
              <a:latin typeface="Myriad Pro" pitchFamily="34" charset="0"/>
            </a:endParaRPr>
          </a:p>
        </p:txBody>
      </p:sp>
      <p:sp>
        <p:nvSpPr>
          <p:cNvPr id="343059" name="Line 19"/>
          <p:cNvSpPr>
            <a:spLocks noChangeShapeType="1"/>
          </p:cNvSpPr>
          <p:nvPr/>
        </p:nvSpPr>
        <p:spPr bwMode="auto">
          <a:xfrm flipV="1">
            <a:off x="2141537" y="1260475"/>
            <a:ext cx="0" cy="427990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60" name="Freeform 20"/>
          <p:cNvSpPr>
            <a:spLocks/>
          </p:cNvSpPr>
          <p:nvPr/>
        </p:nvSpPr>
        <p:spPr bwMode="auto">
          <a:xfrm>
            <a:off x="2141537" y="5653088"/>
            <a:ext cx="4643438" cy="334962"/>
          </a:xfrm>
          <a:custGeom>
            <a:avLst/>
            <a:gdLst>
              <a:gd name="T0" fmla="*/ 2076 w 2076"/>
              <a:gd name="T1" fmla="*/ 134 h 134"/>
              <a:gd name="T2" fmla="*/ 0 w 2076"/>
              <a:gd name="T3" fmla="*/ 134 h 134"/>
              <a:gd name="T4" fmla="*/ 0 w 2076"/>
              <a:gd name="T5" fmla="*/ 0 h 134"/>
            </a:gdLst>
            <a:ahLst/>
            <a:cxnLst>
              <a:cxn ang="0">
                <a:pos x="T0" y="T1"/>
              </a:cxn>
              <a:cxn ang="0">
                <a:pos x="T2" y="T3"/>
              </a:cxn>
              <a:cxn ang="0">
                <a:pos x="T4" y="T5"/>
              </a:cxn>
            </a:cxnLst>
            <a:rect l="0" t="0" r="r" b="b"/>
            <a:pathLst>
              <a:path w="2076" h="134">
                <a:moveTo>
                  <a:pt x="2076" y="134"/>
                </a:moveTo>
                <a:lnTo>
                  <a:pt x="0" y="134"/>
                </a:lnTo>
                <a:lnTo>
                  <a:pt x="0" y="0"/>
                </a:lnTo>
              </a:path>
            </a:pathLst>
          </a:custGeom>
          <a:noFill/>
          <a:ln w="952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3061" name="Line 21"/>
          <p:cNvSpPr>
            <a:spLocks noChangeShapeType="1"/>
          </p:cNvSpPr>
          <p:nvPr/>
        </p:nvSpPr>
        <p:spPr bwMode="auto">
          <a:xfrm>
            <a:off x="3065462" y="1447800"/>
            <a:ext cx="1806575" cy="3811588"/>
          </a:xfrm>
          <a:prstGeom prst="line">
            <a:avLst/>
          </a:prstGeom>
          <a:noFill/>
          <a:ln w="36513">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62" name="Oval 22"/>
          <p:cNvSpPr>
            <a:spLocks noChangeArrowheads="1"/>
          </p:cNvSpPr>
          <p:nvPr/>
        </p:nvSpPr>
        <p:spPr bwMode="auto">
          <a:xfrm>
            <a:off x="3503612" y="2433638"/>
            <a:ext cx="125413" cy="1397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63" name="Line 23"/>
          <p:cNvSpPr>
            <a:spLocks noChangeShapeType="1"/>
          </p:cNvSpPr>
          <p:nvPr/>
        </p:nvSpPr>
        <p:spPr bwMode="auto">
          <a:xfrm flipV="1">
            <a:off x="2301875" y="4021138"/>
            <a:ext cx="3700462" cy="412750"/>
          </a:xfrm>
          <a:prstGeom prst="line">
            <a:avLst/>
          </a:prstGeom>
          <a:noFill/>
          <a:ln w="36513">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64" name="Oval 24"/>
          <p:cNvSpPr>
            <a:spLocks noChangeArrowheads="1"/>
          </p:cNvSpPr>
          <p:nvPr/>
        </p:nvSpPr>
        <p:spPr bwMode="auto">
          <a:xfrm>
            <a:off x="3503612" y="4224338"/>
            <a:ext cx="125413" cy="1397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65" name="Oval 25"/>
          <p:cNvSpPr>
            <a:spLocks noChangeArrowheads="1"/>
          </p:cNvSpPr>
          <p:nvPr/>
        </p:nvSpPr>
        <p:spPr bwMode="auto">
          <a:xfrm>
            <a:off x="4308475" y="4133850"/>
            <a:ext cx="125412" cy="1412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66" name="Line 26"/>
          <p:cNvSpPr>
            <a:spLocks noChangeShapeType="1"/>
          </p:cNvSpPr>
          <p:nvPr/>
        </p:nvSpPr>
        <p:spPr bwMode="auto">
          <a:xfrm flipV="1">
            <a:off x="3259137" y="2860675"/>
            <a:ext cx="1017588" cy="433388"/>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67" name="Freeform 27"/>
          <p:cNvSpPr>
            <a:spLocks/>
          </p:cNvSpPr>
          <p:nvPr/>
        </p:nvSpPr>
        <p:spPr bwMode="auto">
          <a:xfrm>
            <a:off x="4114800" y="2436813"/>
            <a:ext cx="1371600" cy="685800"/>
          </a:xfrm>
          <a:custGeom>
            <a:avLst/>
            <a:gdLst>
              <a:gd name="T0" fmla="*/ 219 w 219"/>
              <a:gd name="T1" fmla="*/ 117 h 133"/>
              <a:gd name="T2" fmla="*/ 203 w 219"/>
              <a:gd name="T3" fmla="*/ 133 h 133"/>
              <a:gd name="T4" fmla="*/ 16 w 219"/>
              <a:gd name="T5" fmla="*/ 133 h 133"/>
              <a:gd name="T6" fmla="*/ 0 w 219"/>
              <a:gd name="T7" fmla="*/ 117 h 133"/>
              <a:gd name="T8" fmla="*/ 0 w 219"/>
              <a:gd name="T9" fmla="*/ 16 h 133"/>
              <a:gd name="T10" fmla="*/ 16 w 219"/>
              <a:gd name="T11" fmla="*/ 0 h 133"/>
              <a:gd name="T12" fmla="*/ 203 w 219"/>
              <a:gd name="T13" fmla="*/ 0 h 133"/>
              <a:gd name="T14" fmla="*/ 219 w 219"/>
              <a:gd name="T15" fmla="*/ 16 h 133"/>
              <a:gd name="T16" fmla="*/ 219 w 219"/>
              <a:gd name="T17" fmla="*/ 11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133">
                <a:moveTo>
                  <a:pt x="219" y="117"/>
                </a:moveTo>
                <a:cubicBezTo>
                  <a:pt x="219" y="126"/>
                  <a:pt x="212" y="133"/>
                  <a:pt x="203" y="133"/>
                </a:cubicBezTo>
                <a:cubicBezTo>
                  <a:pt x="16" y="133"/>
                  <a:pt x="16" y="133"/>
                  <a:pt x="16" y="133"/>
                </a:cubicBezTo>
                <a:cubicBezTo>
                  <a:pt x="7" y="133"/>
                  <a:pt x="0" y="126"/>
                  <a:pt x="0" y="117"/>
                </a:cubicBezTo>
                <a:cubicBezTo>
                  <a:pt x="0" y="16"/>
                  <a:pt x="0" y="16"/>
                  <a:pt x="0" y="16"/>
                </a:cubicBezTo>
                <a:cubicBezTo>
                  <a:pt x="0" y="7"/>
                  <a:pt x="7" y="0"/>
                  <a:pt x="16" y="0"/>
                </a:cubicBezTo>
                <a:cubicBezTo>
                  <a:pt x="203" y="0"/>
                  <a:pt x="203" y="0"/>
                  <a:pt x="203" y="0"/>
                </a:cubicBezTo>
                <a:cubicBezTo>
                  <a:pt x="212" y="0"/>
                  <a:pt x="219" y="7"/>
                  <a:pt x="219" y="16"/>
                </a:cubicBezTo>
                <a:lnTo>
                  <a:pt x="219" y="117"/>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68" name="Rectangle 28"/>
          <p:cNvSpPr>
            <a:spLocks noChangeArrowheads="1"/>
          </p:cNvSpPr>
          <p:nvPr/>
        </p:nvSpPr>
        <p:spPr bwMode="auto">
          <a:xfrm>
            <a:off x="4174594" y="2455334"/>
            <a:ext cx="13604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Tax burden falls mainly on </a:t>
            </a:r>
            <a:r>
              <a:rPr lang="en-US" sz="1400" dirty="0" smtClean="0">
                <a:solidFill>
                  <a:srgbClr val="000000"/>
                </a:solidFill>
                <a:latin typeface="Myriad Pro" pitchFamily="34" charset="0"/>
              </a:rPr>
              <a:t>consumers.</a:t>
            </a:r>
            <a:endParaRPr lang="en-US" sz="1400" dirty="0">
              <a:latin typeface="Myriad Pro" pitchFamily="34" charset="0"/>
            </a:endParaRPr>
          </a:p>
        </p:txBody>
      </p:sp>
      <p:sp>
        <p:nvSpPr>
          <p:cNvPr id="343069" name="Freeform 29"/>
          <p:cNvSpPr>
            <a:spLocks/>
          </p:cNvSpPr>
          <p:nvPr/>
        </p:nvSpPr>
        <p:spPr bwMode="auto">
          <a:xfrm>
            <a:off x="158750" y="2894013"/>
            <a:ext cx="1060450" cy="725487"/>
          </a:xfrm>
          <a:custGeom>
            <a:avLst/>
            <a:gdLst>
              <a:gd name="T0" fmla="*/ 163 w 163"/>
              <a:gd name="T1" fmla="*/ 118 h 134"/>
              <a:gd name="T2" fmla="*/ 147 w 163"/>
              <a:gd name="T3" fmla="*/ 134 h 134"/>
              <a:gd name="T4" fmla="*/ 16 w 163"/>
              <a:gd name="T5" fmla="*/ 134 h 134"/>
              <a:gd name="T6" fmla="*/ 0 w 163"/>
              <a:gd name="T7" fmla="*/ 118 h 134"/>
              <a:gd name="T8" fmla="*/ 0 w 163"/>
              <a:gd name="T9" fmla="*/ 16 h 134"/>
              <a:gd name="T10" fmla="*/ 16 w 163"/>
              <a:gd name="T11" fmla="*/ 0 h 134"/>
              <a:gd name="T12" fmla="*/ 147 w 163"/>
              <a:gd name="T13" fmla="*/ 0 h 134"/>
              <a:gd name="T14" fmla="*/ 163 w 163"/>
              <a:gd name="T15" fmla="*/ 16 h 134"/>
              <a:gd name="T16" fmla="*/ 163 w 163"/>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34">
                <a:moveTo>
                  <a:pt x="163" y="118"/>
                </a:moveTo>
                <a:cubicBezTo>
                  <a:pt x="163" y="127"/>
                  <a:pt x="156" y="134"/>
                  <a:pt x="147" y="134"/>
                </a:cubicBezTo>
                <a:cubicBezTo>
                  <a:pt x="16" y="134"/>
                  <a:pt x="16" y="134"/>
                  <a:pt x="16" y="134"/>
                </a:cubicBezTo>
                <a:cubicBezTo>
                  <a:pt x="7" y="134"/>
                  <a:pt x="0" y="127"/>
                  <a:pt x="0" y="118"/>
                </a:cubicBezTo>
                <a:cubicBezTo>
                  <a:pt x="0" y="16"/>
                  <a:pt x="0" y="16"/>
                  <a:pt x="0" y="16"/>
                </a:cubicBezTo>
                <a:cubicBezTo>
                  <a:pt x="0" y="7"/>
                  <a:pt x="7" y="0"/>
                  <a:pt x="16" y="0"/>
                </a:cubicBezTo>
                <a:cubicBezTo>
                  <a:pt x="147" y="0"/>
                  <a:pt x="147" y="0"/>
                  <a:pt x="147" y="0"/>
                </a:cubicBezTo>
                <a:cubicBezTo>
                  <a:pt x="156" y="0"/>
                  <a:pt x="163" y="7"/>
                  <a:pt x="163" y="16"/>
                </a:cubicBezTo>
                <a:lnTo>
                  <a:pt x="163"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0" name="Rectangle 30"/>
          <p:cNvSpPr>
            <a:spLocks noChangeArrowheads="1"/>
          </p:cNvSpPr>
          <p:nvPr/>
        </p:nvSpPr>
        <p:spPr bwMode="auto">
          <a:xfrm>
            <a:off x="255587" y="2935069"/>
            <a:ext cx="9699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Excise tax = $1 per gallon</a:t>
            </a:r>
            <a:endParaRPr lang="en-US" sz="1400" dirty="0">
              <a:latin typeface="Myriad Pro" pitchFamily="34" charset="0"/>
            </a:endParaRPr>
          </a:p>
        </p:txBody>
      </p:sp>
      <p:sp>
        <p:nvSpPr>
          <p:cNvPr id="343071" name="Freeform 31"/>
          <p:cNvSpPr>
            <a:spLocks/>
          </p:cNvSpPr>
          <p:nvPr/>
        </p:nvSpPr>
        <p:spPr bwMode="auto">
          <a:xfrm>
            <a:off x="1277937" y="2503488"/>
            <a:ext cx="155575" cy="1790700"/>
          </a:xfrm>
          <a:custGeom>
            <a:avLst/>
            <a:gdLst>
              <a:gd name="T0" fmla="*/ 25 w 25"/>
              <a:gd name="T1" fmla="*/ 0 h 256"/>
              <a:gd name="T2" fmla="*/ 10 w 25"/>
              <a:gd name="T3" fmla="*/ 16 h 256"/>
              <a:gd name="T4" fmla="*/ 10 w 25"/>
              <a:gd name="T5" fmla="*/ 118 h 256"/>
              <a:gd name="T6" fmla="*/ 0 w 25"/>
              <a:gd name="T7" fmla="*/ 128 h 256"/>
              <a:gd name="T8" fmla="*/ 10 w 25"/>
              <a:gd name="T9" fmla="*/ 139 h 256"/>
              <a:gd name="T10" fmla="*/ 10 w 25"/>
              <a:gd name="T11" fmla="*/ 240 h 256"/>
              <a:gd name="T12" fmla="*/ 25 w 2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25" h="256">
                <a:moveTo>
                  <a:pt x="25" y="0"/>
                </a:moveTo>
                <a:cubicBezTo>
                  <a:pt x="15" y="0"/>
                  <a:pt x="10" y="3"/>
                  <a:pt x="10" y="16"/>
                </a:cubicBezTo>
                <a:cubicBezTo>
                  <a:pt x="10" y="19"/>
                  <a:pt x="10" y="115"/>
                  <a:pt x="10" y="118"/>
                </a:cubicBezTo>
                <a:cubicBezTo>
                  <a:pt x="10" y="121"/>
                  <a:pt x="8" y="128"/>
                  <a:pt x="0" y="128"/>
                </a:cubicBezTo>
                <a:cubicBezTo>
                  <a:pt x="8" y="128"/>
                  <a:pt x="10" y="135"/>
                  <a:pt x="10" y="139"/>
                </a:cubicBezTo>
                <a:cubicBezTo>
                  <a:pt x="10" y="141"/>
                  <a:pt x="10" y="237"/>
                  <a:pt x="10" y="240"/>
                </a:cubicBezTo>
                <a:cubicBezTo>
                  <a:pt x="10" y="253"/>
                  <a:pt x="15" y="256"/>
                  <a:pt x="25" y="256"/>
                </a:cubicBezTo>
              </a:path>
            </a:pathLst>
          </a:custGeom>
          <a:noFill/>
          <a:ln w="26988"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3072" name="Line 32"/>
          <p:cNvSpPr>
            <a:spLocks noChangeShapeType="1"/>
          </p:cNvSpPr>
          <p:nvPr/>
        </p:nvSpPr>
        <p:spPr bwMode="auto">
          <a:xfrm flipV="1">
            <a:off x="3214687" y="2670175"/>
            <a:ext cx="0" cy="1506538"/>
          </a:xfrm>
          <a:prstGeom prst="line">
            <a:avLst/>
          </a:prstGeom>
          <a:noFill/>
          <a:ln w="36513">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073" name="Freeform 33"/>
          <p:cNvSpPr>
            <a:spLocks/>
          </p:cNvSpPr>
          <p:nvPr/>
        </p:nvSpPr>
        <p:spPr bwMode="auto">
          <a:xfrm>
            <a:off x="3159125" y="2525713"/>
            <a:ext cx="106362" cy="203200"/>
          </a:xfrm>
          <a:custGeom>
            <a:avLst/>
            <a:gdLst>
              <a:gd name="T0" fmla="*/ 9 w 17"/>
              <a:gd name="T1" fmla="*/ 24 h 29"/>
              <a:gd name="T2" fmla="*/ 0 w 17"/>
              <a:gd name="T3" fmla="*/ 29 h 29"/>
              <a:gd name="T4" fmla="*/ 0 w 17"/>
              <a:gd name="T5" fmla="*/ 29 h 29"/>
              <a:gd name="T6" fmla="*/ 5 w 17"/>
              <a:gd name="T7" fmla="*/ 14 h 29"/>
              <a:gd name="T8" fmla="*/ 9 w 17"/>
              <a:gd name="T9" fmla="*/ 0 h 29"/>
              <a:gd name="T10" fmla="*/ 12 w 17"/>
              <a:gd name="T11" fmla="*/ 14 h 29"/>
              <a:gd name="T12" fmla="*/ 17 w 17"/>
              <a:gd name="T13" fmla="*/ 29 h 29"/>
              <a:gd name="T14" fmla="*/ 17 w 17"/>
              <a:gd name="T15" fmla="*/ 29 h 29"/>
              <a:gd name="T16" fmla="*/ 9 w 17"/>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9">
                <a:moveTo>
                  <a:pt x="9" y="24"/>
                </a:moveTo>
                <a:cubicBezTo>
                  <a:pt x="0" y="29"/>
                  <a:pt x="0" y="29"/>
                  <a:pt x="0" y="29"/>
                </a:cubicBezTo>
                <a:cubicBezTo>
                  <a:pt x="0" y="29"/>
                  <a:pt x="0" y="29"/>
                  <a:pt x="0" y="29"/>
                </a:cubicBezTo>
                <a:cubicBezTo>
                  <a:pt x="5" y="14"/>
                  <a:pt x="5" y="14"/>
                  <a:pt x="5" y="14"/>
                </a:cubicBezTo>
                <a:cubicBezTo>
                  <a:pt x="6" y="10"/>
                  <a:pt x="8" y="5"/>
                  <a:pt x="9" y="0"/>
                </a:cubicBezTo>
                <a:cubicBezTo>
                  <a:pt x="10" y="5"/>
                  <a:pt x="11" y="10"/>
                  <a:pt x="12" y="14"/>
                </a:cubicBezTo>
                <a:cubicBezTo>
                  <a:pt x="17" y="29"/>
                  <a:pt x="17" y="29"/>
                  <a:pt x="17" y="29"/>
                </a:cubicBezTo>
                <a:cubicBezTo>
                  <a:pt x="17" y="29"/>
                  <a:pt x="17" y="29"/>
                  <a:pt x="17" y="29"/>
                </a:cubicBezTo>
                <a:lnTo>
                  <a:pt x="9"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4" name="Oval 34"/>
          <p:cNvSpPr>
            <a:spLocks noChangeArrowheads="1"/>
          </p:cNvSpPr>
          <p:nvPr/>
        </p:nvSpPr>
        <p:spPr bwMode="auto">
          <a:xfrm>
            <a:off x="3552825" y="2608263"/>
            <a:ext cx="23812" cy="3016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5" name="Oval 35"/>
          <p:cNvSpPr>
            <a:spLocks noChangeArrowheads="1"/>
          </p:cNvSpPr>
          <p:nvPr/>
        </p:nvSpPr>
        <p:spPr bwMode="auto">
          <a:xfrm>
            <a:off x="3552825" y="2735263"/>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6" name="Oval 36"/>
          <p:cNvSpPr>
            <a:spLocks noChangeArrowheads="1"/>
          </p:cNvSpPr>
          <p:nvPr/>
        </p:nvSpPr>
        <p:spPr bwMode="auto">
          <a:xfrm>
            <a:off x="3552825" y="2860675"/>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7" name="Oval 37"/>
          <p:cNvSpPr>
            <a:spLocks noChangeArrowheads="1"/>
          </p:cNvSpPr>
          <p:nvPr/>
        </p:nvSpPr>
        <p:spPr bwMode="auto">
          <a:xfrm>
            <a:off x="3552825" y="298608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8" name="Oval 38"/>
          <p:cNvSpPr>
            <a:spLocks noChangeArrowheads="1"/>
          </p:cNvSpPr>
          <p:nvPr/>
        </p:nvSpPr>
        <p:spPr bwMode="auto">
          <a:xfrm>
            <a:off x="3552825" y="3119438"/>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79" name="Oval 39"/>
          <p:cNvSpPr>
            <a:spLocks noChangeArrowheads="1"/>
          </p:cNvSpPr>
          <p:nvPr/>
        </p:nvSpPr>
        <p:spPr bwMode="auto">
          <a:xfrm>
            <a:off x="2365375" y="4281488"/>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0" name="Oval 40"/>
          <p:cNvSpPr>
            <a:spLocks noChangeArrowheads="1"/>
          </p:cNvSpPr>
          <p:nvPr/>
        </p:nvSpPr>
        <p:spPr bwMode="auto">
          <a:xfrm>
            <a:off x="2476500" y="4281488"/>
            <a:ext cx="26987"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1" name="Oval 41"/>
          <p:cNvSpPr>
            <a:spLocks noChangeArrowheads="1"/>
          </p:cNvSpPr>
          <p:nvPr/>
        </p:nvSpPr>
        <p:spPr bwMode="auto">
          <a:xfrm>
            <a:off x="2590800" y="4281488"/>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2" name="Oval 42"/>
          <p:cNvSpPr>
            <a:spLocks noChangeArrowheads="1"/>
          </p:cNvSpPr>
          <p:nvPr/>
        </p:nvSpPr>
        <p:spPr bwMode="auto">
          <a:xfrm>
            <a:off x="2701925" y="4281488"/>
            <a:ext cx="25400"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3" name="Oval 43"/>
          <p:cNvSpPr>
            <a:spLocks noChangeArrowheads="1"/>
          </p:cNvSpPr>
          <p:nvPr/>
        </p:nvSpPr>
        <p:spPr bwMode="auto">
          <a:xfrm>
            <a:off x="2814637" y="4281488"/>
            <a:ext cx="23813"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4" name="Oval 44"/>
          <p:cNvSpPr>
            <a:spLocks noChangeArrowheads="1"/>
          </p:cNvSpPr>
          <p:nvPr/>
        </p:nvSpPr>
        <p:spPr bwMode="auto">
          <a:xfrm>
            <a:off x="2928937" y="4281488"/>
            <a:ext cx="23813"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5" name="Oval 45"/>
          <p:cNvSpPr>
            <a:spLocks noChangeArrowheads="1"/>
          </p:cNvSpPr>
          <p:nvPr/>
        </p:nvSpPr>
        <p:spPr bwMode="auto">
          <a:xfrm>
            <a:off x="3040062" y="4281488"/>
            <a:ext cx="25400"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6" name="Oval 46"/>
          <p:cNvSpPr>
            <a:spLocks noChangeArrowheads="1"/>
          </p:cNvSpPr>
          <p:nvPr/>
        </p:nvSpPr>
        <p:spPr bwMode="auto">
          <a:xfrm>
            <a:off x="3159125" y="4281488"/>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7" name="Oval 47"/>
          <p:cNvSpPr>
            <a:spLocks noChangeArrowheads="1"/>
          </p:cNvSpPr>
          <p:nvPr/>
        </p:nvSpPr>
        <p:spPr bwMode="auto">
          <a:xfrm>
            <a:off x="3270250" y="4281488"/>
            <a:ext cx="25400"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8" name="Oval 48"/>
          <p:cNvSpPr>
            <a:spLocks noChangeArrowheads="1"/>
          </p:cNvSpPr>
          <p:nvPr/>
        </p:nvSpPr>
        <p:spPr bwMode="auto">
          <a:xfrm>
            <a:off x="3384550" y="4281488"/>
            <a:ext cx="25400"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89" name="Oval 49"/>
          <p:cNvSpPr>
            <a:spLocks noChangeArrowheads="1"/>
          </p:cNvSpPr>
          <p:nvPr/>
        </p:nvSpPr>
        <p:spPr bwMode="auto">
          <a:xfrm>
            <a:off x="2365375" y="249078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0" name="Oval 50"/>
          <p:cNvSpPr>
            <a:spLocks noChangeArrowheads="1"/>
          </p:cNvSpPr>
          <p:nvPr/>
        </p:nvSpPr>
        <p:spPr bwMode="auto">
          <a:xfrm>
            <a:off x="2476500" y="2490788"/>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1" name="Oval 51"/>
          <p:cNvSpPr>
            <a:spLocks noChangeArrowheads="1"/>
          </p:cNvSpPr>
          <p:nvPr/>
        </p:nvSpPr>
        <p:spPr bwMode="auto">
          <a:xfrm>
            <a:off x="2590800" y="249078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2" name="Oval 52"/>
          <p:cNvSpPr>
            <a:spLocks noChangeArrowheads="1"/>
          </p:cNvSpPr>
          <p:nvPr/>
        </p:nvSpPr>
        <p:spPr bwMode="auto">
          <a:xfrm>
            <a:off x="2701925" y="249078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3" name="Oval 53"/>
          <p:cNvSpPr>
            <a:spLocks noChangeArrowheads="1"/>
          </p:cNvSpPr>
          <p:nvPr/>
        </p:nvSpPr>
        <p:spPr bwMode="auto">
          <a:xfrm>
            <a:off x="2814637" y="2490788"/>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4" name="Oval 54"/>
          <p:cNvSpPr>
            <a:spLocks noChangeArrowheads="1"/>
          </p:cNvSpPr>
          <p:nvPr/>
        </p:nvSpPr>
        <p:spPr bwMode="auto">
          <a:xfrm>
            <a:off x="2928937" y="2490788"/>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5" name="Oval 55"/>
          <p:cNvSpPr>
            <a:spLocks noChangeArrowheads="1"/>
          </p:cNvSpPr>
          <p:nvPr/>
        </p:nvSpPr>
        <p:spPr bwMode="auto">
          <a:xfrm>
            <a:off x="3040062" y="249078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6" name="Oval 56"/>
          <p:cNvSpPr>
            <a:spLocks noChangeArrowheads="1"/>
          </p:cNvSpPr>
          <p:nvPr/>
        </p:nvSpPr>
        <p:spPr bwMode="auto">
          <a:xfrm>
            <a:off x="3159125" y="249078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7" name="Oval 57"/>
          <p:cNvSpPr>
            <a:spLocks noChangeArrowheads="1"/>
          </p:cNvSpPr>
          <p:nvPr/>
        </p:nvSpPr>
        <p:spPr bwMode="auto">
          <a:xfrm>
            <a:off x="3270250" y="249078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8" name="Oval 58"/>
          <p:cNvSpPr>
            <a:spLocks noChangeArrowheads="1"/>
          </p:cNvSpPr>
          <p:nvPr/>
        </p:nvSpPr>
        <p:spPr bwMode="auto">
          <a:xfrm>
            <a:off x="3384550" y="249078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099" name="Oval 59"/>
          <p:cNvSpPr>
            <a:spLocks noChangeArrowheads="1"/>
          </p:cNvSpPr>
          <p:nvPr/>
        </p:nvSpPr>
        <p:spPr bwMode="auto">
          <a:xfrm>
            <a:off x="3552825" y="324643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0" name="Oval 60"/>
          <p:cNvSpPr>
            <a:spLocks noChangeArrowheads="1"/>
          </p:cNvSpPr>
          <p:nvPr/>
        </p:nvSpPr>
        <p:spPr bwMode="auto">
          <a:xfrm>
            <a:off x="3552825" y="3371850"/>
            <a:ext cx="23812"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1" name="Oval 61"/>
          <p:cNvSpPr>
            <a:spLocks noChangeArrowheads="1"/>
          </p:cNvSpPr>
          <p:nvPr/>
        </p:nvSpPr>
        <p:spPr bwMode="auto">
          <a:xfrm>
            <a:off x="3552825" y="3495675"/>
            <a:ext cx="23812" cy="3016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2" name="Oval 62"/>
          <p:cNvSpPr>
            <a:spLocks noChangeArrowheads="1"/>
          </p:cNvSpPr>
          <p:nvPr/>
        </p:nvSpPr>
        <p:spPr bwMode="auto">
          <a:xfrm>
            <a:off x="3552825" y="3624263"/>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3" name="Oval 63"/>
          <p:cNvSpPr>
            <a:spLocks noChangeArrowheads="1"/>
          </p:cNvSpPr>
          <p:nvPr/>
        </p:nvSpPr>
        <p:spPr bwMode="auto">
          <a:xfrm>
            <a:off x="3552825" y="3749675"/>
            <a:ext cx="23812"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4" name="Oval 64"/>
          <p:cNvSpPr>
            <a:spLocks noChangeArrowheads="1"/>
          </p:cNvSpPr>
          <p:nvPr/>
        </p:nvSpPr>
        <p:spPr bwMode="auto">
          <a:xfrm>
            <a:off x="3552825" y="3873500"/>
            <a:ext cx="23812" cy="3016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5" name="Oval 65"/>
          <p:cNvSpPr>
            <a:spLocks noChangeArrowheads="1"/>
          </p:cNvSpPr>
          <p:nvPr/>
        </p:nvSpPr>
        <p:spPr bwMode="auto">
          <a:xfrm>
            <a:off x="3552825" y="4002088"/>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6" name="Oval 66"/>
          <p:cNvSpPr>
            <a:spLocks noChangeArrowheads="1"/>
          </p:cNvSpPr>
          <p:nvPr/>
        </p:nvSpPr>
        <p:spPr bwMode="auto">
          <a:xfrm>
            <a:off x="3552825" y="4133850"/>
            <a:ext cx="23812"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7" name="Oval 67"/>
          <p:cNvSpPr>
            <a:spLocks noChangeArrowheads="1"/>
          </p:cNvSpPr>
          <p:nvPr/>
        </p:nvSpPr>
        <p:spPr bwMode="auto">
          <a:xfrm>
            <a:off x="2365375" y="4189413"/>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8" name="Oval 68"/>
          <p:cNvSpPr>
            <a:spLocks noChangeArrowheads="1"/>
          </p:cNvSpPr>
          <p:nvPr/>
        </p:nvSpPr>
        <p:spPr bwMode="auto">
          <a:xfrm>
            <a:off x="2476500" y="418941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09" name="Oval 69"/>
          <p:cNvSpPr>
            <a:spLocks noChangeArrowheads="1"/>
          </p:cNvSpPr>
          <p:nvPr/>
        </p:nvSpPr>
        <p:spPr bwMode="auto">
          <a:xfrm>
            <a:off x="2590800" y="4189413"/>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0" name="Oval 70"/>
          <p:cNvSpPr>
            <a:spLocks noChangeArrowheads="1"/>
          </p:cNvSpPr>
          <p:nvPr/>
        </p:nvSpPr>
        <p:spPr bwMode="auto">
          <a:xfrm>
            <a:off x="2701925"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1" name="Oval 71"/>
          <p:cNvSpPr>
            <a:spLocks noChangeArrowheads="1"/>
          </p:cNvSpPr>
          <p:nvPr/>
        </p:nvSpPr>
        <p:spPr bwMode="auto">
          <a:xfrm>
            <a:off x="2814637" y="4189413"/>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2" name="Oval 72"/>
          <p:cNvSpPr>
            <a:spLocks noChangeArrowheads="1"/>
          </p:cNvSpPr>
          <p:nvPr/>
        </p:nvSpPr>
        <p:spPr bwMode="auto">
          <a:xfrm>
            <a:off x="2928937" y="4189413"/>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3" name="Oval 73"/>
          <p:cNvSpPr>
            <a:spLocks noChangeArrowheads="1"/>
          </p:cNvSpPr>
          <p:nvPr/>
        </p:nvSpPr>
        <p:spPr bwMode="auto">
          <a:xfrm>
            <a:off x="3040062"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4" name="Oval 74"/>
          <p:cNvSpPr>
            <a:spLocks noChangeArrowheads="1"/>
          </p:cNvSpPr>
          <p:nvPr/>
        </p:nvSpPr>
        <p:spPr bwMode="auto">
          <a:xfrm>
            <a:off x="3159125" y="4189413"/>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5" name="Oval 75"/>
          <p:cNvSpPr>
            <a:spLocks noChangeArrowheads="1"/>
          </p:cNvSpPr>
          <p:nvPr/>
        </p:nvSpPr>
        <p:spPr bwMode="auto">
          <a:xfrm>
            <a:off x="3270250"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6" name="Oval 76"/>
          <p:cNvSpPr>
            <a:spLocks noChangeArrowheads="1"/>
          </p:cNvSpPr>
          <p:nvPr/>
        </p:nvSpPr>
        <p:spPr bwMode="auto">
          <a:xfrm>
            <a:off x="3384550"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7" name="Oval 77"/>
          <p:cNvSpPr>
            <a:spLocks noChangeArrowheads="1"/>
          </p:cNvSpPr>
          <p:nvPr/>
        </p:nvSpPr>
        <p:spPr bwMode="auto">
          <a:xfrm>
            <a:off x="3497262" y="4189413"/>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8" name="Oval 78"/>
          <p:cNvSpPr>
            <a:spLocks noChangeArrowheads="1"/>
          </p:cNvSpPr>
          <p:nvPr/>
        </p:nvSpPr>
        <p:spPr bwMode="auto">
          <a:xfrm>
            <a:off x="3608387"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19" name="Oval 79"/>
          <p:cNvSpPr>
            <a:spLocks noChangeArrowheads="1"/>
          </p:cNvSpPr>
          <p:nvPr/>
        </p:nvSpPr>
        <p:spPr bwMode="auto">
          <a:xfrm>
            <a:off x="3721100"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20" name="Oval 80"/>
          <p:cNvSpPr>
            <a:spLocks noChangeArrowheads="1"/>
          </p:cNvSpPr>
          <p:nvPr/>
        </p:nvSpPr>
        <p:spPr bwMode="auto">
          <a:xfrm>
            <a:off x="3833812" y="418941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21" name="Oval 81"/>
          <p:cNvSpPr>
            <a:spLocks noChangeArrowheads="1"/>
          </p:cNvSpPr>
          <p:nvPr/>
        </p:nvSpPr>
        <p:spPr bwMode="auto">
          <a:xfrm>
            <a:off x="3946525" y="4189413"/>
            <a:ext cx="23812"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22" name="Oval 82"/>
          <p:cNvSpPr>
            <a:spLocks noChangeArrowheads="1"/>
          </p:cNvSpPr>
          <p:nvPr/>
        </p:nvSpPr>
        <p:spPr bwMode="auto">
          <a:xfrm>
            <a:off x="4065587" y="4189413"/>
            <a:ext cx="23813"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23" name="Oval 83"/>
          <p:cNvSpPr>
            <a:spLocks noChangeArrowheads="1"/>
          </p:cNvSpPr>
          <p:nvPr/>
        </p:nvSpPr>
        <p:spPr bwMode="auto">
          <a:xfrm>
            <a:off x="4176712" y="418941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3124" name="Line 84"/>
          <p:cNvSpPr>
            <a:spLocks noChangeShapeType="1"/>
          </p:cNvSpPr>
          <p:nvPr/>
        </p:nvSpPr>
        <p:spPr bwMode="auto">
          <a:xfrm flipV="1">
            <a:off x="2071687" y="5497513"/>
            <a:ext cx="130175" cy="85725"/>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125" name="Line 85"/>
          <p:cNvSpPr>
            <a:spLocks noChangeShapeType="1"/>
          </p:cNvSpPr>
          <p:nvPr/>
        </p:nvSpPr>
        <p:spPr bwMode="auto">
          <a:xfrm flipV="1">
            <a:off x="2071687" y="5610225"/>
            <a:ext cx="130175" cy="8255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3128" name="Text Box 88"/>
          <p:cNvSpPr txBox="1">
            <a:spLocks noChangeArrowheads="1"/>
          </p:cNvSpPr>
          <p:nvPr/>
        </p:nvSpPr>
        <p:spPr bwMode="auto">
          <a:xfrm>
            <a:off x="3810000" y="762000"/>
            <a:ext cx="5334000" cy="1754326"/>
          </a:xfrm>
          <a:prstGeom prst="rect">
            <a:avLst/>
          </a:prstGeom>
          <a:noFill/>
          <a:ln>
            <a:noFill/>
          </a:ln>
          <a:effectLst/>
        </p:spPr>
        <p:txBody>
          <a:bodyPr wrap="square">
            <a:spAutoFit/>
          </a:bodyPr>
          <a:lstStyle>
            <a:lvl1pPr marL="1588" indent="-1588" eaLnBrk="0" hangingPunct="0">
              <a:defRPr sz="2000">
                <a:solidFill>
                  <a:schemeClr val="tx1"/>
                </a:solidFill>
                <a:latin typeface="Arial" pitchFamily="34" charset="0"/>
              </a:defRPr>
            </a:lvl1pPr>
            <a:lvl2pPr eaLnBrk="0" hangingPunct="0">
              <a:defRPr sz="2000">
                <a:solidFill>
                  <a:schemeClr val="tx1"/>
                </a:solidFill>
                <a:latin typeface="Arial" pitchFamily="34" charset="0"/>
              </a:defRPr>
            </a:lvl2pPr>
            <a:lvl3pPr eaLnBrk="0" hangingPunct="0">
              <a:defRPr sz="2000">
                <a:solidFill>
                  <a:schemeClr val="tx1"/>
                </a:solidFill>
                <a:latin typeface="Arial" pitchFamily="34" charset="0"/>
              </a:defRPr>
            </a:lvl3pPr>
            <a:lvl4pPr eaLnBrk="0" hangingPunct="0">
              <a:defRPr sz="2000">
                <a:solidFill>
                  <a:schemeClr val="tx1"/>
                </a:solidFill>
                <a:latin typeface="Arial" pitchFamily="34" charset="0"/>
              </a:defRPr>
            </a:lvl4pPr>
            <a:lvl5pPr eaLnBrk="0" hangingPunct="0">
              <a:defRPr sz="2000">
                <a:solidFill>
                  <a:schemeClr val="tx1"/>
                </a:solidFill>
                <a:latin typeface="Arial" pitchFamily="34" charset="0"/>
              </a:defRPr>
            </a:lvl5pPr>
            <a:lvl6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6pPr>
            <a:lvl7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7pPr>
            <a:lvl8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8pPr>
            <a:lvl9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9pPr>
          </a:lstStyle>
          <a:p>
            <a:pPr eaLnBrk="1" hangingPunct="1">
              <a:lnSpc>
                <a:spcPct val="100000"/>
              </a:lnSpc>
              <a:spcBef>
                <a:spcPct val="20000"/>
              </a:spcBef>
            </a:pPr>
            <a:r>
              <a:rPr lang="en-US" sz="1800" i="1" dirty="0">
                <a:solidFill>
                  <a:schemeClr val="tx1">
                    <a:lumMod val="75000"/>
                    <a:lumOff val="25000"/>
                  </a:schemeClr>
                </a:solidFill>
                <a:latin typeface="Myriad Pro" pitchFamily="34" charset="0"/>
              </a:rPr>
              <a:t>When the </a:t>
            </a:r>
            <a:r>
              <a:rPr lang="en-US" sz="1800" b="1" i="1" dirty="0">
                <a:solidFill>
                  <a:schemeClr val="accent1">
                    <a:lumMod val="75000"/>
                  </a:schemeClr>
                </a:solidFill>
                <a:latin typeface="Myriad Pro" pitchFamily="34" charset="0"/>
              </a:rPr>
              <a:t>price elasticity of demand is low</a:t>
            </a:r>
            <a:r>
              <a:rPr lang="en-US" sz="1800" i="1" dirty="0">
                <a:solidFill>
                  <a:schemeClr val="tx1">
                    <a:lumMod val="75000"/>
                    <a:lumOff val="25000"/>
                  </a:schemeClr>
                </a:solidFill>
                <a:latin typeface="Myriad Pro" pitchFamily="34" charset="0"/>
              </a:rPr>
              <a:t> and the </a:t>
            </a:r>
            <a:r>
              <a:rPr lang="en-US" sz="1800" b="1" i="1" dirty="0">
                <a:solidFill>
                  <a:srgbClr val="990033"/>
                </a:solidFill>
                <a:latin typeface="Myriad Pro" pitchFamily="34" charset="0"/>
              </a:rPr>
              <a:t>price elasticity of supply is high, </a:t>
            </a:r>
            <a:r>
              <a:rPr lang="en-US" sz="1800" i="1" dirty="0">
                <a:solidFill>
                  <a:schemeClr val="tx1">
                    <a:lumMod val="75000"/>
                    <a:lumOff val="25000"/>
                  </a:schemeClr>
                </a:solidFill>
                <a:latin typeface="Myriad Pro" pitchFamily="34" charset="0"/>
              </a:rPr>
              <a:t>the </a:t>
            </a:r>
            <a:r>
              <a:rPr lang="en-US" sz="1800" b="1" i="1" dirty="0">
                <a:solidFill>
                  <a:schemeClr val="tx1">
                    <a:lumMod val="75000"/>
                    <a:lumOff val="25000"/>
                  </a:schemeClr>
                </a:solidFill>
                <a:latin typeface="Myriad Pro" pitchFamily="34" charset="0"/>
              </a:rPr>
              <a:t>burden of an excise tax falls </a:t>
            </a:r>
            <a:r>
              <a:rPr lang="en-US" sz="1800" b="1" i="1" u="sng" dirty="0">
                <a:solidFill>
                  <a:schemeClr val="tx1">
                    <a:lumMod val="75000"/>
                    <a:lumOff val="25000"/>
                  </a:schemeClr>
                </a:solidFill>
                <a:latin typeface="Myriad Pro" pitchFamily="34" charset="0"/>
              </a:rPr>
              <a:t>mainly on consumers</a:t>
            </a:r>
            <a:r>
              <a:rPr lang="en-US" sz="1800" b="1" i="1" dirty="0" smtClean="0">
                <a:solidFill>
                  <a:schemeClr val="tx1">
                    <a:lumMod val="75000"/>
                    <a:lumOff val="25000"/>
                  </a:schemeClr>
                </a:solidFill>
                <a:latin typeface="Myriad Pro" pitchFamily="34" charset="0"/>
              </a:rPr>
              <a:t>.  The 95c  (out of $1 tax) is paid by consumers as consumers are “</a:t>
            </a:r>
            <a:r>
              <a:rPr lang="en-US" sz="1800" b="1" i="1" u="sng" dirty="0" smtClean="0">
                <a:solidFill>
                  <a:schemeClr val="tx1">
                    <a:lumMod val="75000"/>
                    <a:lumOff val="25000"/>
                  </a:schemeClr>
                </a:solidFill>
                <a:latin typeface="Myriad Pro" pitchFamily="34" charset="0"/>
              </a:rPr>
              <a:t>inelastic</a:t>
            </a:r>
            <a:r>
              <a:rPr lang="en-US" sz="1800" b="1" i="1" dirty="0" smtClean="0">
                <a:solidFill>
                  <a:schemeClr val="tx1">
                    <a:lumMod val="75000"/>
                    <a:lumOff val="25000"/>
                  </a:schemeClr>
                </a:solidFill>
                <a:latin typeface="Myriad Pro" pitchFamily="34" charset="0"/>
              </a:rPr>
              <a:t>” in demand for gas.  Notice the </a:t>
            </a:r>
            <a:r>
              <a:rPr lang="en-US" sz="1800" b="1" i="1" u="sng" dirty="0" smtClean="0">
                <a:solidFill>
                  <a:schemeClr val="tx1">
                    <a:lumMod val="75000"/>
                    <a:lumOff val="25000"/>
                  </a:schemeClr>
                </a:solidFill>
                <a:latin typeface="Myriad Pro" pitchFamily="34" charset="0"/>
              </a:rPr>
              <a:t>steep</a:t>
            </a:r>
            <a:r>
              <a:rPr lang="en-US" sz="1800" b="1" i="1" dirty="0" smtClean="0">
                <a:solidFill>
                  <a:schemeClr val="tx1">
                    <a:lumMod val="75000"/>
                    <a:lumOff val="25000"/>
                  </a:schemeClr>
                </a:solidFill>
                <a:latin typeface="Myriad Pro" pitchFamily="34" charset="0"/>
              </a:rPr>
              <a:t> demand curve.</a:t>
            </a:r>
            <a:endParaRPr lang="en-US" sz="1800" b="1" i="1" dirty="0">
              <a:solidFill>
                <a:schemeClr val="tx1">
                  <a:lumMod val="75000"/>
                  <a:lumOff val="25000"/>
                </a:schemeClr>
              </a:solidFill>
              <a:latin typeface="Myriad Pro" pitchFamily="34" charset="0"/>
            </a:endParaRPr>
          </a:p>
        </p:txBody>
      </p:sp>
      <p:pic>
        <p:nvPicPr>
          <p:cNvPr id="69636" name="Picture 4" descr="http://www.sxc.hu/pic/l/e/eg/egilshay/1092554_71881161.jpg"/>
          <p:cNvPicPr>
            <a:picLocks noChangeAspect="1" noChangeArrowheads="1"/>
          </p:cNvPicPr>
          <p:nvPr/>
        </p:nvPicPr>
        <p:blipFill rotWithShape="1">
          <a:blip r:embed="rId3" cstate="screen">
            <a:extLst>
              <a:ext uri="{28A0092B-C50C-407E-A947-70E740481C1C}">
                <a14:useLocalDpi xmlns="" xmlns:a14="http://schemas.microsoft.com/office/drawing/2010/main" val="0"/>
              </a:ext>
            </a:extLst>
          </a:blip>
          <a:srcRect/>
          <a:stretch/>
        </p:blipFill>
        <p:spPr bwMode="auto">
          <a:xfrm>
            <a:off x="6300785" y="4162073"/>
            <a:ext cx="2843215" cy="1857727"/>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892275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3128"/>
                                        </p:tgtEl>
                                        <p:attrNameLst>
                                          <p:attrName>style.visibility</p:attrName>
                                        </p:attrNameLst>
                                      </p:cBhvr>
                                      <p:to>
                                        <p:strVal val="visible"/>
                                      </p:to>
                                    </p:set>
                                    <p:animEffect transition="in" filter="fade">
                                      <p:cBhvr>
                                        <p:cTn id="7" dur="500"/>
                                        <p:tgtEl>
                                          <p:spTgt spid="3431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3072"/>
                                        </p:tgtEl>
                                        <p:attrNameLst>
                                          <p:attrName>style.visibility</p:attrName>
                                        </p:attrNameLst>
                                      </p:cBhvr>
                                      <p:to>
                                        <p:strVal val="visible"/>
                                      </p:to>
                                    </p:set>
                                    <p:animEffect transition="in" filter="fade">
                                      <p:cBhvr>
                                        <p:cTn id="12" dur="500"/>
                                        <p:tgtEl>
                                          <p:spTgt spid="3430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3073"/>
                                        </p:tgtEl>
                                        <p:attrNameLst>
                                          <p:attrName>style.visibility</p:attrName>
                                        </p:attrNameLst>
                                      </p:cBhvr>
                                      <p:to>
                                        <p:strVal val="visible"/>
                                      </p:to>
                                    </p:set>
                                    <p:animEffect transition="in" filter="fade">
                                      <p:cBhvr>
                                        <p:cTn id="15" dur="500"/>
                                        <p:tgtEl>
                                          <p:spTgt spid="343073"/>
                                        </p:tgtEl>
                                      </p:cBhvr>
                                    </p:animEffect>
                                  </p:childTnLst>
                                </p:cTn>
                              </p:par>
                            </p:childTnLst>
                          </p:cTn>
                        </p:par>
                        <p:par>
                          <p:cTn id="16" fill="hold" nodeType="with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43067"/>
                                        </p:tgtEl>
                                        <p:attrNameLst>
                                          <p:attrName>style.visibility</p:attrName>
                                        </p:attrNameLst>
                                      </p:cBhvr>
                                      <p:to>
                                        <p:strVal val="visible"/>
                                      </p:to>
                                    </p:set>
                                    <p:animEffect transition="in" filter="fade">
                                      <p:cBhvr>
                                        <p:cTn id="19" dur="500"/>
                                        <p:tgtEl>
                                          <p:spTgt spid="34306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3068"/>
                                        </p:tgtEl>
                                        <p:attrNameLst>
                                          <p:attrName>style.visibility</p:attrName>
                                        </p:attrNameLst>
                                      </p:cBhvr>
                                      <p:to>
                                        <p:strVal val="visible"/>
                                      </p:to>
                                    </p:set>
                                    <p:animEffect transition="in" filter="fade">
                                      <p:cBhvr>
                                        <p:cTn id="22" dur="500"/>
                                        <p:tgtEl>
                                          <p:spTgt spid="34306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3066"/>
                                        </p:tgtEl>
                                        <p:attrNameLst>
                                          <p:attrName>style.visibility</p:attrName>
                                        </p:attrNameLst>
                                      </p:cBhvr>
                                      <p:to>
                                        <p:strVal val="visible"/>
                                      </p:to>
                                    </p:set>
                                    <p:animEffect transition="in" filter="fade">
                                      <p:cBhvr>
                                        <p:cTn id="25" dur="500"/>
                                        <p:tgtEl>
                                          <p:spTgt spid="343066"/>
                                        </p:tgtEl>
                                      </p:cBhvr>
                                    </p:animEffect>
                                  </p:childTnLst>
                                </p:cTn>
                              </p:par>
                            </p:childTnLst>
                          </p:cTn>
                        </p:par>
                        <p:par>
                          <p:cTn id="26" fill="hold" nodeType="with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43071"/>
                                        </p:tgtEl>
                                        <p:attrNameLst>
                                          <p:attrName>style.visibility</p:attrName>
                                        </p:attrNameLst>
                                      </p:cBhvr>
                                      <p:to>
                                        <p:strVal val="visible"/>
                                      </p:to>
                                    </p:set>
                                    <p:animEffect transition="in" filter="fade">
                                      <p:cBhvr>
                                        <p:cTn id="29" dur="500"/>
                                        <p:tgtEl>
                                          <p:spTgt spid="343071"/>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343069"/>
                                        </p:tgtEl>
                                        <p:attrNameLst>
                                          <p:attrName>style.visibility</p:attrName>
                                        </p:attrNameLst>
                                      </p:cBhvr>
                                      <p:to>
                                        <p:strVal val="visible"/>
                                      </p:to>
                                    </p:set>
                                    <p:animEffect transition="in" filter="fade">
                                      <p:cBhvr>
                                        <p:cTn id="33" dur="500"/>
                                        <p:tgtEl>
                                          <p:spTgt spid="3430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3070"/>
                                        </p:tgtEl>
                                        <p:attrNameLst>
                                          <p:attrName>style.visibility</p:attrName>
                                        </p:attrNameLst>
                                      </p:cBhvr>
                                      <p:to>
                                        <p:strVal val="visible"/>
                                      </p:to>
                                    </p:set>
                                    <p:animEffect transition="in" filter="fade">
                                      <p:cBhvr>
                                        <p:cTn id="36" dur="500"/>
                                        <p:tgtEl>
                                          <p:spTgt spid="343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66" grpId="0" animBg="1"/>
      <p:bldP spid="343067" grpId="0" animBg="1"/>
      <p:bldP spid="343068" grpId="0"/>
      <p:bldP spid="343069" grpId="0" animBg="1"/>
      <p:bldP spid="343070" grpId="0"/>
      <p:bldP spid="343071" grpId="0" animBg="1"/>
      <p:bldP spid="343072" grpId="0" animBg="1"/>
      <p:bldP spid="343073" grpId="0" animBg="1"/>
      <p:bldP spid="3431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rrowheads="1"/>
          </p:cNvSpPr>
          <p:nvPr>
            <p:ph type="title"/>
          </p:nvPr>
        </p:nvSpPr>
        <p:spPr/>
        <p:txBody>
          <a:bodyPr/>
          <a:lstStyle/>
          <a:p>
            <a:r>
              <a:rPr lang="en-US" sz="3600" dirty="0"/>
              <a:t>When an Excise Tax Is Paid Mainly by Producers</a:t>
            </a:r>
            <a:endParaRPr lang="en-US" sz="3400" dirty="0" smtClean="0"/>
          </a:p>
        </p:txBody>
      </p:sp>
      <p:sp>
        <p:nvSpPr>
          <p:cNvPr id="345095" name="Rectangle 7"/>
          <p:cNvSpPr>
            <a:spLocks noChangeArrowheads="1"/>
          </p:cNvSpPr>
          <p:nvPr/>
        </p:nvSpPr>
        <p:spPr bwMode="auto">
          <a:xfrm>
            <a:off x="8802219" y="2819400"/>
            <a:ext cx="129844"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Myriad Pro" pitchFamily="34" charset="0"/>
              </a:rPr>
              <a:t>D</a:t>
            </a:r>
            <a:endParaRPr lang="en-US" sz="1400" i="1">
              <a:latin typeface="Myriad Pro" pitchFamily="34" charset="0"/>
            </a:endParaRPr>
          </a:p>
        </p:txBody>
      </p:sp>
      <p:sp>
        <p:nvSpPr>
          <p:cNvPr id="345096" name="Rectangle 8"/>
          <p:cNvSpPr>
            <a:spLocks noChangeArrowheads="1"/>
          </p:cNvSpPr>
          <p:nvPr/>
        </p:nvSpPr>
        <p:spPr bwMode="auto">
          <a:xfrm>
            <a:off x="7549682" y="1358900"/>
            <a:ext cx="12022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i="1">
                <a:solidFill>
                  <a:srgbClr val="000000"/>
                </a:solidFill>
                <a:latin typeface="Myriad Pro" pitchFamily="34" charset="0"/>
              </a:rPr>
              <a:t>S</a:t>
            </a:r>
            <a:endParaRPr lang="en-US" sz="1400" i="1">
              <a:latin typeface="Myriad Pro" pitchFamily="34" charset="0"/>
            </a:endParaRPr>
          </a:p>
        </p:txBody>
      </p:sp>
      <p:sp>
        <p:nvSpPr>
          <p:cNvPr id="345097" name="Line 9"/>
          <p:cNvSpPr>
            <a:spLocks noChangeShapeType="1"/>
          </p:cNvSpPr>
          <p:nvPr/>
        </p:nvSpPr>
        <p:spPr bwMode="auto">
          <a:xfrm>
            <a:off x="4241332" y="2320925"/>
            <a:ext cx="158750"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098" name="Line 10"/>
          <p:cNvSpPr>
            <a:spLocks noChangeShapeType="1"/>
          </p:cNvSpPr>
          <p:nvPr/>
        </p:nvSpPr>
        <p:spPr bwMode="auto">
          <a:xfrm>
            <a:off x="4241332" y="2574925"/>
            <a:ext cx="158750"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099" name="Line 11"/>
          <p:cNvSpPr>
            <a:spLocks noChangeShapeType="1"/>
          </p:cNvSpPr>
          <p:nvPr/>
        </p:nvSpPr>
        <p:spPr bwMode="auto">
          <a:xfrm>
            <a:off x="4241332" y="4881563"/>
            <a:ext cx="158750" cy="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100" name="Rectangle 12"/>
          <p:cNvSpPr>
            <a:spLocks noChangeArrowheads="1"/>
          </p:cNvSpPr>
          <p:nvPr/>
        </p:nvSpPr>
        <p:spPr bwMode="auto">
          <a:xfrm>
            <a:off x="3772678" y="2146528"/>
            <a:ext cx="4119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$6.50</a:t>
            </a:r>
            <a:endParaRPr lang="en-US" sz="1400" dirty="0">
              <a:latin typeface="Myriad Pro" pitchFamily="34" charset="0"/>
            </a:endParaRPr>
          </a:p>
        </p:txBody>
      </p:sp>
      <p:sp>
        <p:nvSpPr>
          <p:cNvPr id="345101" name="Rectangle 13"/>
          <p:cNvSpPr>
            <a:spLocks noChangeArrowheads="1"/>
          </p:cNvSpPr>
          <p:nvPr/>
        </p:nvSpPr>
        <p:spPr bwMode="auto">
          <a:xfrm>
            <a:off x="3880017" y="2439988"/>
            <a:ext cx="31098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6.00</a:t>
            </a:r>
            <a:endParaRPr lang="en-US" sz="1400">
              <a:latin typeface="Myriad Pro" pitchFamily="34" charset="0"/>
            </a:endParaRPr>
          </a:p>
        </p:txBody>
      </p:sp>
      <p:sp>
        <p:nvSpPr>
          <p:cNvPr id="345102" name="Rectangle 14"/>
          <p:cNvSpPr>
            <a:spLocks noChangeArrowheads="1"/>
          </p:cNvSpPr>
          <p:nvPr/>
        </p:nvSpPr>
        <p:spPr bwMode="auto">
          <a:xfrm>
            <a:off x="3880017" y="4746625"/>
            <a:ext cx="31098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1.50</a:t>
            </a:r>
            <a:endParaRPr lang="en-US" sz="1400">
              <a:latin typeface="Myriad Pro" pitchFamily="34" charset="0"/>
            </a:endParaRPr>
          </a:p>
        </p:txBody>
      </p:sp>
      <p:sp>
        <p:nvSpPr>
          <p:cNvPr id="345103" name="Rectangle 15"/>
          <p:cNvSpPr>
            <a:spLocks noChangeArrowheads="1"/>
          </p:cNvSpPr>
          <p:nvPr/>
        </p:nvSpPr>
        <p:spPr bwMode="auto">
          <a:xfrm>
            <a:off x="3163419" y="933450"/>
            <a:ext cx="246538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a:solidFill>
                  <a:srgbClr val="000000"/>
                </a:solidFill>
                <a:latin typeface="Myriad Pro" pitchFamily="34" charset="0"/>
              </a:rPr>
              <a:t>Price of parking space</a:t>
            </a:r>
            <a:endParaRPr lang="en-US" sz="1400">
              <a:latin typeface="Myriad Pro" pitchFamily="34" charset="0"/>
            </a:endParaRPr>
          </a:p>
        </p:txBody>
      </p:sp>
      <p:sp>
        <p:nvSpPr>
          <p:cNvPr id="345104" name="Rectangle 16"/>
          <p:cNvSpPr>
            <a:spLocks noChangeArrowheads="1"/>
          </p:cNvSpPr>
          <p:nvPr/>
        </p:nvSpPr>
        <p:spPr bwMode="auto">
          <a:xfrm>
            <a:off x="4014319" y="5708650"/>
            <a:ext cx="91372"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a:solidFill>
                  <a:srgbClr val="000000"/>
                </a:solidFill>
                <a:latin typeface="Myriad Pro" pitchFamily="34" charset="0"/>
              </a:rPr>
              <a:t>0</a:t>
            </a:r>
            <a:endParaRPr lang="en-US" sz="1400">
              <a:latin typeface="Myriad Pro" pitchFamily="34" charset="0"/>
            </a:endParaRPr>
          </a:p>
        </p:txBody>
      </p:sp>
      <p:sp>
        <p:nvSpPr>
          <p:cNvPr id="345105" name="Rectangle 17"/>
          <p:cNvSpPr>
            <a:spLocks noChangeArrowheads="1"/>
          </p:cNvSpPr>
          <p:nvPr/>
        </p:nvSpPr>
        <p:spPr bwMode="auto">
          <a:xfrm>
            <a:off x="6954369" y="5819319"/>
            <a:ext cx="2018181"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1588" indent="-1588"/>
            <a:r>
              <a:rPr lang="en-US" sz="1400" dirty="0">
                <a:solidFill>
                  <a:srgbClr val="000000"/>
                </a:solidFill>
                <a:latin typeface="Myriad Pro" pitchFamily="34" charset="0"/>
              </a:rPr>
              <a:t>Quantity of parking spaces</a:t>
            </a:r>
            <a:endParaRPr lang="en-US" sz="1400" dirty="0">
              <a:latin typeface="Myriad Pro" pitchFamily="34" charset="0"/>
            </a:endParaRPr>
          </a:p>
        </p:txBody>
      </p:sp>
      <p:sp>
        <p:nvSpPr>
          <p:cNvPr id="345106" name="Freeform 18"/>
          <p:cNvSpPr>
            <a:spLocks/>
          </p:cNvSpPr>
          <p:nvPr/>
        </p:nvSpPr>
        <p:spPr bwMode="auto">
          <a:xfrm>
            <a:off x="4241332" y="1119188"/>
            <a:ext cx="4941887" cy="4535487"/>
          </a:xfrm>
          <a:custGeom>
            <a:avLst/>
            <a:gdLst>
              <a:gd name="T0" fmla="*/ 2244 w 2244"/>
              <a:gd name="T1" fmla="*/ 2043 h 2043"/>
              <a:gd name="T2" fmla="*/ 0 w 2244"/>
              <a:gd name="T3" fmla="*/ 2043 h 2043"/>
              <a:gd name="T4" fmla="*/ 0 w 2244"/>
              <a:gd name="T5" fmla="*/ 0 h 2043"/>
            </a:gdLst>
            <a:ahLst/>
            <a:cxnLst>
              <a:cxn ang="0">
                <a:pos x="T0" y="T1"/>
              </a:cxn>
              <a:cxn ang="0">
                <a:pos x="T2" y="T3"/>
              </a:cxn>
              <a:cxn ang="0">
                <a:pos x="T4" y="T5"/>
              </a:cxn>
            </a:cxnLst>
            <a:rect l="0" t="0" r="r" b="b"/>
            <a:pathLst>
              <a:path w="2244" h="2043">
                <a:moveTo>
                  <a:pt x="2244" y="2043"/>
                </a:moveTo>
                <a:lnTo>
                  <a:pt x="0" y="2043"/>
                </a:lnTo>
                <a:lnTo>
                  <a:pt x="0" y="0"/>
                </a:lnTo>
              </a:path>
            </a:pathLst>
          </a:custGeom>
          <a:noFill/>
          <a:ln w="9525"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5107" name="Line 19"/>
          <p:cNvSpPr>
            <a:spLocks noChangeShapeType="1"/>
          </p:cNvSpPr>
          <p:nvPr/>
        </p:nvSpPr>
        <p:spPr bwMode="auto">
          <a:xfrm>
            <a:off x="4531844" y="1797050"/>
            <a:ext cx="4311650" cy="1254125"/>
          </a:xfrm>
          <a:prstGeom prst="line">
            <a:avLst/>
          </a:prstGeom>
          <a:noFill/>
          <a:ln w="38100">
            <a:solidFill>
              <a:srgbClr val="3C5DAA"/>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108" name="Oval 20"/>
          <p:cNvSpPr>
            <a:spLocks noChangeArrowheads="1"/>
          </p:cNvSpPr>
          <p:nvPr/>
        </p:nvSpPr>
        <p:spPr bwMode="auto">
          <a:xfrm>
            <a:off x="6255869" y="2254250"/>
            <a:ext cx="131763" cy="1333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09" name="Line 21"/>
          <p:cNvSpPr>
            <a:spLocks noChangeShapeType="1"/>
          </p:cNvSpPr>
          <p:nvPr/>
        </p:nvSpPr>
        <p:spPr bwMode="auto">
          <a:xfrm flipV="1">
            <a:off x="6141569" y="1676400"/>
            <a:ext cx="1398588" cy="3683000"/>
          </a:xfrm>
          <a:prstGeom prst="line">
            <a:avLst/>
          </a:prstGeom>
          <a:noFill/>
          <a:ln w="38100">
            <a:solidFill>
              <a:srgbClr val="EE313C"/>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110" name="Line 22"/>
          <p:cNvSpPr>
            <a:spLocks noChangeShapeType="1"/>
          </p:cNvSpPr>
          <p:nvPr/>
        </p:nvSpPr>
        <p:spPr bwMode="auto">
          <a:xfrm>
            <a:off x="5436719" y="3687763"/>
            <a:ext cx="1909763" cy="584200"/>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111" name="Freeform 23"/>
          <p:cNvSpPr>
            <a:spLocks/>
          </p:cNvSpPr>
          <p:nvPr/>
        </p:nvSpPr>
        <p:spPr bwMode="auto">
          <a:xfrm>
            <a:off x="7325844" y="3886199"/>
            <a:ext cx="1400175" cy="796925"/>
          </a:xfrm>
          <a:custGeom>
            <a:avLst/>
            <a:gdLst>
              <a:gd name="T0" fmla="*/ 209 w 209"/>
              <a:gd name="T1" fmla="*/ 118 h 134"/>
              <a:gd name="T2" fmla="*/ 193 w 209"/>
              <a:gd name="T3" fmla="*/ 134 h 134"/>
              <a:gd name="T4" fmla="*/ 16 w 209"/>
              <a:gd name="T5" fmla="*/ 134 h 134"/>
              <a:gd name="T6" fmla="*/ 0 w 209"/>
              <a:gd name="T7" fmla="*/ 118 h 134"/>
              <a:gd name="T8" fmla="*/ 0 w 209"/>
              <a:gd name="T9" fmla="*/ 16 h 134"/>
              <a:gd name="T10" fmla="*/ 16 w 209"/>
              <a:gd name="T11" fmla="*/ 0 h 134"/>
              <a:gd name="T12" fmla="*/ 193 w 209"/>
              <a:gd name="T13" fmla="*/ 0 h 134"/>
              <a:gd name="T14" fmla="*/ 209 w 209"/>
              <a:gd name="T15" fmla="*/ 16 h 134"/>
              <a:gd name="T16" fmla="*/ 209 w 209"/>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134">
                <a:moveTo>
                  <a:pt x="209" y="118"/>
                </a:moveTo>
                <a:cubicBezTo>
                  <a:pt x="209" y="127"/>
                  <a:pt x="202" y="134"/>
                  <a:pt x="193" y="134"/>
                </a:cubicBezTo>
                <a:cubicBezTo>
                  <a:pt x="16" y="134"/>
                  <a:pt x="16" y="134"/>
                  <a:pt x="16" y="134"/>
                </a:cubicBezTo>
                <a:cubicBezTo>
                  <a:pt x="7" y="134"/>
                  <a:pt x="0" y="127"/>
                  <a:pt x="0" y="118"/>
                </a:cubicBezTo>
                <a:cubicBezTo>
                  <a:pt x="0" y="16"/>
                  <a:pt x="0" y="16"/>
                  <a:pt x="0" y="16"/>
                </a:cubicBezTo>
                <a:cubicBezTo>
                  <a:pt x="0" y="7"/>
                  <a:pt x="7" y="0"/>
                  <a:pt x="16" y="0"/>
                </a:cubicBezTo>
                <a:cubicBezTo>
                  <a:pt x="193" y="0"/>
                  <a:pt x="193" y="0"/>
                  <a:pt x="193" y="0"/>
                </a:cubicBezTo>
                <a:cubicBezTo>
                  <a:pt x="202" y="0"/>
                  <a:pt x="209" y="7"/>
                  <a:pt x="209" y="16"/>
                </a:cubicBezTo>
                <a:lnTo>
                  <a:pt x="209"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12" name="Rectangle 24"/>
          <p:cNvSpPr>
            <a:spLocks noChangeArrowheads="1"/>
          </p:cNvSpPr>
          <p:nvPr/>
        </p:nvSpPr>
        <p:spPr bwMode="auto">
          <a:xfrm>
            <a:off x="7432207" y="3995738"/>
            <a:ext cx="145415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1588" indent="-1588"/>
            <a:r>
              <a:rPr lang="en-US" sz="1400" dirty="0">
                <a:solidFill>
                  <a:srgbClr val="000000"/>
                </a:solidFill>
                <a:latin typeface="Myriad Pro" pitchFamily="34" charset="0"/>
              </a:rPr>
              <a:t>Tax burden falls mainly on </a:t>
            </a:r>
            <a:r>
              <a:rPr lang="en-US" sz="1400" dirty="0" smtClean="0">
                <a:solidFill>
                  <a:srgbClr val="000000"/>
                </a:solidFill>
                <a:latin typeface="Myriad Pro" pitchFamily="34" charset="0"/>
              </a:rPr>
              <a:t>producers.</a:t>
            </a:r>
            <a:endParaRPr lang="en-US" sz="1400" dirty="0">
              <a:latin typeface="Myriad Pro" pitchFamily="34" charset="0"/>
            </a:endParaRPr>
          </a:p>
        </p:txBody>
      </p:sp>
      <p:sp>
        <p:nvSpPr>
          <p:cNvPr id="345113" name="Freeform 25"/>
          <p:cNvSpPr>
            <a:spLocks/>
          </p:cNvSpPr>
          <p:nvPr/>
        </p:nvSpPr>
        <p:spPr bwMode="auto">
          <a:xfrm>
            <a:off x="2485858" y="3152775"/>
            <a:ext cx="1171742" cy="1092200"/>
          </a:xfrm>
          <a:custGeom>
            <a:avLst/>
            <a:gdLst>
              <a:gd name="T0" fmla="*/ 215 w 215"/>
              <a:gd name="T1" fmla="*/ 118 h 134"/>
              <a:gd name="T2" fmla="*/ 199 w 215"/>
              <a:gd name="T3" fmla="*/ 134 h 134"/>
              <a:gd name="T4" fmla="*/ 16 w 215"/>
              <a:gd name="T5" fmla="*/ 134 h 134"/>
              <a:gd name="T6" fmla="*/ 0 w 215"/>
              <a:gd name="T7" fmla="*/ 118 h 134"/>
              <a:gd name="T8" fmla="*/ 0 w 215"/>
              <a:gd name="T9" fmla="*/ 16 h 134"/>
              <a:gd name="T10" fmla="*/ 16 w 215"/>
              <a:gd name="T11" fmla="*/ 0 h 134"/>
              <a:gd name="T12" fmla="*/ 199 w 215"/>
              <a:gd name="T13" fmla="*/ 0 h 134"/>
              <a:gd name="T14" fmla="*/ 215 w 215"/>
              <a:gd name="T15" fmla="*/ 16 h 134"/>
              <a:gd name="T16" fmla="*/ 215 w 215"/>
              <a:gd name="T17"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34">
                <a:moveTo>
                  <a:pt x="215" y="118"/>
                </a:moveTo>
                <a:cubicBezTo>
                  <a:pt x="215" y="127"/>
                  <a:pt x="208" y="134"/>
                  <a:pt x="199" y="134"/>
                </a:cubicBezTo>
                <a:cubicBezTo>
                  <a:pt x="16" y="134"/>
                  <a:pt x="16" y="134"/>
                  <a:pt x="16" y="134"/>
                </a:cubicBezTo>
                <a:cubicBezTo>
                  <a:pt x="7" y="134"/>
                  <a:pt x="0" y="127"/>
                  <a:pt x="0" y="118"/>
                </a:cubicBezTo>
                <a:cubicBezTo>
                  <a:pt x="0" y="16"/>
                  <a:pt x="0" y="16"/>
                  <a:pt x="0" y="16"/>
                </a:cubicBezTo>
                <a:cubicBezTo>
                  <a:pt x="0" y="7"/>
                  <a:pt x="7" y="0"/>
                  <a:pt x="16" y="0"/>
                </a:cubicBezTo>
                <a:cubicBezTo>
                  <a:pt x="199" y="0"/>
                  <a:pt x="199" y="0"/>
                  <a:pt x="199" y="0"/>
                </a:cubicBezTo>
                <a:cubicBezTo>
                  <a:pt x="208" y="0"/>
                  <a:pt x="215" y="7"/>
                  <a:pt x="215" y="16"/>
                </a:cubicBezTo>
                <a:lnTo>
                  <a:pt x="215" y="118"/>
                </a:lnTo>
                <a:close/>
              </a:path>
            </a:pathLst>
          </a:custGeom>
          <a:solidFill>
            <a:srgbClr val="D6E2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14" name="Rectangle 26"/>
          <p:cNvSpPr>
            <a:spLocks noChangeArrowheads="1"/>
          </p:cNvSpPr>
          <p:nvPr/>
        </p:nvSpPr>
        <p:spPr bwMode="auto">
          <a:xfrm>
            <a:off x="2590800" y="3251200"/>
            <a:ext cx="1005054"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marL="1588" indent="-1588"/>
            <a:r>
              <a:rPr lang="en-US" sz="1400" dirty="0">
                <a:solidFill>
                  <a:srgbClr val="000000"/>
                </a:solidFill>
                <a:latin typeface="Myriad Pro" pitchFamily="34" charset="0"/>
              </a:rPr>
              <a:t>Excise tax = </a:t>
            </a:r>
            <a:endParaRPr lang="en-US" sz="1400" dirty="0" smtClean="0">
              <a:solidFill>
                <a:srgbClr val="000000"/>
              </a:solidFill>
              <a:latin typeface="Myriad Pro" pitchFamily="34" charset="0"/>
            </a:endParaRPr>
          </a:p>
          <a:p>
            <a:pPr marL="1588" indent="-1588"/>
            <a:r>
              <a:rPr lang="en-US" sz="1400" dirty="0" smtClean="0">
                <a:solidFill>
                  <a:srgbClr val="000000"/>
                </a:solidFill>
                <a:latin typeface="Myriad Pro" pitchFamily="34" charset="0"/>
              </a:rPr>
              <a:t>$</a:t>
            </a:r>
            <a:r>
              <a:rPr lang="en-US" sz="1400" dirty="0">
                <a:solidFill>
                  <a:srgbClr val="000000"/>
                </a:solidFill>
                <a:latin typeface="Myriad Pro" pitchFamily="34" charset="0"/>
              </a:rPr>
              <a:t>5 per </a:t>
            </a:r>
            <a:endParaRPr lang="en-US" sz="1400" dirty="0" smtClean="0">
              <a:solidFill>
                <a:srgbClr val="000000"/>
              </a:solidFill>
              <a:latin typeface="Myriad Pro" pitchFamily="34" charset="0"/>
            </a:endParaRPr>
          </a:p>
          <a:p>
            <a:pPr marL="1588" indent="-1588"/>
            <a:r>
              <a:rPr lang="en-US" sz="1400" dirty="0" smtClean="0">
                <a:solidFill>
                  <a:srgbClr val="000000"/>
                </a:solidFill>
                <a:latin typeface="Myriad Pro" pitchFamily="34" charset="0"/>
              </a:rPr>
              <a:t>parking space.</a:t>
            </a:r>
            <a:endParaRPr lang="en-US" sz="1400" dirty="0">
              <a:latin typeface="Myriad Pro" pitchFamily="34" charset="0"/>
            </a:endParaRPr>
          </a:p>
        </p:txBody>
      </p:sp>
      <p:sp>
        <p:nvSpPr>
          <p:cNvPr id="345115" name="Freeform 27"/>
          <p:cNvSpPr>
            <a:spLocks/>
          </p:cNvSpPr>
          <p:nvPr/>
        </p:nvSpPr>
        <p:spPr bwMode="auto">
          <a:xfrm>
            <a:off x="3607578" y="2146528"/>
            <a:ext cx="165100" cy="2747735"/>
          </a:xfrm>
          <a:custGeom>
            <a:avLst/>
            <a:gdLst>
              <a:gd name="T0" fmla="*/ 25 w 25"/>
              <a:gd name="T1" fmla="*/ 0 h 382"/>
              <a:gd name="T2" fmla="*/ 10 w 25"/>
              <a:gd name="T3" fmla="*/ 16 h 382"/>
              <a:gd name="T4" fmla="*/ 10 w 25"/>
              <a:gd name="T5" fmla="*/ 181 h 382"/>
              <a:gd name="T6" fmla="*/ 0 w 25"/>
              <a:gd name="T7" fmla="*/ 191 h 382"/>
              <a:gd name="T8" fmla="*/ 10 w 25"/>
              <a:gd name="T9" fmla="*/ 202 h 382"/>
              <a:gd name="T10" fmla="*/ 10 w 25"/>
              <a:gd name="T11" fmla="*/ 366 h 382"/>
              <a:gd name="T12" fmla="*/ 25 w 2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25" h="382">
                <a:moveTo>
                  <a:pt x="25" y="0"/>
                </a:moveTo>
                <a:cubicBezTo>
                  <a:pt x="15" y="0"/>
                  <a:pt x="10" y="2"/>
                  <a:pt x="10" y="16"/>
                </a:cubicBezTo>
                <a:cubicBezTo>
                  <a:pt x="10" y="18"/>
                  <a:pt x="10" y="178"/>
                  <a:pt x="10" y="181"/>
                </a:cubicBezTo>
                <a:cubicBezTo>
                  <a:pt x="10" y="184"/>
                  <a:pt x="8" y="191"/>
                  <a:pt x="0" y="191"/>
                </a:cubicBezTo>
                <a:cubicBezTo>
                  <a:pt x="8" y="191"/>
                  <a:pt x="10" y="198"/>
                  <a:pt x="10" y="202"/>
                </a:cubicBezTo>
                <a:cubicBezTo>
                  <a:pt x="10" y="204"/>
                  <a:pt x="10" y="364"/>
                  <a:pt x="10" y="366"/>
                </a:cubicBezTo>
                <a:cubicBezTo>
                  <a:pt x="10" y="380"/>
                  <a:pt x="15" y="382"/>
                  <a:pt x="25" y="382"/>
                </a:cubicBezTo>
              </a:path>
            </a:pathLst>
          </a:custGeom>
          <a:noFill/>
          <a:ln w="28575" cap="flat">
            <a:solidFill>
              <a:srgbClr val="6D6F7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latin typeface="Myriad Pro" pitchFamily="34" charset="0"/>
            </a:endParaRPr>
          </a:p>
        </p:txBody>
      </p:sp>
      <p:sp>
        <p:nvSpPr>
          <p:cNvPr id="345116" name="Oval 28"/>
          <p:cNvSpPr>
            <a:spLocks noChangeArrowheads="1"/>
          </p:cNvSpPr>
          <p:nvPr/>
        </p:nvSpPr>
        <p:spPr bwMode="auto">
          <a:xfrm>
            <a:off x="7135344" y="2508250"/>
            <a:ext cx="131763" cy="1333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17" name="Oval 29"/>
          <p:cNvSpPr>
            <a:spLocks noChangeArrowheads="1"/>
          </p:cNvSpPr>
          <p:nvPr/>
        </p:nvSpPr>
        <p:spPr bwMode="auto">
          <a:xfrm>
            <a:off x="6255869" y="4816475"/>
            <a:ext cx="131763" cy="13493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18" name="Oval 30"/>
          <p:cNvSpPr>
            <a:spLocks noChangeArrowheads="1"/>
          </p:cNvSpPr>
          <p:nvPr/>
        </p:nvSpPr>
        <p:spPr bwMode="auto">
          <a:xfrm>
            <a:off x="445246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19" name="Oval 31"/>
          <p:cNvSpPr>
            <a:spLocks noChangeArrowheads="1"/>
          </p:cNvSpPr>
          <p:nvPr/>
        </p:nvSpPr>
        <p:spPr bwMode="auto">
          <a:xfrm>
            <a:off x="457311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0" name="Oval 32"/>
          <p:cNvSpPr>
            <a:spLocks noChangeArrowheads="1"/>
          </p:cNvSpPr>
          <p:nvPr/>
        </p:nvSpPr>
        <p:spPr bwMode="auto">
          <a:xfrm>
            <a:off x="4698532"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1" name="Oval 33"/>
          <p:cNvSpPr>
            <a:spLocks noChangeArrowheads="1"/>
          </p:cNvSpPr>
          <p:nvPr/>
        </p:nvSpPr>
        <p:spPr bwMode="auto">
          <a:xfrm>
            <a:off x="4823944"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2" name="Oval 34"/>
          <p:cNvSpPr>
            <a:spLocks noChangeArrowheads="1"/>
          </p:cNvSpPr>
          <p:nvPr/>
        </p:nvSpPr>
        <p:spPr bwMode="auto">
          <a:xfrm>
            <a:off x="4946182" y="2562225"/>
            <a:ext cx="25400"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3" name="Oval 35"/>
          <p:cNvSpPr>
            <a:spLocks noChangeArrowheads="1"/>
          </p:cNvSpPr>
          <p:nvPr/>
        </p:nvSpPr>
        <p:spPr bwMode="auto">
          <a:xfrm>
            <a:off x="5071594" y="2562225"/>
            <a:ext cx="25400"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4" name="Oval 36"/>
          <p:cNvSpPr>
            <a:spLocks noChangeArrowheads="1"/>
          </p:cNvSpPr>
          <p:nvPr/>
        </p:nvSpPr>
        <p:spPr bwMode="auto">
          <a:xfrm>
            <a:off x="5192244"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5" name="Oval 37"/>
          <p:cNvSpPr>
            <a:spLocks noChangeArrowheads="1"/>
          </p:cNvSpPr>
          <p:nvPr/>
        </p:nvSpPr>
        <p:spPr bwMode="auto">
          <a:xfrm>
            <a:off x="5317657"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6" name="Oval 38"/>
          <p:cNvSpPr>
            <a:spLocks noChangeArrowheads="1"/>
          </p:cNvSpPr>
          <p:nvPr/>
        </p:nvSpPr>
        <p:spPr bwMode="auto">
          <a:xfrm>
            <a:off x="544306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7" name="Oval 39"/>
          <p:cNvSpPr>
            <a:spLocks noChangeArrowheads="1"/>
          </p:cNvSpPr>
          <p:nvPr/>
        </p:nvSpPr>
        <p:spPr bwMode="auto">
          <a:xfrm>
            <a:off x="5565307" y="2562225"/>
            <a:ext cx="25400"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8" name="Oval 40"/>
          <p:cNvSpPr>
            <a:spLocks noChangeArrowheads="1"/>
          </p:cNvSpPr>
          <p:nvPr/>
        </p:nvSpPr>
        <p:spPr bwMode="auto">
          <a:xfrm>
            <a:off x="5690719" y="2562225"/>
            <a:ext cx="25400"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29" name="Oval 41"/>
          <p:cNvSpPr>
            <a:spLocks noChangeArrowheads="1"/>
          </p:cNvSpPr>
          <p:nvPr/>
        </p:nvSpPr>
        <p:spPr bwMode="auto">
          <a:xfrm>
            <a:off x="5809782" y="2562225"/>
            <a:ext cx="28575"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0" name="Oval 42"/>
          <p:cNvSpPr>
            <a:spLocks noChangeArrowheads="1"/>
          </p:cNvSpPr>
          <p:nvPr/>
        </p:nvSpPr>
        <p:spPr bwMode="auto">
          <a:xfrm>
            <a:off x="5936782"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1" name="Oval 43"/>
          <p:cNvSpPr>
            <a:spLocks noChangeArrowheads="1"/>
          </p:cNvSpPr>
          <p:nvPr/>
        </p:nvSpPr>
        <p:spPr bwMode="auto">
          <a:xfrm>
            <a:off x="6062194"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2" name="Oval 44"/>
          <p:cNvSpPr>
            <a:spLocks noChangeArrowheads="1"/>
          </p:cNvSpPr>
          <p:nvPr/>
        </p:nvSpPr>
        <p:spPr bwMode="auto">
          <a:xfrm>
            <a:off x="6182844"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3" name="Oval 45"/>
          <p:cNvSpPr>
            <a:spLocks noChangeArrowheads="1"/>
          </p:cNvSpPr>
          <p:nvPr/>
        </p:nvSpPr>
        <p:spPr bwMode="auto">
          <a:xfrm>
            <a:off x="4452469"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4" name="Oval 46"/>
          <p:cNvSpPr>
            <a:spLocks noChangeArrowheads="1"/>
          </p:cNvSpPr>
          <p:nvPr/>
        </p:nvSpPr>
        <p:spPr bwMode="auto">
          <a:xfrm>
            <a:off x="4573119"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5" name="Oval 47"/>
          <p:cNvSpPr>
            <a:spLocks noChangeArrowheads="1"/>
          </p:cNvSpPr>
          <p:nvPr/>
        </p:nvSpPr>
        <p:spPr bwMode="auto">
          <a:xfrm>
            <a:off x="4698532" y="48688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6" name="Oval 48"/>
          <p:cNvSpPr>
            <a:spLocks noChangeArrowheads="1"/>
          </p:cNvSpPr>
          <p:nvPr/>
        </p:nvSpPr>
        <p:spPr bwMode="auto">
          <a:xfrm>
            <a:off x="4823944"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7" name="Oval 49"/>
          <p:cNvSpPr>
            <a:spLocks noChangeArrowheads="1"/>
          </p:cNvSpPr>
          <p:nvPr/>
        </p:nvSpPr>
        <p:spPr bwMode="auto">
          <a:xfrm>
            <a:off x="4946182" y="486886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8" name="Oval 50"/>
          <p:cNvSpPr>
            <a:spLocks noChangeArrowheads="1"/>
          </p:cNvSpPr>
          <p:nvPr/>
        </p:nvSpPr>
        <p:spPr bwMode="auto">
          <a:xfrm>
            <a:off x="5071594" y="486886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39" name="Oval 51"/>
          <p:cNvSpPr>
            <a:spLocks noChangeArrowheads="1"/>
          </p:cNvSpPr>
          <p:nvPr/>
        </p:nvSpPr>
        <p:spPr bwMode="auto">
          <a:xfrm>
            <a:off x="5192244"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0" name="Oval 52"/>
          <p:cNvSpPr>
            <a:spLocks noChangeArrowheads="1"/>
          </p:cNvSpPr>
          <p:nvPr/>
        </p:nvSpPr>
        <p:spPr bwMode="auto">
          <a:xfrm>
            <a:off x="5317657" y="48688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1" name="Oval 53"/>
          <p:cNvSpPr>
            <a:spLocks noChangeArrowheads="1"/>
          </p:cNvSpPr>
          <p:nvPr/>
        </p:nvSpPr>
        <p:spPr bwMode="auto">
          <a:xfrm>
            <a:off x="5443069"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2" name="Oval 54"/>
          <p:cNvSpPr>
            <a:spLocks noChangeArrowheads="1"/>
          </p:cNvSpPr>
          <p:nvPr/>
        </p:nvSpPr>
        <p:spPr bwMode="auto">
          <a:xfrm>
            <a:off x="5565307" y="486886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3" name="Oval 55"/>
          <p:cNvSpPr>
            <a:spLocks noChangeArrowheads="1"/>
          </p:cNvSpPr>
          <p:nvPr/>
        </p:nvSpPr>
        <p:spPr bwMode="auto">
          <a:xfrm>
            <a:off x="5690719" y="4868863"/>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4" name="Oval 56"/>
          <p:cNvSpPr>
            <a:spLocks noChangeArrowheads="1"/>
          </p:cNvSpPr>
          <p:nvPr/>
        </p:nvSpPr>
        <p:spPr bwMode="auto">
          <a:xfrm>
            <a:off x="5809782" y="4868863"/>
            <a:ext cx="28575"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5" name="Oval 57"/>
          <p:cNvSpPr>
            <a:spLocks noChangeArrowheads="1"/>
          </p:cNvSpPr>
          <p:nvPr/>
        </p:nvSpPr>
        <p:spPr bwMode="auto">
          <a:xfrm>
            <a:off x="5936782" y="48688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6" name="Oval 58"/>
          <p:cNvSpPr>
            <a:spLocks noChangeArrowheads="1"/>
          </p:cNvSpPr>
          <p:nvPr/>
        </p:nvSpPr>
        <p:spPr bwMode="auto">
          <a:xfrm>
            <a:off x="6062194"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7" name="Oval 59"/>
          <p:cNvSpPr>
            <a:spLocks noChangeArrowheads="1"/>
          </p:cNvSpPr>
          <p:nvPr/>
        </p:nvSpPr>
        <p:spPr bwMode="auto">
          <a:xfrm>
            <a:off x="6182844" y="4868863"/>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8" name="Oval 60"/>
          <p:cNvSpPr>
            <a:spLocks noChangeArrowheads="1"/>
          </p:cNvSpPr>
          <p:nvPr/>
        </p:nvSpPr>
        <p:spPr bwMode="auto">
          <a:xfrm>
            <a:off x="4452469"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49" name="Oval 61"/>
          <p:cNvSpPr>
            <a:spLocks noChangeArrowheads="1"/>
          </p:cNvSpPr>
          <p:nvPr/>
        </p:nvSpPr>
        <p:spPr bwMode="auto">
          <a:xfrm>
            <a:off x="4573119"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0" name="Oval 62"/>
          <p:cNvSpPr>
            <a:spLocks noChangeArrowheads="1"/>
          </p:cNvSpPr>
          <p:nvPr/>
        </p:nvSpPr>
        <p:spPr bwMode="auto">
          <a:xfrm>
            <a:off x="4698532" y="2306638"/>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1" name="Oval 63"/>
          <p:cNvSpPr>
            <a:spLocks noChangeArrowheads="1"/>
          </p:cNvSpPr>
          <p:nvPr/>
        </p:nvSpPr>
        <p:spPr bwMode="auto">
          <a:xfrm>
            <a:off x="4823944"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2" name="Oval 64"/>
          <p:cNvSpPr>
            <a:spLocks noChangeArrowheads="1"/>
          </p:cNvSpPr>
          <p:nvPr/>
        </p:nvSpPr>
        <p:spPr bwMode="auto">
          <a:xfrm>
            <a:off x="4946182" y="230663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3" name="Oval 65"/>
          <p:cNvSpPr>
            <a:spLocks noChangeArrowheads="1"/>
          </p:cNvSpPr>
          <p:nvPr/>
        </p:nvSpPr>
        <p:spPr bwMode="auto">
          <a:xfrm>
            <a:off x="5071594" y="230663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4" name="Oval 66"/>
          <p:cNvSpPr>
            <a:spLocks noChangeArrowheads="1"/>
          </p:cNvSpPr>
          <p:nvPr/>
        </p:nvSpPr>
        <p:spPr bwMode="auto">
          <a:xfrm>
            <a:off x="5192244"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5" name="Oval 67"/>
          <p:cNvSpPr>
            <a:spLocks noChangeArrowheads="1"/>
          </p:cNvSpPr>
          <p:nvPr/>
        </p:nvSpPr>
        <p:spPr bwMode="auto">
          <a:xfrm>
            <a:off x="5317657" y="2306638"/>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6" name="Oval 68"/>
          <p:cNvSpPr>
            <a:spLocks noChangeArrowheads="1"/>
          </p:cNvSpPr>
          <p:nvPr/>
        </p:nvSpPr>
        <p:spPr bwMode="auto">
          <a:xfrm>
            <a:off x="5443069"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7" name="Oval 69"/>
          <p:cNvSpPr>
            <a:spLocks noChangeArrowheads="1"/>
          </p:cNvSpPr>
          <p:nvPr/>
        </p:nvSpPr>
        <p:spPr bwMode="auto">
          <a:xfrm>
            <a:off x="5565307" y="230663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8" name="Oval 70"/>
          <p:cNvSpPr>
            <a:spLocks noChangeArrowheads="1"/>
          </p:cNvSpPr>
          <p:nvPr/>
        </p:nvSpPr>
        <p:spPr bwMode="auto">
          <a:xfrm>
            <a:off x="5690719" y="2306638"/>
            <a:ext cx="25400"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59" name="Oval 71"/>
          <p:cNvSpPr>
            <a:spLocks noChangeArrowheads="1"/>
          </p:cNvSpPr>
          <p:nvPr/>
        </p:nvSpPr>
        <p:spPr bwMode="auto">
          <a:xfrm>
            <a:off x="5809782" y="2306638"/>
            <a:ext cx="28575"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0" name="Oval 72"/>
          <p:cNvSpPr>
            <a:spLocks noChangeArrowheads="1"/>
          </p:cNvSpPr>
          <p:nvPr/>
        </p:nvSpPr>
        <p:spPr bwMode="auto">
          <a:xfrm>
            <a:off x="5936782" y="2306638"/>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1" name="Oval 73"/>
          <p:cNvSpPr>
            <a:spLocks noChangeArrowheads="1"/>
          </p:cNvSpPr>
          <p:nvPr/>
        </p:nvSpPr>
        <p:spPr bwMode="auto">
          <a:xfrm>
            <a:off x="6062194"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2" name="Oval 74"/>
          <p:cNvSpPr>
            <a:spLocks noChangeArrowheads="1"/>
          </p:cNvSpPr>
          <p:nvPr/>
        </p:nvSpPr>
        <p:spPr bwMode="auto">
          <a:xfrm>
            <a:off x="6182844" y="2306638"/>
            <a:ext cx="26988"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3" name="Oval 75"/>
          <p:cNvSpPr>
            <a:spLocks noChangeArrowheads="1"/>
          </p:cNvSpPr>
          <p:nvPr/>
        </p:nvSpPr>
        <p:spPr bwMode="auto">
          <a:xfrm>
            <a:off x="6308257"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4" name="Oval 76"/>
          <p:cNvSpPr>
            <a:spLocks noChangeArrowheads="1"/>
          </p:cNvSpPr>
          <p:nvPr/>
        </p:nvSpPr>
        <p:spPr bwMode="auto">
          <a:xfrm>
            <a:off x="642731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5" name="Oval 77"/>
          <p:cNvSpPr>
            <a:spLocks noChangeArrowheads="1"/>
          </p:cNvSpPr>
          <p:nvPr/>
        </p:nvSpPr>
        <p:spPr bwMode="auto">
          <a:xfrm>
            <a:off x="6555907"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6" name="Oval 78"/>
          <p:cNvSpPr>
            <a:spLocks noChangeArrowheads="1"/>
          </p:cNvSpPr>
          <p:nvPr/>
        </p:nvSpPr>
        <p:spPr bwMode="auto">
          <a:xfrm>
            <a:off x="668131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7" name="Oval 79"/>
          <p:cNvSpPr>
            <a:spLocks noChangeArrowheads="1"/>
          </p:cNvSpPr>
          <p:nvPr/>
        </p:nvSpPr>
        <p:spPr bwMode="auto">
          <a:xfrm>
            <a:off x="6801969"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8" name="Oval 80"/>
          <p:cNvSpPr>
            <a:spLocks noChangeArrowheads="1"/>
          </p:cNvSpPr>
          <p:nvPr/>
        </p:nvSpPr>
        <p:spPr bwMode="auto">
          <a:xfrm>
            <a:off x="7046444" y="2562225"/>
            <a:ext cx="26988"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69" name="Oval 81"/>
          <p:cNvSpPr>
            <a:spLocks noChangeArrowheads="1"/>
          </p:cNvSpPr>
          <p:nvPr/>
        </p:nvSpPr>
        <p:spPr bwMode="auto">
          <a:xfrm>
            <a:off x="6927382" y="25622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0" name="Oval 82"/>
          <p:cNvSpPr>
            <a:spLocks noChangeArrowheads="1"/>
          </p:cNvSpPr>
          <p:nvPr/>
        </p:nvSpPr>
        <p:spPr bwMode="auto">
          <a:xfrm>
            <a:off x="6308257" y="2439988"/>
            <a:ext cx="26987"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1" name="Oval 83"/>
          <p:cNvSpPr>
            <a:spLocks noChangeArrowheads="1"/>
          </p:cNvSpPr>
          <p:nvPr/>
        </p:nvSpPr>
        <p:spPr bwMode="auto">
          <a:xfrm>
            <a:off x="6308257" y="2682875"/>
            <a:ext cx="26987"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2" name="Oval 84"/>
          <p:cNvSpPr>
            <a:spLocks noChangeArrowheads="1"/>
          </p:cNvSpPr>
          <p:nvPr/>
        </p:nvSpPr>
        <p:spPr bwMode="auto">
          <a:xfrm>
            <a:off x="6308257" y="28035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3" name="Oval 85"/>
          <p:cNvSpPr>
            <a:spLocks noChangeArrowheads="1"/>
          </p:cNvSpPr>
          <p:nvPr/>
        </p:nvSpPr>
        <p:spPr bwMode="auto">
          <a:xfrm>
            <a:off x="6308257" y="292417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4" name="Oval 86"/>
          <p:cNvSpPr>
            <a:spLocks noChangeArrowheads="1"/>
          </p:cNvSpPr>
          <p:nvPr/>
        </p:nvSpPr>
        <p:spPr bwMode="auto">
          <a:xfrm>
            <a:off x="6308257" y="3043238"/>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5" name="Oval 87"/>
          <p:cNvSpPr>
            <a:spLocks noChangeArrowheads="1"/>
          </p:cNvSpPr>
          <p:nvPr/>
        </p:nvSpPr>
        <p:spPr bwMode="auto">
          <a:xfrm>
            <a:off x="6308257" y="316547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6" name="Oval 88"/>
          <p:cNvSpPr>
            <a:spLocks noChangeArrowheads="1"/>
          </p:cNvSpPr>
          <p:nvPr/>
        </p:nvSpPr>
        <p:spPr bwMode="auto">
          <a:xfrm>
            <a:off x="6308257" y="32861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7" name="Oval 89"/>
          <p:cNvSpPr>
            <a:spLocks noChangeArrowheads="1"/>
          </p:cNvSpPr>
          <p:nvPr/>
        </p:nvSpPr>
        <p:spPr bwMode="auto">
          <a:xfrm>
            <a:off x="6308257" y="34083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8" name="Oval 90"/>
          <p:cNvSpPr>
            <a:spLocks noChangeArrowheads="1"/>
          </p:cNvSpPr>
          <p:nvPr/>
        </p:nvSpPr>
        <p:spPr bwMode="auto">
          <a:xfrm>
            <a:off x="6308257" y="35274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79" name="Oval 91"/>
          <p:cNvSpPr>
            <a:spLocks noChangeArrowheads="1"/>
          </p:cNvSpPr>
          <p:nvPr/>
        </p:nvSpPr>
        <p:spPr bwMode="auto">
          <a:xfrm>
            <a:off x="6308257" y="364807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0" name="Oval 92"/>
          <p:cNvSpPr>
            <a:spLocks noChangeArrowheads="1"/>
          </p:cNvSpPr>
          <p:nvPr/>
        </p:nvSpPr>
        <p:spPr bwMode="auto">
          <a:xfrm>
            <a:off x="6308257" y="377031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1" name="Oval 93"/>
          <p:cNvSpPr>
            <a:spLocks noChangeArrowheads="1"/>
          </p:cNvSpPr>
          <p:nvPr/>
        </p:nvSpPr>
        <p:spPr bwMode="auto">
          <a:xfrm>
            <a:off x="6308257" y="388302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2" name="Oval 94"/>
          <p:cNvSpPr>
            <a:spLocks noChangeArrowheads="1"/>
          </p:cNvSpPr>
          <p:nvPr/>
        </p:nvSpPr>
        <p:spPr bwMode="auto">
          <a:xfrm>
            <a:off x="6308257" y="40052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3" name="Oval 95"/>
          <p:cNvSpPr>
            <a:spLocks noChangeArrowheads="1"/>
          </p:cNvSpPr>
          <p:nvPr/>
        </p:nvSpPr>
        <p:spPr bwMode="auto">
          <a:xfrm>
            <a:off x="6308257" y="4125913"/>
            <a:ext cx="26987"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4" name="Oval 96"/>
          <p:cNvSpPr>
            <a:spLocks noChangeArrowheads="1"/>
          </p:cNvSpPr>
          <p:nvPr/>
        </p:nvSpPr>
        <p:spPr bwMode="auto">
          <a:xfrm>
            <a:off x="6308257" y="4244975"/>
            <a:ext cx="26987" cy="2698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5" name="Oval 97"/>
          <p:cNvSpPr>
            <a:spLocks noChangeArrowheads="1"/>
          </p:cNvSpPr>
          <p:nvPr/>
        </p:nvSpPr>
        <p:spPr bwMode="auto">
          <a:xfrm>
            <a:off x="6308257" y="436721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6" name="Oval 98"/>
          <p:cNvSpPr>
            <a:spLocks noChangeArrowheads="1"/>
          </p:cNvSpPr>
          <p:nvPr/>
        </p:nvSpPr>
        <p:spPr bwMode="auto">
          <a:xfrm>
            <a:off x="6308257" y="4487863"/>
            <a:ext cx="26987" cy="254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7" name="Oval 99"/>
          <p:cNvSpPr>
            <a:spLocks noChangeArrowheads="1"/>
          </p:cNvSpPr>
          <p:nvPr/>
        </p:nvSpPr>
        <p:spPr bwMode="auto">
          <a:xfrm>
            <a:off x="6308257" y="4606925"/>
            <a:ext cx="26987" cy="285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8" name="Oval 100"/>
          <p:cNvSpPr>
            <a:spLocks noChangeArrowheads="1"/>
          </p:cNvSpPr>
          <p:nvPr/>
        </p:nvSpPr>
        <p:spPr bwMode="auto">
          <a:xfrm>
            <a:off x="6308257" y="4729163"/>
            <a:ext cx="26987" cy="2698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89" name="Line 101"/>
          <p:cNvSpPr>
            <a:spLocks noChangeShapeType="1"/>
          </p:cNvSpPr>
          <p:nvPr/>
        </p:nvSpPr>
        <p:spPr bwMode="auto">
          <a:xfrm>
            <a:off x="5384332" y="2622550"/>
            <a:ext cx="0" cy="2112963"/>
          </a:xfrm>
          <a:prstGeom prst="line">
            <a:avLst/>
          </a:prstGeom>
          <a:noFill/>
          <a:ln w="381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latin typeface="Myriad Pro" pitchFamily="34" charset="0"/>
            </a:endParaRPr>
          </a:p>
        </p:txBody>
      </p:sp>
      <p:sp>
        <p:nvSpPr>
          <p:cNvPr id="345190" name="Freeform 102"/>
          <p:cNvSpPr>
            <a:spLocks/>
          </p:cNvSpPr>
          <p:nvPr/>
        </p:nvSpPr>
        <p:spPr bwMode="auto">
          <a:xfrm>
            <a:off x="5324007" y="4683125"/>
            <a:ext cx="119062" cy="192088"/>
          </a:xfrm>
          <a:custGeom>
            <a:avLst/>
            <a:gdLst>
              <a:gd name="T0" fmla="*/ 9 w 18"/>
              <a:gd name="T1" fmla="*/ 5 h 29"/>
              <a:gd name="T2" fmla="*/ 18 w 18"/>
              <a:gd name="T3" fmla="*/ 0 h 29"/>
              <a:gd name="T4" fmla="*/ 18 w 18"/>
              <a:gd name="T5" fmla="*/ 0 h 29"/>
              <a:gd name="T6" fmla="*/ 12 w 18"/>
              <a:gd name="T7" fmla="*/ 14 h 29"/>
              <a:gd name="T8" fmla="*/ 9 w 18"/>
              <a:gd name="T9" fmla="*/ 29 h 29"/>
              <a:gd name="T10" fmla="*/ 6 w 18"/>
              <a:gd name="T11" fmla="*/ 14 h 29"/>
              <a:gd name="T12" fmla="*/ 0 w 18"/>
              <a:gd name="T13" fmla="*/ 0 h 29"/>
              <a:gd name="T14" fmla="*/ 1 w 18"/>
              <a:gd name="T15" fmla="*/ 0 h 29"/>
              <a:gd name="T16" fmla="*/ 9 w 18"/>
              <a:gd name="T17"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9" y="5"/>
                </a:moveTo>
                <a:cubicBezTo>
                  <a:pt x="18" y="0"/>
                  <a:pt x="18" y="0"/>
                  <a:pt x="18" y="0"/>
                </a:cubicBezTo>
                <a:cubicBezTo>
                  <a:pt x="18" y="0"/>
                  <a:pt x="18" y="0"/>
                  <a:pt x="18" y="0"/>
                </a:cubicBezTo>
                <a:cubicBezTo>
                  <a:pt x="12" y="14"/>
                  <a:pt x="12" y="14"/>
                  <a:pt x="12" y="14"/>
                </a:cubicBezTo>
                <a:cubicBezTo>
                  <a:pt x="11" y="19"/>
                  <a:pt x="10" y="24"/>
                  <a:pt x="9" y="29"/>
                </a:cubicBezTo>
                <a:cubicBezTo>
                  <a:pt x="8" y="24"/>
                  <a:pt x="7" y="19"/>
                  <a:pt x="6" y="14"/>
                </a:cubicBezTo>
                <a:cubicBezTo>
                  <a:pt x="0" y="0"/>
                  <a:pt x="0" y="0"/>
                  <a:pt x="0" y="0"/>
                </a:cubicBezTo>
                <a:cubicBezTo>
                  <a:pt x="1" y="0"/>
                  <a:pt x="1" y="0"/>
                  <a:pt x="1" y="0"/>
                </a:cubicBezTo>
                <a:lnTo>
                  <a:pt x="9"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latin typeface="Myriad Pro" pitchFamily="34" charset="0"/>
            </a:endParaRPr>
          </a:p>
        </p:txBody>
      </p:sp>
      <p:sp>
        <p:nvSpPr>
          <p:cNvPr id="345192" name="Text Box 104"/>
          <p:cNvSpPr txBox="1">
            <a:spLocks noChangeArrowheads="1"/>
          </p:cNvSpPr>
          <p:nvPr/>
        </p:nvSpPr>
        <p:spPr bwMode="auto">
          <a:xfrm>
            <a:off x="0" y="862548"/>
            <a:ext cx="3124200" cy="1384995"/>
          </a:xfrm>
          <a:prstGeom prst="rect">
            <a:avLst/>
          </a:prstGeom>
          <a:noFill/>
          <a:ln>
            <a:noFill/>
          </a:ln>
          <a:effectLst/>
        </p:spPr>
        <p:txBody>
          <a:bodyPr wrap="square">
            <a:spAutoFit/>
          </a:bodyPr>
          <a:lstStyle>
            <a:lvl1pPr marL="1588" indent="-1588" eaLnBrk="0" hangingPunct="0">
              <a:defRPr sz="2000">
                <a:solidFill>
                  <a:schemeClr val="tx1"/>
                </a:solidFill>
                <a:latin typeface="Arial" pitchFamily="34" charset="0"/>
              </a:defRPr>
            </a:lvl1pPr>
            <a:lvl2pPr eaLnBrk="0" hangingPunct="0">
              <a:defRPr sz="2000">
                <a:solidFill>
                  <a:schemeClr val="tx1"/>
                </a:solidFill>
                <a:latin typeface="Arial" pitchFamily="34" charset="0"/>
              </a:defRPr>
            </a:lvl2pPr>
            <a:lvl3pPr eaLnBrk="0" hangingPunct="0">
              <a:defRPr sz="2000">
                <a:solidFill>
                  <a:schemeClr val="tx1"/>
                </a:solidFill>
                <a:latin typeface="Arial" pitchFamily="34" charset="0"/>
              </a:defRPr>
            </a:lvl3pPr>
            <a:lvl4pPr eaLnBrk="0" hangingPunct="0">
              <a:defRPr sz="2000">
                <a:solidFill>
                  <a:schemeClr val="tx1"/>
                </a:solidFill>
                <a:latin typeface="Arial" pitchFamily="34" charset="0"/>
              </a:defRPr>
            </a:lvl4pPr>
            <a:lvl5pPr eaLnBrk="0" hangingPunct="0">
              <a:defRPr sz="2000">
                <a:solidFill>
                  <a:schemeClr val="tx1"/>
                </a:solidFill>
                <a:latin typeface="Arial" pitchFamily="34" charset="0"/>
              </a:defRPr>
            </a:lvl5pPr>
            <a:lvl6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6pPr>
            <a:lvl7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7pPr>
            <a:lvl8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8pPr>
            <a:lvl9pPr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9pPr>
          </a:lstStyle>
          <a:p>
            <a:pPr eaLnBrk="1" hangingPunct="1">
              <a:lnSpc>
                <a:spcPct val="100000"/>
              </a:lnSpc>
            </a:pPr>
            <a:r>
              <a:rPr lang="en-US" sz="1600" i="1" dirty="0">
                <a:solidFill>
                  <a:schemeClr val="tx1">
                    <a:lumMod val="75000"/>
                    <a:lumOff val="25000"/>
                  </a:schemeClr>
                </a:solidFill>
                <a:latin typeface="Myriad Pro" pitchFamily="34" charset="0"/>
              </a:rPr>
              <a:t>When the </a:t>
            </a:r>
            <a:r>
              <a:rPr lang="en-US" sz="1600" b="1" i="1" dirty="0">
                <a:solidFill>
                  <a:schemeClr val="accent1">
                    <a:lumMod val="75000"/>
                  </a:schemeClr>
                </a:solidFill>
                <a:latin typeface="Myriad Pro" pitchFamily="34" charset="0"/>
              </a:rPr>
              <a:t>price elasticity of demand is high </a:t>
            </a:r>
            <a:r>
              <a:rPr lang="en-US" sz="1600" i="1" dirty="0">
                <a:solidFill>
                  <a:schemeClr val="tx1">
                    <a:lumMod val="75000"/>
                    <a:lumOff val="25000"/>
                  </a:schemeClr>
                </a:solidFill>
                <a:latin typeface="Myriad Pro" pitchFamily="34" charset="0"/>
              </a:rPr>
              <a:t>and the </a:t>
            </a:r>
            <a:r>
              <a:rPr lang="en-US" sz="1600" b="1" i="1" dirty="0">
                <a:solidFill>
                  <a:srgbClr val="990033"/>
                </a:solidFill>
                <a:latin typeface="Myriad Pro" pitchFamily="34" charset="0"/>
              </a:rPr>
              <a:t>price elasticity of supply is low, </a:t>
            </a:r>
            <a:r>
              <a:rPr lang="en-US" sz="1600" i="1" dirty="0">
                <a:solidFill>
                  <a:schemeClr val="tx1">
                    <a:lumMod val="75000"/>
                    <a:lumOff val="25000"/>
                  </a:schemeClr>
                </a:solidFill>
                <a:latin typeface="Myriad Pro" pitchFamily="34" charset="0"/>
              </a:rPr>
              <a:t>the </a:t>
            </a:r>
            <a:r>
              <a:rPr lang="en-US" sz="1600" b="1" i="1" dirty="0">
                <a:solidFill>
                  <a:schemeClr val="tx1">
                    <a:lumMod val="75000"/>
                    <a:lumOff val="25000"/>
                  </a:schemeClr>
                </a:solidFill>
                <a:latin typeface="Myriad Pro" pitchFamily="34" charset="0"/>
              </a:rPr>
              <a:t>burden of an excise tax falls </a:t>
            </a:r>
            <a:r>
              <a:rPr lang="en-US" sz="1600" b="1" i="1" u="sng" dirty="0">
                <a:solidFill>
                  <a:schemeClr val="tx1">
                    <a:lumMod val="75000"/>
                    <a:lumOff val="25000"/>
                  </a:schemeClr>
                </a:solidFill>
                <a:latin typeface="Myriad Pro" pitchFamily="34" charset="0"/>
              </a:rPr>
              <a:t>mainly on </a:t>
            </a:r>
            <a:r>
              <a:rPr lang="en-US" sz="1800" b="1" i="1" u="sng" dirty="0">
                <a:solidFill>
                  <a:schemeClr val="tx1">
                    <a:lumMod val="75000"/>
                    <a:lumOff val="25000"/>
                  </a:schemeClr>
                </a:solidFill>
                <a:latin typeface="Myriad Pro" pitchFamily="34" charset="0"/>
              </a:rPr>
              <a:t>producers</a:t>
            </a:r>
            <a:r>
              <a:rPr lang="en-US" sz="1800" b="1" i="1" dirty="0">
                <a:solidFill>
                  <a:schemeClr val="tx1">
                    <a:lumMod val="75000"/>
                    <a:lumOff val="25000"/>
                  </a:schemeClr>
                </a:solidFill>
                <a:latin typeface="Myriad Pro" pitchFamily="34" charset="0"/>
              </a:rPr>
              <a:t>.</a:t>
            </a:r>
          </a:p>
        </p:txBody>
      </p:sp>
      <p:pic>
        <p:nvPicPr>
          <p:cNvPr id="67586" name="Picture 2" descr="Car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408" y="4191000"/>
            <a:ext cx="3287008" cy="266647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708658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5192"/>
                                        </p:tgtEl>
                                        <p:attrNameLst>
                                          <p:attrName>style.visibility</p:attrName>
                                        </p:attrNameLst>
                                      </p:cBhvr>
                                      <p:to>
                                        <p:strVal val="visible"/>
                                      </p:to>
                                    </p:set>
                                    <p:animEffect transition="in" filter="fade">
                                      <p:cBhvr>
                                        <p:cTn id="7" dur="500"/>
                                        <p:tgtEl>
                                          <p:spTgt spid="34519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5189"/>
                                        </p:tgtEl>
                                        <p:attrNameLst>
                                          <p:attrName>style.visibility</p:attrName>
                                        </p:attrNameLst>
                                      </p:cBhvr>
                                      <p:to>
                                        <p:strVal val="visible"/>
                                      </p:to>
                                    </p:set>
                                    <p:animEffect transition="in" filter="fade">
                                      <p:cBhvr>
                                        <p:cTn id="11" dur="500"/>
                                        <p:tgtEl>
                                          <p:spTgt spid="34518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5190"/>
                                        </p:tgtEl>
                                        <p:attrNameLst>
                                          <p:attrName>style.visibility</p:attrName>
                                        </p:attrNameLst>
                                      </p:cBhvr>
                                      <p:to>
                                        <p:strVal val="visible"/>
                                      </p:to>
                                    </p:set>
                                    <p:animEffect transition="in" filter="fade">
                                      <p:cBhvr>
                                        <p:cTn id="14" dur="500"/>
                                        <p:tgtEl>
                                          <p:spTgt spid="345190"/>
                                        </p:tgtEl>
                                      </p:cBhvr>
                                    </p:animEffect>
                                  </p:childTnLst>
                                </p:cTn>
                              </p:par>
                            </p:childTnLst>
                          </p:cTn>
                        </p:par>
                        <p:par>
                          <p:cTn id="15" fill="hold" nodeType="with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5112"/>
                                        </p:tgtEl>
                                        <p:attrNameLst>
                                          <p:attrName>style.visibility</p:attrName>
                                        </p:attrNameLst>
                                      </p:cBhvr>
                                      <p:to>
                                        <p:strVal val="visible"/>
                                      </p:to>
                                    </p:set>
                                    <p:animEffect transition="in" filter="fade">
                                      <p:cBhvr>
                                        <p:cTn id="18" dur="500"/>
                                        <p:tgtEl>
                                          <p:spTgt spid="3451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5111"/>
                                        </p:tgtEl>
                                        <p:attrNameLst>
                                          <p:attrName>style.visibility</p:attrName>
                                        </p:attrNameLst>
                                      </p:cBhvr>
                                      <p:to>
                                        <p:strVal val="visible"/>
                                      </p:to>
                                    </p:set>
                                    <p:animEffect transition="in" filter="fade">
                                      <p:cBhvr>
                                        <p:cTn id="21" dur="500"/>
                                        <p:tgtEl>
                                          <p:spTgt spid="3451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5110"/>
                                        </p:tgtEl>
                                        <p:attrNameLst>
                                          <p:attrName>style.visibility</p:attrName>
                                        </p:attrNameLst>
                                      </p:cBhvr>
                                      <p:to>
                                        <p:strVal val="visible"/>
                                      </p:to>
                                    </p:set>
                                    <p:animEffect transition="in" filter="fade">
                                      <p:cBhvr>
                                        <p:cTn id="24" dur="500"/>
                                        <p:tgtEl>
                                          <p:spTgt spid="345110"/>
                                        </p:tgtEl>
                                      </p:cBhvr>
                                    </p:animEffect>
                                  </p:childTnLst>
                                </p:cTn>
                              </p:par>
                            </p:childTnLst>
                          </p:cTn>
                        </p:par>
                        <p:par>
                          <p:cTn id="25" fill="hold" nodeType="with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45115"/>
                                        </p:tgtEl>
                                        <p:attrNameLst>
                                          <p:attrName>style.visibility</p:attrName>
                                        </p:attrNameLst>
                                      </p:cBhvr>
                                      <p:to>
                                        <p:strVal val="visible"/>
                                      </p:to>
                                    </p:set>
                                    <p:animEffect transition="in" filter="fade">
                                      <p:cBhvr>
                                        <p:cTn id="28" dur="500"/>
                                        <p:tgtEl>
                                          <p:spTgt spid="345115"/>
                                        </p:tgtEl>
                                      </p:cBhvr>
                                    </p:animEffect>
                                  </p:childTnLst>
                                </p:cTn>
                              </p:par>
                            </p:childTnLst>
                          </p:cTn>
                        </p:par>
                        <p:par>
                          <p:cTn id="29" fill="hold" nodeType="afterGroup">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45113"/>
                                        </p:tgtEl>
                                        <p:attrNameLst>
                                          <p:attrName>style.visibility</p:attrName>
                                        </p:attrNameLst>
                                      </p:cBhvr>
                                      <p:to>
                                        <p:strVal val="visible"/>
                                      </p:to>
                                    </p:set>
                                    <p:animEffect transition="in" filter="fade">
                                      <p:cBhvr>
                                        <p:cTn id="32" dur="500"/>
                                        <p:tgtEl>
                                          <p:spTgt spid="3451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5114"/>
                                        </p:tgtEl>
                                        <p:attrNameLst>
                                          <p:attrName>style.visibility</p:attrName>
                                        </p:attrNameLst>
                                      </p:cBhvr>
                                      <p:to>
                                        <p:strVal val="visible"/>
                                      </p:to>
                                    </p:set>
                                    <p:animEffect transition="in" filter="fade">
                                      <p:cBhvr>
                                        <p:cTn id="35" dur="500"/>
                                        <p:tgtEl>
                                          <p:spTgt spid="34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0" grpId="0" animBg="1"/>
      <p:bldP spid="345111" grpId="0" animBg="1"/>
      <p:bldP spid="345112" grpId="0"/>
      <p:bldP spid="345113" grpId="0" animBg="1"/>
      <p:bldP spid="345114" grpId="0"/>
      <p:bldP spid="345115" grpId="0" animBg="1"/>
      <p:bldP spid="345189" grpId="0" animBg="1"/>
      <p:bldP spid="345190" grpId="0" animBg="1"/>
      <p:bldP spid="34519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fdd5f82bbb5647dc0a91c883a8f7f1f0264628"/>
</p:tagLst>
</file>

<file path=ppt/theme/theme1.xml><?xml version="1.0" encoding="utf-8"?>
<a:theme xmlns:a="http://schemas.openxmlformats.org/drawingml/2006/main" name="newer Krugman 3e them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rugman 3e main content">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Krugman 3e titles etc">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Custom 1">
      <a:majorFont>
        <a:latin typeface="Garamon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Krugman 3e practic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Krugman 3e business case">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Krugman 3e discussion">
  <a:themeElements>
    <a:clrScheme name="Custom 2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Krugman 3e Pitfalls">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newer Krugman 3e theme</Template>
  <TotalTime>1832</TotalTime>
  <Words>2252</Words>
  <Application>Microsoft Office PowerPoint</Application>
  <PresentationFormat>On-screen Show (4:3)</PresentationFormat>
  <Paragraphs>474</Paragraphs>
  <Slides>27</Slides>
  <Notes>17</Notes>
  <HiddenSlides>0</HiddenSlides>
  <MMClips>0</MMClips>
  <ScaleCrop>false</ScaleCrop>
  <HeadingPairs>
    <vt:vector size="4" baseType="variant">
      <vt:variant>
        <vt:lpstr>Theme</vt:lpstr>
      </vt:variant>
      <vt:variant>
        <vt:i4>9</vt:i4>
      </vt:variant>
      <vt:variant>
        <vt:lpstr>Slide Titles</vt:lpstr>
      </vt:variant>
      <vt:variant>
        <vt:i4>27</vt:i4>
      </vt:variant>
    </vt:vector>
  </HeadingPairs>
  <TitlesOfParts>
    <vt:vector size="36" baseType="lpstr">
      <vt:lpstr>newer Krugman 3e theme</vt:lpstr>
      <vt:lpstr>Krugman 3e main content</vt:lpstr>
      <vt:lpstr>1_Custom Design</vt:lpstr>
      <vt:lpstr>4_Custom Design</vt:lpstr>
      <vt:lpstr>Krugman 3e titles etc</vt:lpstr>
      <vt:lpstr>Krugman 3e practice</vt:lpstr>
      <vt:lpstr>Krugman 3e business case</vt:lpstr>
      <vt:lpstr>Krugman 3e discussion</vt:lpstr>
      <vt:lpstr>Krugman 3e Pitfalls</vt:lpstr>
      <vt:lpstr>Slide 1</vt:lpstr>
      <vt:lpstr>The Importance of TAX</vt:lpstr>
      <vt:lpstr>Excise Tax   and   Incidence of Tax</vt:lpstr>
      <vt:lpstr>An Excise Tax Imposed on PRODUCERS</vt:lpstr>
      <vt:lpstr>An Excise Tax Imposed on CONSUMERS</vt:lpstr>
      <vt:lpstr>Active Learning</vt:lpstr>
      <vt:lpstr>Price Elasticities and Tax Incidence</vt:lpstr>
      <vt:lpstr>When an Excise Tax Is Paid Mainly by Consumers</vt:lpstr>
      <vt:lpstr>When an Excise Tax Is Paid Mainly by Producers</vt:lpstr>
      <vt:lpstr>Active Learning</vt:lpstr>
      <vt:lpstr>Incidence of Tax   &amp;  Elasticities</vt:lpstr>
      <vt:lpstr>Tax on Boat, Yacht, Cruises</vt:lpstr>
      <vt:lpstr>The Revenue from an Excise Tax</vt:lpstr>
      <vt:lpstr>Increasing the  Tax Rate Does Not Necessarily Increase Revenue</vt:lpstr>
      <vt:lpstr>Total Surplus Is Maximized at Market Equilibrium</vt:lpstr>
      <vt:lpstr>Consumer Surplus</vt:lpstr>
      <vt:lpstr>Slide 17</vt:lpstr>
      <vt:lpstr>Total Surplus is Maximized at Market Equilibrium</vt:lpstr>
      <vt:lpstr>The Costs of Taxation: Deadweight Loss Reduction in Consumer and Producer Surplus</vt:lpstr>
      <vt:lpstr>The Effects of a Tax</vt:lpstr>
      <vt:lpstr>In-Class Exercise</vt:lpstr>
      <vt:lpstr>Deadweight Loss and Elasticities</vt:lpstr>
      <vt:lpstr>Deadweight Loss and Elasticities</vt:lpstr>
      <vt:lpstr>Deadweight Loss and Elasticities</vt:lpstr>
      <vt:lpstr>Minimizing deadweight loss?</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Solina Lindahl</dc:creator>
  <cp:lastModifiedBy>sicomblang</cp:lastModifiedBy>
  <cp:revision>103</cp:revision>
  <dcterms:created xsi:type="dcterms:W3CDTF">2012-06-27T13:01:32Z</dcterms:created>
  <dcterms:modified xsi:type="dcterms:W3CDTF">2017-01-30T20:23:07Z</dcterms:modified>
</cp:coreProperties>
</file>