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8" r:id="rId3"/>
    <p:sldMasterId id="2147483671" r:id="rId4"/>
    <p:sldMasterId id="2147483674" r:id="rId5"/>
    <p:sldMasterId id="2147483679" r:id="rId6"/>
    <p:sldMasterId id="2147483682" r:id="rId7"/>
    <p:sldMasterId id="2147483685" r:id="rId8"/>
    <p:sldMasterId id="2147483688" r:id="rId9"/>
  </p:sldMasterIdLst>
  <p:notesMasterIdLst>
    <p:notesMasterId r:id="rId19"/>
  </p:notesMasterIdLst>
  <p:sldIdLst>
    <p:sldId id="315" r:id="rId10"/>
    <p:sldId id="329" r:id="rId11"/>
    <p:sldId id="330" r:id="rId12"/>
    <p:sldId id="331" r:id="rId13"/>
    <p:sldId id="332" r:id="rId14"/>
    <p:sldId id="333" r:id="rId15"/>
    <p:sldId id="344" r:id="rId16"/>
    <p:sldId id="334" r:id="rId17"/>
    <p:sldId id="335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15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54" autoAdjust="0"/>
    <p:restoredTop sz="94660"/>
  </p:normalViewPr>
  <p:slideViewPr>
    <p:cSldViewPr>
      <p:cViewPr varScale="1">
        <p:scale>
          <a:sx n="91" d="100"/>
          <a:sy n="91" d="100"/>
        </p:scale>
        <p:origin x="-51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BC808-BDA8-4A89-8FCE-F8ACC27C88F8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E3FA2-5415-4C0F-94F4-CD846E1EA3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29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www.bea.gov/" TargetMode="External"/><Relationship Id="rId3" Type="http://schemas.openxmlformats.org/officeDocument/2006/relationships/hyperlink" Target="http://www.gregmankiw.blogspot.com/" TargetMode="External"/><Relationship Id="rId7" Type="http://schemas.openxmlformats.org/officeDocument/2006/relationships/hyperlink" Target="http://www.freakonomics.com/blog/" TargetMode="External"/><Relationship Id="rId12" Type="http://schemas.openxmlformats.org/officeDocument/2006/relationships/image" Target="../media/image13.png"/><Relationship Id="rId2" Type="http://schemas.openxmlformats.org/officeDocument/2006/relationships/image" Target="../media/image8.jpe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0.png"/><Relationship Id="rId11" Type="http://schemas.openxmlformats.org/officeDocument/2006/relationships/hyperlink" Target="http://blogs.worthpublishers.com/econblog/" TargetMode="External"/><Relationship Id="rId5" Type="http://schemas.openxmlformats.org/officeDocument/2006/relationships/hyperlink" Target="http://marginalrevolution.com/" TargetMode="External"/><Relationship Id="rId15" Type="http://schemas.openxmlformats.org/officeDocument/2006/relationships/hyperlink" Target="http://krugman.blogs.nytimes.com/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hyperlink" Target="http://www.bls.gov/" TargetMode="External"/><Relationship Id="rId14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8153536" y="-76200"/>
            <a:ext cx="943896" cy="99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8">
            <a:hlinkClick r:id="" action="ppaction://noaction"/>
          </p:cNvPr>
          <p:cNvSpPr/>
          <p:nvPr/>
        </p:nvSpPr>
        <p:spPr>
          <a:xfrm>
            <a:off x="0" y="5952053"/>
            <a:ext cx="1143000" cy="905947"/>
          </a:xfrm>
          <a:prstGeom prst="rightArrow">
            <a:avLst>
              <a:gd name="adj1" fmla="val 47162"/>
              <a:gd name="adj2" fmla="val 4858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spc="60" dirty="0" smtClean="0">
                <a:ln w="9000" cmpd="sng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Century Gothic" pitchFamily="34" charset="0"/>
                <a:cs typeface="Courier New" pitchFamily="49" charset="0"/>
                <a:hlinkClick r:id="" action="ppaction://noaction"/>
              </a:rPr>
              <a:t>To </a:t>
            </a:r>
            <a:r>
              <a:rPr lang="en-US" sz="1100" b="1" spc="60" dirty="0" smtClean="0">
                <a:ln w="9000" cmpd="sng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Century Gothic" pitchFamily="34" charset="0"/>
                <a:cs typeface="Courier New" pitchFamily="49" charset="0"/>
              </a:rPr>
              <a:t>Active Learning</a:t>
            </a:r>
            <a:endParaRPr lang="en-US" sz="1100" b="1" spc="60" dirty="0">
              <a:ln w="9000" cmpd="sng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Century Gothic" pitchFamily="34" charset="0"/>
              <a:cs typeface="Courier New" pitchFamily="49" charset="0"/>
            </a:endParaRPr>
          </a:p>
        </p:txBody>
      </p:sp>
      <p:pic>
        <p:nvPicPr>
          <p:cNvPr id="10" name="Picture 9">
            <a:hlinkClick r:id="" action="ppaction://noaction"/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974496" y="6028188"/>
            <a:ext cx="1143000" cy="8569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126895" y="6209547"/>
            <a:ext cx="63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" action="ppaction://noaction"/>
              </a:rPr>
              <a:t>To Video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6629400"/>
            <a:ext cx="4800600" cy="228600"/>
          </a:xfrm>
          <a:prstGeom prst="rect">
            <a:avLst/>
          </a:prstGeom>
        </p:spPr>
        <p:txBody>
          <a:bodyPr/>
          <a:lstStyle>
            <a:lvl1pPr algn="ctr">
              <a:defRPr sz="1100" i="0" cap="small" spc="40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4591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5715000"/>
            <a:ext cx="9144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2514600"/>
            <a:ext cx="9144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8" descr="mf57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1F6"/>
              </a:clrFrom>
              <a:clrTo>
                <a:srgbClr val="FFF1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7600" y="0"/>
            <a:ext cx="16764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0" y="1676400"/>
            <a:ext cx="9144000" cy="369888"/>
          </a:xfrm>
          <a:prstGeom prst="rect">
            <a:avLst/>
          </a:prstGeom>
          <a:solidFill>
            <a:srgbClr val="CCFF33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b="1" i="1" dirty="0">
                <a:latin typeface="Arial" charset="0"/>
              </a:rPr>
              <a:t>Some good blogs and other sites to get the juices flowing: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6629400" cy="784225"/>
          </a:xfrm>
          <a:prstGeom prst="rect">
            <a:avLst/>
          </a:prstGeom>
          <a:noFill/>
          <a:effectLst/>
        </p:spPr>
        <p:txBody>
          <a:bodyPr/>
          <a:lstStyle>
            <a:lvl1pPr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  <a:cs typeface="Arial" pitchFamily="34" charset="0"/>
              </a:rPr>
              <a:t>Food for Thought….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7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94138"/>
            <a:ext cx="2724150" cy="51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7013" y="2878138"/>
            <a:ext cx="2998787" cy="539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62550" y="2819400"/>
            <a:ext cx="2686050" cy="65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5849938"/>
            <a:ext cx="2667000" cy="363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24413"/>
            <a:ext cx="3689350" cy="585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75250" y="5838825"/>
            <a:ext cx="3130550" cy="384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CC41E-FED2-45C2-81A4-A3B1F8E026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1700" y="6629400"/>
            <a:ext cx="4800600" cy="228600"/>
          </a:xfrm>
          <a:prstGeom prst="rect">
            <a:avLst/>
          </a:prstGeom>
        </p:spPr>
        <p:txBody>
          <a:bodyPr/>
          <a:lstStyle>
            <a:lvl1pPr>
              <a:defRPr sz="1100" i="0" cap="small" spc="400" baseline="0" smtClean="0"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33794" name="Picture 2">
            <a:hlinkClick r:id="rId15"/>
          </p:cNvPr>
          <p:cNvPicPr>
            <a:picLocks noChangeAspect="1" noChangeArrowheads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1934" y="3737661"/>
            <a:ext cx="2895599" cy="830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05174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1313" indent="0"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742950" indent="0"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ight Arrow 8">
            <a:hlinkClick r:id="" action="ppaction://noaction"/>
          </p:cNvPr>
          <p:cNvSpPr/>
          <p:nvPr userDrawn="1"/>
        </p:nvSpPr>
        <p:spPr>
          <a:xfrm>
            <a:off x="0" y="6081474"/>
            <a:ext cx="1524000" cy="776526"/>
          </a:xfrm>
          <a:prstGeom prst="rightArrow">
            <a:avLst>
              <a:gd name="adj1" fmla="val 47162"/>
              <a:gd name="adj2" fmla="val 4858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b="1" spc="60" dirty="0" smtClean="0">
              <a:ln w="9000" cmpd="sng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Century Gothic" pitchFamily="34" charset="0"/>
              <a:cs typeface="Courier New" pitchFamily="49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b="1" spc="60" dirty="0">
              <a:ln w="9000" cmpd="sng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Century Gothic" pitchFamily="34" charset="0"/>
              <a:cs typeface="Courier New" pitchFamily="49" charset="0"/>
            </a:endParaRPr>
          </a:p>
        </p:txBody>
      </p:sp>
      <p:pic>
        <p:nvPicPr>
          <p:cNvPr id="10" name="Picture 9">
            <a:hlinkClick r:id="" action="ppaction://noaction"/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974496" y="6028188"/>
            <a:ext cx="1143000" cy="856979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0" y="1287308"/>
            <a:ext cx="9144000" cy="0"/>
          </a:xfrm>
          <a:prstGeom prst="line">
            <a:avLst/>
          </a:prstGeom>
          <a:ln w="76200" cmpd="sng">
            <a:solidFill>
              <a:schemeClr val="tx2">
                <a:lumMod val="40000"/>
                <a:lumOff val="60000"/>
                <a:alpha val="49000"/>
              </a:schemeClr>
            </a:solidFill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5867400" y="51250"/>
            <a:ext cx="3276600" cy="135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Connector 15"/>
          <p:cNvCxnSpPr/>
          <p:nvPr userDrawn="1"/>
        </p:nvCxnSpPr>
        <p:spPr>
          <a:xfrm>
            <a:off x="0" y="5791200"/>
            <a:ext cx="9144000" cy="0"/>
          </a:xfrm>
          <a:prstGeom prst="line">
            <a:avLst/>
          </a:prstGeom>
          <a:ln w="76200" cmpd="sng">
            <a:solidFill>
              <a:schemeClr val="tx2">
                <a:lumMod val="40000"/>
                <a:lumOff val="60000"/>
                <a:alpha val="49000"/>
              </a:schemeClr>
            </a:solidFill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6629400"/>
            <a:ext cx="4800600" cy="228600"/>
          </a:xfrm>
          <a:prstGeom prst="rect">
            <a:avLst/>
          </a:prstGeom>
        </p:spPr>
        <p:txBody>
          <a:bodyPr/>
          <a:lstStyle>
            <a:lvl1pPr algn="ctr">
              <a:defRPr sz="1100" i="0" cap="small" spc="40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7337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4763" y="5486400"/>
            <a:ext cx="9136063" cy="13716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anchor="ctr">
            <a:normAutofit/>
          </a:bodyPr>
          <a:lstStyle/>
          <a:p>
            <a:pPr algn="r">
              <a:defRPr/>
            </a:pPr>
            <a:endParaRPr lang="en-US" sz="4800" spc="50" dirty="0">
              <a:latin typeface="Candar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938" y="5181600"/>
            <a:ext cx="887412" cy="1862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Tahoma" pitchFamily="34" charset="0"/>
                <a:cs typeface="Tahoma" pitchFamily="34" charset="0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418306" y="5965795"/>
            <a:ext cx="13589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cap="all" dirty="0">
                <a:solidFill>
                  <a:schemeClr val="bg1">
                    <a:lumMod val="75000"/>
                  </a:schemeClr>
                </a:solidFill>
                <a:latin typeface="Gill Sans MT" pitchFamily="34" charset="0"/>
                <a:ea typeface="+mj-ea"/>
                <a:cs typeface="+mj-cs"/>
              </a:rPr>
              <a:t>Chapter</a:t>
            </a:r>
            <a:endParaRPr lang="en-US" sz="2000" b="1" cap="all" dirty="0">
              <a:solidFill>
                <a:schemeClr val="bg1">
                  <a:lumMod val="75000"/>
                </a:schemeClr>
              </a:solidFill>
              <a:latin typeface="Gill Sans MT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4763" y="4953000"/>
            <a:ext cx="9148763" cy="338137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cap="small" spc="400" dirty="0">
                <a:solidFill>
                  <a:schemeClr val="bg1"/>
                </a:solidFill>
                <a:latin typeface="Tw Cen MT" pitchFamily="34" charset="0"/>
              </a:rPr>
              <a:t>Dynamic PowerPoint™ Slides by Solina Lindahl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5486398"/>
            <a:ext cx="7772400" cy="1371601"/>
          </a:xfrm>
          <a:noFill/>
        </p:spPr>
        <p:txBody>
          <a:bodyPr>
            <a:noAutofit/>
          </a:bodyPr>
          <a:lstStyle>
            <a:lvl1pPr algn="r">
              <a:defRPr lang="en-US" sz="5400" b="1" i="0" u="none" strike="noStrike" cap="none" spc="100" baseline="0" smtClean="0">
                <a:solidFill>
                  <a:srgbClr val="FF3300"/>
                </a:solidFill>
                <a:effectLst/>
                <a:latin typeface="Candara" pitchFamily="34" charset="0"/>
              </a:defRPr>
            </a:lvl1pPr>
          </a:lstStyle>
          <a:p>
            <a:r>
              <a:rPr lang="en-US" dirty="0" smtClean="0"/>
              <a:t>First Principles</a:t>
            </a:r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0300" y="6629400"/>
            <a:ext cx="4343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B2C18-4E02-4E6A-91FC-517D930E6D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59746" name="Picture 2" descr="C:\Users\solina\Dropbox\Krugman 3e Dynamic PPTs\Krugman 3e material\covers\Krugman3e_Econ_FrontCover.jp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4840941" y="0"/>
            <a:ext cx="4303059" cy="118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81860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"/>
          <p:cNvSpPr>
            <a:spLocks noChangeShapeType="1"/>
          </p:cNvSpPr>
          <p:nvPr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2813"/>
          </a:xfrm>
          <a:solidFill>
            <a:schemeClr val="accent5"/>
          </a:solidFill>
        </p:spPr>
        <p:txBody>
          <a:bodyPr/>
          <a:lstStyle>
            <a:lvl1pPr algn="ctr">
              <a:defRPr sz="4800" b="0" spc="3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3200" b="1"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2800" b="1">
                <a:latin typeface="Arial" pitchFamily="34" charset="0"/>
                <a:cs typeface="Arial" pitchFamily="34" charset="0"/>
              </a:defRPr>
            </a:lvl3pPr>
            <a:lvl4pPr>
              <a:buFont typeface="Arial" pitchFamily="34" charset="0"/>
              <a:buChar char="•"/>
              <a:defRPr sz="24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24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Oval 7"/>
          <p:cNvSpPr/>
          <p:nvPr userDrawn="1"/>
        </p:nvSpPr>
        <p:spPr bwMode="auto">
          <a:xfrm>
            <a:off x="8305800" y="6492240"/>
            <a:ext cx="457200" cy="365760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82000" y="6492875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entury Gothic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4-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86800" y="6492240"/>
            <a:ext cx="457200" cy="36576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entury Gothic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61F0A8-952B-4500-9ABC-60817A0249C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08548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 baseline="0">
                <a:latin typeface="Candara" pitchFamily="34" charset="0"/>
              </a:defRPr>
            </a:lvl1pPr>
            <a:lvl2pPr>
              <a:defRPr sz="3200" baseline="0">
                <a:latin typeface="Candara" pitchFamily="34" charset="0"/>
              </a:defRPr>
            </a:lvl2pPr>
            <a:lvl3pPr>
              <a:defRPr sz="2800" baseline="0">
                <a:latin typeface="Candara" pitchFamily="34" charset="0"/>
              </a:defRPr>
            </a:lvl3pPr>
            <a:lvl4pPr>
              <a:defRPr sz="2400" baseline="0">
                <a:latin typeface="Candara" pitchFamily="34" charset="0"/>
              </a:defRPr>
            </a:lvl4pPr>
            <a:lvl5pPr>
              <a:defRPr sz="2400" baseline="0">
                <a:latin typeface="Candar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6629400"/>
            <a:ext cx="4800600" cy="228600"/>
          </a:xfrm>
          <a:prstGeom prst="rect">
            <a:avLst/>
          </a:prstGeom>
        </p:spPr>
        <p:txBody>
          <a:bodyPr/>
          <a:lstStyle>
            <a:lvl1pPr algn="ctr">
              <a:defRPr sz="1100" i="0" cap="small" spc="40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62933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2019300"/>
            <a:ext cx="3086100" cy="3573463"/>
          </a:xfrm>
        </p:spPr>
        <p:txBody>
          <a:bodyPr/>
          <a:lstStyle>
            <a:lvl1pPr>
              <a:defRPr sz="2800">
                <a:latin typeface="Century Gothic" pitchFamily="34" charset="0"/>
              </a:defRPr>
            </a:lvl1pPr>
            <a:lvl2pPr>
              <a:defRPr sz="2400">
                <a:latin typeface="Century Gothic" pitchFamily="34" charset="0"/>
              </a:defRPr>
            </a:lvl2pPr>
            <a:lvl3pPr>
              <a:defRPr sz="2000">
                <a:latin typeface="Century Gothic" pitchFamily="34" charset="0"/>
              </a:defRPr>
            </a:lvl3pPr>
            <a:lvl4pPr>
              <a:defRPr sz="1800">
                <a:latin typeface="Century Gothic" pitchFamily="34" charset="0"/>
              </a:defRPr>
            </a:lvl4pPr>
            <a:lvl5pPr>
              <a:defRPr sz="1800">
                <a:latin typeface="Century Gothi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5867400" cy="4983163"/>
          </a:xfrm>
        </p:spPr>
        <p:txBody>
          <a:bodyPr>
            <a:normAutofit/>
          </a:bodyPr>
          <a:lstStyle>
            <a:lvl1pPr>
              <a:defRPr sz="3200">
                <a:latin typeface="Century Gothic" pitchFamily="34" charset="0"/>
              </a:defRPr>
            </a:lvl1pPr>
            <a:lvl2pPr>
              <a:defRPr sz="2800">
                <a:latin typeface="Century Gothic" pitchFamily="34" charset="0"/>
              </a:defRPr>
            </a:lvl2pPr>
            <a:lvl3pPr>
              <a:defRPr sz="2400">
                <a:latin typeface="Century Gothic" pitchFamily="34" charset="0"/>
              </a:defRPr>
            </a:lvl3pPr>
            <a:lvl4pPr>
              <a:defRPr sz="2000">
                <a:latin typeface="Century Gothic" pitchFamily="34" charset="0"/>
              </a:defRPr>
            </a:lvl4pPr>
            <a:lvl5pPr>
              <a:defRPr sz="2000">
                <a:latin typeface="Century Gothi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6629400"/>
            <a:ext cx="4800600" cy="228600"/>
          </a:xfrm>
          <a:prstGeom prst="rect">
            <a:avLst/>
          </a:prstGeom>
        </p:spPr>
        <p:txBody>
          <a:bodyPr/>
          <a:lstStyle>
            <a:lvl1pPr algn="ctr">
              <a:defRPr sz="1100" i="0" cap="small" spc="40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8526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 baseline="0">
                <a:latin typeface="Candara" pitchFamily="34" charset="0"/>
              </a:defRPr>
            </a:lvl1pPr>
            <a:lvl2pPr>
              <a:defRPr sz="3200" baseline="0">
                <a:latin typeface="Candara" pitchFamily="34" charset="0"/>
              </a:defRPr>
            </a:lvl2pPr>
            <a:lvl3pPr>
              <a:defRPr sz="2800" baseline="0">
                <a:latin typeface="Candara" pitchFamily="34" charset="0"/>
              </a:defRPr>
            </a:lvl3pPr>
            <a:lvl4pPr>
              <a:defRPr sz="2400" baseline="0">
                <a:latin typeface="Candara" pitchFamily="34" charset="0"/>
              </a:defRPr>
            </a:lvl4pPr>
            <a:lvl5pPr>
              <a:defRPr sz="2400" baseline="0">
                <a:latin typeface="Candar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6629400"/>
            <a:ext cx="4800600" cy="228600"/>
          </a:xfrm>
          <a:prstGeom prst="rect">
            <a:avLst/>
          </a:prstGeom>
        </p:spPr>
        <p:txBody>
          <a:bodyPr/>
          <a:lstStyle>
            <a:lvl1pPr algn="ctr">
              <a:defRPr sz="1100" i="0" cap="small" spc="40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09840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2019300"/>
            <a:ext cx="3086100" cy="3573463"/>
          </a:xfrm>
        </p:spPr>
        <p:txBody>
          <a:bodyPr/>
          <a:lstStyle>
            <a:lvl1pPr>
              <a:defRPr sz="2800">
                <a:latin typeface="Century Gothic" pitchFamily="34" charset="0"/>
              </a:defRPr>
            </a:lvl1pPr>
            <a:lvl2pPr>
              <a:defRPr sz="2400">
                <a:latin typeface="Century Gothic" pitchFamily="34" charset="0"/>
              </a:defRPr>
            </a:lvl2pPr>
            <a:lvl3pPr>
              <a:defRPr sz="2000">
                <a:latin typeface="Century Gothic" pitchFamily="34" charset="0"/>
              </a:defRPr>
            </a:lvl3pPr>
            <a:lvl4pPr>
              <a:defRPr sz="1800">
                <a:latin typeface="Century Gothic" pitchFamily="34" charset="0"/>
              </a:defRPr>
            </a:lvl4pPr>
            <a:lvl5pPr>
              <a:defRPr sz="1800">
                <a:latin typeface="Century Gothi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5867400" cy="4983163"/>
          </a:xfrm>
        </p:spPr>
        <p:txBody>
          <a:bodyPr>
            <a:normAutofit/>
          </a:bodyPr>
          <a:lstStyle>
            <a:lvl1pPr>
              <a:defRPr sz="3200">
                <a:latin typeface="Century Gothic" pitchFamily="34" charset="0"/>
              </a:defRPr>
            </a:lvl1pPr>
            <a:lvl2pPr>
              <a:defRPr sz="2800">
                <a:latin typeface="Century Gothic" pitchFamily="34" charset="0"/>
              </a:defRPr>
            </a:lvl2pPr>
            <a:lvl3pPr>
              <a:defRPr sz="2400">
                <a:latin typeface="Century Gothic" pitchFamily="34" charset="0"/>
              </a:defRPr>
            </a:lvl3pPr>
            <a:lvl4pPr>
              <a:defRPr sz="2000">
                <a:latin typeface="Century Gothic" pitchFamily="34" charset="0"/>
              </a:defRPr>
            </a:lvl4pPr>
            <a:lvl5pPr>
              <a:defRPr sz="2000">
                <a:latin typeface="Century Gothi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6629400"/>
            <a:ext cx="4800600" cy="228600"/>
          </a:xfrm>
          <a:prstGeom prst="rect">
            <a:avLst/>
          </a:prstGeom>
        </p:spPr>
        <p:txBody>
          <a:bodyPr/>
          <a:lstStyle>
            <a:lvl1pPr algn="ctr">
              <a:defRPr sz="1100" i="0" cap="small" spc="40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21599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 baseline="0">
                <a:latin typeface="Candara" pitchFamily="34" charset="0"/>
              </a:defRPr>
            </a:lvl1pPr>
            <a:lvl2pPr>
              <a:defRPr sz="3200" baseline="0">
                <a:latin typeface="Candara" pitchFamily="34" charset="0"/>
              </a:defRPr>
            </a:lvl2pPr>
            <a:lvl3pPr>
              <a:defRPr sz="2800" baseline="0">
                <a:latin typeface="Candara" pitchFamily="34" charset="0"/>
              </a:defRPr>
            </a:lvl3pPr>
            <a:lvl4pPr>
              <a:defRPr sz="2400" baseline="0">
                <a:latin typeface="Candara" pitchFamily="34" charset="0"/>
              </a:defRPr>
            </a:lvl4pPr>
            <a:lvl5pPr>
              <a:defRPr sz="2400" baseline="0">
                <a:latin typeface="Candar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6629400"/>
            <a:ext cx="4800600" cy="228600"/>
          </a:xfrm>
          <a:prstGeom prst="rect">
            <a:avLst/>
          </a:prstGeom>
        </p:spPr>
        <p:txBody>
          <a:bodyPr/>
          <a:lstStyle>
            <a:lvl1pPr algn="ctr">
              <a:defRPr sz="1100" i="0" cap="small" spc="40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93089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2019300"/>
            <a:ext cx="3086100" cy="3573463"/>
          </a:xfrm>
        </p:spPr>
        <p:txBody>
          <a:bodyPr/>
          <a:lstStyle>
            <a:lvl1pPr>
              <a:defRPr sz="2800">
                <a:latin typeface="Century Gothic" pitchFamily="34" charset="0"/>
              </a:defRPr>
            </a:lvl1pPr>
            <a:lvl2pPr>
              <a:defRPr sz="2400">
                <a:latin typeface="Century Gothic" pitchFamily="34" charset="0"/>
              </a:defRPr>
            </a:lvl2pPr>
            <a:lvl3pPr>
              <a:defRPr sz="2000">
                <a:latin typeface="Century Gothic" pitchFamily="34" charset="0"/>
              </a:defRPr>
            </a:lvl3pPr>
            <a:lvl4pPr>
              <a:defRPr sz="1800">
                <a:latin typeface="Century Gothic" pitchFamily="34" charset="0"/>
              </a:defRPr>
            </a:lvl4pPr>
            <a:lvl5pPr>
              <a:defRPr sz="1800">
                <a:latin typeface="Century Gothi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5867400" cy="4983163"/>
          </a:xfrm>
        </p:spPr>
        <p:txBody>
          <a:bodyPr>
            <a:normAutofit/>
          </a:bodyPr>
          <a:lstStyle>
            <a:lvl1pPr>
              <a:defRPr sz="3200">
                <a:latin typeface="Century Gothic" pitchFamily="34" charset="0"/>
              </a:defRPr>
            </a:lvl1pPr>
            <a:lvl2pPr>
              <a:defRPr sz="2800">
                <a:latin typeface="Century Gothic" pitchFamily="34" charset="0"/>
              </a:defRPr>
            </a:lvl2pPr>
            <a:lvl3pPr>
              <a:defRPr sz="2400">
                <a:latin typeface="Century Gothic" pitchFamily="34" charset="0"/>
              </a:defRPr>
            </a:lvl3pPr>
            <a:lvl4pPr>
              <a:defRPr sz="2000">
                <a:latin typeface="Century Gothic" pitchFamily="34" charset="0"/>
              </a:defRPr>
            </a:lvl4pPr>
            <a:lvl5pPr>
              <a:defRPr sz="2000">
                <a:latin typeface="Century Gothi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6629400"/>
            <a:ext cx="4800600" cy="228600"/>
          </a:xfrm>
          <a:prstGeom prst="rect">
            <a:avLst/>
          </a:prstGeom>
        </p:spPr>
        <p:txBody>
          <a:bodyPr/>
          <a:lstStyle>
            <a:lvl1pPr algn="ctr">
              <a:defRPr sz="1100" i="0" cap="small" spc="40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4434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EAA20C-2FFB-44E9-9490-B9BFD72B29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4097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6629400"/>
            <a:ext cx="4800600" cy="228600"/>
          </a:xfrm>
          <a:prstGeom prst="rect">
            <a:avLst/>
          </a:prstGeom>
        </p:spPr>
        <p:txBody>
          <a:bodyPr/>
          <a:lstStyle>
            <a:lvl1pPr algn="ctr">
              <a:defRPr sz="1100" i="0" cap="small" spc="40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7197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6629400"/>
            <a:ext cx="4800600" cy="228600"/>
          </a:xfrm>
          <a:prstGeom prst="rect">
            <a:avLst/>
          </a:prstGeom>
        </p:spPr>
        <p:txBody>
          <a:bodyPr/>
          <a:lstStyle>
            <a:lvl1pPr algn="ctr">
              <a:defRPr sz="1100" i="0" cap="small" spc="40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886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3489" y="0"/>
            <a:ext cx="1140511" cy="771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6629400"/>
            <a:ext cx="4800600" cy="228600"/>
          </a:xfrm>
          <a:prstGeom prst="rect">
            <a:avLst/>
          </a:prstGeom>
        </p:spPr>
        <p:txBody>
          <a:bodyPr/>
          <a:lstStyle>
            <a:lvl1pPr algn="ctr">
              <a:defRPr sz="1100" i="0" cap="small" spc="40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133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48291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EB2B95-EA4E-4992-810B-4F372A161F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25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EB2B95-EA4E-4992-810B-4F372A161F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653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4763" y="5486400"/>
            <a:ext cx="9136063" cy="13716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anchor="ctr">
            <a:normAutofit/>
          </a:bodyPr>
          <a:lstStyle/>
          <a:p>
            <a:pPr algn="r">
              <a:defRPr/>
            </a:pPr>
            <a:endParaRPr lang="en-US" sz="4800" spc="50" dirty="0">
              <a:latin typeface="Candar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938" y="5288340"/>
            <a:ext cx="40052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Tahoma" pitchFamily="34" charset="0"/>
                <a:cs typeface="Tahoma" pitchFamily="34" charset="0"/>
              </a:rPr>
              <a:t>6(21)</a:t>
            </a:r>
            <a:endParaRPr lang="en-US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418306" y="5965795"/>
            <a:ext cx="13589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cap="all" dirty="0">
                <a:solidFill>
                  <a:schemeClr val="bg1">
                    <a:lumMod val="75000"/>
                  </a:schemeClr>
                </a:solidFill>
                <a:latin typeface="Gill Sans MT" pitchFamily="34" charset="0"/>
                <a:ea typeface="+mj-ea"/>
                <a:cs typeface="+mj-cs"/>
              </a:rPr>
              <a:t>Chapter</a:t>
            </a:r>
            <a:endParaRPr lang="en-US" sz="2000" b="1" cap="all" dirty="0">
              <a:solidFill>
                <a:schemeClr val="bg1">
                  <a:lumMod val="75000"/>
                </a:schemeClr>
              </a:solidFill>
              <a:latin typeface="Gill Sans MT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4763" y="4953000"/>
            <a:ext cx="9148763" cy="338137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cap="small" spc="400" dirty="0">
                <a:solidFill>
                  <a:schemeClr val="bg1"/>
                </a:solidFill>
                <a:latin typeface="Tw Cen MT" pitchFamily="34" charset="0"/>
              </a:rPr>
              <a:t>Dynamic PowerPoint™ Slides by Solina Lindahl</a:t>
            </a:r>
          </a:p>
        </p:txBody>
      </p:sp>
      <p:pic>
        <p:nvPicPr>
          <p:cNvPr id="159746" name="Picture 2" descr="C:\Users\solina\Dropbox\Krugman 3e Dynamic PPTs\Krugman 3e material\covers\Krugman3e_Econ_FrontCover.jp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4840941" y="0"/>
            <a:ext cx="4303059" cy="118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1371600" y="5334000"/>
            <a:ext cx="7772400" cy="137160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5400" b="1" i="0" u="none" strike="noStrike" kern="1200" cap="none" spc="100" baseline="0" smtClean="0">
                <a:solidFill>
                  <a:srgbClr val="FF3300"/>
                </a:solidFill>
                <a:effectLst/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en-US" sz="4800" b="1" i="0" u="none" strike="noStrike" kern="1200" cap="none" spc="100" baseline="0" dirty="0" smtClean="0">
                <a:solidFill>
                  <a:srgbClr val="FF3300"/>
                </a:solidFill>
                <a:effectLst/>
                <a:latin typeface="Candara" pitchFamily="34" charset="0"/>
                <a:ea typeface="+mj-ea"/>
                <a:cs typeface="+mj-cs"/>
              </a:rPr>
              <a:t>Macroeconomics: </a:t>
            </a:r>
          </a:p>
          <a:p>
            <a:r>
              <a:rPr lang="en-US" sz="4800" b="1" i="0" u="none" strike="noStrike" kern="1200" cap="none" spc="100" baseline="0" dirty="0" smtClean="0">
                <a:solidFill>
                  <a:srgbClr val="FF3300"/>
                </a:solidFill>
                <a:effectLst/>
                <a:latin typeface="Candara" pitchFamily="34" charset="0"/>
                <a:ea typeface="+mj-ea"/>
                <a:cs typeface="+mj-cs"/>
              </a:rPr>
              <a:t>The Big Picture</a:t>
            </a:r>
            <a:endParaRPr lang="en-US" sz="4000" b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6629400"/>
            <a:ext cx="4800600" cy="228600"/>
          </a:xfrm>
          <a:prstGeom prst="rect">
            <a:avLst/>
          </a:prstGeom>
        </p:spPr>
        <p:txBody>
          <a:bodyPr/>
          <a:lstStyle>
            <a:lvl1pPr algn="ctr">
              <a:defRPr sz="1100" i="0" cap="small" spc="40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6492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4DE6-8B77-400C-8F66-8B96B952C9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6961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slide" Target="../slides/slide3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slide" Target="../slides/slide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slide" Target="../slides/slide3.xml"/><Relationship Id="rId4" Type="http://schemas.openxmlformats.org/officeDocument/2006/relationships/image" Target="../media/image17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8.png"/><Relationship Id="rId4" Type="http://schemas.openxmlformats.org/officeDocument/2006/relationships/slide" Target="../slides/slide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png"/><Relationship Id="rId4" Type="http://schemas.openxmlformats.org/officeDocument/2006/relationships/slide" Target="../slides/slide3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0.xml"/><Relationship Id="rId4" Type="http://schemas.openxmlformats.org/officeDocument/2006/relationships/slide" Target="../slides/slid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30388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6629400"/>
            <a:ext cx="4800600" cy="22860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i="0" cap="small" spc="4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0600" y="120650"/>
            <a:ext cx="8153400" cy="94615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i="1" kern="1200" baseline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tx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tx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tx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r>
              <a:rPr lang="en-US" dirty="0" smtClean="0"/>
              <a:t>Take a look…..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1133"/>
            <a:ext cx="990600" cy="1104743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8462841" y="6168900"/>
            <a:ext cx="609600" cy="625492"/>
          </a:xfrm>
          <a:prstGeom prst="ellipse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8493643" y="6262990"/>
            <a:ext cx="6549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Candara" pitchFamily="34" charset="0"/>
                <a:hlinkClick r:id="rId5" action="ppaction://hlinksldjump"/>
              </a:rPr>
              <a:t>Back to Table of contents</a:t>
            </a:r>
            <a:endParaRPr lang="en-US" sz="800" b="1" dirty="0" smtClean="0">
              <a:latin typeface="Candara" pitchFamily="34" charset="0"/>
            </a:endParaRPr>
          </a:p>
          <a:p>
            <a:endParaRPr lang="en-US" sz="1000" dirty="0">
              <a:latin typeface="Candar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 kern="1200">
          <a:noFill/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Tx/>
        <a:buNone/>
        <a:defRPr sz="3600" b="1" kern="1200" spc="100">
          <a:solidFill>
            <a:schemeClr val="tx1"/>
          </a:solidFill>
          <a:latin typeface="Candara" pitchFamily="34" charset="0"/>
          <a:ea typeface="+mn-ea"/>
          <a:cs typeface="Tahoma" pitchFamily="34" charset="0"/>
        </a:defRPr>
      </a:lvl1pPr>
      <a:lvl2pPr marL="457200" indent="0" algn="l" rtl="0" eaLnBrk="1" fontAlgn="base" hangingPunct="1">
        <a:spcBef>
          <a:spcPct val="20000"/>
        </a:spcBef>
        <a:spcAft>
          <a:spcPct val="0"/>
        </a:spcAft>
        <a:buFontTx/>
        <a:buNone/>
        <a:defRPr sz="3200" b="1" kern="1200" spc="100">
          <a:solidFill>
            <a:schemeClr val="tx1"/>
          </a:solidFill>
          <a:latin typeface="Candara" pitchFamily="34" charset="0"/>
          <a:ea typeface="+mn-ea"/>
          <a:cs typeface="Tahoma" pitchFamily="34" charset="0"/>
        </a:defRPr>
      </a:lvl2pPr>
      <a:lvl3pPr marL="914400" indent="0" algn="l" rtl="0" eaLnBrk="1" fontAlgn="base" hangingPunct="1">
        <a:spcBef>
          <a:spcPct val="20000"/>
        </a:spcBef>
        <a:spcAft>
          <a:spcPct val="0"/>
        </a:spcAft>
        <a:buFontTx/>
        <a:buNone/>
        <a:defRPr sz="2800" b="1" kern="1200" spc="100">
          <a:solidFill>
            <a:schemeClr val="tx1"/>
          </a:solidFill>
          <a:latin typeface="Candara" pitchFamily="34" charset="0"/>
          <a:ea typeface="+mn-ea"/>
          <a:cs typeface="Tahoma" pitchFamily="34" charset="0"/>
        </a:defRPr>
      </a:lvl3pPr>
      <a:lvl4pPr marL="1371600" indent="0" algn="l" rtl="0" eaLnBrk="1" fontAlgn="base" hangingPunct="1">
        <a:spcBef>
          <a:spcPct val="20000"/>
        </a:spcBef>
        <a:spcAft>
          <a:spcPct val="0"/>
        </a:spcAft>
        <a:buFontTx/>
        <a:buNone/>
        <a:defRPr sz="2400" b="1" kern="1200" spc="100">
          <a:solidFill>
            <a:schemeClr val="tx1"/>
          </a:solidFill>
          <a:latin typeface="Candara" pitchFamily="34" charset="0"/>
          <a:ea typeface="+mn-ea"/>
          <a:cs typeface="Tahoma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Tx/>
        <a:buNone/>
        <a:defRPr sz="2400" b="1" kern="1200" spc="100">
          <a:solidFill>
            <a:schemeClr val="tx1"/>
          </a:solidFill>
          <a:latin typeface="Candar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5">
              <a:lumMod val="20000"/>
              <a:lumOff val="80000"/>
              <a:alpha val="44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8392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127000" cmpd="sng">
            <a:solidFill>
              <a:schemeClr val="tx2">
                <a:lumMod val="20000"/>
                <a:lumOff val="80000"/>
                <a:alpha val="71000"/>
              </a:schemeClr>
            </a:solidFill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462841" y="6168900"/>
            <a:ext cx="609600" cy="625492"/>
          </a:xfrm>
          <a:prstGeom prst="ellipse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8493643" y="6262990"/>
            <a:ext cx="6549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Candara" pitchFamily="34" charset="0"/>
                <a:hlinkClick r:id="rId5" action="ppaction://hlinksldjump"/>
              </a:rPr>
              <a:t>Back to Table of contents</a:t>
            </a:r>
            <a:endParaRPr lang="en-US" sz="800" b="1" dirty="0" smtClean="0">
              <a:latin typeface="Candara" pitchFamily="34" charset="0"/>
            </a:endParaRPr>
          </a:p>
          <a:p>
            <a:endParaRPr lang="en-US" sz="1000" dirty="0">
              <a:latin typeface="Candara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6629400"/>
            <a:ext cx="4800600" cy="228600"/>
          </a:xfrm>
          <a:prstGeom prst="rect">
            <a:avLst/>
          </a:prstGeom>
        </p:spPr>
        <p:txBody>
          <a:bodyPr/>
          <a:lstStyle>
            <a:lvl1pPr algn="ctr">
              <a:defRPr sz="1100" i="0" cap="small" spc="40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468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4400" b="1" kern="1200" spc="-200" baseline="0">
          <a:solidFill>
            <a:schemeClr val="accent6">
              <a:lumMod val="75000"/>
            </a:schemeClr>
          </a:solidFill>
          <a:latin typeface="Candara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3200" b="1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Tx/>
        <a:buNone/>
        <a:defRPr sz="2800" b="1" kern="1200">
          <a:solidFill>
            <a:schemeClr val="tx1"/>
          </a:solidFill>
          <a:latin typeface="Candara" pitchFamily="34" charset="0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Tx/>
        <a:buNone/>
        <a:defRPr sz="2400" b="1" kern="1200">
          <a:solidFill>
            <a:schemeClr val="tx1"/>
          </a:solidFill>
          <a:latin typeface="Candara" pitchFamily="34" charset="0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722437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6629400"/>
            <a:ext cx="4800600" cy="228600"/>
          </a:xfrm>
          <a:prstGeom prst="rect">
            <a:avLst/>
          </a:prstGeom>
        </p:spPr>
        <p:txBody>
          <a:bodyPr/>
          <a:lstStyle>
            <a:lvl1pPr algn="ctr">
              <a:defRPr sz="1100" i="0" cap="small" spc="40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576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44DE6-8B77-400C-8F66-8B96B952C9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6629400"/>
            <a:ext cx="4800600" cy="228600"/>
          </a:xfrm>
          <a:prstGeom prst="rect">
            <a:avLst/>
          </a:prstGeom>
        </p:spPr>
        <p:txBody>
          <a:bodyPr/>
          <a:lstStyle>
            <a:lvl1pPr algn="ctr">
              <a:defRPr sz="1100" i="0" cap="small" spc="40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87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80E936-C63C-43A2-9E7F-B6560F6378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6629400"/>
            <a:ext cx="4800600" cy="228600"/>
          </a:xfrm>
          <a:prstGeom prst="rect">
            <a:avLst/>
          </a:prstGeom>
        </p:spPr>
        <p:txBody>
          <a:bodyPr/>
          <a:lstStyle>
            <a:lvl1pPr algn="ctr">
              <a:defRPr sz="1100" i="0" cap="small" spc="4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ndara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Tx/>
        <a:buNone/>
        <a:defRPr sz="3600" b="1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457200" indent="0" algn="l" rtl="0" eaLnBrk="1" fontAlgn="base" hangingPunct="1">
        <a:spcBef>
          <a:spcPct val="20000"/>
        </a:spcBef>
        <a:spcAft>
          <a:spcPct val="0"/>
        </a:spcAft>
        <a:buFontTx/>
        <a:buNone/>
        <a:defRPr sz="3200" b="1" kern="1200">
          <a:solidFill>
            <a:schemeClr val="tx1"/>
          </a:solidFill>
          <a:latin typeface="Candara" pitchFamily="34" charset="0"/>
          <a:ea typeface="+mn-ea"/>
          <a:cs typeface="+mn-cs"/>
        </a:defRPr>
      </a:lvl2pPr>
      <a:lvl3pPr marL="914400" indent="0" algn="l" rtl="0" eaLnBrk="1" fontAlgn="base" hangingPunct="1">
        <a:spcBef>
          <a:spcPct val="20000"/>
        </a:spcBef>
        <a:spcAft>
          <a:spcPct val="0"/>
        </a:spcAft>
        <a:buFontTx/>
        <a:buNone/>
        <a:defRPr sz="2800" b="1" kern="1200">
          <a:solidFill>
            <a:schemeClr val="tx1"/>
          </a:solidFill>
          <a:latin typeface="Candara" pitchFamily="34" charset="0"/>
          <a:ea typeface="+mn-ea"/>
          <a:cs typeface="+mn-cs"/>
        </a:defRPr>
      </a:lvl3pPr>
      <a:lvl4pPr marL="1371600" indent="0" algn="l" rtl="0" eaLnBrk="1" fontAlgn="base" hangingPunct="1">
        <a:spcBef>
          <a:spcPct val="20000"/>
        </a:spcBef>
        <a:spcAft>
          <a:spcPct val="0"/>
        </a:spcAft>
        <a:buFontTx/>
        <a:buNone/>
        <a:defRPr sz="2400" b="1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Tx/>
        <a:buNone/>
        <a:defRPr sz="2400" b="1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0" y="0"/>
            <a:ext cx="7543800" cy="1161633"/>
          </a:xfrm>
          <a:prstGeom prst="rightArrow">
            <a:avLst>
              <a:gd name="adj1" fmla="val 50000"/>
              <a:gd name="adj2" fmla="val 7874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spc="60" dirty="0" smtClean="0">
                <a:ln w="9000" cmpd="sng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Century Gothic" pitchFamily="34" charset="0"/>
                <a:cs typeface="Courier New" pitchFamily="49" charset="0"/>
              </a:rPr>
              <a:t>Active Learning: Practice</a:t>
            </a:r>
            <a:endParaRPr lang="en-US" sz="3200" b="1" spc="60" dirty="0">
              <a:ln w="9000" cmpd="sng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Century Gothic" pitchFamily="34" charset="0"/>
              <a:cs typeface="Courier New" pitchFamily="49" charset="0"/>
            </a:endParaRPr>
          </a:p>
        </p:txBody>
      </p:sp>
      <p:pic>
        <p:nvPicPr>
          <p:cNvPr id="12292" name="Picture 11" descr="Pencil_8160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95042" y="47416"/>
            <a:ext cx="224895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295400"/>
            <a:ext cx="8458200" cy="506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Oval 12"/>
          <p:cNvSpPr/>
          <p:nvPr/>
        </p:nvSpPr>
        <p:spPr>
          <a:xfrm>
            <a:off x="8462841" y="6168900"/>
            <a:ext cx="609600" cy="625492"/>
          </a:xfrm>
          <a:prstGeom prst="ellipse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8493643" y="6262990"/>
            <a:ext cx="6549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Candara" pitchFamily="34" charset="0"/>
                <a:hlinkClick r:id="rId5" action="ppaction://hlinksldjump"/>
              </a:rPr>
              <a:t>Back to Table of contents</a:t>
            </a:r>
            <a:endParaRPr lang="en-US" sz="800" b="1" dirty="0" smtClean="0">
              <a:latin typeface="Candara" pitchFamily="34" charset="0"/>
            </a:endParaRPr>
          </a:p>
          <a:p>
            <a:endParaRPr lang="en-US" sz="1000" dirty="0">
              <a:latin typeface="Candara" pitchFamily="34" charset="0"/>
            </a:endParaRPr>
          </a:p>
        </p:txBody>
      </p:sp>
      <p:sp>
        <p:nvSpPr>
          <p:cNvPr id="8" name="Right Arrow 7">
            <a:hlinkClick r:id="" action="ppaction://noaction"/>
          </p:cNvPr>
          <p:cNvSpPr/>
          <p:nvPr/>
        </p:nvSpPr>
        <p:spPr>
          <a:xfrm>
            <a:off x="0" y="6081474"/>
            <a:ext cx="1524000" cy="776526"/>
          </a:xfrm>
          <a:prstGeom prst="rightArrow">
            <a:avLst>
              <a:gd name="adj1" fmla="val 47162"/>
              <a:gd name="adj2" fmla="val 4858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b="1" spc="60" dirty="0" smtClean="0">
              <a:ln w="9000" cmpd="sng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Century Gothic" pitchFamily="34" charset="0"/>
              <a:cs typeface="Courier New" pitchFamily="49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b="1" spc="60" dirty="0">
              <a:ln w="9000" cmpd="sng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Century Gothic" pitchFamily="34" charset="0"/>
              <a:cs typeface="Courier New" pitchFamily="49" charset="0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6629400"/>
            <a:ext cx="4800600" cy="228600"/>
          </a:xfrm>
          <a:prstGeom prst="rect">
            <a:avLst/>
          </a:prstGeom>
        </p:spPr>
        <p:txBody>
          <a:bodyPr/>
          <a:lstStyle>
            <a:lvl1pPr algn="ctr">
              <a:defRPr sz="1100" i="0" cap="small" spc="40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 kern="1200">
          <a:noFill/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Tx/>
        <a:buNone/>
        <a:defRPr sz="3600" b="1" kern="1200" spc="100">
          <a:solidFill>
            <a:schemeClr val="tx1"/>
          </a:solidFill>
          <a:latin typeface="Candara" pitchFamily="34" charset="0"/>
          <a:ea typeface="+mn-ea"/>
          <a:cs typeface="Tahoma" pitchFamily="34" charset="0"/>
        </a:defRPr>
      </a:lvl1pPr>
      <a:lvl2pPr marL="457200" indent="0" algn="l" rtl="0" eaLnBrk="1" fontAlgn="base" hangingPunct="1">
        <a:spcBef>
          <a:spcPct val="20000"/>
        </a:spcBef>
        <a:spcAft>
          <a:spcPct val="0"/>
        </a:spcAft>
        <a:buFontTx/>
        <a:buNone/>
        <a:defRPr sz="3200" b="1" kern="1200" spc="100">
          <a:solidFill>
            <a:schemeClr val="tx1"/>
          </a:solidFill>
          <a:latin typeface="Candara" pitchFamily="34" charset="0"/>
          <a:ea typeface="+mn-ea"/>
          <a:cs typeface="Tahoma" pitchFamily="34" charset="0"/>
        </a:defRPr>
      </a:lvl2pPr>
      <a:lvl3pPr marL="914400" indent="0" algn="l" rtl="0" eaLnBrk="1" fontAlgn="base" hangingPunct="1">
        <a:spcBef>
          <a:spcPct val="20000"/>
        </a:spcBef>
        <a:spcAft>
          <a:spcPct val="0"/>
        </a:spcAft>
        <a:buFontTx/>
        <a:buNone/>
        <a:defRPr sz="2800" b="1" kern="1200" spc="100">
          <a:solidFill>
            <a:schemeClr val="tx1"/>
          </a:solidFill>
          <a:latin typeface="Candara" pitchFamily="34" charset="0"/>
          <a:ea typeface="+mn-ea"/>
          <a:cs typeface="Tahoma" pitchFamily="34" charset="0"/>
        </a:defRPr>
      </a:lvl3pPr>
      <a:lvl4pPr marL="1371600" indent="0" algn="l" rtl="0" eaLnBrk="1" fontAlgn="base" hangingPunct="1">
        <a:spcBef>
          <a:spcPct val="20000"/>
        </a:spcBef>
        <a:spcAft>
          <a:spcPct val="0"/>
        </a:spcAft>
        <a:buFontTx/>
        <a:buNone/>
        <a:defRPr sz="2400" b="1" kern="1200" spc="100">
          <a:solidFill>
            <a:schemeClr val="tx1"/>
          </a:solidFill>
          <a:latin typeface="Candara" pitchFamily="34" charset="0"/>
          <a:ea typeface="+mn-ea"/>
          <a:cs typeface="Tahoma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Tx/>
        <a:buNone/>
        <a:defRPr sz="2400" b="1" kern="1200" spc="100">
          <a:solidFill>
            <a:schemeClr val="tx1"/>
          </a:solidFill>
          <a:latin typeface="Candar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0" y="0"/>
            <a:ext cx="7543800" cy="1161633"/>
          </a:xfrm>
          <a:prstGeom prst="rightArrow">
            <a:avLst>
              <a:gd name="adj1" fmla="val 50000"/>
              <a:gd name="adj2" fmla="val 7874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spc="60" dirty="0" smtClean="0">
                <a:ln w="9000" cmpd="sng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Century Gothic" pitchFamily="34" charset="0"/>
                <a:cs typeface="Courier New" pitchFamily="49" charset="0"/>
              </a:rPr>
              <a:t>Active Learning: Application</a:t>
            </a:r>
            <a:endParaRPr lang="en-US" sz="3200" b="1" spc="60" dirty="0">
              <a:ln w="9000" cmpd="sng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Century Gothic" pitchFamily="34" charset="0"/>
              <a:cs typeface="Courier New" pitchFamily="49" charset="0"/>
            </a:endParaRPr>
          </a:p>
        </p:txBody>
      </p:sp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295400"/>
            <a:ext cx="8458200" cy="506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Oval 9"/>
          <p:cNvSpPr/>
          <p:nvPr/>
        </p:nvSpPr>
        <p:spPr>
          <a:xfrm>
            <a:off x="8462841" y="6168900"/>
            <a:ext cx="609600" cy="625492"/>
          </a:xfrm>
          <a:prstGeom prst="ellipse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8493643" y="6262990"/>
            <a:ext cx="6549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Candara" pitchFamily="34" charset="0"/>
                <a:hlinkClick r:id="rId4" action="ppaction://hlinksldjump"/>
              </a:rPr>
              <a:t>Back to Table of contents</a:t>
            </a:r>
            <a:endParaRPr lang="en-US" sz="800" b="1" dirty="0" smtClean="0">
              <a:latin typeface="Candara" pitchFamily="34" charset="0"/>
            </a:endParaRPr>
          </a:p>
          <a:p>
            <a:endParaRPr lang="en-US" sz="1000" dirty="0">
              <a:latin typeface="Candar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34184" y="304800"/>
            <a:ext cx="160981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>
            <a:hlinkClick r:id="" action="ppaction://noaction"/>
          </p:cNvPr>
          <p:cNvSpPr/>
          <p:nvPr/>
        </p:nvSpPr>
        <p:spPr>
          <a:xfrm>
            <a:off x="0" y="6081474"/>
            <a:ext cx="1524000" cy="776526"/>
          </a:xfrm>
          <a:prstGeom prst="rightArrow">
            <a:avLst>
              <a:gd name="adj1" fmla="val 47162"/>
              <a:gd name="adj2" fmla="val 4858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b="1" spc="60" dirty="0" smtClean="0">
              <a:ln w="9000" cmpd="sng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Century Gothic" pitchFamily="34" charset="0"/>
              <a:cs typeface="Courier New" pitchFamily="49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b="1" spc="60" dirty="0">
              <a:ln w="9000" cmpd="sng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Century Gothic" pitchFamily="34" charset="0"/>
              <a:cs typeface="Courier New" pitchFamily="49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6629400"/>
            <a:ext cx="4800600" cy="228600"/>
          </a:xfrm>
          <a:prstGeom prst="rect">
            <a:avLst/>
          </a:prstGeom>
        </p:spPr>
        <p:txBody>
          <a:bodyPr/>
          <a:lstStyle>
            <a:lvl1pPr algn="ctr">
              <a:defRPr sz="1100" i="0" cap="small" spc="40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513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 kern="1200">
          <a:noFill/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Tx/>
        <a:buNone/>
        <a:defRPr sz="3600" b="1" kern="1200" spc="100">
          <a:solidFill>
            <a:schemeClr val="tx1"/>
          </a:solidFill>
          <a:latin typeface="Candara" pitchFamily="34" charset="0"/>
          <a:ea typeface="+mn-ea"/>
          <a:cs typeface="Tahoma" pitchFamily="34" charset="0"/>
        </a:defRPr>
      </a:lvl1pPr>
      <a:lvl2pPr marL="457200" indent="0" algn="l" rtl="0" eaLnBrk="1" fontAlgn="base" hangingPunct="1">
        <a:spcBef>
          <a:spcPct val="20000"/>
        </a:spcBef>
        <a:spcAft>
          <a:spcPct val="0"/>
        </a:spcAft>
        <a:buFontTx/>
        <a:buNone/>
        <a:defRPr sz="3200" b="1" kern="1200" spc="100">
          <a:solidFill>
            <a:schemeClr val="tx1"/>
          </a:solidFill>
          <a:latin typeface="Candara" pitchFamily="34" charset="0"/>
          <a:ea typeface="+mn-ea"/>
          <a:cs typeface="Tahoma" pitchFamily="34" charset="0"/>
        </a:defRPr>
      </a:lvl2pPr>
      <a:lvl3pPr marL="914400" indent="0" algn="l" rtl="0" eaLnBrk="1" fontAlgn="base" hangingPunct="1">
        <a:spcBef>
          <a:spcPct val="20000"/>
        </a:spcBef>
        <a:spcAft>
          <a:spcPct val="0"/>
        </a:spcAft>
        <a:buFontTx/>
        <a:buNone/>
        <a:defRPr sz="2800" b="1" kern="1200" spc="100">
          <a:solidFill>
            <a:schemeClr val="tx1"/>
          </a:solidFill>
          <a:latin typeface="Candara" pitchFamily="34" charset="0"/>
          <a:ea typeface="+mn-ea"/>
          <a:cs typeface="Tahoma" pitchFamily="34" charset="0"/>
        </a:defRPr>
      </a:lvl3pPr>
      <a:lvl4pPr marL="1371600" indent="0" algn="l" rtl="0" eaLnBrk="1" fontAlgn="base" hangingPunct="1">
        <a:spcBef>
          <a:spcPct val="20000"/>
        </a:spcBef>
        <a:spcAft>
          <a:spcPct val="0"/>
        </a:spcAft>
        <a:buFontTx/>
        <a:buNone/>
        <a:defRPr sz="2400" b="1" kern="1200" spc="100">
          <a:solidFill>
            <a:schemeClr val="tx1"/>
          </a:solidFill>
          <a:latin typeface="Candara" pitchFamily="34" charset="0"/>
          <a:ea typeface="+mn-ea"/>
          <a:cs typeface="Tahoma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Tx/>
        <a:buNone/>
        <a:defRPr sz="2400" b="1" kern="1200" spc="100">
          <a:solidFill>
            <a:schemeClr val="tx1"/>
          </a:solidFill>
          <a:latin typeface="Candar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43800" y="0"/>
            <a:ext cx="1600200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9" name="Right Arrow 8"/>
          <p:cNvSpPr/>
          <p:nvPr/>
        </p:nvSpPr>
        <p:spPr>
          <a:xfrm>
            <a:off x="0" y="0"/>
            <a:ext cx="7543800" cy="1161633"/>
          </a:xfrm>
          <a:prstGeom prst="rightArrow">
            <a:avLst>
              <a:gd name="adj1" fmla="val 50000"/>
              <a:gd name="adj2" fmla="val 7874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spc="60" dirty="0" smtClean="0">
                <a:ln w="9000" cmpd="sng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Century Gothic" pitchFamily="34" charset="0"/>
                <a:cs typeface="Courier New" pitchFamily="49" charset="0"/>
              </a:rPr>
              <a:t>Active Learning: Discussion</a:t>
            </a:r>
            <a:endParaRPr lang="en-US" sz="3200" b="1" spc="60" dirty="0">
              <a:ln w="9000" cmpd="sng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Century Gothic" pitchFamily="34" charset="0"/>
              <a:cs typeface="Courier New" pitchFamily="49" charset="0"/>
            </a:endParaRPr>
          </a:p>
        </p:txBody>
      </p:sp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295400"/>
            <a:ext cx="8458200" cy="506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Oval 12"/>
          <p:cNvSpPr/>
          <p:nvPr/>
        </p:nvSpPr>
        <p:spPr>
          <a:xfrm>
            <a:off x="8462841" y="6168900"/>
            <a:ext cx="609600" cy="625492"/>
          </a:xfrm>
          <a:prstGeom prst="ellipse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8493643" y="6262990"/>
            <a:ext cx="6549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Candara" pitchFamily="34" charset="0"/>
                <a:hlinkClick r:id="rId4" action="ppaction://hlinksldjump"/>
              </a:rPr>
              <a:t>Back to Table of contents</a:t>
            </a:r>
            <a:endParaRPr lang="en-US" sz="800" b="1" dirty="0" smtClean="0">
              <a:latin typeface="Candara" pitchFamily="34" charset="0"/>
            </a:endParaRPr>
          </a:p>
          <a:p>
            <a:endParaRPr lang="en-US" sz="1000" dirty="0">
              <a:latin typeface="Candara" pitchFamily="34" charset="0"/>
            </a:endParaRPr>
          </a:p>
        </p:txBody>
      </p:sp>
      <p:pic>
        <p:nvPicPr>
          <p:cNvPr id="2" name="Picture 2" descr="Man thinking"/>
          <p:cNvPicPr>
            <a:picLocks noChangeAspect="1" noChangeArrowheads="1"/>
          </p:cNvPicPr>
          <p:nvPr/>
        </p:nvPicPr>
        <p:blipFill rotWithShape="1">
          <a:blip r:embed="rId5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 flipH="1">
            <a:off x="7536595" y="108569"/>
            <a:ext cx="780664" cy="838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an thinking"/>
          <p:cNvPicPr>
            <a:picLocks noChangeAspect="1" noChangeArrowheads="1"/>
          </p:cNvPicPr>
          <p:nvPr/>
        </p:nvPicPr>
        <p:blipFill rotWithShape="1">
          <a:blip r:embed="rId5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8370066" y="108568"/>
            <a:ext cx="780664" cy="838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>
            <a:hlinkClick r:id="" action="ppaction://noaction"/>
          </p:cNvPr>
          <p:cNvSpPr/>
          <p:nvPr/>
        </p:nvSpPr>
        <p:spPr>
          <a:xfrm>
            <a:off x="0" y="6081474"/>
            <a:ext cx="1524000" cy="776526"/>
          </a:xfrm>
          <a:prstGeom prst="rightArrow">
            <a:avLst>
              <a:gd name="adj1" fmla="val 47162"/>
              <a:gd name="adj2" fmla="val 4858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b="1" spc="60" dirty="0" smtClean="0">
              <a:ln w="9000" cmpd="sng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Century Gothic" pitchFamily="34" charset="0"/>
              <a:cs typeface="Courier New" pitchFamily="49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b="1" spc="60" dirty="0">
              <a:ln w="9000" cmpd="sng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Century Gothic" pitchFamily="34" charset="0"/>
              <a:cs typeface="Courier New" pitchFamily="49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6629400"/>
            <a:ext cx="4800600" cy="228600"/>
          </a:xfrm>
          <a:prstGeom prst="rect">
            <a:avLst/>
          </a:prstGeom>
        </p:spPr>
        <p:txBody>
          <a:bodyPr/>
          <a:lstStyle>
            <a:lvl1pPr algn="ctr">
              <a:defRPr sz="1100" i="0" cap="small" spc="40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945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 kern="1200">
          <a:noFill/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Century Gothic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Tx/>
        <a:buNone/>
        <a:defRPr sz="3600" b="1" kern="1200" spc="100">
          <a:solidFill>
            <a:schemeClr val="tx1"/>
          </a:solidFill>
          <a:latin typeface="Candara" pitchFamily="34" charset="0"/>
          <a:ea typeface="+mn-ea"/>
          <a:cs typeface="Tahoma" pitchFamily="34" charset="0"/>
        </a:defRPr>
      </a:lvl1pPr>
      <a:lvl2pPr marL="457200" indent="0" algn="l" rtl="0" eaLnBrk="1" fontAlgn="base" hangingPunct="1">
        <a:spcBef>
          <a:spcPct val="20000"/>
        </a:spcBef>
        <a:spcAft>
          <a:spcPct val="0"/>
        </a:spcAft>
        <a:buFontTx/>
        <a:buNone/>
        <a:defRPr sz="3200" b="1" kern="1200" spc="100">
          <a:solidFill>
            <a:schemeClr val="tx1"/>
          </a:solidFill>
          <a:latin typeface="Candara" pitchFamily="34" charset="0"/>
          <a:ea typeface="+mn-ea"/>
          <a:cs typeface="Tahoma" pitchFamily="34" charset="0"/>
        </a:defRPr>
      </a:lvl2pPr>
      <a:lvl3pPr marL="914400" indent="0" algn="l" rtl="0" eaLnBrk="1" fontAlgn="base" hangingPunct="1">
        <a:spcBef>
          <a:spcPct val="20000"/>
        </a:spcBef>
        <a:spcAft>
          <a:spcPct val="0"/>
        </a:spcAft>
        <a:buFontTx/>
        <a:buNone/>
        <a:defRPr sz="2800" b="1" kern="1200" spc="100">
          <a:solidFill>
            <a:schemeClr val="tx1"/>
          </a:solidFill>
          <a:latin typeface="Candara" pitchFamily="34" charset="0"/>
          <a:ea typeface="+mn-ea"/>
          <a:cs typeface="Tahoma" pitchFamily="34" charset="0"/>
        </a:defRPr>
      </a:lvl3pPr>
      <a:lvl4pPr marL="1371600" indent="0" algn="l" rtl="0" eaLnBrk="1" fontAlgn="base" hangingPunct="1">
        <a:spcBef>
          <a:spcPct val="20000"/>
        </a:spcBef>
        <a:spcAft>
          <a:spcPct val="0"/>
        </a:spcAft>
        <a:buFontTx/>
        <a:buNone/>
        <a:defRPr sz="2400" b="1" kern="1200" spc="100">
          <a:solidFill>
            <a:schemeClr val="tx1"/>
          </a:solidFill>
          <a:latin typeface="Candara" pitchFamily="34" charset="0"/>
          <a:ea typeface="+mn-ea"/>
          <a:cs typeface="Tahoma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Tx/>
        <a:buNone/>
        <a:defRPr sz="2400" b="1" kern="1200" spc="100">
          <a:solidFill>
            <a:schemeClr val="tx1"/>
          </a:solidFill>
          <a:latin typeface="Candar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0" y="0"/>
            <a:ext cx="9144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al 9"/>
          <p:cNvSpPr/>
          <p:nvPr/>
        </p:nvSpPr>
        <p:spPr>
          <a:xfrm>
            <a:off x="8462841" y="6168900"/>
            <a:ext cx="609600" cy="625492"/>
          </a:xfrm>
          <a:prstGeom prst="ellipse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8493643" y="6262990"/>
            <a:ext cx="6549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Candara" pitchFamily="34" charset="0"/>
                <a:hlinkClick r:id="rId4" action="ppaction://hlinksldjump"/>
              </a:rPr>
              <a:t>Back to Table of contents</a:t>
            </a:r>
            <a:endParaRPr lang="en-US" sz="800" b="1" dirty="0" smtClean="0">
              <a:latin typeface="Candara" pitchFamily="34" charset="0"/>
            </a:endParaRPr>
          </a:p>
          <a:p>
            <a:endParaRPr lang="en-US" sz="1000" dirty="0">
              <a:latin typeface="Candar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6629400"/>
            <a:ext cx="4800600" cy="228600"/>
          </a:xfrm>
          <a:prstGeom prst="rect">
            <a:avLst/>
          </a:prstGeom>
        </p:spPr>
        <p:txBody>
          <a:bodyPr/>
          <a:lstStyle>
            <a:lvl1pPr algn="ctr">
              <a:defRPr sz="1100" i="0" cap="small" spc="40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558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3600" b="1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Tx/>
        <a:buNone/>
        <a:defRPr sz="3200" b="1" kern="1200">
          <a:solidFill>
            <a:schemeClr val="tx1"/>
          </a:solidFill>
          <a:latin typeface="Candara" pitchFamily="34" charset="0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Tx/>
        <a:buNone/>
        <a:defRPr sz="2800" b="1" kern="1200">
          <a:solidFill>
            <a:schemeClr val="tx1"/>
          </a:solidFill>
          <a:latin typeface="Candara" pitchFamily="34" charset="0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2400" b="1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Tx/>
        <a:buNone/>
        <a:defRPr sz="2400" b="1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smtClean="0"/>
              <a:t>The Economics of “Money Smart”</a:t>
            </a:r>
            <a:endParaRPr lang="en-US" spc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  <a:solidFill>
            <a:schemeClr val="bg1">
              <a:alpha val="87000"/>
            </a:schemeClr>
          </a:solidFill>
        </p:spPr>
        <p:txBody>
          <a:bodyPr>
            <a:noAutofit/>
          </a:bodyPr>
          <a:lstStyle/>
          <a:p>
            <a:r>
              <a:rPr lang="en-US" sz="2800" dirty="0" smtClean="0"/>
              <a:t>Compounding Power: </a:t>
            </a:r>
          </a:p>
          <a:p>
            <a:r>
              <a:rPr lang="en-US" sz="2000" i="1" u="sng" dirty="0" smtClean="0"/>
              <a:t>Time</a:t>
            </a:r>
            <a:r>
              <a:rPr lang="en-US" sz="2000" dirty="0" smtClean="0"/>
              <a:t> Value of Money:   $100 today is not the same as $100 next year.</a:t>
            </a:r>
          </a:p>
          <a:p>
            <a:r>
              <a:rPr lang="en-US" sz="2000" dirty="0" smtClean="0"/>
              <a:t>	- If interest is 10% a year:</a:t>
            </a:r>
          </a:p>
          <a:p>
            <a:r>
              <a:rPr lang="en-US" sz="2000" dirty="0" smtClean="0"/>
              <a:t>	PV=Present Value = Today = $100</a:t>
            </a:r>
          </a:p>
          <a:p>
            <a:r>
              <a:rPr lang="en-US" sz="2000" dirty="0" smtClean="0"/>
              <a:t>	Next year’s Value = $100 +  (10% x 100) = $110</a:t>
            </a:r>
          </a:p>
          <a:p>
            <a:r>
              <a:rPr lang="en-US" sz="2000" dirty="0" smtClean="0"/>
              <a:t>	Two years from now = $110 + (10% x 110) = $121</a:t>
            </a:r>
          </a:p>
          <a:p>
            <a:r>
              <a:rPr lang="en-US" sz="2000" dirty="0" smtClean="0"/>
              <a:t>	Three years from now = $121 = (10% x 121) =  $133.10</a:t>
            </a:r>
          </a:p>
          <a:p>
            <a:r>
              <a:rPr lang="en-US" sz="2000" dirty="0" smtClean="0"/>
              <a:t>	and ….    The value of money grows with time, “Compounded”</a:t>
            </a:r>
          </a:p>
          <a:p>
            <a:r>
              <a:rPr lang="en-US" sz="2000" dirty="0" smtClean="0"/>
              <a:t> 	Compare to Simple interest:  10% x3 = 30% x $100 = $30  interest, not $33.10</a:t>
            </a:r>
          </a:p>
          <a:p>
            <a:r>
              <a:rPr lang="en-US" sz="2000" dirty="0" smtClean="0"/>
              <a:t> F =  $P ( 1+i )^n   </a:t>
            </a:r>
            <a:r>
              <a:rPr lang="en-US" sz="2000" u="sng" dirty="0" smtClean="0">
                <a:sym typeface="Wingdings" pitchFamily="2" charset="2"/>
              </a:rPr>
              <a:t>  Single payment, for a one time value </a:t>
            </a:r>
            <a:r>
              <a:rPr lang="en-US" sz="2000" dirty="0" smtClean="0">
                <a:sym typeface="Wingdings" pitchFamily="2" charset="2"/>
              </a:rPr>
              <a:t>of $100.</a:t>
            </a:r>
          </a:p>
          <a:p>
            <a:r>
              <a:rPr lang="en-US" sz="2000" dirty="0" smtClean="0">
                <a:sym typeface="Wingdings" pitchFamily="2" charset="2"/>
              </a:rPr>
              <a:t>	F = $100 (1 + 0.10)^3 = $133.10</a:t>
            </a:r>
          </a:p>
          <a:p>
            <a:r>
              <a:rPr lang="en-US" sz="2000" u="sng" dirty="0" smtClean="0">
                <a:sym typeface="Wingdings" pitchFamily="2" charset="2"/>
              </a:rPr>
              <a:t>For Multiple payments: </a:t>
            </a:r>
            <a:endParaRPr lang="en-US" sz="2000" u="sng" dirty="0" smtClean="0"/>
          </a:p>
          <a:p>
            <a:r>
              <a:rPr lang="en-US" sz="2000" dirty="0" smtClean="0"/>
              <a:t>PV = Pmt  [ { 1 –  (1+i)^-n } / </a:t>
            </a:r>
            <a:r>
              <a:rPr lang="en-US" sz="2000" dirty="0" err="1" smtClean="0"/>
              <a:t>i</a:t>
            </a:r>
            <a:r>
              <a:rPr lang="en-US" sz="2000" dirty="0" smtClean="0"/>
              <a:t> ] </a:t>
            </a:r>
            <a:r>
              <a:rPr lang="en-US" sz="2000" dirty="0" smtClean="0"/>
              <a:t>		note: Pmt </a:t>
            </a:r>
            <a:r>
              <a:rPr lang="en-US" sz="2000" dirty="0" smtClean="0"/>
              <a:t>= payment or installments)</a:t>
            </a:r>
          </a:p>
          <a:p>
            <a:r>
              <a:rPr lang="en-US" sz="2000" dirty="0" smtClean="0"/>
              <a:t>FV = Pmt  [ { (1+i)^n  - 1 } / </a:t>
            </a:r>
            <a:r>
              <a:rPr lang="en-US" sz="2000" dirty="0" err="1" smtClean="0"/>
              <a:t>i</a:t>
            </a:r>
            <a:r>
              <a:rPr lang="en-US" sz="2000" dirty="0" smtClean="0"/>
              <a:t> ]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7430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smtClean="0"/>
              <a:t>Scenarios</a:t>
            </a:r>
            <a:endParaRPr lang="en-US" spc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  <a:solidFill>
            <a:schemeClr val="bg1">
              <a:alpha val="87000"/>
            </a:schemeClr>
          </a:solidFill>
        </p:spPr>
        <p:txBody>
          <a:bodyPr>
            <a:noAutofit/>
          </a:bodyPr>
          <a:lstStyle/>
          <a:p>
            <a:r>
              <a:rPr lang="en-US" sz="2000" dirty="0" smtClean="0"/>
              <a:t>1) </a:t>
            </a:r>
            <a:r>
              <a:rPr lang="en-US" sz="2400" i="1" dirty="0" smtClean="0"/>
              <a:t>Car Loan</a:t>
            </a:r>
            <a:r>
              <a:rPr lang="en-US" sz="2000" dirty="0" smtClean="0"/>
              <a:t>.   Annie needs a car for transport from home-school-work-home.  A car dealer offered her this plan:  </a:t>
            </a:r>
            <a:r>
              <a:rPr lang="en-US" sz="2000" dirty="0" smtClean="0"/>
              <a:t>option A</a:t>
            </a:r>
            <a:r>
              <a:rPr lang="en-US" sz="2000" dirty="0" smtClean="0"/>
              <a:t>: buy cash for $</a:t>
            </a:r>
            <a:r>
              <a:rPr lang="en-US" sz="2000" dirty="0" smtClean="0"/>
              <a:t>16K</a:t>
            </a:r>
            <a:r>
              <a:rPr lang="en-US" sz="2000" dirty="0" smtClean="0"/>
              <a:t>; or option B: pay down payment of $5,000, and finance the remaining at 1.9%APR pay $230 monthly for 60 months.</a:t>
            </a:r>
            <a:endParaRPr lang="en-US" sz="2000" dirty="0" smtClean="0"/>
          </a:p>
          <a:p>
            <a:r>
              <a:rPr lang="en-US" sz="2000" dirty="0" smtClean="0"/>
              <a:t>2) </a:t>
            </a:r>
            <a:r>
              <a:rPr lang="en-US" sz="2400" i="1" dirty="0" smtClean="0"/>
              <a:t>Home Mortgage</a:t>
            </a:r>
            <a:r>
              <a:rPr lang="en-US" sz="2000" dirty="0" smtClean="0"/>
              <a:t>. Bob and Belle is starting a family, and both agrees that now they could afford to spend a-third of their joint income for a house mortgage.  They are aiming at a $400K house in the neighborhood they like, and they already saved for a total of $80K, enough to pay for the 20% down payment.  </a:t>
            </a:r>
          </a:p>
          <a:p>
            <a:r>
              <a:rPr lang="en-US" sz="2000" dirty="0" smtClean="0"/>
              <a:t>3) </a:t>
            </a:r>
            <a:r>
              <a:rPr lang="en-US" sz="2400" i="1" dirty="0" smtClean="0"/>
              <a:t>Student Loan</a:t>
            </a:r>
            <a:r>
              <a:rPr lang="en-US" sz="2000" dirty="0" smtClean="0"/>
              <a:t>.  Samantha is an Engineer student, she’s taking up a student loan for four years, each year she needs $14,000.  The student loan’s interest is 0% for the first four years while she’s studying, and then 6% each year for 20 years.  </a:t>
            </a:r>
          </a:p>
          <a:p>
            <a:r>
              <a:rPr lang="en-US" sz="2000" dirty="0" smtClean="0"/>
              <a:t>4) </a:t>
            </a:r>
            <a:r>
              <a:rPr lang="en-US" sz="2400" i="1" dirty="0" smtClean="0"/>
              <a:t>Saving &amp; Investment</a:t>
            </a:r>
            <a:r>
              <a:rPr lang="en-US" sz="2000" dirty="0" smtClean="0"/>
              <a:t>. Franklin Templeton offered you a mutual funds that will guarantee for a 6% interest.  You are investing $500 each month for the next 20 years.  </a:t>
            </a:r>
          </a:p>
          <a:p>
            <a:r>
              <a:rPr lang="en-US" sz="2000" dirty="0" smtClean="0"/>
              <a:t>5) </a:t>
            </a:r>
            <a:r>
              <a:rPr lang="en-US" sz="2400" i="1" dirty="0" smtClean="0"/>
              <a:t>Insurance.  </a:t>
            </a:r>
            <a:r>
              <a:rPr lang="en-US" sz="2000" dirty="0" smtClean="0"/>
              <a:t>Cam, a 40-year old Accountant, would like to buy a life insurance, to protect his family; he’s looking into a $1-million value.  According to statistics, his life-expectancy is 85. </a:t>
            </a:r>
          </a:p>
        </p:txBody>
      </p:sp>
    </p:spTree>
    <p:extLst>
      <p:ext uri="{BB962C8B-B14F-4D97-AF65-F5344CB8AC3E}">
        <p14:creationId xmlns:p14="http://schemas.microsoft.com/office/powerpoint/2010/main" xmlns="" val="7430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smtClean="0"/>
              <a:t>Car Loan</a:t>
            </a:r>
            <a:endParaRPr lang="en-US" spc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  <a:solidFill>
            <a:schemeClr val="bg1">
              <a:alpha val="87000"/>
            </a:schemeClr>
          </a:solidFill>
        </p:spPr>
        <p:txBody>
          <a:bodyPr>
            <a:noAutofit/>
          </a:bodyPr>
          <a:lstStyle/>
          <a:p>
            <a:r>
              <a:rPr lang="en-US" sz="2400" i="1" dirty="0" smtClean="0"/>
              <a:t>Car Loan</a:t>
            </a:r>
            <a:r>
              <a:rPr lang="en-US" sz="2000" dirty="0" smtClean="0"/>
              <a:t>.   Annie needs a car for transport from home-school-work-home.  A car dealer offered her this plan: </a:t>
            </a:r>
            <a:r>
              <a:rPr lang="en-US" sz="2000" dirty="0" smtClean="0"/>
              <a:t>option A: buy cash for $16K; or option B: pay down payment of $5,000, and finance the remaining </a:t>
            </a:r>
            <a:r>
              <a:rPr lang="en-US" sz="2000" dirty="0" smtClean="0"/>
              <a:t>$11,000, at </a:t>
            </a:r>
            <a:r>
              <a:rPr lang="en-US" sz="2000" dirty="0" smtClean="0"/>
              <a:t>1.9%APR pay $230 </a:t>
            </a:r>
            <a:r>
              <a:rPr lang="en-US" sz="2000" dirty="0" smtClean="0"/>
              <a:t>monthly for 60 months (5 years).</a:t>
            </a:r>
          </a:p>
          <a:p>
            <a:endParaRPr lang="en-US" sz="2000" dirty="0" smtClean="0"/>
          </a:p>
          <a:p>
            <a:r>
              <a:rPr lang="en-US" sz="2000" dirty="0" smtClean="0"/>
              <a:t>  APR = annual rate: 1.9%=0.019; monthly rate: 0.019/12 = 0.001583</a:t>
            </a:r>
          </a:p>
          <a:p>
            <a:r>
              <a:rPr lang="en-US" sz="2000" dirty="0" smtClean="0"/>
              <a:t>PV </a:t>
            </a:r>
            <a:r>
              <a:rPr lang="en-US" sz="2000" dirty="0" smtClean="0"/>
              <a:t>= Pmt  [ { 1 –  (1+i)^-n } / </a:t>
            </a:r>
            <a:r>
              <a:rPr lang="en-US" sz="2000" dirty="0" err="1" smtClean="0"/>
              <a:t>i</a:t>
            </a:r>
            <a:r>
              <a:rPr lang="en-US" sz="2000" dirty="0" smtClean="0"/>
              <a:t> ]   </a:t>
            </a:r>
          </a:p>
          <a:p>
            <a:r>
              <a:rPr lang="en-US" sz="2000" dirty="0" smtClean="0"/>
              <a:t>    	= </a:t>
            </a:r>
            <a:r>
              <a:rPr lang="en-US" sz="2000" dirty="0" smtClean="0"/>
              <a:t>$</a:t>
            </a:r>
            <a:r>
              <a:rPr lang="en-US" sz="2000" dirty="0" smtClean="0"/>
              <a:t>230</a:t>
            </a:r>
            <a:r>
              <a:rPr lang="en-US" sz="2000" dirty="0" smtClean="0"/>
              <a:t> </a:t>
            </a:r>
            <a:r>
              <a:rPr lang="en-US" sz="2000" dirty="0" smtClean="0"/>
              <a:t>[ { 1 –  (</a:t>
            </a:r>
            <a:r>
              <a:rPr lang="en-US" sz="2000" dirty="0" smtClean="0"/>
              <a:t>1+0.001583)^-60 </a:t>
            </a:r>
            <a:r>
              <a:rPr lang="en-US" sz="2000" dirty="0" smtClean="0"/>
              <a:t>} / </a:t>
            </a:r>
            <a:r>
              <a:rPr lang="en-US" sz="2000" dirty="0" smtClean="0"/>
              <a:t>0.001583]  </a:t>
            </a:r>
            <a:endParaRPr lang="en-US" sz="2000" dirty="0" smtClean="0"/>
          </a:p>
          <a:p>
            <a:r>
              <a:rPr lang="en-US" sz="2000" dirty="0" smtClean="0"/>
              <a:t>     	= </a:t>
            </a:r>
            <a:r>
              <a:rPr lang="en-US" sz="2000" dirty="0" smtClean="0"/>
              <a:t>$</a:t>
            </a:r>
            <a:r>
              <a:rPr lang="en-US" sz="2000" dirty="0" smtClean="0"/>
              <a:t>230</a:t>
            </a:r>
            <a:r>
              <a:rPr lang="en-US" sz="2000" dirty="0" smtClean="0"/>
              <a:t> </a:t>
            </a:r>
            <a:r>
              <a:rPr lang="en-US" sz="2000" dirty="0" smtClean="0"/>
              <a:t>x </a:t>
            </a:r>
            <a:r>
              <a:rPr lang="en-US" sz="2000" dirty="0" smtClean="0"/>
              <a:t>57.1956</a:t>
            </a:r>
            <a:endParaRPr lang="en-US" sz="2000" dirty="0" smtClean="0"/>
          </a:p>
          <a:p>
            <a:r>
              <a:rPr lang="en-US" sz="2000" dirty="0" smtClean="0"/>
              <a:t>	= $ </a:t>
            </a:r>
            <a:r>
              <a:rPr lang="en-US" sz="2000" dirty="0" smtClean="0"/>
              <a:t>13,155</a:t>
            </a:r>
            <a:r>
              <a:rPr lang="en-US" sz="2000" dirty="0" smtClean="0"/>
              <a:t>   </a:t>
            </a:r>
            <a:r>
              <a:rPr lang="en-US" sz="2000" dirty="0" smtClean="0"/>
              <a:t>	</a:t>
            </a:r>
            <a:r>
              <a:rPr lang="en-US" sz="2000" dirty="0" smtClean="0"/>
              <a:t>-- in place of the $11,000 cash</a:t>
            </a:r>
            <a:endParaRPr lang="en-US" sz="2000" dirty="0" smtClean="0"/>
          </a:p>
          <a:p>
            <a:r>
              <a:rPr lang="en-US" sz="2000" dirty="0" smtClean="0"/>
              <a:t>	interests </a:t>
            </a:r>
            <a:r>
              <a:rPr lang="en-US" sz="2000" dirty="0" smtClean="0"/>
              <a:t>paid: </a:t>
            </a:r>
            <a:r>
              <a:rPr lang="en-US" sz="2000" dirty="0" smtClean="0"/>
              <a:t>$</a:t>
            </a:r>
            <a:r>
              <a:rPr lang="en-US" sz="2000" dirty="0" smtClean="0"/>
              <a:t>2,155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7430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smtClean="0"/>
              <a:t>Home Mortgage</a:t>
            </a:r>
            <a:endParaRPr lang="en-US" spc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  <a:solidFill>
            <a:schemeClr val="bg1">
              <a:alpha val="87000"/>
            </a:schemeClr>
          </a:solidFill>
        </p:spPr>
        <p:txBody>
          <a:bodyPr>
            <a:noAutofit/>
          </a:bodyPr>
          <a:lstStyle/>
          <a:p>
            <a:r>
              <a:rPr lang="en-US" sz="2400" i="1" dirty="0" smtClean="0"/>
              <a:t>Home Mortgage</a:t>
            </a:r>
            <a:r>
              <a:rPr lang="en-US" sz="2000" dirty="0" smtClean="0"/>
              <a:t>. Bob and Belle is starting a family, and both agrees that now they could afford to spend a-third of their joint income for a house mortgage.  They are aiming at a $400K house in the neighborhood they like, and they already saved for a total of $80K, enough to pay for the 20% down payment.  So they need $320K loan to cover their mortgage, and the going rate is 6% for 30-year loan.</a:t>
            </a:r>
          </a:p>
          <a:p>
            <a:r>
              <a:rPr lang="en-US" sz="2000" dirty="0" smtClean="0"/>
              <a:t>What is their monthly mortgage?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(monthly) = 6%/12 = 0.5% = 0.005; n=30years x 12 = 360</a:t>
            </a:r>
          </a:p>
          <a:p>
            <a:r>
              <a:rPr lang="en-US" sz="2000" dirty="0" smtClean="0"/>
              <a:t>PV = Pmt  [ { 1 –  (1+i)^-n } / </a:t>
            </a:r>
            <a:r>
              <a:rPr lang="en-US" sz="2000" dirty="0" err="1" smtClean="0"/>
              <a:t>i</a:t>
            </a:r>
            <a:r>
              <a:rPr lang="en-US" sz="2000" dirty="0" smtClean="0"/>
              <a:t> ]   </a:t>
            </a:r>
          </a:p>
          <a:p>
            <a:r>
              <a:rPr lang="en-US" sz="2000" dirty="0" smtClean="0"/>
              <a:t>320K  = Pmt [ { 1 –  (1+0.05)^-360 } / 0.005] </a:t>
            </a:r>
          </a:p>
          <a:p>
            <a:r>
              <a:rPr lang="en-US" sz="2000" dirty="0" smtClean="0"/>
              <a:t>320K = Pmt  [166.7916 ]</a:t>
            </a:r>
          </a:p>
          <a:p>
            <a:r>
              <a:rPr lang="en-US" sz="2000" dirty="0" smtClean="0"/>
              <a:t>Pmt =  320K/166.79  =  $ 1,918 (monthly payment for 30 years)</a:t>
            </a:r>
          </a:p>
          <a:p>
            <a:endParaRPr lang="en-US" sz="2000" dirty="0" smtClean="0"/>
          </a:p>
          <a:p>
            <a:r>
              <a:rPr lang="en-US" sz="2000" dirty="0" smtClean="0"/>
              <a:t>Interests paid?  </a:t>
            </a:r>
          </a:p>
          <a:p>
            <a:r>
              <a:rPr lang="en-US" sz="2000" dirty="0" smtClean="0"/>
              <a:t>	$1,918 x 360 = $690K in total  for the 320K loan. </a:t>
            </a:r>
          </a:p>
          <a:p>
            <a:r>
              <a:rPr lang="en-US" sz="2000" dirty="0" smtClean="0"/>
              <a:t>Note: Banks </a:t>
            </a:r>
            <a:r>
              <a:rPr lang="en-US" sz="2000" dirty="0" smtClean="0"/>
              <a:t>usually offered: 3 to 5 years in “Fixed” loan, and the rest: “Adjustable” Rate of Mortgage, ARM  (to anticipate changes in interest rates)</a:t>
            </a:r>
          </a:p>
          <a:p>
            <a:endParaRPr lang="en-US" sz="2000" dirty="0" smtClean="0"/>
          </a:p>
          <a:p>
            <a:r>
              <a:rPr lang="en-US" sz="2000" dirty="0" smtClean="0"/>
              <a:t>	</a:t>
            </a:r>
          </a:p>
          <a:p>
            <a:r>
              <a:rPr lang="en-US" sz="2000" dirty="0" smtClean="0"/>
              <a:t>	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7430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smtClean="0"/>
              <a:t>Student Loan</a:t>
            </a:r>
            <a:endParaRPr lang="en-US" spc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  <a:solidFill>
            <a:schemeClr val="bg1">
              <a:alpha val="87000"/>
            </a:schemeClr>
          </a:solidFill>
        </p:spPr>
        <p:txBody>
          <a:bodyPr>
            <a:noAutofit/>
          </a:bodyPr>
          <a:lstStyle/>
          <a:p>
            <a:r>
              <a:rPr lang="en-US" sz="2400" i="1" dirty="0" smtClean="0"/>
              <a:t>Student Loan</a:t>
            </a:r>
            <a:r>
              <a:rPr lang="en-US" sz="2000" dirty="0" smtClean="0"/>
              <a:t>.  Samantha is an Engineer student, she’s taking up a student loan for four years, each year she needs $14,000.  The student loan’s interest is 0% for the first four years while she’s studying, and then 6% each year for 20 years.  What is her monthly payment?</a:t>
            </a:r>
          </a:p>
          <a:p>
            <a:r>
              <a:rPr lang="en-US" sz="2000" dirty="0" smtClean="0"/>
              <a:t>		</a:t>
            </a:r>
          </a:p>
          <a:p>
            <a:r>
              <a:rPr lang="en-US" sz="2000" dirty="0" smtClean="0"/>
              <a:t>	n = 20 yrs x 12 = 240;    </a:t>
            </a:r>
            <a:r>
              <a:rPr lang="en-US" sz="2000" dirty="0" err="1" smtClean="0"/>
              <a:t>i</a:t>
            </a:r>
            <a:r>
              <a:rPr lang="en-US" sz="2000" dirty="0" smtClean="0"/>
              <a:t>(monthly) = 6%/12 = 0.5% = 0.005</a:t>
            </a:r>
          </a:p>
          <a:p>
            <a:r>
              <a:rPr lang="en-US" sz="2000" dirty="0" smtClean="0"/>
              <a:t>PV = Pmt  [ { 1 –  (1+i)^-n } / </a:t>
            </a:r>
            <a:r>
              <a:rPr lang="en-US" sz="2000" dirty="0" err="1" smtClean="0"/>
              <a:t>i</a:t>
            </a:r>
            <a:r>
              <a:rPr lang="en-US" sz="2000" dirty="0" smtClean="0"/>
              <a:t> ]   </a:t>
            </a:r>
          </a:p>
          <a:p>
            <a:r>
              <a:rPr lang="en-US" sz="2000" dirty="0" smtClean="0"/>
              <a:t>56K = Pmt [ { 1 –  (1.005)^-240 } / 0.005 ] </a:t>
            </a:r>
          </a:p>
          <a:p>
            <a:r>
              <a:rPr lang="en-US" sz="2000" dirty="0" smtClean="0"/>
              <a:t>56K = Pmt [ 139.58 ]</a:t>
            </a:r>
          </a:p>
          <a:p>
            <a:r>
              <a:rPr lang="en-US" sz="2000" dirty="0" smtClean="0"/>
              <a:t>Pmt = 56K / 139.58</a:t>
            </a:r>
          </a:p>
          <a:p>
            <a:r>
              <a:rPr lang="en-US" sz="2000" dirty="0" smtClean="0"/>
              <a:t>         = $ 401.20   monthly payment for the next 20 years, after she graduates.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7430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smtClean="0"/>
              <a:t>Saving &amp; Investment</a:t>
            </a:r>
            <a:endParaRPr lang="en-US" spc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  <a:solidFill>
            <a:schemeClr val="bg1">
              <a:alpha val="87000"/>
            </a:schemeClr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Saving &amp; Investment</a:t>
            </a:r>
            <a:r>
              <a:rPr lang="en-US" sz="2000" dirty="0" smtClean="0"/>
              <a:t>. Franklin Templeton offered you a mutual funds that will guarantee for a 6% </a:t>
            </a:r>
            <a:r>
              <a:rPr lang="en-US" sz="2000" dirty="0" smtClean="0"/>
              <a:t>interest (in average!).  </a:t>
            </a:r>
            <a:r>
              <a:rPr lang="en-US" sz="2000" dirty="0" smtClean="0"/>
              <a:t>You are investing $500 each month for the next 20 years.  How much is the value of your investment will be in 20 years from now</a:t>
            </a:r>
            <a:r>
              <a:rPr lang="en-US" sz="2000" dirty="0" smtClean="0"/>
              <a:t>?      </a:t>
            </a:r>
            <a:r>
              <a:rPr lang="en-US" sz="2000" dirty="0" smtClean="0"/>
              <a:t>	n = 20 yrs x 12 = 240;   </a:t>
            </a:r>
            <a:r>
              <a:rPr lang="en-US" sz="2000" dirty="0" err="1" smtClean="0"/>
              <a:t>i</a:t>
            </a:r>
            <a:r>
              <a:rPr lang="en-US" sz="2000" dirty="0" smtClean="0"/>
              <a:t>(monthly) = 6%/12 = 0.5% = 0.005</a:t>
            </a:r>
          </a:p>
          <a:p>
            <a:r>
              <a:rPr lang="en-US" sz="2000" dirty="0" smtClean="0"/>
              <a:t>FV = Pmt  [ { (1+i)^n  - 1 } / </a:t>
            </a:r>
            <a:r>
              <a:rPr lang="en-US" sz="2000" dirty="0" err="1" smtClean="0"/>
              <a:t>i</a:t>
            </a:r>
            <a:r>
              <a:rPr lang="en-US" sz="2000" dirty="0" smtClean="0"/>
              <a:t> ]</a:t>
            </a:r>
          </a:p>
          <a:p>
            <a:r>
              <a:rPr lang="en-US" sz="2000" dirty="0" smtClean="0"/>
              <a:t>FV = $500  [{ (1+0.005)^240  - 1 } / 0.005 ]</a:t>
            </a:r>
          </a:p>
          <a:p>
            <a:r>
              <a:rPr lang="en-US" sz="2000" dirty="0" smtClean="0"/>
              <a:t>FV = $500  [ 462.04 ] </a:t>
            </a:r>
          </a:p>
          <a:p>
            <a:r>
              <a:rPr lang="en-US" sz="2000" dirty="0" smtClean="0"/>
              <a:t>FV = $231,020</a:t>
            </a:r>
          </a:p>
          <a:p>
            <a:r>
              <a:rPr lang="en-US" sz="2000" dirty="0" smtClean="0"/>
              <a:t>If you put the money in the cookie jar:  $500 x 20 yrs x 12 = $120,000</a:t>
            </a:r>
          </a:p>
          <a:p>
            <a:r>
              <a:rPr lang="en-US" sz="2000" dirty="0" smtClean="0"/>
              <a:t>Interests that you earned:   $ 111,020.</a:t>
            </a:r>
          </a:p>
          <a:p>
            <a:r>
              <a:rPr lang="en-US" sz="2000" dirty="0" smtClean="0"/>
              <a:t>	Beware:  </a:t>
            </a:r>
            <a:r>
              <a:rPr lang="en-US" sz="2000" i="1" u="sng" dirty="0" smtClean="0">
                <a:solidFill>
                  <a:srgbClr val="C00000"/>
                </a:solidFill>
              </a:rPr>
              <a:t>Do not put all your eggs in one basket!</a:t>
            </a:r>
          </a:p>
          <a:p>
            <a:r>
              <a:rPr lang="en-US" sz="2000" dirty="0" smtClean="0"/>
              <a:t>		Investment Mix (Equity v. Fixed Income); example: </a:t>
            </a:r>
          </a:p>
          <a:p>
            <a:r>
              <a:rPr lang="en-US" sz="2000" dirty="0" smtClean="0"/>
              <a:t>		-Conservative:     30: 70      </a:t>
            </a:r>
          </a:p>
          <a:p>
            <a:r>
              <a:rPr lang="en-US" sz="2000" dirty="0" smtClean="0"/>
              <a:t>		-Moderate: 	50: 50</a:t>
            </a:r>
          </a:p>
          <a:p>
            <a:r>
              <a:rPr lang="en-US" sz="2000" dirty="0" smtClean="0"/>
              <a:t>		-Aggressive: 	70:30</a:t>
            </a:r>
          </a:p>
          <a:p>
            <a:r>
              <a:rPr lang="en-US" sz="2000" dirty="0" smtClean="0"/>
              <a:t>	Equity (stocks) is more risky; fixed income: Bonds (corporate, treasury)</a:t>
            </a:r>
          </a:p>
        </p:txBody>
      </p:sp>
    </p:spTree>
    <p:extLst>
      <p:ext uri="{BB962C8B-B14F-4D97-AF65-F5344CB8AC3E}">
        <p14:creationId xmlns:p14="http://schemas.microsoft.com/office/powerpoint/2010/main" xmlns="" val="7430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smtClean="0"/>
              <a:t>Life Insurance</a:t>
            </a:r>
            <a:endParaRPr lang="en-US" spc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  <a:solidFill>
            <a:schemeClr val="bg1">
              <a:alpha val="87000"/>
            </a:schemeClr>
          </a:solidFill>
        </p:spPr>
        <p:txBody>
          <a:bodyPr>
            <a:noAutofit/>
          </a:bodyPr>
          <a:lstStyle/>
          <a:p>
            <a:r>
              <a:rPr lang="en-US" sz="2000" dirty="0" smtClean="0"/>
              <a:t>Cam, a 40-year old Accountant, would like to buy a life insurance, to protect his family; he’s looking into a $1-million value.  According to statistics, his life-expectancy is 85. </a:t>
            </a:r>
          </a:p>
          <a:p>
            <a:r>
              <a:rPr lang="en-US" sz="2000" dirty="0" smtClean="0"/>
              <a:t>At 6%, what is the monthly premium?</a:t>
            </a:r>
          </a:p>
          <a:p>
            <a:r>
              <a:rPr lang="en-US" sz="2000" dirty="0" smtClean="0"/>
              <a:t>	n = 45 yrs x 12 = 540;  </a:t>
            </a:r>
            <a:r>
              <a:rPr lang="en-US" sz="2000" dirty="0" err="1" smtClean="0"/>
              <a:t>i</a:t>
            </a:r>
            <a:r>
              <a:rPr lang="en-US" sz="2000" dirty="0" smtClean="0"/>
              <a:t>(monthly) = 6%/12 = 0.5% = 0.005</a:t>
            </a:r>
          </a:p>
          <a:p>
            <a:endParaRPr lang="en-US" sz="2000" dirty="0" smtClean="0"/>
          </a:p>
          <a:p>
            <a:r>
              <a:rPr lang="en-US" sz="2000" dirty="0" smtClean="0"/>
              <a:t>FV = Pmt  [ { (1+i)^n  - 1 } / </a:t>
            </a:r>
            <a:r>
              <a:rPr lang="en-US" sz="2000" dirty="0" err="1" smtClean="0"/>
              <a:t>i</a:t>
            </a:r>
            <a:r>
              <a:rPr lang="en-US" sz="2000" dirty="0" smtClean="0"/>
              <a:t> ]</a:t>
            </a:r>
          </a:p>
          <a:p>
            <a:r>
              <a:rPr lang="en-US" sz="2000" dirty="0" smtClean="0"/>
              <a:t>$1 million = Pmt  [ { (1+0.005)^540  - 1 } / 0.005 ]</a:t>
            </a:r>
          </a:p>
          <a:p>
            <a:r>
              <a:rPr lang="en-US" sz="2000" dirty="0" smtClean="0"/>
              <a:t>$1 million = Pmt  [ 2755.9926]</a:t>
            </a:r>
          </a:p>
          <a:p>
            <a:r>
              <a:rPr lang="en-US" sz="2000" dirty="0" smtClean="0"/>
              <a:t> Monthly premium estimated = $362.85</a:t>
            </a:r>
          </a:p>
          <a:p>
            <a:endParaRPr lang="en-US" sz="2000" dirty="0" smtClean="0"/>
          </a:p>
          <a:p>
            <a:r>
              <a:rPr lang="en-US" sz="2000" dirty="0" smtClean="0"/>
              <a:t>Assumption: 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Life expectancy at 85 </a:t>
            </a:r>
            <a:r>
              <a:rPr lang="en-US" sz="2000" dirty="0" smtClean="0"/>
              <a:t>years  (based on gender, race, education, etc.)</a:t>
            </a:r>
            <a:endParaRPr lang="en-US" sz="2000" dirty="0" smtClean="0"/>
          </a:p>
          <a:p>
            <a:pPr marL="457200" indent="-457200">
              <a:buAutoNum type="arabicParenR"/>
            </a:pPr>
            <a:r>
              <a:rPr lang="en-US" sz="2000" dirty="0" smtClean="0"/>
              <a:t>Interest rate stable at 6%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Health condition/Medical </a:t>
            </a:r>
            <a:r>
              <a:rPr lang="en-US" sz="2000" dirty="0" smtClean="0"/>
              <a:t>Exam (smoking, alcohol, diabetes, other illnesses)</a:t>
            </a:r>
            <a:endParaRPr lang="en-US" sz="2000" dirty="0" smtClean="0"/>
          </a:p>
          <a:p>
            <a:pPr marL="457200" indent="-457200"/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7430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smtClean="0"/>
              <a:t>Other Economic Decisions</a:t>
            </a:r>
            <a:endParaRPr lang="en-US" spc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  <a:solidFill>
            <a:schemeClr val="bg1">
              <a:alpha val="87000"/>
            </a:schemeClr>
          </a:solidFill>
        </p:spPr>
        <p:txBody>
          <a:bodyPr>
            <a:noAutofit/>
          </a:bodyPr>
          <a:lstStyle/>
          <a:p>
            <a:r>
              <a:rPr lang="en-US" sz="2000" dirty="0" smtClean="0"/>
              <a:t>Other Economic and Financial decisions that you may have to make in the future: </a:t>
            </a:r>
          </a:p>
          <a:p>
            <a:r>
              <a:rPr lang="en-US" sz="2000" dirty="0" smtClean="0"/>
              <a:t>(other than previously discussed: Car Loan, Home Loan, Student Loan, Saving)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Insurances:  Health insurance, car insurance, </a:t>
            </a:r>
          </a:p>
          <a:p>
            <a:pPr lvl="1"/>
            <a:r>
              <a:rPr lang="en-US" sz="2400" dirty="0" smtClean="0"/>
              <a:t>			home insurance, life insurance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Retirement Account Allocation: 401(k), 403(b)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College Fund 529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Social Security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Revised Mortgages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Income Annuity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Investment Portfolio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Credit Card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7430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smtClean="0"/>
              <a:t>In Essence:  </a:t>
            </a:r>
            <a:endParaRPr lang="en-US" spc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382000" cy="5638800"/>
          </a:xfrm>
          <a:solidFill>
            <a:schemeClr val="bg1">
              <a:alpha val="87000"/>
            </a:schemeClr>
          </a:solidFill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Financial/Economic Literacy is important for everyone, regardless of your occupation or profession.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Time Value of Money, or  Interest: do not underestimate the power of compounding.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Any interest unpaid will accumulate with time.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Any interest you earned will accumulate with time.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Loan is justified when the potential return is worth more than the interest of the loan. 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Dire </a:t>
            </a:r>
            <a:r>
              <a:rPr lang="en-US" sz="2400" dirty="0" smtClean="0"/>
              <a:t>consequences</a:t>
            </a:r>
            <a:r>
              <a:rPr lang="en-US" sz="2400" dirty="0" smtClean="0"/>
              <a:t> </a:t>
            </a:r>
            <a:r>
              <a:rPr lang="en-US" sz="2400" dirty="0" smtClean="0"/>
              <a:t>of misunderstanding </a:t>
            </a:r>
            <a:r>
              <a:rPr lang="en-US" sz="2400" dirty="0" smtClean="0"/>
              <a:t>on </a:t>
            </a:r>
            <a:r>
              <a:rPr lang="en-US" sz="2400" dirty="0" smtClean="0"/>
              <a:t>interest: </a:t>
            </a:r>
          </a:p>
          <a:p>
            <a:pPr lvl="1"/>
            <a:r>
              <a:rPr lang="en-US" sz="2000" dirty="0" smtClean="0"/>
              <a:t>During the housing crisis, people </a:t>
            </a:r>
            <a:r>
              <a:rPr lang="en-US" sz="2000" i="1" u="sng" dirty="0" smtClean="0"/>
              <a:t>relied on</a:t>
            </a:r>
            <a:r>
              <a:rPr lang="en-US" sz="2000" dirty="0" smtClean="0"/>
              <a:t> the 10% growth of their home equity, but most mortgage rate was 9% to 11 % a year.   Consider other costs the homeowner has to pay:  Property Tax, Depreciation cost of the house, the Maintenance cost, Other homeowners’ Dues.    </a:t>
            </a:r>
          </a:p>
        </p:txBody>
      </p:sp>
    </p:spTree>
    <p:extLst>
      <p:ext uri="{BB962C8B-B14F-4D97-AF65-F5344CB8AC3E}">
        <p14:creationId xmlns:p14="http://schemas.microsoft.com/office/powerpoint/2010/main" xmlns="" val="7430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d8b2c988f8ccc4b0cac41125b7a821f8c91424"/>
</p:tagLst>
</file>

<file path=ppt/theme/theme1.xml><?xml version="1.0" encoding="utf-8"?>
<a:theme xmlns:a="http://schemas.openxmlformats.org/drawingml/2006/main" name="newer Krugman 3e theme">
  <a:themeElements>
    <a:clrScheme name="Custom 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C3D6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rugman 3e main content">
  <a:themeElements>
    <a:clrScheme name="Krugman 3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C3D6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Krugman 3e titles etc">
  <a:themeElements>
    <a:clrScheme name="Custom 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C3D69B"/>
      </a:folHlink>
    </a:clrScheme>
    <a:fontScheme name="Custom 1">
      <a:majorFont>
        <a:latin typeface="Garamond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Krugman 3e practice">
  <a:themeElements>
    <a:clrScheme name="Custom 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C3D6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Krugman 3e business case">
  <a:themeElements>
    <a:clrScheme name="Custom 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C3D6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Krugman 3e discussion">
  <a:themeElements>
    <a:clrScheme name="Custom 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C3D6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Krugman 3e Pitfalls">
  <a:themeElements>
    <a:clrScheme name="Krugman 3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C3D6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newer Krugman 3e theme</Template>
  <TotalTime>1821</TotalTime>
  <Words>810</Words>
  <Application>Microsoft Office PowerPoint</Application>
  <PresentationFormat>On-screen Show (4:3)</PresentationFormat>
  <Paragraphs>110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newer Krugman 3e theme</vt:lpstr>
      <vt:lpstr>Krugman 3e main content</vt:lpstr>
      <vt:lpstr>1_Custom Design</vt:lpstr>
      <vt:lpstr>4_Custom Design</vt:lpstr>
      <vt:lpstr>Krugman 3e titles etc</vt:lpstr>
      <vt:lpstr>Krugman 3e practice</vt:lpstr>
      <vt:lpstr>Krugman 3e business case</vt:lpstr>
      <vt:lpstr>Krugman 3e discussion</vt:lpstr>
      <vt:lpstr>Krugman 3e Pitfalls</vt:lpstr>
      <vt:lpstr>The Economics of “Money Smart”</vt:lpstr>
      <vt:lpstr>Scenarios</vt:lpstr>
      <vt:lpstr>Car Loan</vt:lpstr>
      <vt:lpstr>Home Mortgage</vt:lpstr>
      <vt:lpstr>Student Loan</vt:lpstr>
      <vt:lpstr>Saving &amp; Investment</vt:lpstr>
      <vt:lpstr>Life Insurance</vt:lpstr>
      <vt:lpstr>Other Economic Decisions</vt:lpstr>
      <vt:lpstr>In Essence: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Solina Lindahl</dc:creator>
  <cp:lastModifiedBy>sicomblang</cp:lastModifiedBy>
  <cp:revision>103</cp:revision>
  <dcterms:created xsi:type="dcterms:W3CDTF">2012-07-23T22:56:30Z</dcterms:created>
  <dcterms:modified xsi:type="dcterms:W3CDTF">2017-03-03T00:44:13Z</dcterms:modified>
</cp:coreProperties>
</file>