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87E25D-C2D1-4AC7-BE4F-9809EDA8D973}">
  <a:tblStyle styleId="{9A87E25D-C2D1-4AC7-BE4F-9809EDA8D9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5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e88d0e4b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e88d0e4b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ee88d0e4b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ee88d0e4b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e88d0e4b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e88d0e4b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ee88d0e4b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ee88d0e4b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ee88d0e4b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ee88d0e4b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ee88d0e4b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ee88d0e4b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e88d0e4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ee88d0e4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ee88d0e4b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ee88d0e4b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ee88d0e4b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ee88d0e4b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ee88d0e4b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ee88d0e4b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ee88d0e4b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ee88d0e4b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Improving the Scalability and Realism of Game-Theoretic Approaches for Baseball</a:t>
            </a:r>
            <a:endParaRPr sz="4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Spencer Armon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Enhancing Batter Representation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891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predict swing outcome, convolutional neural network takes in batter and </a:t>
            </a:r>
            <a:r>
              <a:rPr lang="en"/>
              <a:t>pitcher</a:t>
            </a:r>
            <a:r>
              <a:rPr lang="en"/>
              <a:t> representation as well as pitch type/location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Pitcher representation: frequency and speed for each pitch type/location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Batter representation: frequency and batting </a:t>
            </a:r>
            <a:r>
              <a:rPr lang="en"/>
              <a:t>average</a:t>
            </a:r>
            <a:r>
              <a:rPr lang="en"/>
              <a:t> for </a:t>
            </a:r>
            <a:r>
              <a:rPr lang="en"/>
              <a:t>each</a:t>
            </a:r>
            <a:r>
              <a:rPr lang="en"/>
              <a:t> pitch type/location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Swing outcome predicts hit type, how to predict that only with average?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Ohtani vs Arraez: </a:t>
            </a:r>
            <a:r>
              <a:rPr lang="en"/>
              <a:t>9.2 vs 1.0</a:t>
            </a:r>
            <a:r>
              <a:rPr lang="en"/>
              <a:t> in WAR in 2024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Arraez had more singles, Ohtani had more doubles, triples, homeruns</a:t>
            </a:r>
            <a:endParaRPr/>
          </a:p>
        </p:txBody>
      </p:sp>
      <p:grpSp>
        <p:nvGrpSpPr>
          <p:cNvPr id="126" name="Google Shape;126;p22"/>
          <p:cNvGrpSpPr/>
          <p:nvPr/>
        </p:nvGrpSpPr>
        <p:grpSpPr>
          <a:xfrm>
            <a:off x="216901" y="3043470"/>
            <a:ext cx="3466550" cy="1970471"/>
            <a:chOff x="216900" y="2810650"/>
            <a:chExt cx="4144113" cy="2371775"/>
          </a:xfrm>
        </p:grpSpPr>
        <p:pic>
          <p:nvPicPr>
            <p:cNvPr id="127" name="Google Shape;127;p22"/>
            <p:cNvPicPr preferRelativeResize="0"/>
            <p:nvPr/>
          </p:nvPicPr>
          <p:blipFill rotWithShape="1">
            <a:blip r:embed="rId3">
              <a:alphaModFix/>
            </a:blip>
            <a:srcRect b="57487" l="0" r="0" t="1097"/>
            <a:stretch/>
          </p:blipFill>
          <p:spPr>
            <a:xfrm>
              <a:off x="216901" y="2810650"/>
              <a:ext cx="4144112" cy="21302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2"/>
            <p:cNvPicPr preferRelativeResize="0"/>
            <p:nvPr/>
          </p:nvPicPr>
          <p:blipFill rotWithShape="1">
            <a:blip r:embed="rId3">
              <a:alphaModFix/>
            </a:blip>
            <a:srcRect b="16840" l="1156" r="0" t="78517"/>
            <a:stretch/>
          </p:blipFill>
          <p:spPr>
            <a:xfrm>
              <a:off x="216900" y="4940850"/>
              <a:ext cx="4144100" cy="241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" name="Google Shape;129;p22"/>
          <p:cNvGrpSpPr/>
          <p:nvPr/>
        </p:nvGrpSpPr>
        <p:grpSpPr>
          <a:xfrm>
            <a:off x="4462868" y="3043591"/>
            <a:ext cx="3758895" cy="1970566"/>
            <a:chOff x="4462900" y="2806775"/>
            <a:chExt cx="4147975" cy="2207175"/>
          </a:xfrm>
        </p:grpSpPr>
        <p:pic>
          <p:nvPicPr>
            <p:cNvPr id="130" name="Google Shape;130;p22"/>
            <p:cNvPicPr preferRelativeResize="0"/>
            <p:nvPr/>
          </p:nvPicPr>
          <p:blipFill rotWithShape="1">
            <a:blip r:embed="rId4">
              <a:alphaModFix/>
            </a:blip>
            <a:srcRect b="0" l="1870" r="1230" t="4370"/>
            <a:stretch/>
          </p:blipFill>
          <p:spPr>
            <a:xfrm>
              <a:off x="4462900" y="2806775"/>
              <a:ext cx="3979925" cy="2078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62900" y="4844260"/>
              <a:ext cx="4147975" cy="1696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Slugging Percentage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bases per at bat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SLG with AVG gives better overall representation of batter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4-seam fastballs down the middle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Swing outcome neural network </a:t>
            </a:r>
            <a:r>
              <a:rPr lang="en"/>
              <a:t>cross</a:t>
            </a:r>
            <a:r>
              <a:rPr lang="en"/>
              <a:t> entropy loss fell from 1.341 to 1.339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Marginal improvement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1.945 is uniform guessing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be accurate with this dataset</a:t>
            </a:r>
            <a:endParaRPr/>
          </a:p>
        </p:txBody>
      </p:sp>
      <p:graphicFrame>
        <p:nvGraphicFramePr>
          <p:cNvPr id="138" name="Google Shape;138;p23"/>
          <p:cNvGraphicFramePr/>
          <p:nvPr/>
        </p:nvGraphicFramePr>
        <p:xfrm>
          <a:off x="947813" y="220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{9A87E25D-C2D1-4AC7-BE4F-9809EDA8D973}</a:tableStyleId>
              </a:tblPr>
              <a:tblGrid>
                <a:gridCol w="2416125"/>
                <a:gridCol w="2416125"/>
                <a:gridCol w="241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Ohtani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Arraez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Successfully </a:t>
            </a:r>
            <a:r>
              <a:rPr lang="en"/>
              <a:t>improved</a:t>
            </a:r>
            <a:r>
              <a:rPr lang="en"/>
              <a:t> scalability and accuracy of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Aaron Nola ERA vs Cardinals went from 5.1 to 4.4 (closer to his 3.7 career ERA)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Runners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Slugging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Debug rules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Sped up 8x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is ready for future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Challenging but meaningful learning experience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 codebase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Unfamiliar disciplines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research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Thank you Dr. Vorobeychik for your guidance, knowledge, and patience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baseball as a zero-sum stochastic game: lineup v pitcher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with real MLB game data from 2008-2024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pitcher and hitter strategy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lineup optimization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hitter/pitcher substitution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trade targets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must make model accurate and scalable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State: inning, outs, batter, balls, strikes, baserunners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Pitcher chooses pitch type (6) and intended zone (17)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Batter chooses to hit or take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Pitcher represented by speed and frequency across zone/pitch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Batter represented by </a:t>
            </a:r>
            <a:r>
              <a:rPr lang="en"/>
              <a:t>average</a:t>
            </a:r>
            <a:r>
              <a:rPr lang="en"/>
              <a:t> and swing frequency across zone/pitch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665" y="2892774"/>
            <a:ext cx="2205409" cy="19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906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ML Distributions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Pitcher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Batter patience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Swing outcome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transition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strategy using value iteration, then calculate ERA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3827"/>
          <a:stretch/>
        </p:blipFill>
        <p:spPr>
          <a:xfrm>
            <a:off x="2546325" y="2660750"/>
            <a:ext cx="4945351" cy="23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Role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Binyamin Friedman made good model (also mentored by Dr. Vorobeychik)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goal was to improve accuracy and scalability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took a long time to run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Debug rules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Aaron Nola’s calculated ERA vs. Cardinals (5.13) well above career ERA (3.70)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contributions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Stochastic runners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ERA computation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Enhancing batter representation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Runners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initial model, singles advanced runners one base and doubles advanced runners two 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Runners frequently advance more than the batter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differentiate </a:t>
            </a:r>
            <a:r>
              <a:rPr lang="en"/>
              <a:t>between</a:t>
            </a:r>
            <a:r>
              <a:rPr lang="en"/>
              <a:t> slow and fast runners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850" y="2766950"/>
            <a:ext cx="3516024" cy="197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2870" y="2328926"/>
            <a:ext cx="2153949" cy="271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Runners Solution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Runner data stores 2x3x3 tensor: hit type, starting base, ending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better than before!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26" y="1930475"/>
            <a:ext cx="3490751" cy="29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775" y="1572625"/>
            <a:ext cx="2822049" cy="16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9775" y="3281775"/>
            <a:ext cx="2822051" cy="15592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1695350" y="2786850"/>
            <a:ext cx="1825200" cy="17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1695350" y="4324125"/>
            <a:ext cx="1825200" cy="17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ERA Computation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calculate ERA initially, find transitions and values for states in all 9 innings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Strategy is to maximize/minimize runs, independent of inning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 has minimal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calculate values and transitions for single inning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extend to 9 innings?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Can’t just multiply by 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calculate inning results with each batter starting the inning (run and probability of each batter beginning the next inning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ERA Example with Cardinals Lineup: First 2 Innings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0" y="1152475"/>
            <a:ext cx="909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Winn, Burleson, Contreras, Goldschmidt, Donovan, Arenado, Nootbaar, Carpenter, Gorman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Expected number of runs in </a:t>
            </a:r>
            <a:r>
              <a:rPr lang="en" sz="1600"/>
              <a:t>first</a:t>
            </a:r>
            <a:r>
              <a:rPr lang="en" sz="1600"/>
              <a:t> inning: 0.474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0.474 + dot product = 0.978 runs in the </a:t>
            </a:r>
            <a:r>
              <a:rPr lang="en" sz="1600"/>
              <a:t>first</a:t>
            </a:r>
            <a:r>
              <a:rPr lang="en" sz="1600"/>
              <a:t> two innings</a:t>
            </a:r>
            <a:endParaRPr sz="1600"/>
          </a:p>
        </p:txBody>
      </p:sp>
      <p:pic>
        <p:nvPicPr>
          <p:cNvPr id="118" name="Google Shape;118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25" y="2333300"/>
            <a:ext cx="3977976" cy="24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4" y="2403475"/>
            <a:ext cx="3864474" cy="238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