
<file path=[Content_Types].xml><?xml version="1.0" encoding="utf-8"?>
<Types xmlns="http://schemas.openxmlformats.org/package/2006/content-types">
  <Default Extension="jpeg" ContentType="image/jpeg"/>
  <Default Extension="jpg" ContentType="image/jpeg"/>
  <Default Extension="jpg_large"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83" r:id="rId4"/>
    <p:sldId id="267" r:id="rId5"/>
    <p:sldId id="268" r:id="rId6"/>
    <p:sldId id="269" r:id="rId7"/>
    <p:sldId id="280" r:id="rId8"/>
    <p:sldId id="270" r:id="rId9"/>
    <p:sldId id="271" r:id="rId10"/>
    <p:sldId id="281" r:id="rId11"/>
    <p:sldId id="272" r:id="rId12"/>
    <p:sldId id="273" r:id="rId13"/>
    <p:sldId id="274" r:id="rId14"/>
    <p:sldId id="282" r:id="rId15"/>
    <p:sldId id="275" r:id="rId16"/>
    <p:sldId id="276" r:id="rId17"/>
    <p:sldId id="277" r:id="rId18"/>
    <p:sldId id="279" r:id="rId19"/>
    <p:sldId id="258" r:id="rId20"/>
    <p:sldId id="284"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p:cViewPr varScale="1">
        <p:scale>
          <a:sx n="73" d="100"/>
          <a:sy n="73" d="100"/>
        </p:scale>
        <p:origin x="67" y="27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Problem Statement:</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EDA</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Logistic Regression</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Modeling</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Interpretation </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Coefficients </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Answer</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4">
        <dgm:presLayoutVars>
          <dgm:bulletEnabled val="1"/>
        </dgm:presLayoutVars>
      </dgm:prSet>
      <dgm:spPr/>
    </dgm:pt>
    <dgm:pt modelId="{0F0AC827-ACAE-4C23-875D-A4B53006A73F}" type="pres">
      <dgm:prSet presAssocID="{B5387FF0-0982-441E-9F8E-19335142671C}" presName="childTextBox" presStyleLbl="fgAccFollowNode1" presStyleIdx="1" presStyleCnt="4">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3" presStyleCnt="4">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Interpretation </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Coefficients </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Answer</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a:t>
          </a:r>
        </a:p>
      </dsp:txBody>
      <dsp:txXfrm rot="-10800000">
        <a:off x="0" y="1722392"/>
        <a:ext cx="4800600" cy="610227"/>
      </dsp:txXfrm>
    </dsp:sp>
    <dsp:sp modelId="{A8E0F749-66B2-490B-99E9-CC106B163B16}">
      <dsp:nvSpPr>
        <dsp:cNvPr id="0" name=""/>
        <dsp:cNvSpPr/>
      </dsp:nvSpPr>
      <dsp:spPr>
        <a:xfrm>
          <a:off x="0" y="2332619"/>
          <a:ext cx="4800600" cy="519823"/>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Modeling</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Problem Statement:</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38100" rIns="21336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EDA</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2/22/2023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2/22/2023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2/22/2023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2/22/2023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2/22/2023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_large"/></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_large"/><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fontAlgn="base"/>
            <a:r>
              <a:rPr lang="en-US" b="1" i="0" dirty="0">
                <a:solidFill>
                  <a:srgbClr val="202124"/>
                </a:solidFill>
                <a:effectLst/>
                <a:latin typeface="zeitung"/>
              </a:rPr>
              <a:t>Heart Failure Prediction</a:t>
            </a:r>
          </a:p>
        </p:txBody>
      </p:sp>
      <p:sp>
        <p:nvSpPr>
          <p:cNvPr id="3" name="Subtitle 2"/>
          <p:cNvSpPr>
            <a:spLocks noGrp="1"/>
          </p:cNvSpPr>
          <p:nvPr>
            <p:ph type="subTitle" idx="1"/>
          </p:nvPr>
        </p:nvSpPr>
        <p:spPr/>
        <p:txBody>
          <a:bodyPr>
            <a:normAutofit fontScale="85000" lnSpcReduction="20000"/>
          </a:bodyPr>
          <a:lstStyle/>
          <a:p>
            <a:r>
              <a:rPr lang="en-US" dirty="0"/>
              <a:t>Tai sparrow</a:t>
            </a:r>
          </a:p>
          <a:p>
            <a:r>
              <a:rPr lang="en-US" dirty="0" err="1"/>
              <a:t>Dsi</a:t>
            </a:r>
            <a:r>
              <a:rPr lang="en-US" dirty="0"/>
              <a:t> 1010 capstone</a:t>
            </a:r>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ejection_fraction</a:t>
            </a:r>
            <a:endParaRPr lang="en-US" dirty="0"/>
          </a:p>
        </p:txBody>
      </p:sp>
      <p:pic>
        <p:nvPicPr>
          <p:cNvPr id="6" name="Content Placeholder 5" descr="A picture containing text, electronics, compact disk, screenshot&#10;&#10;Description automatically generated">
            <a:extLst>
              <a:ext uri="{FF2B5EF4-FFF2-40B4-BE49-F238E27FC236}">
                <a16:creationId xmlns:a16="http://schemas.microsoft.com/office/drawing/2014/main" id="{C4F34D6E-C22D-C7A6-098F-ACA6D6F1A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52600"/>
            <a:ext cx="4572001" cy="4572001"/>
          </a:xfrm>
          <a:noFill/>
        </p:spPr>
      </p:pic>
      <p:pic>
        <p:nvPicPr>
          <p:cNvPr id="11" name="Picture 10" descr="A picture containing text&#10;&#10;Description automatically generated">
            <a:extLst>
              <a:ext uri="{FF2B5EF4-FFF2-40B4-BE49-F238E27FC236}">
                <a16:creationId xmlns:a16="http://schemas.microsoft.com/office/drawing/2014/main" id="{3076AE9A-2D25-A00B-3F3F-370A17BB5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218" y="1981200"/>
            <a:ext cx="4040982" cy="673497"/>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27E4DD32-FB47-B8AC-9F56-7A60250A6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019425"/>
            <a:ext cx="5791200" cy="3257550"/>
          </a:xfrm>
          <a:prstGeom prst="rect">
            <a:avLst/>
          </a:prstGeom>
        </p:spPr>
      </p:pic>
    </p:spTree>
    <p:extLst>
      <p:ext uri="{BB962C8B-B14F-4D97-AF65-F5344CB8AC3E}">
        <p14:creationId xmlns:p14="http://schemas.microsoft.com/office/powerpoint/2010/main" val="2493542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high_blood_pressure</a:t>
            </a:r>
            <a:endParaRPr lang="en-US" dirty="0"/>
          </a:p>
        </p:txBody>
      </p:sp>
      <p:pic>
        <p:nvPicPr>
          <p:cNvPr id="6" name="Content Placeholder 5" descr="A picture containing chart&#10;&#10;Description automatically generated">
            <a:extLst>
              <a:ext uri="{FF2B5EF4-FFF2-40B4-BE49-F238E27FC236}">
                <a16:creationId xmlns:a16="http://schemas.microsoft.com/office/drawing/2014/main" id="{082712A8-389A-EDF8-7605-969F0E182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614942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platelets</a:t>
            </a:r>
          </a:p>
        </p:txBody>
      </p:sp>
      <p:pic>
        <p:nvPicPr>
          <p:cNvPr id="6" name="Content Placeholder 5" descr="Chart, histogram&#10;&#10;Description automatically generated">
            <a:extLst>
              <a:ext uri="{FF2B5EF4-FFF2-40B4-BE49-F238E27FC236}">
                <a16:creationId xmlns:a16="http://schemas.microsoft.com/office/drawing/2014/main" id="{99CB886B-DA4A-9078-B7D7-F61B013C2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
        <p:nvSpPr>
          <p:cNvPr id="8" name="TextBox 7">
            <a:extLst>
              <a:ext uri="{FF2B5EF4-FFF2-40B4-BE49-F238E27FC236}">
                <a16:creationId xmlns:a16="http://schemas.microsoft.com/office/drawing/2014/main" id="{C71DF4D7-110C-6511-C362-AF5ED628650F}"/>
              </a:ext>
            </a:extLst>
          </p:cNvPr>
          <p:cNvSpPr txBox="1"/>
          <p:nvPr/>
        </p:nvSpPr>
        <p:spPr>
          <a:xfrm>
            <a:off x="27709" y="1828799"/>
            <a:ext cx="2639291" cy="1477328"/>
          </a:xfrm>
          <a:prstGeom prst="rect">
            <a:avLst/>
          </a:prstGeom>
          <a:noFill/>
        </p:spPr>
        <p:txBody>
          <a:bodyPr wrap="square">
            <a:spAutoFit/>
          </a:bodyPr>
          <a:lstStyle/>
          <a:p>
            <a:r>
              <a:rPr lang="en-US" dirty="0"/>
              <a:t>https://newsnetwork.mayoclinic.org/discussion/mayo-clinic-q-and-a-what-causes-a-high-platelet-count/</a:t>
            </a:r>
          </a:p>
        </p:txBody>
      </p:sp>
      <p:pic>
        <p:nvPicPr>
          <p:cNvPr id="10" name="Picture 9" descr="A picture containing graphical user interface&#10;&#10;Description automatically generated">
            <a:extLst>
              <a:ext uri="{FF2B5EF4-FFF2-40B4-BE49-F238E27FC236}">
                <a16:creationId xmlns:a16="http://schemas.microsoft.com/office/drawing/2014/main" id="{D1F8C8F4-905E-93C3-4C85-40FC95308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200" y="457199"/>
            <a:ext cx="2286000" cy="6277927"/>
          </a:xfrm>
          <a:prstGeom prst="rect">
            <a:avLst/>
          </a:prstGeom>
        </p:spPr>
      </p:pic>
    </p:spTree>
    <p:extLst>
      <p:ext uri="{BB962C8B-B14F-4D97-AF65-F5344CB8AC3E}">
        <p14:creationId xmlns:p14="http://schemas.microsoft.com/office/powerpoint/2010/main" val="477994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serum_creatinine</a:t>
            </a:r>
            <a:endParaRPr lang="en-US" dirty="0"/>
          </a:p>
        </p:txBody>
      </p:sp>
      <p:pic>
        <p:nvPicPr>
          <p:cNvPr id="6" name="Content Placeholder 5" descr="A picture containing histogram&#10;&#10;Description automatically generated">
            <a:extLst>
              <a:ext uri="{FF2B5EF4-FFF2-40B4-BE49-F238E27FC236}">
                <a16:creationId xmlns:a16="http://schemas.microsoft.com/office/drawing/2014/main" id="{0B5082C5-2C79-5AF0-F031-314B49D1DD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2857233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serum_creatinine</a:t>
            </a:r>
            <a:endParaRPr lang="en-US" dirty="0"/>
          </a:p>
        </p:txBody>
      </p:sp>
      <p:pic>
        <p:nvPicPr>
          <p:cNvPr id="7" name="Content Placeholder 6" descr="Timeline&#10;&#10;Description automatically generated">
            <a:extLst>
              <a:ext uri="{FF2B5EF4-FFF2-40B4-BE49-F238E27FC236}">
                <a16:creationId xmlns:a16="http://schemas.microsoft.com/office/drawing/2014/main" id="{58CDF021-24CC-94A5-3780-B2A68D9CF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1828800"/>
            <a:ext cx="8128000" cy="4572000"/>
          </a:xfrm>
        </p:spPr>
      </p:pic>
    </p:spTree>
    <p:extLst>
      <p:ext uri="{BB962C8B-B14F-4D97-AF65-F5344CB8AC3E}">
        <p14:creationId xmlns:p14="http://schemas.microsoft.com/office/powerpoint/2010/main" val="1495404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p:txBody>
          <a:bodyPr/>
          <a:lstStyle/>
          <a:p>
            <a:r>
              <a:rPr lang="en-US" dirty="0"/>
              <a:t>Columns : </a:t>
            </a:r>
            <a:r>
              <a:rPr lang="en-US" dirty="0" err="1"/>
              <a:t>serum_sodium</a:t>
            </a:r>
            <a:endParaRPr lang="en-US" dirty="0"/>
          </a:p>
        </p:txBody>
      </p:sp>
      <p:sp>
        <p:nvSpPr>
          <p:cNvPr id="3" name="Content Placeholder 2">
            <a:extLst>
              <a:ext uri="{FF2B5EF4-FFF2-40B4-BE49-F238E27FC236}">
                <a16:creationId xmlns:a16="http://schemas.microsoft.com/office/drawing/2014/main" id="{9F83DB1E-B4D5-27DB-1FB4-628A2F0943BD}"/>
              </a:ext>
            </a:extLst>
          </p:cNvPr>
          <p:cNvSpPr>
            <a:spLocks noGrp="1"/>
          </p:cNvSpPr>
          <p:nvPr>
            <p:ph sz="half" idx="1"/>
          </p:nvPr>
        </p:nvSpPr>
        <p:spPr>
          <a:xfrm>
            <a:off x="1066800" y="1825624"/>
            <a:ext cx="9601200" cy="4575175"/>
          </a:xfrm>
        </p:spPr>
        <p:txBody>
          <a:bodyPr/>
          <a:lstStyle/>
          <a:p>
            <a:r>
              <a:rPr lang="en-US" b="0" i="0" dirty="0">
                <a:solidFill>
                  <a:srgbClr val="111111"/>
                </a:solidFill>
                <a:effectLst/>
                <a:latin typeface="Helvetica" panose="020B0604020202020204" pitchFamily="34" charset="0"/>
              </a:rPr>
              <a:t>A normal blood sodium level is between 135 and 145 milliequivalents per liter (</a:t>
            </a:r>
            <a:r>
              <a:rPr lang="en-US" b="0" i="0" dirty="0" err="1">
                <a:solidFill>
                  <a:srgbClr val="111111"/>
                </a:solidFill>
                <a:effectLst/>
                <a:latin typeface="Helvetica" panose="020B0604020202020204" pitchFamily="34" charset="0"/>
              </a:rPr>
              <a:t>mEq</a:t>
            </a:r>
            <a:r>
              <a:rPr lang="en-US" b="0" i="0" dirty="0">
                <a:solidFill>
                  <a:srgbClr val="111111"/>
                </a:solidFill>
                <a:effectLst/>
                <a:latin typeface="Helvetica" panose="020B0604020202020204" pitchFamily="34" charset="0"/>
              </a:rPr>
              <a:t>/L). </a:t>
            </a:r>
          </a:p>
          <a:p>
            <a:r>
              <a:rPr lang="en-US" b="0" i="0" dirty="0">
                <a:solidFill>
                  <a:srgbClr val="111111"/>
                </a:solidFill>
                <a:effectLst/>
                <a:latin typeface="Helvetica" panose="020B0604020202020204" pitchFamily="34" charset="0"/>
              </a:rPr>
              <a:t>Hyponatremia occurs when the sodium in your blood falls below 135 </a:t>
            </a:r>
            <a:r>
              <a:rPr lang="en-US" b="0" i="0" dirty="0" err="1">
                <a:solidFill>
                  <a:srgbClr val="111111"/>
                </a:solidFill>
                <a:effectLst/>
                <a:latin typeface="Helvetica" panose="020B0604020202020204" pitchFamily="34" charset="0"/>
              </a:rPr>
              <a:t>mEq</a:t>
            </a:r>
            <a:r>
              <a:rPr lang="en-US" b="0" i="0" dirty="0">
                <a:solidFill>
                  <a:srgbClr val="111111"/>
                </a:solidFill>
                <a:effectLst/>
                <a:latin typeface="Helvetica" panose="020B0604020202020204" pitchFamily="34" charset="0"/>
              </a:rPr>
              <a:t>/L.</a:t>
            </a:r>
          </a:p>
          <a:p>
            <a:endParaRPr lang="en-US" dirty="0">
              <a:solidFill>
                <a:srgbClr val="111111"/>
              </a:solidFill>
              <a:latin typeface="Helvetica" panose="020B0604020202020204" pitchFamily="34" charset="0"/>
            </a:endParaRPr>
          </a:p>
          <a:p>
            <a:endParaRPr lang="en-US" dirty="0">
              <a:solidFill>
                <a:srgbClr val="111111"/>
              </a:solidFill>
              <a:latin typeface="Helvetica" panose="020B0604020202020204" pitchFamily="34" charset="0"/>
            </a:endParaRPr>
          </a:p>
          <a:p>
            <a:r>
              <a:rPr lang="en-US" dirty="0">
                <a:solidFill>
                  <a:srgbClr val="111111"/>
                </a:solidFill>
                <a:latin typeface="Helvetica" panose="020B0604020202020204" pitchFamily="34" charset="0"/>
              </a:rPr>
              <a:t>https://www.mayoclinic.org/diseases-conditions/hyponatremia/symptoms-causes/syc-20373711#:~:text=A%20normal%20blood%20sodium%20level,liter%20(mEq%2FL).</a:t>
            </a:r>
          </a:p>
        </p:txBody>
      </p:sp>
    </p:spTree>
    <p:extLst>
      <p:ext uri="{BB962C8B-B14F-4D97-AF65-F5344CB8AC3E}">
        <p14:creationId xmlns:p14="http://schemas.microsoft.com/office/powerpoint/2010/main" val="1792843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sex</a:t>
            </a:r>
          </a:p>
        </p:txBody>
      </p:sp>
      <p:pic>
        <p:nvPicPr>
          <p:cNvPr id="6" name="Content Placeholder 5" descr="A picture containing chart&#10;&#10;Description automatically generated">
            <a:extLst>
              <a:ext uri="{FF2B5EF4-FFF2-40B4-BE49-F238E27FC236}">
                <a16:creationId xmlns:a16="http://schemas.microsoft.com/office/drawing/2014/main" id="{F3EF68CF-990C-3CA8-7DC5-A5B8F9250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528112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smoking</a:t>
            </a:r>
          </a:p>
        </p:txBody>
      </p:sp>
      <p:pic>
        <p:nvPicPr>
          <p:cNvPr id="10" name="Content Placeholder 9" descr="Chart&#10;&#10;Description automatically generated with medium confidence">
            <a:extLst>
              <a:ext uri="{FF2B5EF4-FFF2-40B4-BE49-F238E27FC236}">
                <a16:creationId xmlns:a16="http://schemas.microsoft.com/office/drawing/2014/main" id="{6F20C307-29B6-BD9B-56DD-05EAE2C62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410690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DEATH_EVENT</a:t>
            </a:r>
          </a:p>
        </p:txBody>
      </p:sp>
      <p:pic>
        <p:nvPicPr>
          <p:cNvPr id="6" name="Content Placeholder 5" descr="Chart&#10;&#10;Description automatically generated with medium confidence">
            <a:extLst>
              <a:ext uri="{FF2B5EF4-FFF2-40B4-BE49-F238E27FC236}">
                <a16:creationId xmlns:a16="http://schemas.microsoft.com/office/drawing/2014/main" id="{C687F918-291A-CA47-6F09-E914839AB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655608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p>
        </p:txBody>
      </p:sp>
      <p:graphicFrame>
        <p:nvGraphicFramePr>
          <p:cNvPr id="13" name="Table 13">
            <a:extLst>
              <a:ext uri="{FF2B5EF4-FFF2-40B4-BE49-F238E27FC236}">
                <a16:creationId xmlns:a16="http://schemas.microsoft.com/office/drawing/2014/main" id="{6EB1E54C-BC1F-970A-9FC5-0F9BFA647989}"/>
              </a:ext>
            </a:extLst>
          </p:cNvPr>
          <p:cNvGraphicFramePr>
            <a:graphicFrameLocks noGrp="1"/>
          </p:cNvGraphicFramePr>
          <p:nvPr>
            <p:ph idx="1"/>
            <p:extLst>
              <p:ext uri="{D42A27DB-BD31-4B8C-83A1-F6EECF244321}">
                <p14:modId xmlns:p14="http://schemas.microsoft.com/office/powerpoint/2010/main" val="3484392607"/>
              </p:ext>
            </p:extLst>
          </p:nvPr>
        </p:nvGraphicFramePr>
        <p:xfrm>
          <a:off x="1066800" y="1518994"/>
          <a:ext cx="9143997" cy="5222240"/>
        </p:xfrm>
        <a:graphic>
          <a:graphicData uri="http://schemas.openxmlformats.org/drawingml/2006/table">
            <a:tbl>
              <a:tblPr firstRow="1" bandRow="1">
                <a:tableStyleId>{21E4AEA4-8DFA-4A89-87EB-49C32662AFE0}</a:tableStyleId>
              </a:tblPr>
              <a:tblGrid>
                <a:gridCol w="3047999">
                  <a:extLst>
                    <a:ext uri="{9D8B030D-6E8A-4147-A177-3AD203B41FA5}">
                      <a16:colId xmlns:a16="http://schemas.microsoft.com/office/drawing/2014/main" val="2939573233"/>
                    </a:ext>
                  </a:extLst>
                </a:gridCol>
                <a:gridCol w="3047999">
                  <a:extLst>
                    <a:ext uri="{9D8B030D-6E8A-4147-A177-3AD203B41FA5}">
                      <a16:colId xmlns:a16="http://schemas.microsoft.com/office/drawing/2014/main" val="176227526"/>
                    </a:ext>
                  </a:extLst>
                </a:gridCol>
                <a:gridCol w="3047999">
                  <a:extLst>
                    <a:ext uri="{9D8B030D-6E8A-4147-A177-3AD203B41FA5}">
                      <a16:colId xmlns:a16="http://schemas.microsoft.com/office/drawing/2014/main" val="749071909"/>
                    </a:ext>
                  </a:extLst>
                </a:gridCol>
              </a:tblGrid>
              <a:tr h="370840">
                <a:tc>
                  <a:txBody>
                    <a:bodyPr/>
                    <a:lstStyle/>
                    <a:p>
                      <a:r>
                        <a:rPr lang="en-US" dirty="0"/>
                        <a:t>Model</a:t>
                      </a:r>
                    </a:p>
                  </a:txBody>
                  <a:tcPr/>
                </a:tc>
                <a:tc>
                  <a:txBody>
                    <a:bodyPr/>
                    <a:lstStyle/>
                    <a:p>
                      <a:r>
                        <a:rPr lang="en-US" dirty="0"/>
                        <a:t>Train Score</a:t>
                      </a:r>
                    </a:p>
                  </a:txBody>
                  <a:tcPr/>
                </a:tc>
                <a:tc>
                  <a:txBody>
                    <a:bodyPr/>
                    <a:lstStyle/>
                    <a:p>
                      <a:r>
                        <a:rPr lang="en-US" dirty="0"/>
                        <a:t>Test Score</a:t>
                      </a:r>
                    </a:p>
                  </a:txBody>
                  <a:tcPr/>
                </a:tc>
                <a:extLst>
                  <a:ext uri="{0D108BD9-81ED-4DB2-BD59-A6C34878D82A}">
                    <a16:rowId xmlns:a16="http://schemas.microsoft.com/office/drawing/2014/main" val="3037497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Dummy Classifier</a:t>
                      </a:r>
                    </a:p>
                    <a:p>
                      <a:endParaRPr lang="en-US" dirty="0"/>
                    </a:p>
                  </a:txBody>
                  <a:tcPr/>
                </a:tc>
                <a:tc>
                  <a:txBody>
                    <a:bodyPr/>
                    <a:lstStyle/>
                    <a:p>
                      <a:r>
                        <a:rPr lang="en-US" dirty="0"/>
                        <a:t>0.6746411483253588</a:t>
                      </a:r>
                    </a:p>
                  </a:txBody>
                  <a:tcPr/>
                </a:tc>
                <a:tc>
                  <a:txBody>
                    <a:bodyPr/>
                    <a:lstStyle/>
                    <a:p>
                      <a:r>
                        <a:rPr lang="en-US" dirty="0"/>
                        <a:t>0.6888888888888889</a:t>
                      </a:r>
                    </a:p>
                  </a:txBody>
                  <a:tcPr/>
                </a:tc>
                <a:extLst>
                  <a:ext uri="{0D108BD9-81ED-4DB2-BD59-A6C34878D82A}">
                    <a16:rowId xmlns:a16="http://schemas.microsoft.com/office/drawing/2014/main" val="4064298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Logistic Regression</a:t>
                      </a:r>
                    </a:p>
                    <a:p>
                      <a:endParaRPr lang="en-US" dirty="0"/>
                    </a:p>
                  </a:txBody>
                  <a:tcPr/>
                </a:tc>
                <a:tc>
                  <a:txBody>
                    <a:bodyPr/>
                    <a:lstStyle/>
                    <a:p>
                      <a:r>
                        <a:rPr lang="en-US" dirty="0"/>
                        <a:t>0.861244019138756</a:t>
                      </a:r>
                    </a:p>
                  </a:txBody>
                  <a:tcPr/>
                </a:tc>
                <a:tc>
                  <a:txBody>
                    <a:bodyPr/>
                    <a:lstStyle/>
                    <a:p>
                      <a:r>
                        <a:rPr lang="en-US" dirty="0"/>
                        <a:t>0.7888888888888889</a:t>
                      </a:r>
                    </a:p>
                  </a:txBody>
                  <a:tcPr/>
                </a:tc>
                <a:extLst>
                  <a:ext uri="{0D108BD9-81ED-4DB2-BD59-A6C34878D82A}">
                    <a16:rowId xmlns:a16="http://schemas.microsoft.com/office/drawing/2014/main" val="23509093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Naive Bayes</a:t>
                      </a:r>
                    </a:p>
                    <a:p>
                      <a:endParaRPr lang="en-US" dirty="0"/>
                    </a:p>
                  </a:txBody>
                  <a:tcPr/>
                </a:tc>
                <a:tc>
                  <a:txBody>
                    <a:bodyPr/>
                    <a:lstStyle/>
                    <a:p>
                      <a:r>
                        <a:rPr lang="en-US" dirty="0"/>
                        <a:t>0.7942583732057417</a:t>
                      </a:r>
                    </a:p>
                  </a:txBody>
                  <a:tcPr/>
                </a:tc>
                <a:tc>
                  <a:txBody>
                    <a:bodyPr/>
                    <a:lstStyle/>
                    <a:p>
                      <a:r>
                        <a:rPr lang="en-US" dirty="0"/>
                        <a:t>0.7444444444444445</a:t>
                      </a:r>
                    </a:p>
                  </a:txBody>
                  <a:tcPr/>
                </a:tc>
                <a:extLst>
                  <a:ext uri="{0D108BD9-81ED-4DB2-BD59-A6C34878D82A}">
                    <a16:rowId xmlns:a16="http://schemas.microsoft.com/office/drawing/2014/main" val="5298734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Gradient Descent</a:t>
                      </a:r>
                    </a:p>
                    <a:p>
                      <a:endParaRPr lang="en-US" dirty="0"/>
                    </a:p>
                  </a:txBody>
                  <a:tcPr/>
                </a:tc>
                <a:tc>
                  <a:txBody>
                    <a:bodyPr/>
                    <a:lstStyle/>
                    <a:p>
                      <a:r>
                        <a:rPr lang="en-US" dirty="0"/>
                        <a:t>0.8229665071770335</a:t>
                      </a:r>
                    </a:p>
                  </a:txBody>
                  <a:tcPr/>
                </a:tc>
                <a:tc>
                  <a:txBody>
                    <a:bodyPr/>
                    <a:lstStyle/>
                    <a:p>
                      <a:r>
                        <a:rPr lang="en-US" dirty="0"/>
                        <a:t>0.7444444444444445</a:t>
                      </a:r>
                    </a:p>
                  </a:txBody>
                  <a:tcPr/>
                </a:tc>
                <a:extLst>
                  <a:ext uri="{0D108BD9-81ED-4DB2-BD59-A6C34878D82A}">
                    <a16:rowId xmlns:a16="http://schemas.microsoft.com/office/drawing/2014/main" val="2673077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KNN</a:t>
                      </a:r>
                    </a:p>
                    <a:p>
                      <a:endParaRPr lang="en-US" dirty="0"/>
                    </a:p>
                  </a:txBody>
                  <a:tcPr/>
                </a:tc>
                <a:tc>
                  <a:txBody>
                    <a:bodyPr/>
                    <a:lstStyle/>
                    <a:p>
                      <a:r>
                        <a:rPr lang="en-US" dirty="0"/>
                        <a:t>0.7942583732057417</a:t>
                      </a:r>
                    </a:p>
                  </a:txBody>
                  <a:tcPr/>
                </a:tc>
                <a:tc>
                  <a:txBody>
                    <a:bodyPr/>
                    <a:lstStyle/>
                    <a:p>
                      <a:r>
                        <a:rPr lang="en-US" dirty="0"/>
                        <a:t>0.6555555555555556</a:t>
                      </a:r>
                    </a:p>
                  </a:txBody>
                  <a:tcPr/>
                </a:tc>
                <a:extLst>
                  <a:ext uri="{0D108BD9-81ED-4DB2-BD59-A6C34878D82A}">
                    <a16:rowId xmlns:a16="http://schemas.microsoft.com/office/drawing/2014/main" val="502149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Decision Tree</a:t>
                      </a:r>
                    </a:p>
                    <a:p>
                      <a:endParaRPr lang="en-US" dirty="0"/>
                    </a:p>
                  </a:txBody>
                  <a:tcPr/>
                </a:tc>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0.7777777777777778</a:t>
                      </a:r>
                    </a:p>
                    <a:p>
                      <a:endParaRPr lang="en-US" dirty="0"/>
                    </a:p>
                  </a:txBody>
                  <a:tcPr/>
                </a:tc>
                <a:extLst>
                  <a:ext uri="{0D108BD9-81ED-4DB2-BD59-A6C34878D82A}">
                    <a16:rowId xmlns:a16="http://schemas.microsoft.com/office/drawing/2014/main" val="3625980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Random Forest</a:t>
                      </a:r>
                    </a:p>
                    <a:p>
                      <a:endParaRPr lang="en-US" dirty="0"/>
                    </a:p>
                  </a:txBody>
                  <a:tcPr/>
                </a:tc>
                <a:tc>
                  <a:txBody>
                    <a:bodyPr/>
                    <a:lstStyle/>
                    <a:p>
                      <a:r>
                        <a:rPr lang="en-US" dirty="0"/>
                        <a:t>1.0</a:t>
                      </a:r>
                    </a:p>
                  </a:txBody>
                  <a:tcPr/>
                </a:tc>
                <a:tc>
                  <a:txBody>
                    <a:bodyPr/>
                    <a:lstStyle/>
                    <a:p>
                      <a:r>
                        <a:rPr lang="en-US" dirty="0"/>
                        <a:t>0.7777777777777778</a:t>
                      </a:r>
                    </a:p>
                  </a:txBody>
                  <a:tcPr/>
                </a:tc>
                <a:extLst>
                  <a:ext uri="{0D108BD9-81ED-4DB2-BD59-A6C34878D82A}">
                    <a16:rowId xmlns:a16="http://schemas.microsoft.com/office/drawing/2014/main" val="199731227"/>
                  </a:ext>
                </a:extLst>
              </a:tr>
              <a:tr h="370840">
                <a:tc>
                  <a:txBody>
                    <a:bodyPr/>
                    <a:lstStyle/>
                    <a:p>
                      <a:r>
                        <a:rPr lang="en-US" b="1" dirty="0"/>
                        <a:t>SVM</a:t>
                      </a:r>
                    </a:p>
                  </a:txBody>
                  <a:tcPr/>
                </a:tc>
                <a:tc>
                  <a:txBody>
                    <a:bodyPr/>
                    <a:lstStyle/>
                    <a:p>
                      <a:r>
                        <a:rPr lang="en-US" dirty="0"/>
                        <a:t>0.9138755980861244</a:t>
                      </a:r>
                    </a:p>
                  </a:txBody>
                  <a:tcPr/>
                </a:tc>
                <a:tc>
                  <a:txBody>
                    <a:bodyPr/>
                    <a:lstStyle/>
                    <a:p>
                      <a:r>
                        <a:rPr lang="en-US" dirty="0"/>
                        <a:t>0.7</a:t>
                      </a:r>
                    </a:p>
                  </a:txBody>
                  <a:tcPr/>
                </a:tc>
                <a:extLst>
                  <a:ext uri="{0D108BD9-81ED-4DB2-BD59-A6C34878D82A}">
                    <a16:rowId xmlns:a16="http://schemas.microsoft.com/office/drawing/2014/main" val="4147255094"/>
                  </a:ext>
                </a:extLst>
              </a:tr>
            </a:tbl>
          </a:graphicData>
        </a:graphic>
      </p:graphicFrame>
    </p:spTree>
    <p:extLst>
      <p:ext uri="{BB962C8B-B14F-4D97-AF65-F5344CB8AC3E}">
        <p14:creationId xmlns:p14="http://schemas.microsoft.com/office/powerpoint/2010/main" val="19286208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92500"/>
          </a:bodyPr>
          <a:lstStyle/>
          <a:p>
            <a:pPr algn="l" fontAlgn="base"/>
            <a:r>
              <a:rPr lang="en-US" b="0" i="0" dirty="0">
                <a:effectLst/>
                <a:latin typeface="Inter"/>
              </a:rPr>
              <a:t>Cardiovascular diseases (CVDs) are the </a:t>
            </a:r>
            <a:r>
              <a:rPr lang="en-US" b="0" i="0" dirty="0">
                <a:effectLst/>
                <a:latin typeface="inherit"/>
              </a:rPr>
              <a:t>number 1 cause of death globally</a:t>
            </a:r>
            <a:r>
              <a:rPr lang="en-US" b="0" i="0" dirty="0">
                <a:effectLst/>
                <a:latin typeface="Inter"/>
              </a:rPr>
              <a:t>, taking an estimated </a:t>
            </a:r>
            <a:r>
              <a:rPr lang="en-US" b="0" i="0" dirty="0">
                <a:effectLst/>
                <a:latin typeface="inherit"/>
              </a:rPr>
              <a:t>17.9 million lives each year</a:t>
            </a:r>
            <a:r>
              <a:rPr lang="en-US" b="0" i="0" dirty="0">
                <a:effectLst/>
                <a:latin typeface="Inter"/>
              </a:rPr>
              <a:t>, which accounts for </a:t>
            </a:r>
            <a:r>
              <a:rPr lang="en-US" b="0" i="0" dirty="0">
                <a:effectLst/>
                <a:latin typeface="inherit"/>
              </a:rPr>
              <a:t>31% of all deaths worldwide</a:t>
            </a:r>
            <a:r>
              <a:rPr lang="en-US" b="0" i="0" dirty="0">
                <a:effectLst/>
                <a:latin typeface="Inter"/>
              </a:rPr>
              <a:t>.</a:t>
            </a:r>
            <a:br>
              <a:rPr lang="en-US" b="0" i="0" dirty="0">
                <a:effectLst/>
                <a:latin typeface="Inter"/>
              </a:rPr>
            </a:br>
            <a:r>
              <a:rPr lang="en-US" b="0" i="0" dirty="0">
                <a:effectLst/>
                <a:latin typeface="Inter"/>
              </a:rPr>
              <a:t>Heart failure is a common event caused by CVDs and this dataset contains 12 features that can be used to predict mortality by heart failure.</a:t>
            </a:r>
          </a:p>
          <a:p>
            <a:pPr algn="l" fontAlgn="base"/>
            <a:r>
              <a:rPr lang="en-US" b="0" i="0" dirty="0">
                <a:effectLst/>
                <a:latin typeface="Inter"/>
              </a:rPr>
              <a:t>Most cardiovascular diseases can be prevented by addressing behavioral risk factors such as tobacco use, unhealthy diet and obesity, physical inactivity, and harmful use of alcohol using population-wide strategies.</a:t>
            </a:r>
          </a:p>
          <a:p>
            <a:pPr algn="l" fontAlgn="base"/>
            <a:r>
              <a:rPr lang="en-US" b="0" i="0" dirty="0">
                <a:effectLst/>
                <a:latin typeface="Inter"/>
              </a:rPr>
              <a:t>People with cardiovascular disease or who are at high cardiovascular risk (due to the presence of one or more risk factors such as hypertension, diabetes, hyperlipidemia, or already established disease) need </a:t>
            </a:r>
            <a:r>
              <a:rPr lang="en-US" b="0" i="0" dirty="0">
                <a:effectLst/>
                <a:latin typeface="inherit"/>
              </a:rPr>
              <a:t>early detection</a:t>
            </a:r>
            <a:r>
              <a:rPr lang="en-US" b="0" i="0" dirty="0">
                <a:effectLst/>
                <a:latin typeface="Inter"/>
              </a:rPr>
              <a:t> and management wherein a machine learning model can be of great help.</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7A76-B3E1-C369-129D-6A99DE75CD33}"/>
              </a:ext>
            </a:extLst>
          </p:cNvPr>
          <p:cNvSpPr>
            <a:spLocks noGrp="1"/>
          </p:cNvSpPr>
          <p:nvPr>
            <p:ph type="title"/>
          </p:nvPr>
        </p:nvSpPr>
        <p:spPr/>
        <p:txBody>
          <a:bodyPr/>
          <a:lstStyle/>
          <a:p>
            <a:r>
              <a:rPr lang="en-US" dirty="0"/>
              <a:t>Model Performance</a:t>
            </a:r>
          </a:p>
        </p:txBody>
      </p:sp>
      <p:sp>
        <p:nvSpPr>
          <p:cNvPr id="3" name="Text Placeholder 2">
            <a:extLst>
              <a:ext uri="{FF2B5EF4-FFF2-40B4-BE49-F238E27FC236}">
                <a16:creationId xmlns:a16="http://schemas.microsoft.com/office/drawing/2014/main" id="{15888FE8-7D2B-54BD-16D1-C24D3ED4B250}"/>
              </a:ext>
            </a:extLst>
          </p:cNvPr>
          <p:cNvSpPr>
            <a:spLocks noGrp="1"/>
          </p:cNvSpPr>
          <p:nvPr>
            <p:ph type="body" idx="1"/>
          </p:nvPr>
        </p:nvSpPr>
        <p:spPr/>
        <p:txBody>
          <a:bodyPr/>
          <a:lstStyle/>
          <a:p>
            <a:r>
              <a:rPr lang="en-US" dirty="0"/>
              <a:t>Logistic Regression</a:t>
            </a:r>
          </a:p>
        </p:txBody>
      </p:sp>
      <p:pic>
        <p:nvPicPr>
          <p:cNvPr id="8" name="Content Placeholder 7" descr="Square&#10;&#10;Description automatically generated with medium confidence">
            <a:extLst>
              <a:ext uri="{FF2B5EF4-FFF2-40B4-BE49-F238E27FC236}">
                <a16:creationId xmlns:a16="http://schemas.microsoft.com/office/drawing/2014/main" id="{63480297-7130-5188-B567-97FBCC20AA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6800" y="2895600"/>
            <a:ext cx="4800600" cy="3200400"/>
          </a:xfrm>
        </p:spPr>
      </p:pic>
      <p:sp>
        <p:nvSpPr>
          <p:cNvPr id="5" name="Text Placeholder 4">
            <a:extLst>
              <a:ext uri="{FF2B5EF4-FFF2-40B4-BE49-F238E27FC236}">
                <a16:creationId xmlns:a16="http://schemas.microsoft.com/office/drawing/2014/main" id="{EC0D790F-B480-4D53-A770-4400D6BF65E8}"/>
              </a:ext>
            </a:extLst>
          </p:cNvPr>
          <p:cNvSpPr>
            <a:spLocks noGrp="1"/>
          </p:cNvSpPr>
          <p:nvPr>
            <p:ph type="body" sz="quarter" idx="3"/>
          </p:nvPr>
        </p:nvSpPr>
        <p:spPr/>
        <p:txBody>
          <a:bodyPr/>
          <a:lstStyle/>
          <a:p>
            <a:r>
              <a:rPr lang="en-US" dirty="0"/>
              <a:t>Classification Report</a:t>
            </a:r>
          </a:p>
        </p:txBody>
      </p:sp>
      <p:graphicFrame>
        <p:nvGraphicFramePr>
          <p:cNvPr id="9" name="Table 9">
            <a:extLst>
              <a:ext uri="{FF2B5EF4-FFF2-40B4-BE49-F238E27FC236}">
                <a16:creationId xmlns:a16="http://schemas.microsoft.com/office/drawing/2014/main" id="{5AC06FB3-693D-D43F-2F1C-B09A00809DD7}"/>
              </a:ext>
            </a:extLst>
          </p:cNvPr>
          <p:cNvGraphicFramePr>
            <a:graphicFrameLocks noGrp="1"/>
          </p:cNvGraphicFramePr>
          <p:nvPr>
            <p:ph sz="quarter" idx="4"/>
            <p:extLst>
              <p:ext uri="{D42A27DB-BD31-4B8C-83A1-F6EECF244321}">
                <p14:modId xmlns:p14="http://schemas.microsoft.com/office/powerpoint/2010/main" val="2239231990"/>
              </p:ext>
            </p:extLst>
          </p:nvPr>
        </p:nvGraphicFramePr>
        <p:xfrm>
          <a:off x="6342190" y="3383280"/>
          <a:ext cx="4800595" cy="1651000"/>
        </p:xfrm>
        <a:graphic>
          <a:graphicData uri="http://schemas.openxmlformats.org/drawingml/2006/table">
            <a:tbl>
              <a:tblPr firstRow="1" bandRow="1">
                <a:tableStyleId>{21E4AEA4-8DFA-4A89-87EB-49C32662AFE0}</a:tableStyleId>
              </a:tblPr>
              <a:tblGrid>
                <a:gridCol w="960119">
                  <a:extLst>
                    <a:ext uri="{9D8B030D-6E8A-4147-A177-3AD203B41FA5}">
                      <a16:colId xmlns:a16="http://schemas.microsoft.com/office/drawing/2014/main" val="3094596769"/>
                    </a:ext>
                  </a:extLst>
                </a:gridCol>
                <a:gridCol w="960119">
                  <a:extLst>
                    <a:ext uri="{9D8B030D-6E8A-4147-A177-3AD203B41FA5}">
                      <a16:colId xmlns:a16="http://schemas.microsoft.com/office/drawing/2014/main" val="3800502448"/>
                    </a:ext>
                  </a:extLst>
                </a:gridCol>
                <a:gridCol w="960119">
                  <a:extLst>
                    <a:ext uri="{9D8B030D-6E8A-4147-A177-3AD203B41FA5}">
                      <a16:colId xmlns:a16="http://schemas.microsoft.com/office/drawing/2014/main" val="1282108507"/>
                    </a:ext>
                  </a:extLst>
                </a:gridCol>
                <a:gridCol w="960119">
                  <a:extLst>
                    <a:ext uri="{9D8B030D-6E8A-4147-A177-3AD203B41FA5}">
                      <a16:colId xmlns:a16="http://schemas.microsoft.com/office/drawing/2014/main" val="1608709397"/>
                    </a:ext>
                  </a:extLst>
                </a:gridCol>
                <a:gridCol w="960119">
                  <a:extLst>
                    <a:ext uri="{9D8B030D-6E8A-4147-A177-3AD203B41FA5}">
                      <a16:colId xmlns:a16="http://schemas.microsoft.com/office/drawing/2014/main" val="3429963227"/>
                    </a:ext>
                  </a:extLst>
                </a:gridCol>
              </a:tblGrid>
              <a:tr h="370840">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850044584"/>
                  </a:ext>
                </a:extLst>
              </a:tr>
              <a:tr h="370840">
                <a:tc>
                  <a:txBody>
                    <a:bodyPr/>
                    <a:lstStyle/>
                    <a:p>
                      <a:r>
                        <a:rPr lang="en-US" dirty="0"/>
                        <a:t>0</a:t>
                      </a:r>
                    </a:p>
                  </a:txBody>
                  <a:tcPr/>
                </a:tc>
                <a:tc>
                  <a:txBody>
                    <a:bodyPr/>
                    <a:lstStyle/>
                    <a:p>
                      <a:r>
                        <a:rPr lang="en-US" dirty="0"/>
                        <a:t>83%</a:t>
                      </a:r>
                    </a:p>
                  </a:txBody>
                  <a:tcPr/>
                </a:tc>
                <a:tc>
                  <a:txBody>
                    <a:bodyPr/>
                    <a:lstStyle/>
                    <a:p>
                      <a:r>
                        <a:rPr lang="en-US" dirty="0"/>
                        <a:t>87%</a:t>
                      </a:r>
                    </a:p>
                  </a:txBody>
                  <a:tcPr/>
                </a:tc>
                <a:tc>
                  <a:txBody>
                    <a:bodyPr/>
                    <a:lstStyle/>
                    <a:p>
                      <a:r>
                        <a:rPr lang="en-US" dirty="0"/>
                        <a:t>95%</a:t>
                      </a:r>
                    </a:p>
                  </a:txBody>
                  <a:tcPr/>
                </a:tc>
                <a:tc>
                  <a:txBody>
                    <a:bodyPr/>
                    <a:lstStyle/>
                    <a:p>
                      <a:r>
                        <a:rPr lang="en-US" dirty="0"/>
                        <a:t>62</a:t>
                      </a:r>
                    </a:p>
                    <a:p>
                      <a:endParaRPr lang="en-US" dirty="0"/>
                    </a:p>
                  </a:txBody>
                  <a:tcPr/>
                </a:tc>
                <a:extLst>
                  <a:ext uri="{0D108BD9-81ED-4DB2-BD59-A6C34878D82A}">
                    <a16:rowId xmlns:a16="http://schemas.microsoft.com/office/drawing/2014/main" val="1851771512"/>
                  </a:ext>
                </a:extLst>
              </a:tr>
              <a:tr h="370840">
                <a:tc>
                  <a:txBody>
                    <a:bodyPr/>
                    <a:lstStyle/>
                    <a:p>
                      <a:r>
                        <a:rPr lang="en-US" dirty="0"/>
                        <a:t>1</a:t>
                      </a:r>
                    </a:p>
                  </a:txBody>
                  <a:tcPr/>
                </a:tc>
                <a:tc>
                  <a:txBody>
                    <a:bodyPr/>
                    <a:lstStyle/>
                    <a:p>
                      <a:r>
                        <a:rPr lang="en-US" dirty="0"/>
                        <a:t>68%</a:t>
                      </a:r>
                    </a:p>
                  </a:txBody>
                  <a:tcPr/>
                </a:tc>
                <a:tc>
                  <a:txBody>
                    <a:bodyPr/>
                    <a:lstStyle/>
                    <a:p>
                      <a:r>
                        <a:rPr lang="en-US" dirty="0"/>
                        <a:t>61%</a:t>
                      </a:r>
                    </a:p>
                  </a:txBody>
                  <a:tcPr/>
                </a:tc>
                <a:tc>
                  <a:txBody>
                    <a:bodyPr/>
                    <a:lstStyle/>
                    <a:p>
                      <a:r>
                        <a:rPr lang="en-US" dirty="0"/>
                        <a:t>64%</a:t>
                      </a:r>
                    </a:p>
                  </a:txBody>
                  <a:tcPr/>
                </a:tc>
                <a:tc>
                  <a:txBody>
                    <a:bodyPr/>
                    <a:lstStyle/>
                    <a:p>
                      <a:r>
                        <a:rPr lang="en-US" dirty="0"/>
                        <a:t>28</a:t>
                      </a:r>
                    </a:p>
                  </a:txBody>
                  <a:tcPr/>
                </a:tc>
                <a:extLst>
                  <a:ext uri="{0D108BD9-81ED-4DB2-BD59-A6C34878D82A}">
                    <a16:rowId xmlns:a16="http://schemas.microsoft.com/office/drawing/2014/main" val="762691314"/>
                  </a:ext>
                </a:extLst>
              </a:tr>
            </a:tbl>
          </a:graphicData>
        </a:graphic>
      </p:graphicFrame>
    </p:spTree>
    <p:extLst>
      <p:ext uri="{BB962C8B-B14F-4D97-AF65-F5344CB8AC3E}">
        <p14:creationId xmlns:p14="http://schemas.microsoft.com/office/powerpoint/2010/main" val="2774202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sz="half" idx="1"/>
          </p:nvPr>
        </p:nvSpPr>
        <p:spPr/>
        <p:txBody>
          <a:bodyPr/>
          <a:lstStyle/>
          <a:p>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107127497"/>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02B-E981-4227-850A-8C4080C833C2}"/>
              </a:ext>
            </a:extLst>
          </p:cNvPr>
          <p:cNvSpPr>
            <a:spLocks noGrp="1"/>
          </p:cNvSpPr>
          <p:nvPr>
            <p:ph type="title"/>
          </p:nvPr>
        </p:nvSpPr>
        <p:spPr/>
        <p:txBody>
          <a:bodyPr/>
          <a:lstStyle/>
          <a:p>
            <a:endParaRPr lang="en-US" dirty="0"/>
          </a:p>
        </p:txBody>
      </p:sp>
      <p:graphicFrame>
        <p:nvGraphicFramePr>
          <p:cNvPr id="7" name="Table 7">
            <a:extLst>
              <a:ext uri="{FF2B5EF4-FFF2-40B4-BE49-F238E27FC236}">
                <a16:creationId xmlns:a16="http://schemas.microsoft.com/office/drawing/2014/main" id="{C7B95E81-8CC0-B316-F23A-5BEF18766D2A}"/>
              </a:ext>
            </a:extLst>
          </p:cNvPr>
          <p:cNvGraphicFramePr>
            <a:graphicFrameLocks noGrp="1"/>
          </p:cNvGraphicFramePr>
          <p:nvPr>
            <p:ph idx="1"/>
            <p:extLst>
              <p:ext uri="{D42A27DB-BD31-4B8C-83A1-F6EECF244321}">
                <p14:modId xmlns:p14="http://schemas.microsoft.com/office/powerpoint/2010/main" val="2779703597"/>
              </p:ext>
            </p:extLst>
          </p:nvPr>
        </p:nvGraphicFramePr>
        <p:xfrm>
          <a:off x="533400" y="762001"/>
          <a:ext cx="10744200" cy="7058842"/>
        </p:xfrm>
        <a:graphic>
          <a:graphicData uri="http://schemas.openxmlformats.org/drawingml/2006/table">
            <a:tbl>
              <a:tblPr firstRow="1" bandRow="1">
                <a:tableStyleId>{21E4AEA4-8DFA-4A89-87EB-49C32662AFE0}</a:tableStyleId>
              </a:tblPr>
              <a:tblGrid>
                <a:gridCol w="2819400">
                  <a:extLst>
                    <a:ext uri="{9D8B030D-6E8A-4147-A177-3AD203B41FA5}">
                      <a16:colId xmlns:a16="http://schemas.microsoft.com/office/drawing/2014/main" val="2356108004"/>
                    </a:ext>
                  </a:extLst>
                </a:gridCol>
                <a:gridCol w="1066800">
                  <a:extLst>
                    <a:ext uri="{9D8B030D-6E8A-4147-A177-3AD203B41FA5}">
                      <a16:colId xmlns:a16="http://schemas.microsoft.com/office/drawing/2014/main" val="244457972"/>
                    </a:ext>
                  </a:extLst>
                </a:gridCol>
                <a:gridCol w="1066800">
                  <a:extLst>
                    <a:ext uri="{9D8B030D-6E8A-4147-A177-3AD203B41FA5}">
                      <a16:colId xmlns:a16="http://schemas.microsoft.com/office/drawing/2014/main" val="1536194920"/>
                    </a:ext>
                  </a:extLst>
                </a:gridCol>
                <a:gridCol w="2362200">
                  <a:extLst>
                    <a:ext uri="{9D8B030D-6E8A-4147-A177-3AD203B41FA5}">
                      <a16:colId xmlns:a16="http://schemas.microsoft.com/office/drawing/2014/main" val="1131425045"/>
                    </a:ext>
                  </a:extLst>
                </a:gridCol>
                <a:gridCol w="3429000">
                  <a:extLst>
                    <a:ext uri="{9D8B030D-6E8A-4147-A177-3AD203B41FA5}">
                      <a16:colId xmlns:a16="http://schemas.microsoft.com/office/drawing/2014/main" val="3476739887"/>
                    </a:ext>
                  </a:extLst>
                </a:gridCol>
              </a:tblGrid>
              <a:tr h="322763">
                <a:tc>
                  <a:txBody>
                    <a:bodyPr/>
                    <a:lstStyle/>
                    <a:p>
                      <a:r>
                        <a:rPr lang="en-US" dirty="0"/>
                        <a:t>Columns</a:t>
                      </a:r>
                    </a:p>
                  </a:txBody>
                  <a:tcPr/>
                </a:tc>
                <a:tc>
                  <a:txBody>
                    <a:bodyPr/>
                    <a:lstStyle/>
                    <a:p>
                      <a:r>
                        <a:rPr lang="en-US" dirty="0"/>
                        <a:t>Min</a:t>
                      </a:r>
                    </a:p>
                  </a:txBody>
                  <a:tcPr/>
                </a:tc>
                <a:tc>
                  <a:txBody>
                    <a:bodyPr/>
                    <a:lstStyle/>
                    <a:p>
                      <a:r>
                        <a:rPr lang="en-US" dirty="0"/>
                        <a:t>Max</a:t>
                      </a:r>
                    </a:p>
                  </a:txBody>
                  <a:tcPr/>
                </a:tc>
                <a:tc>
                  <a:txBody>
                    <a:bodyPr/>
                    <a:lstStyle/>
                    <a:p>
                      <a:r>
                        <a:rPr lang="en-US" dirty="0"/>
                        <a:t>Avg</a:t>
                      </a:r>
                    </a:p>
                  </a:txBody>
                  <a:tcPr/>
                </a:tc>
                <a:tc>
                  <a:txBody>
                    <a:bodyPr/>
                    <a:lstStyle/>
                    <a:p>
                      <a:r>
                        <a:rPr lang="en-US" dirty="0"/>
                        <a:t>Concerns</a:t>
                      </a:r>
                    </a:p>
                  </a:txBody>
                  <a:tcPr/>
                </a:tc>
                <a:extLst>
                  <a:ext uri="{0D108BD9-81ED-4DB2-BD59-A6C34878D82A}">
                    <a16:rowId xmlns:a16="http://schemas.microsoft.com/office/drawing/2014/main" val="2538166781"/>
                  </a:ext>
                </a:extLst>
              </a:tr>
              <a:tr h="472483">
                <a:tc>
                  <a:txBody>
                    <a:bodyPr/>
                    <a:lstStyle/>
                    <a:p>
                      <a:r>
                        <a:rPr lang="en-US" dirty="0"/>
                        <a:t>age</a:t>
                      </a:r>
                    </a:p>
                  </a:txBody>
                  <a:tcPr/>
                </a:tc>
                <a:tc>
                  <a:txBody>
                    <a:bodyPr/>
                    <a:lstStyle/>
                    <a:p>
                      <a:r>
                        <a:rPr lang="en-US" dirty="0"/>
                        <a:t>40</a:t>
                      </a:r>
                    </a:p>
                  </a:txBody>
                  <a:tcPr/>
                </a:tc>
                <a:tc>
                  <a:txBody>
                    <a:bodyPr/>
                    <a:lstStyle/>
                    <a:p>
                      <a:r>
                        <a:rPr lang="en-US" dirty="0"/>
                        <a:t>95</a:t>
                      </a:r>
                    </a:p>
                  </a:txBody>
                  <a:tcPr/>
                </a:tc>
                <a:tc>
                  <a:txBody>
                    <a:bodyPr/>
                    <a:lstStyle/>
                    <a:p>
                      <a:r>
                        <a:rPr lang="en-US" dirty="0"/>
                        <a:t>60</a:t>
                      </a:r>
                    </a:p>
                  </a:txBody>
                  <a:tcPr/>
                </a:tc>
                <a:tc>
                  <a:txBody>
                    <a:bodyPr/>
                    <a:lstStyle/>
                    <a:p>
                      <a:endParaRPr lang="en-US"/>
                    </a:p>
                  </a:txBody>
                  <a:tcPr/>
                </a:tc>
                <a:extLst>
                  <a:ext uri="{0D108BD9-81ED-4DB2-BD59-A6C34878D82A}">
                    <a16:rowId xmlns:a16="http://schemas.microsoft.com/office/drawing/2014/main" val="1179303990"/>
                  </a:ext>
                </a:extLst>
              </a:tr>
              <a:tr h="322763">
                <a:tc>
                  <a:txBody>
                    <a:bodyPr/>
                    <a:lstStyle/>
                    <a:p>
                      <a:r>
                        <a:rPr lang="en-US" dirty="0" err="1"/>
                        <a:t>anaemia</a:t>
                      </a:r>
                      <a:endParaRPr lang="en-US" dirty="0"/>
                    </a:p>
                  </a:txBody>
                  <a:tcPr/>
                </a:tc>
                <a:tc>
                  <a:txBody>
                    <a:bodyPr/>
                    <a:lstStyle/>
                    <a:p>
                      <a:r>
                        <a:rPr lang="en-US" dirty="0"/>
                        <a:t>Yes 43%</a:t>
                      </a:r>
                    </a:p>
                  </a:txBody>
                  <a:tcPr/>
                </a:tc>
                <a:tc>
                  <a:txBody>
                    <a:bodyPr/>
                    <a:lstStyle/>
                    <a:p>
                      <a:r>
                        <a:rPr lang="en-US" dirty="0"/>
                        <a:t>No 57%</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21655560"/>
                  </a:ext>
                </a:extLst>
              </a:tr>
              <a:tr h="564835">
                <a:tc>
                  <a:txBody>
                    <a:bodyPr/>
                    <a:lstStyle/>
                    <a:p>
                      <a:r>
                        <a:rPr lang="en-US" dirty="0" err="1"/>
                        <a:t>creatinine_phosphokinase</a:t>
                      </a:r>
                      <a:endParaRPr lang="en-US" dirty="0"/>
                    </a:p>
                  </a:txBody>
                  <a:tcPr/>
                </a:tc>
                <a:tc>
                  <a:txBody>
                    <a:bodyPr/>
                    <a:lstStyle/>
                    <a:p>
                      <a:r>
                        <a:rPr lang="en-US" dirty="0"/>
                        <a:t>23</a:t>
                      </a:r>
                    </a:p>
                  </a:txBody>
                  <a:tcPr/>
                </a:tc>
                <a:tc>
                  <a:txBody>
                    <a:bodyPr/>
                    <a:lstStyle/>
                    <a:p>
                      <a:r>
                        <a:rPr lang="en-US" dirty="0"/>
                        <a:t>7861</a:t>
                      </a:r>
                    </a:p>
                  </a:txBody>
                  <a:tcPr/>
                </a:tc>
                <a:tc>
                  <a:txBody>
                    <a:bodyPr/>
                    <a:lstStyle/>
                    <a:p>
                      <a:r>
                        <a:rPr lang="en-US" dirty="0"/>
                        <a:t>581</a:t>
                      </a:r>
                    </a:p>
                  </a:txBody>
                  <a:tcPr/>
                </a:tc>
                <a:tc>
                  <a:txBody>
                    <a:bodyPr/>
                    <a:lstStyle/>
                    <a:p>
                      <a:r>
                        <a:rPr lang="en-US" dirty="0"/>
                        <a:t>Normal range:1,500 – 10,000</a:t>
                      </a:r>
                    </a:p>
                  </a:txBody>
                  <a:tcPr/>
                </a:tc>
                <a:extLst>
                  <a:ext uri="{0D108BD9-81ED-4DB2-BD59-A6C34878D82A}">
                    <a16:rowId xmlns:a16="http://schemas.microsoft.com/office/drawing/2014/main" val="3451095507"/>
                  </a:ext>
                </a:extLst>
              </a:tr>
              <a:tr h="322763">
                <a:tc>
                  <a:txBody>
                    <a:bodyPr/>
                    <a:lstStyle/>
                    <a:p>
                      <a:r>
                        <a:rPr lang="en-US" dirty="0"/>
                        <a:t>diabetes </a:t>
                      </a:r>
                    </a:p>
                  </a:txBody>
                  <a:tcPr/>
                </a:tc>
                <a:tc>
                  <a:txBody>
                    <a:bodyPr/>
                    <a:lstStyle/>
                    <a:p>
                      <a:r>
                        <a:rPr lang="en-US" dirty="0"/>
                        <a:t>Yes 41%</a:t>
                      </a:r>
                    </a:p>
                  </a:txBody>
                  <a:tcPr/>
                </a:tc>
                <a:tc>
                  <a:txBody>
                    <a:bodyPr/>
                    <a:lstStyle/>
                    <a:p>
                      <a:r>
                        <a:rPr lang="en-US" dirty="0"/>
                        <a:t>No 59%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19128758"/>
                  </a:ext>
                </a:extLst>
              </a:tr>
              <a:tr h="322763">
                <a:tc>
                  <a:txBody>
                    <a:bodyPr/>
                    <a:lstStyle/>
                    <a:p>
                      <a:r>
                        <a:rPr lang="en-US" dirty="0" err="1"/>
                        <a:t>ejection_fraction</a:t>
                      </a:r>
                      <a:endParaRPr lang="en-US" dirty="0"/>
                    </a:p>
                  </a:txBody>
                  <a:tcPr/>
                </a:tc>
                <a:tc>
                  <a:txBody>
                    <a:bodyPr/>
                    <a:lstStyle/>
                    <a:p>
                      <a:r>
                        <a:rPr lang="en-US" dirty="0"/>
                        <a:t>14</a:t>
                      </a:r>
                    </a:p>
                  </a:txBody>
                  <a:tcPr/>
                </a:tc>
                <a:tc>
                  <a:txBody>
                    <a:bodyPr/>
                    <a:lstStyle/>
                    <a:p>
                      <a:r>
                        <a:rPr lang="en-US" dirty="0"/>
                        <a:t>80</a:t>
                      </a:r>
                    </a:p>
                  </a:txBody>
                  <a:tcPr/>
                </a:tc>
                <a:tc>
                  <a:txBody>
                    <a:bodyPr/>
                    <a:lstStyle/>
                    <a:p>
                      <a:r>
                        <a:rPr lang="en-US" dirty="0"/>
                        <a:t>38</a:t>
                      </a:r>
                    </a:p>
                  </a:txBody>
                  <a:tcPr/>
                </a:tc>
                <a:tc>
                  <a:txBody>
                    <a:bodyPr/>
                    <a:lstStyle/>
                    <a:p>
                      <a:r>
                        <a:rPr lang="en-US" dirty="0"/>
                        <a:t>Normal range: 55-70</a:t>
                      </a:r>
                    </a:p>
                    <a:p>
                      <a:r>
                        <a:rPr lang="en-US" dirty="0"/>
                        <a:t>Low range: 40-55</a:t>
                      </a:r>
                    </a:p>
                  </a:txBody>
                  <a:tcPr/>
                </a:tc>
                <a:extLst>
                  <a:ext uri="{0D108BD9-81ED-4DB2-BD59-A6C34878D82A}">
                    <a16:rowId xmlns:a16="http://schemas.microsoft.com/office/drawing/2014/main" val="3376468631"/>
                  </a:ext>
                </a:extLst>
              </a:tr>
              <a:tr h="564835">
                <a:tc>
                  <a:txBody>
                    <a:bodyPr/>
                    <a:lstStyle/>
                    <a:p>
                      <a:r>
                        <a:rPr lang="en-US" dirty="0" err="1"/>
                        <a:t>high_blood_pressure</a:t>
                      </a:r>
                      <a:endParaRPr lang="en-US" dirty="0"/>
                    </a:p>
                  </a:txBody>
                  <a:tcPr/>
                </a:tc>
                <a:tc>
                  <a:txBody>
                    <a:bodyPr/>
                    <a:lstStyle/>
                    <a:p>
                      <a:r>
                        <a:rPr lang="en-US" dirty="0"/>
                        <a:t>Yes 35%</a:t>
                      </a:r>
                    </a:p>
                  </a:txBody>
                  <a:tcPr/>
                </a:tc>
                <a:tc>
                  <a:txBody>
                    <a:bodyPr/>
                    <a:lstStyle/>
                    <a:p>
                      <a:r>
                        <a:rPr lang="en-US" dirty="0"/>
                        <a:t>No 65%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40960672"/>
                  </a:ext>
                </a:extLst>
              </a:tr>
              <a:tr h="322763">
                <a:tc>
                  <a:txBody>
                    <a:bodyPr/>
                    <a:lstStyle/>
                    <a:p>
                      <a:r>
                        <a:rPr lang="en-US" dirty="0"/>
                        <a:t>platelets</a:t>
                      </a:r>
                    </a:p>
                  </a:txBody>
                  <a:tcPr/>
                </a:tc>
                <a:tc>
                  <a:txBody>
                    <a:bodyPr/>
                    <a:lstStyle/>
                    <a:p>
                      <a:r>
                        <a:rPr lang="en-US" dirty="0"/>
                        <a:t>251,000</a:t>
                      </a:r>
                    </a:p>
                  </a:txBody>
                  <a:tcPr/>
                </a:tc>
                <a:tc>
                  <a:txBody>
                    <a:bodyPr/>
                    <a:lstStyle/>
                    <a:p>
                      <a:r>
                        <a:rPr lang="en-US" dirty="0"/>
                        <a:t>850,000</a:t>
                      </a:r>
                    </a:p>
                  </a:txBody>
                  <a:tcPr/>
                </a:tc>
                <a:tc>
                  <a:txBody>
                    <a:bodyPr/>
                    <a:lstStyle/>
                    <a:p>
                      <a:r>
                        <a:rPr lang="en-US" dirty="0"/>
                        <a:t>263,358</a:t>
                      </a:r>
                    </a:p>
                  </a:txBody>
                  <a:tcPr/>
                </a:tc>
                <a:tc>
                  <a:txBody>
                    <a:bodyPr/>
                    <a:lstStyle/>
                    <a:p>
                      <a:r>
                        <a:rPr lang="en-US" dirty="0"/>
                        <a:t>Normal range: 150,000 – 400,000</a:t>
                      </a:r>
                    </a:p>
                  </a:txBody>
                  <a:tcPr/>
                </a:tc>
                <a:extLst>
                  <a:ext uri="{0D108BD9-81ED-4DB2-BD59-A6C34878D82A}">
                    <a16:rowId xmlns:a16="http://schemas.microsoft.com/office/drawing/2014/main" val="2870734536"/>
                  </a:ext>
                </a:extLst>
              </a:tr>
              <a:tr h="564835">
                <a:tc>
                  <a:txBody>
                    <a:bodyPr/>
                    <a:lstStyle/>
                    <a:p>
                      <a:r>
                        <a:rPr lang="en-US" dirty="0" err="1"/>
                        <a:t>serum_creatinine</a:t>
                      </a:r>
                      <a:endParaRPr lang="en-US" dirty="0"/>
                    </a:p>
                  </a:txBody>
                  <a:tcPr/>
                </a:tc>
                <a:tc>
                  <a:txBody>
                    <a:bodyPr/>
                    <a:lstStyle/>
                    <a:p>
                      <a:r>
                        <a:rPr lang="en-US" dirty="0"/>
                        <a:t>05</a:t>
                      </a:r>
                    </a:p>
                  </a:txBody>
                  <a:tcPr/>
                </a:tc>
                <a:tc>
                  <a:txBody>
                    <a:bodyPr/>
                    <a:lstStyle/>
                    <a:p>
                      <a:r>
                        <a:rPr lang="en-US" dirty="0"/>
                        <a:t>9.4</a:t>
                      </a:r>
                    </a:p>
                  </a:txBody>
                  <a:tcPr/>
                </a:tc>
                <a:tc>
                  <a:txBody>
                    <a:bodyPr/>
                    <a:lstStyle/>
                    <a:p>
                      <a:r>
                        <a:rPr lang="en-US" dirty="0"/>
                        <a:t>1.39</a:t>
                      </a:r>
                    </a:p>
                  </a:txBody>
                  <a:tcPr/>
                </a:tc>
                <a:tc>
                  <a:txBody>
                    <a:bodyPr/>
                    <a:lstStyle/>
                    <a:p>
                      <a:endParaRPr lang="en-US"/>
                    </a:p>
                  </a:txBody>
                  <a:tcPr/>
                </a:tc>
                <a:extLst>
                  <a:ext uri="{0D108BD9-81ED-4DB2-BD59-A6C34878D82A}">
                    <a16:rowId xmlns:a16="http://schemas.microsoft.com/office/drawing/2014/main" val="1697651235"/>
                  </a:ext>
                </a:extLst>
              </a:tr>
              <a:tr h="322763">
                <a:tc>
                  <a:txBody>
                    <a:bodyPr/>
                    <a:lstStyle/>
                    <a:p>
                      <a:r>
                        <a:rPr lang="en-US" dirty="0" err="1"/>
                        <a:t>serum_sodium</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45929701"/>
                  </a:ext>
                </a:extLst>
              </a:tr>
              <a:tr h="322763">
                <a:tc>
                  <a:txBody>
                    <a:bodyPr/>
                    <a:lstStyle/>
                    <a:p>
                      <a:r>
                        <a:rPr lang="en-US" dirty="0"/>
                        <a:t>sex </a:t>
                      </a:r>
                    </a:p>
                  </a:txBody>
                  <a:tcPr/>
                </a:tc>
                <a:tc>
                  <a:txBody>
                    <a:bodyPr/>
                    <a:lstStyle/>
                    <a:p>
                      <a:r>
                        <a:rPr lang="en-US" dirty="0"/>
                        <a:t>Female 35%</a:t>
                      </a:r>
                    </a:p>
                  </a:txBody>
                  <a:tcPr/>
                </a:tc>
                <a:tc>
                  <a:txBody>
                    <a:bodyPr/>
                    <a:lstStyle/>
                    <a:p>
                      <a:r>
                        <a:rPr lang="en-US" dirty="0"/>
                        <a:t>Male 65%</a:t>
                      </a:r>
                    </a:p>
                  </a:txBody>
                  <a:tcPr/>
                </a:tc>
                <a:tc>
                  <a:txBody>
                    <a:bodyPr/>
                    <a:lstStyle/>
                    <a:p>
                      <a:endParaRPr lang="en-US"/>
                    </a:p>
                  </a:txBody>
                  <a:tcPr/>
                </a:tc>
                <a:tc>
                  <a:txBody>
                    <a:bodyPr/>
                    <a:lstStyle/>
                    <a:p>
                      <a:r>
                        <a:rPr lang="en-US" dirty="0"/>
                        <a:t>Male dominant data</a:t>
                      </a:r>
                    </a:p>
                  </a:txBody>
                  <a:tcPr/>
                </a:tc>
                <a:extLst>
                  <a:ext uri="{0D108BD9-81ED-4DB2-BD59-A6C34878D82A}">
                    <a16:rowId xmlns:a16="http://schemas.microsoft.com/office/drawing/2014/main" val="3428783355"/>
                  </a:ext>
                </a:extLst>
              </a:tr>
              <a:tr h="502734">
                <a:tc>
                  <a:txBody>
                    <a:bodyPr/>
                    <a:lstStyle/>
                    <a:p>
                      <a:r>
                        <a:rPr lang="en-US" dirty="0"/>
                        <a:t>smoking</a:t>
                      </a:r>
                    </a:p>
                  </a:txBody>
                  <a:tcPr/>
                </a:tc>
                <a:tc>
                  <a:txBody>
                    <a:bodyPr/>
                    <a:lstStyle/>
                    <a:p>
                      <a:r>
                        <a:rPr lang="en-US" dirty="0"/>
                        <a:t>Yes 32%</a:t>
                      </a:r>
                    </a:p>
                  </a:txBody>
                  <a:tcPr/>
                </a:tc>
                <a:tc>
                  <a:txBody>
                    <a:bodyPr/>
                    <a:lstStyle/>
                    <a:p>
                      <a:r>
                        <a:rPr lang="en-US" dirty="0"/>
                        <a:t>No 68%</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77706366"/>
                  </a:ext>
                </a:extLst>
              </a:tr>
              <a:tr h="322763">
                <a:tc>
                  <a:txBody>
                    <a:bodyPr/>
                    <a:lstStyle/>
                    <a:p>
                      <a:r>
                        <a:rPr lang="en-US" dirty="0"/>
                        <a:t>time</a:t>
                      </a:r>
                    </a:p>
                  </a:txBody>
                  <a:tcPr/>
                </a:tc>
                <a:tc>
                  <a:txBody>
                    <a:bodyPr/>
                    <a:lstStyle/>
                    <a:p>
                      <a:r>
                        <a:rPr lang="en-US" dirty="0"/>
                        <a:t>4</a:t>
                      </a:r>
                    </a:p>
                  </a:txBody>
                  <a:tcPr/>
                </a:tc>
                <a:tc>
                  <a:txBody>
                    <a:bodyPr/>
                    <a:lstStyle/>
                    <a:p>
                      <a:r>
                        <a:rPr lang="en-US" dirty="0"/>
                        <a:t>285</a:t>
                      </a:r>
                    </a:p>
                  </a:txBody>
                  <a:tcPr/>
                </a:tc>
                <a:tc>
                  <a:txBody>
                    <a:bodyPr/>
                    <a:lstStyle/>
                    <a:p>
                      <a:r>
                        <a:rPr lang="en-US" dirty="0"/>
                        <a:t>130</a:t>
                      </a:r>
                    </a:p>
                  </a:txBody>
                  <a:tcPr/>
                </a:tc>
                <a:tc>
                  <a:txBody>
                    <a:bodyPr/>
                    <a:lstStyle/>
                    <a:p>
                      <a:r>
                        <a:rPr lang="en-US" sz="1800" b="0" i="0" kern="1200" dirty="0">
                          <a:solidFill>
                            <a:schemeClr val="dk1"/>
                          </a:solidFill>
                          <a:effectLst/>
                          <a:latin typeface="+mn-lt"/>
                          <a:ea typeface="+mn-ea"/>
                          <a:cs typeface="+mn-cs"/>
                        </a:rPr>
                        <a:t>Follow-up period (days)</a:t>
                      </a:r>
                      <a:endParaRPr lang="en-US" dirty="0"/>
                    </a:p>
                  </a:txBody>
                  <a:tcPr/>
                </a:tc>
                <a:extLst>
                  <a:ext uri="{0D108BD9-81ED-4DB2-BD59-A6C34878D82A}">
                    <a16:rowId xmlns:a16="http://schemas.microsoft.com/office/drawing/2014/main" val="2810613881"/>
                  </a:ext>
                </a:extLst>
              </a:tr>
              <a:tr h="322763">
                <a:tc>
                  <a:txBody>
                    <a:bodyPr/>
                    <a:lstStyle/>
                    <a:p>
                      <a:r>
                        <a:rPr lang="en-US" dirty="0"/>
                        <a:t>DEATH_EVENT </a:t>
                      </a:r>
                    </a:p>
                  </a:txBody>
                  <a:tcPr/>
                </a:tc>
                <a:tc>
                  <a:txBody>
                    <a:bodyPr/>
                    <a:lstStyle/>
                    <a:p>
                      <a:r>
                        <a:rPr lang="en-US" dirty="0"/>
                        <a:t>Yes 32%</a:t>
                      </a:r>
                    </a:p>
                  </a:txBody>
                  <a:tcPr/>
                </a:tc>
                <a:tc>
                  <a:txBody>
                    <a:bodyPr/>
                    <a:lstStyle/>
                    <a:p>
                      <a:r>
                        <a:rPr lang="en-US" dirty="0"/>
                        <a:t>No 68%</a:t>
                      </a:r>
                    </a:p>
                  </a:txBody>
                  <a:tcPr/>
                </a:tc>
                <a:tc>
                  <a:txBody>
                    <a:bodyPr/>
                    <a:lstStyle/>
                    <a:p>
                      <a:endParaRPr lang="en-US"/>
                    </a:p>
                  </a:txBody>
                  <a:tcPr/>
                </a:tc>
                <a:tc>
                  <a:txBody>
                    <a:bodyPr/>
                    <a:lstStyle/>
                    <a:p>
                      <a:r>
                        <a:rPr lang="en-US" sz="1800" b="0" i="0" kern="1200" dirty="0">
                          <a:solidFill>
                            <a:schemeClr val="dk1"/>
                          </a:solidFill>
                          <a:effectLst/>
                          <a:latin typeface="+mn-lt"/>
                          <a:ea typeface="+mn-ea"/>
                          <a:cs typeface="+mn-cs"/>
                        </a:rPr>
                        <a:t>If the patient deceased during the follow-up period (</a:t>
                      </a:r>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228176296"/>
                  </a:ext>
                </a:extLst>
              </a:tr>
            </a:tbl>
          </a:graphicData>
        </a:graphic>
      </p:graphicFrame>
    </p:spTree>
    <p:extLst>
      <p:ext uri="{BB962C8B-B14F-4D97-AF65-F5344CB8AC3E}">
        <p14:creationId xmlns:p14="http://schemas.microsoft.com/office/powerpoint/2010/main" val="26285135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Age</a:t>
            </a:r>
          </a:p>
        </p:txBody>
      </p:sp>
      <p:pic>
        <p:nvPicPr>
          <p:cNvPr id="10" name="Content Placeholder 9" descr="Chart, histogram">
            <a:extLst>
              <a:ext uri="{FF2B5EF4-FFF2-40B4-BE49-F238E27FC236}">
                <a16:creationId xmlns:a16="http://schemas.microsoft.com/office/drawing/2014/main" id="{C9D781E0-9942-5058-D49D-56C51D6B4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2577812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Anaemia</a:t>
            </a:r>
            <a:endParaRPr lang="en-US" dirty="0"/>
          </a:p>
        </p:txBody>
      </p:sp>
      <p:pic>
        <p:nvPicPr>
          <p:cNvPr id="13" name="Content Placeholder 12" descr="A picture containing bar chart">
            <a:extLst>
              <a:ext uri="{FF2B5EF4-FFF2-40B4-BE49-F238E27FC236}">
                <a16:creationId xmlns:a16="http://schemas.microsoft.com/office/drawing/2014/main" id="{B94604B0-8769-E1E8-B287-24FB264DE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4091493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creatinine_phosphokinase</a:t>
            </a:r>
            <a:endParaRPr lang="en-US" dirty="0"/>
          </a:p>
        </p:txBody>
      </p:sp>
      <p:pic>
        <p:nvPicPr>
          <p:cNvPr id="10" name="Content Placeholder 9" descr="Chart, histogram">
            <a:extLst>
              <a:ext uri="{FF2B5EF4-FFF2-40B4-BE49-F238E27FC236}">
                <a16:creationId xmlns:a16="http://schemas.microsoft.com/office/drawing/2014/main" id="{909799D1-513B-2E56-520E-9F54A3251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010707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a:t>Columns : creatinine_phosphokinase</a:t>
            </a:r>
            <a:endParaRPr lang="en-US" dirty="0"/>
          </a:p>
        </p:txBody>
      </p:sp>
      <p:pic>
        <p:nvPicPr>
          <p:cNvPr id="8" name="Content Placeholder 7" descr="Table">
            <a:extLst>
              <a:ext uri="{FF2B5EF4-FFF2-40B4-BE49-F238E27FC236}">
                <a16:creationId xmlns:a16="http://schemas.microsoft.com/office/drawing/2014/main" id="{A0532DFD-DC2D-4C90-CAFF-7B13254A1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526029"/>
            <a:ext cx="9144000" cy="3177540"/>
          </a:xfrm>
          <a:noFill/>
        </p:spPr>
      </p:pic>
    </p:spTree>
    <p:extLst>
      <p:ext uri="{BB962C8B-B14F-4D97-AF65-F5344CB8AC3E}">
        <p14:creationId xmlns:p14="http://schemas.microsoft.com/office/powerpoint/2010/main" val="920530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diabetes</a:t>
            </a:r>
          </a:p>
        </p:txBody>
      </p:sp>
      <p:pic>
        <p:nvPicPr>
          <p:cNvPr id="6" name="Content Placeholder 5" descr="A picture containing bar chart">
            <a:extLst>
              <a:ext uri="{FF2B5EF4-FFF2-40B4-BE49-F238E27FC236}">
                <a16:creationId xmlns:a16="http://schemas.microsoft.com/office/drawing/2014/main" id="{3BD7AD92-A928-F008-4A17-A23E8B17B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3441817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ED25-17AB-D88F-92E8-8CE390FA6400}"/>
              </a:ext>
            </a:extLst>
          </p:cNvPr>
          <p:cNvSpPr>
            <a:spLocks noGrp="1"/>
          </p:cNvSpPr>
          <p:nvPr>
            <p:ph type="title"/>
          </p:nvPr>
        </p:nvSpPr>
        <p:spPr>
          <a:xfrm>
            <a:off x="1066800" y="99220"/>
            <a:ext cx="10058400" cy="1325563"/>
          </a:xfrm>
        </p:spPr>
        <p:txBody>
          <a:bodyPr anchor="ctr">
            <a:normAutofit/>
          </a:bodyPr>
          <a:lstStyle/>
          <a:p>
            <a:r>
              <a:rPr lang="en-US" dirty="0"/>
              <a:t>Columns : </a:t>
            </a:r>
            <a:r>
              <a:rPr lang="en-US" dirty="0" err="1"/>
              <a:t>ejection_fraction</a:t>
            </a:r>
            <a:endParaRPr lang="en-US" dirty="0"/>
          </a:p>
        </p:txBody>
      </p:sp>
      <p:pic>
        <p:nvPicPr>
          <p:cNvPr id="10" name="Content Placeholder 9" descr="Chart, histogram">
            <a:extLst>
              <a:ext uri="{FF2B5EF4-FFF2-40B4-BE49-F238E27FC236}">
                <a16:creationId xmlns:a16="http://schemas.microsoft.com/office/drawing/2014/main" id="{137337C4-4248-D230-0932-4EC4D72D2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28799"/>
            <a:ext cx="6858000" cy="4572001"/>
          </a:xfrm>
          <a:noFill/>
        </p:spPr>
      </p:pic>
    </p:spTree>
    <p:extLst>
      <p:ext uri="{BB962C8B-B14F-4D97-AF65-F5344CB8AC3E}">
        <p14:creationId xmlns:p14="http://schemas.microsoft.com/office/powerpoint/2010/main" val="1030497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1577</TotalTime>
  <Words>499</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Franklin Gothic Medium</vt:lpstr>
      <vt:lpstr>Helvetica</vt:lpstr>
      <vt:lpstr>inherit</vt:lpstr>
      <vt:lpstr>Inter</vt:lpstr>
      <vt:lpstr>zeitung</vt:lpstr>
      <vt:lpstr>Medical Design 16x9</vt:lpstr>
      <vt:lpstr>Heart Failure Prediction</vt:lpstr>
      <vt:lpstr>Problem Statement:</vt:lpstr>
      <vt:lpstr>PowerPoint Presentation</vt:lpstr>
      <vt:lpstr>Columns : Age</vt:lpstr>
      <vt:lpstr>Columns : Anaemia</vt:lpstr>
      <vt:lpstr>Columns : creatinine_phosphokinase</vt:lpstr>
      <vt:lpstr>Columns : creatinine_phosphokinase</vt:lpstr>
      <vt:lpstr>Columns : diabetes</vt:lpstr>
      <vt:lpstr>Columns : ejection_fraction</vt:lpstr>
      <vt:lpstr>Columns : ejection_fraction</vt:lpstr>
      <vt:lpstr>Columns : high_blood_pressure</vt:lpstr>
      <vt:lpstr>Columns : platelets</vt:lpstr>
      <vt:lpstr>Columns : serum_creatinine</vt:lpstr>
      <vt:lpstr>Columns : serum_creatinine</vt:lpstr>
      <vt:lpstr>Columns : serum_sodium</vt:lpstr>
      <vt:lpstr>Columns : sex</vt:lpstr>
      <vt:lpstr>Columns : smoking</vt:lpstr>
      <vt:lpstr>Columns : DEATH_EVENT</vt:lpstr>
      <vt:lpstr>Models</vt:lpstr>
      <vt:lpstr>Model Performance</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tai sparrow</dc:creator>
  <cp:lastModifiedBy>tai sparrow</cp:lastModifiedBy>
  <cp:revision>3</cp:revision>
  <dcterms:created xsi:type="dcterms:W3CDTF">2022-12-25T20:33:43Z</dcterms:created>
  <dcterms:modified xsi:type="dcterms:W3CDTF">2023-02-23T12:52:26Z</dcterms:modified>
</cp:coreProperties>
</file>