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303" r:id="rId1"/>
  </p:sldMasterIdLst>
  <p:notesMasterIdLst>
    <p:notesMasterId r:id="rId11"/>
  </p:notesMasterIdLst>
  <p:sldIdLst>
    <p:sldId id="256" r:id="rId2"/>
    <p:sldId id="283" r:id="rId3"/>
    <p:sldId id="288" r:id="rId4"/>
    <p:sldId id="285" r:id="rId5"/>
    <p:sldId id="286" r:id="rId6"/>
    <p:sldId id="291" r:id="rId7"/>
    <p:sldId id="289" r:id="rId8"/>
    <p:sldId id="292" r:id="rId9"/>
    <p:sldId id="28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2FC7D5-896F-4E77-93B0-28AF82A6E08A}">
          <p14:sldIdLst>
            <p14:sldId id="256"/>
            <p14:sldId id="283"/>
            <p14:sldId id="288"/>
            <p14:sldId id="285"/>
            <p14:sldId id="286"/>
            <p14:sldId id="291"/>
            <p14:sldId id="289"/>
            <p14:sldId id="292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2861B-C5C3-4214-B27F-94BCCD5343DE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E06B5-C666-43E0-BF9B-3A73426F2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225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E9C1-5781-46DC-B743-FA4C8CA344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5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E9C1-5781-46DC-B743-FA4C8CA344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8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E9C1-5781-46DC-B743-FA4C8CA344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2808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E9C1-5781-46DC-B743-FA4C8CA344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52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E9C1-5781-46DC-B743-FA4C8CA344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0183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E9C1-5781-46DC-B743-FA4C8CA344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25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E9C1-5781-46DC-B743-FA4C8CA344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42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E9C1-5781-46DC-B743-FA4C8CA344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E9C1-5781-46DC-B743-FA4C8CA344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9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E9C1-5781-46DC-B743-FA4C8CA344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1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E9C1-5781-46DC-B743-FA4C8CA344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2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E9C1-5781-46DC-B743-FA4C8CA344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8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E9C1-5781-46DC-B743-FA4C8CA344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E9C1-5781-46DC-B743-FA4C8CA344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1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E9C1-5781-46DC-B743-FA4C8CA344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8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E9C1-5781-46DC-B743-FA4C8CA3445B}" type="datetimeFigureOut">
              <a:rPr lang="en-US" smtClean="0"/>
              <a:t>3/12/2025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2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AE9C1-5781-46DC-B743-FA4C8CA344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5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04" r:id="rId1"/>
    <p:sldLayoutId id="2147485305" r:id="rId2"/>
    <p:sldLayoutId id="2147485306" r:id="rId3"/>
    <p:sldLayoutId id="2147485307" r:id="rId4"/>
    <p:sldLayoutId id="2147485308" r:id="rId5"/>
    <p:sldLayoutId id="2147485309" r:id="rId6"/>
    <p:sldLayoutId id="2147485310" r:id="rId7"/>
    <p:sldLayoutId id="2147485311" r:id="rId8"/>
    <p:sldLayoutId id="2147485312" r:id="rId9"/>
    <p:sldLayoutId id="2147485313" r:id="rId10"/>
    <p:sldLayoutId id="2147485314" r:id="rId11"/>
    <p:sldLayoutId id="2147485315" r:id="rId12"/>
    <p:sldLayoutId id="2147485316" r:id="rId13"/>
    <p:sldLayoutId id="2147485317" r:id="rId14"/>
    <p:sldLayoutId id="2147485318" r:id="rId15"/>
    <p:sldLayoutId id="21474853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4EE07E-67B6-2ECD-287E-43BFBC9AA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5549" y="1034961"/>
            <a:ext cx="7161632" cy="555194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(SQL &amp; POWER BI)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23DB9-7F9C-46AC-324A-C9382C232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9447" y="3295310"/>
            <a:ext cx="9144000" cy="263230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DE4BE-07C3-EE33-C0DD-C46EEE7D215A}"/>
              </a:ext>
            </a:extLst>
          </p:cNvPr>
          <p:cNvSpPr txBox="1"/>
          <p:nvPr/>
        </p:nvSpPr>
        <p:spPr>
          <a:xfrm>
            <a:off x="3246622" y="155060"/>
            <a:ext cx="60977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6000" b="1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SURE TRUST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390A5-3614-2592-4998-4D78AB6C57E0}"/>
              </a:ext>
            </a:extLst>
          </p:cNvPr>
          <p:cNvSpPr txBox="1"/>
          <p:nvPr/>
        </p:nvSpPr>
        <p:spPr>
          <a:xfrm>
            <a:off x="1734795" y="1499974"/>
            <a:ext cx="83513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SURE TRUST</a:t>
            </a:r>
          </a:p>
          <a:p>
            <a:pPr algn="ctr"/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STUDENT ENROLLMENT ANALYSIS</a:t>
            </a: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75FBF-DF07-265C-060C-C53E170A70AA}"/>
              </a:ext>
            </a:extLst>
          </p:cNvPr>
          <p:cNvSpPr txBox="1"/>
          <p:nvPr/>
        </p:nvSpPr>
        <p:spPr>
          <a:xfrm>
            <a:off x="1439827" y="3176638"/>
            <a:ext cx="6803149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Mr.Sparsh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Agarwal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(Civil)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Mr.Kontham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Gangadhar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(Data Science)</a:t>
            </a:r>
          </a:p>
          <a:p>
            <a:pPr>
              <a:lnSpc>
                <a:spcPct val="150000"/>
              </a:lnSpc>
            </a:pPr>
            <a:r>
              <a:rPr lang="en-US" sz="2000" kern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3.  </a:t>
            </a:r>
            <a:r>
              <a:rPr lang="en-US" sz="2000" kern="0" dirty="0" err="1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Mr.Patnam</a:t>
            </a:r>
            <a:r>
              <a:rPr lang="en-US" sz="2000" kern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Naveen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(Data Science)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BDEB3-23BB-9D7E-2794-5693D6A0E458}"/>
              </a:ext>
            </a:extLst>
          </p:cNvPr>
          <p:cNvSpPr txBox="1"/>
          <p:nvPr/>
        </p:nvSpPr>
        <p:spPr>
          <a:xfrm>
            <a:off x="2455676" y="5450560"/>
            <a:ext cx="67942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Period of the project :</a:t>
            </a:r>
          </a:p>
          <a:p>
            <a:pPr algn="ctr"/>
            <a:endParaRPr lang="en-US" dirty="0"/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DEC 2024 To Feb 2025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4E9E904-8122-E075-DA24-921D2DB88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164" y="45227"/>
            <a:ext cx="1317523" cy="123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04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3EC7-08B4-E4A7-AEF9-57D76848B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32387"/>
            <a:ext cx="8596668" cy="1022555"/>
          </a:xfrm>
        </p:spPr>
        <p:txBody>
          <a:bodyPr/>
          <a:lstStyle/>
          <a:p>
            <a:r>
              <a:rPr lang="en-IN" dirty="0"/>
              <a:t>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FE19-B7C5-67DC-0F61-04A7F2AC3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80254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 3" panose="05040102010807070707" pitchFamily="18" charset="2"/>
              <a:buChar char=""/>
            </a:pPr>
            <a:r>
              <a:rPr lang="en-US" dirty="0">
                <a:cs typeface="Times New Roman" panose="02020603050405020304" pitchFamily="18" charset="0"/>
              </a:rPr>
              <a:t>To Analyze SURE TRUST’s student enrollment data from 2022 to 2024 to identify trends that inform strategic decision-making and support institutional growth.</a:t>
            </a:r>
          </a:p>
          <a:p>
            <a:pPr>
              <a:buFont typeface="Wingdings 3" panose="05040102010807070707" pitchFamily="18" charset="2"/>
              <a:buChar char=""/>
            </a:pPr>
            <a:r>
              <a:rPr lang="en-US" dirty="0">
                <a:cs typeface="Times New Roman" panose="02020603050405020304" pitchFamily="18" charset="0"/>
              </a:rPr>
              <a:t>Analyzing 11,721 records from 2022 to 2024, revealing a decline in enrollment over three years, while online course participation surged. </a:t>
            </a:r>
          </a:p>
          <a:p>
            <a:pPr>
              <a:buFont typeface="Wingdings 3" panose="05040102010807070707" pitchFamily="18" charset="2"/>
              <a:buChar char=""/>
            </a:pPr>
            <a:r>
              <a:rPr lang="en-US" dirty="0">
                <a:cs typeface="Times New Roman" panose="02020603050405020304" pitchFamily="18" charset="0"/>
              </a:rPr>
              <a:t>Demographic factors, such as age and geographic location, play a significant role in influencing enrollment patterns.</a:t>
            </a:r>
          </a:p>
          <a:p>
            <a:pPr>
              <a:buFont typeface="Wingdings 3" panose="05040102010807070707" pitchFamily="18" charset="2"/>
              <a:buChar char=""/>
            </a:pPr>
            <a:r>
              <a:rPr lang="en-US" dirty="0">
                <a:cs typeface="Times New Roman" panose="02020603050405020304" pitchFamily="18" charset="0"/>
              </a:rPr>
              <a:t>The "SURE TRUST STUDENT ENROLLMENT ANALYSIS" project conducted a comprehensive examination of student enrollment trends utilizing Power BI, and Python script. </a:t>
            </a:r>
          </a:p>
          <a:p>
            <a:pPr>
              <a:buFont typeface="Wingdings 3" panose="05040102010807070707" pitchFamily="18" charset="2"/>
              <a:buChar char=""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buFont typeface="Wingdings 3" panose="05040102010807070707" pitchFamily="18" charset="2"/>
              <a:buChar char=""/>
            </a:pPr>
            <a:endParaRPr lang="en-IN" dirty="0">
              <a:cs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B5FF84B-5D32-E6E4-783A-600A3450E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01" y="195794"/>
            <a:ext cx="641178" cy="60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68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4334-2B2F-CE4E-4F42-A1C2A827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51" y="127827"/>
            <a:ext cx="8596668" cy="806245"/>
          </a:xfrm>
        </p:spPr>
        <p:txBody>
          <a:bodyPr>
            <a:normAutofit/>
          </a:bodyPr>
          <a:lstStyle/>
          <a:p>
            <a:r>
              <a:rPr lang="en-IN" dirty="0"/>
              <a:t>DATA FLOW DIAGRAM</a:t>
            </a:r>
          </a:p>
        </p:txBody>
      </p:sp>
      <p:pic>
        <p:nvPicPr>
          <p:cNvPr id="3184" name="Picture 4">
            <a:extLst>
              <a:ext uri="{FF2B5EF4-FFF2-40B4-BE49-F238E27FC236}">
                <a16:creationId xmlns:a16="http://schemas.microsoft.com/office/drawing/2014/main" id="{33EF62A3-73A8-F2D9-BA9F-43CBE873F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" y="203805"/>
            <a:ext cx="638784" cy="60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86" name="Straight Connector 3185">
            <a:extLst>
              <a:ext uri="{FF2B5EF4-FFF2-40B4-BE49-F238E27FC236}">
                <a16:creationId xmlns:a16="http://schemas.microsoft.com/office/drawing/2014/main" id="{B1446D08-4AB9-CD1E-D9A2-340ADDDB679A}"/>
              </a:ext>
            </a:extLst>
          </p:cNvPr>
          <p:cNvCxnSpPr/>
          <p:nvPr/>
        </p:nvCxnSpPr>
        <p:spPr>
          <a:xfrm flipV="1">
            <a:off x="0" y="804984"/>
            <a:ext cx="12437806" cy="1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8" name="Straight Connector 3187">
            <a:extLst>
              <a:ext uri="{FF2B5EF4-FFF2-40B4-BE49-F238E27FC236}">
                <a16:creationId xmlns:a16="http://schemas.microsoft.com/office/drawing/2014/main" id="{66648DAC-3E52-8E2B-41A8-0F1697370B3E}"/>
              </a:ext>
            </a:extLst>
          </p:cNvPr>
          <p:cNvCxnSpPr/>
          <p:nvPr/>
        </p:nvCxnSpPr>
        <p:spPr>
          <a:xfrm>
            <a:off x="0" y="6582697"/>
            <a:ext cx="10392697" cy="132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665E6A28-31D1-E67C-DA67-DEC0E0FFC9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24"/>
          <a:stretch/>
        </p:blipFill>
        <p:spPr bwMode="auto">
          <a:xfrm>
            <a:off x="958257" y="5455920"/>
            <a:ext cx="8677356" cy="93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C0E5AE1A-5D53-EBED-0EFC-88344AEA5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1" y="893138"/>
            <a:ext cx="108585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54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0E7D-2C16-CF98-9232-277DB988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511" y="297852"/>
            <a:ext cx="8596668" cy="74725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Outcome:</a:t>
            </a:r>
            <a:b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BC70FF9-C25C-26EA-C658-41C274D38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96" y="105272"/>
            <a:ext cx="641178" cy="56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A082EF-AEC8-367F-A44B-FCB0363D6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3511" y="1135627"/>
            <a:ext cx="9604978" cy="5565058"/>
          </a:xfrm>
        </p:spPr>
      </p:pic>
    </p:spTree>
    <p:extLst>
      <p:ext uri="{BB962C8B-B14F-4D97-AF65-F5344CB8AC3E}">
        <p14:creationId xmlns:p14="http://schemas.microsoft.com/office/powerpoint/2010/main" val="56334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B7B12220-8422-E6C7-D293-2F3BA8C44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01" y="195794"/>
            <a:ext cx="641178" cy="60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3D7BD5-EE1B-CD9A-977C-3668A4DE5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9" y="496383"/>
            <a:ext cx="10723017" cy="617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0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1D396-7DA9-521C-A5A1-FDC94EA34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A0B1-4F8D-D602-974B-72F590C4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IN" dirty="0"/>
              <a:t>Experiences: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8475-9F6D-BC55-3355-2AD4A3057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1"/>
            <a:ext cx="8596668" cy="389128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Technical Skills: </a:t>
            </a:r>
            <a:r>
              <a:rPr lang="en-US" dirty="0"/>
              <a:t>Mastered Excel, Power BI, SQL, and DAX, and developed skills in data visualization and storytelling.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Team Collaboration: </a:t>
            </a:r>
            <a:r>
              <a:rPr lang="en-US" dirty="0"/>
              <a:t>Learned importance of clear communication, leveraging strengths, and efficient task distribution.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Personal Growth: </a:t>
            </a:r>
            <a:r>
              <a:rPr lang="en-US" dirty="0"/>
              <a:t>Team members gained valuable experience in data cleaning, modeling, and reporting, </a:t>
            </a:r>
            <a:r>
              <a:rPr lang="en-US" dirty="0" err="1"/>
              <a:t>Gangadhar,Sparsh</a:t>
            </a:r>
            <a:r>
              <a:rPr lang="en-US" dirty="0"/>
              <a:t> and </a:t>
            </a:r>
            <a:r>
              <a:rPr lang="en-US"/>
              <a:t>Naveen together developing </a:t>
            </a:r>
            <a:r>
              <a:rPr lang="en-US" dirty="0"/>
              <a:t>skills in collaboration and data transformation.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Best Practices: </a:t>
            </a:r>
            <a:r>
              <a:rPr lang="en-US" dirty="0"/>
              <a:t>Emphasized documenting processes and methodologies for future reference, ensuring timely project completion and comprehensive reporting.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DA4665D-8536-ECFF-5166-A3C4294F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01" y="195794"/>
            <a:ext cx="641178" cy="60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55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7A55-BE41-C550-94F3-265168141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IN" dirty="0"/>
              <a:t>Take Aways: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E898-789E-06BF-B1BA-E1745C365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3681"/>
            <a:ext cx="8596668" cy="4537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Collection and Quality Issues:</a:t>
            </a:r>
          </a:p>
          <a:p>
            <a:pPr>
              <a:buFont typeface="+mj-lt"/>
              <a:buAutoNum type="arabicPeriod"/>
            </a:pPr>
            <a:r>
              <a:rPr lang="en-US" dirty="0"/>
              <a:t>Incomplete Data: Data was collected only from the website, leading to incomplete insights.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 Quality Issues: Website submissions had errors, requiring thorough data cleaning to ensure accuracy.</a:t>
            </a:r>
          </a:p>
          <a:p>
            <a:pPr marL="0" indent="0">
              <a:buNone/>
            </a:pPr>
            <a:r>
              <a:rPr lang="en-US" b="1" dirty="0"/>
              <a:t>Recommendations for Improvement:</a:t>
            </a:r>
          </a:p>
          <a:p>
            <a:pPr>
              <a:buFont typeface="+mj-lt"/>
              <a:buAutoNum type="arabicPeriod"/>
            </a:pPr>
            <a:r>
              <a:rPr lang="en-US" dirty="0"/>
              <a:t>Enhance Data Accuracy: Implement validation measures (e.g., dropdown menus, auto-complete features) on the website and Google Forms to minimize user errors.</a:t>
            </a:r>
          </a:p>
          <a:p>
            <a:pPr>
              <a:buFont typeface="+mj-lt"/>
              <a:buAutoNum type="arabicPeriod"/>
            </a:pPr>
            <a:r>
              <a:rPr lang="en-US" dirty="0"/>
              <a:t>Synchronize Data Collection: Collect data simultaneously from all intended sources (website, AICTE portal, Google Forms) for accurate trend analysis.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011D9D5-5342-E5DD-5EE7-8F3B9622A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01" y="195794"/>
            <a:ext cx="641178" cy="60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47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58026"/>
            <a:ext cx="8596668" cy="5383337"/>
          </a:xfrm>
        </p:spPr>
        <p:txBody>
          <a:bodyPr>
            <a:normAutofit/>
          </a:bodyPr>
          <a:lstStyle/>
          <a:p>
            <a:r>
              <a:rPr lang="en-IN" b="1" dirty="0"/>
              <a:t>SURE TRUST OFFICIAL PORTAL</a:t>
            </a:r>
            <a:r>
              <a:rPr lang="en-IN" dirty="0"/>
              <a:t>:</a:t>
            </a:r>
          </a:p>
          <a:p>
            <a:pPr lvl="0">
              <a:buFont typeface="+mj-lt"/>
              <a:buAutoNum type="arabicParenR"/>
            </a:pPr>
            <a:r>
              <a:rPr lang="en-US" dirty="0"/>
              <a:t>To </a:t>
            </a:r>
            <a:r>
              <a:rPr lang="en-US" u="sng" dirty="0"/>
              <a:t>enhance data accuracy</a:t>
            </a:r>
            <a:r>
              <a:rPr lang="en-US" dirty="0"/>
              <a:t> from the website, we recommend </a:t>
            </a:r>
            <a:r>
              <a:rPr lang="en-US" u="sng" dirty="0"/>
              <a:t>restricting free-form typing</a:t>
            </a:r>
            <a:r>
              <a:rPr lang="en-US" dirty="0"/>
              <a:t> for fields such as qualification, college name, college location (place, district, and state).</a:t>
            </a:r>
          </a:p>
          <a:p>
            <a:pPr>
              <a:buFont typeface="+mj-lt"/>
              <a:buAutoNum type="arabicParenR"/>
            </a:pPr>
            <a:r>
              <a:rPr lang="en-US" u="sng" dirty="0"/>
              <a:t>Implementing validation measures</a:t>
            </a:r>
            <a:r>
              <a:rPr lang="en-US" dirty="0"/>
              <a:t>—like </a:t>
            </a:r>
            <a:r>
              <a:rPr lang="en-US" u="sng" dirty="0"/>
              <a:t>dropdown menus</a:t>
            </a:r>
            <a:r>
              <a:rPr lang="en-US" dirty="0"/>
              <a:t> and </a:t>
            </a:r>
            <a:r>
              <a:rPr lang="en-US" u="sng" dirty="0"/>
              <a:t>auto-complete features</a:t>
            </a:r>
            <a:r>
              <a:rPr lang="en-US" dirty="0"/>
              <a:t>—can minimize user errors.</a:t>
            </a:r>
            <a:endParaRPr lang="en-IN" dirty="0"/>
          </a:p>
          <a:p>
            <a:pPr marL="0" indent="0">
              <a:buNone/>
            </a:pPr>
            <a:endParaRPr lang="en-IN" b="1" dirty="0"/>
          </a:p>
          <a:p>
            <a:r>
              <a:rPr lang="en-IN" b="1" dirty="0"/>
              <a:t>GOOGLE FORMS: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To enhance data accuracy from the </a:t>
            </a:r>
            <a:r>
              <a:rPr lang="en-US" u="sng" dirty="0"/>
              <a:t>Google Form</a:t>
            </a:r>
            <a:r>
              <a:rPr lang="en-US" dirty="0"/>
              <a:t>, we recommend </a:t>
            </a:r>
            <a:r>
              <a:rPr lang="en-US" u="sng" dirty="0"/>
              <a:t>implementing validation measures</a:t>
            </a:r>
            <a:r>
              <a:rPr lang="en-US" dirty="0"/>
              <a:t> by creating drop-down lists for fields such as district, state, and gender. </a:t>
            </a:r>
          </a:p>
          <a:p>
            <a:pPr>
              <a:buFont typeface="+mj-lt"/>
              <a:buAutoNum type="arabicPeriod"/>
            </a:pPr>
            <a:r>
              <a:rPr lang="en-US" dirty="0"/>
              <a:t>Additionally, the 'WhatsApp number' field should be configured to </a:t>
            </a:r>
            <a:r>
              <a:rPr lang="en-US" u="sng" dirty="0"/>
              <a:t>accept only 10-digit numeric entries</a:t>
            </a:r>
            <a:r>
              <a:rPr lang="en-US" dirty="0"/>
              <a:t> through </a:t>
            </a:r>
            <a:r>
              <a:rPr lang="en-US" u="sng" dirty="0"/>
              <a:t>automated error-checking mechanisms</a:t>
            </a:r>
            <a:r>
              <a:rPr lang="en-US" dirty="0"/>
              <a:t>. These enhancements will significantly reduce user input errors, streamline data collection, and minimize the need for extensive data cleaning.  </a:t>
            </a:r>
            <a:endParaRPr lang="en-IN" dirty="0"/>
          </a:p>
          <a:p>
            <a:pPr lvl="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53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CE6C-860F-C52E-E21B-66DAA90C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865239"/>
          </a:xfrm>
        </p:spPr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1466-7C02-8C1E-BA46-BB8C9DF15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344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The enrollment decreased by </a:t>
            </a:r>
            <a:r>
              <a:rPr lang="en-US" b="1" dirty="0"/>
              <a:t>5.43% from 2022 to 2023</a:t>
            </a:r>
            <a:r>
              <a:rPr lang="en-US" dirty="0"/>
              <a:t>, followed by a sharper decline of </a:t>
            </a:r>
            <a:r>
              <a:rPr lang="en-US" b="1" dirty="0"/>
              <a:t>26.81% from 2023 to 2024</a:t>
            </a:r>
            <a:r>
              <a:rPr lang="en-US" dirty="0"/>
              <a:t>, resulting in an overall decrease of </a:t>
            </a:r>
            <a:r>
              <a:rPr lang="en-US" b="1" dirty="0"/>
              <a:t>30.78% from 2022 to 2024</a:t>
            </a:r>
            <a:r>
              <a:rPr lang="en-US" dirty="0"/>
              <a:t>.</a:t>
            </a:r>
          </a:p>
          <a:p>
            <a:r>
              <a:rPr lang="en-US" dirty="0"/>
              <a:t>Enrollment trends show a nearly equal gender distribution, with Andhra Pradesh leading at 75.80% and Sikkim contributing the least.</a:t>
            </a:r>
          </a:p>
          <a:p>
            <a:r>
              <a:rPr lang="en-US" dirty="0"/>
              <a:t>Enrollment peaked in September with the start of new semesters and declined from January to April due to exams.</a:t>
            </a:r>
          </a:p>
          <a:p>
            <a:r>
              <a:rPr lang="en-US" b="0" i="0" dirty="0">
                <a:solidFill>
                  <a:srgbClr val="1C1C1C"/>
                </a:solidFill>
                <a:effectLst/>
              </a:rPr>
              <a:t>The SURE Trust website should use drop-down menus for country, state, qualification, gender, and district, limiting college names to standardized entries for better data accuracy.</a:t>
            </a:r>
            <a:endParaRPr 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E995DE6-82D8-CE2F-8EB7-07D892CEF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01" y="195794"/>
            <a:ext cx="641178" cy="60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163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1478</TotalTime>
  <Words>609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 3</vt:lpstr>
      <vt:lpstr>Facet</vt:lpstr>
      <vt:lpstr>MAJOR PROJECT (SQL &amp; POWER BI)</vt:lpstr>
      <vt:lpstr>Summary:</vt:lpstr>
      <vt:lpstr>DATA FLOW DIAGRAM</vt:lpstr>
      <vt:lpstr>Final Project Outcome: </vt:lpstr>
      <vt:lpstr>PowerPoint Presentation</vt:lpstr>
      <vt:lpstr>Experiences:</vt:lpstr>
      <vt:lpstr>Take Aways:</vt:lpstr>
      <vt:lpstr>PowerPoint Presentation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 (SQL &amp; POWERR BI)</dc:title>
  <dc:creator>Glory joel</dc:creator>
  <cp:lastModifiedBy>Ceny Hudson</cp:lastModifiedBy>
  <cp:revision>25</cp:revision>
  <dcterms:created xsi:type="dcterms:W3CDTF">2024-10-27T13:07:23Z</dcterms:created>
  <dcterms:modified xsi:type="dcterms:W3CDTF">2025-03-12T07:24:09Z</dcterms:modified>
</cp:coreProperties>
</file>