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Rundeck" charset="1" panose="00000000000000000000"/>
      <p:regular r:id="rId16"/>
    </p:embeddedFont>
    <p:embeddedFont>
      <p:font typeface="Poppins Bold" charset="1" panose="00000800000000000000"/>
      <p:regular r:id="rId17"/>
    </p:embeddedFont>
    <p:embeddedFont>
      <p:font typeface="Inter Bold" charset="1" panose="020B0802030000000004"/>
      <p:regular r:id="rId18"/>
    </p:embeddedFont>
    <p:embeddedFont>
      <p:font typeface="Poppins" charset="1" panose="00000500000000000000"/>
      <p:regular r:id="rId19"/>
    </p:embeddedFont>
    <p:embeddedFont>
      <p:font typeface="Inter" charset="1" panose="020B05020300000000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jpeg" Type="http://schemas.openxmlformats.org/officeDocument/2006/relationships/image"/><Relationship Id="rId7" Target="../media/image12.jpeg" Type="http://schemas.openxmlformats.org/officeDocument/2006/relationships/image"/><Relationship Id="rId8" Target="../media/image1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4.jpeg" Type="http://schemas.openxmlformats.org/officeDocument/2006/relationships/image"/><Relationship Id="rId7" Target="../media/image15.jpeg" Type="http://schemas.openxmlformats.org/officeDocument/2006/relationships/image"/><Relationship Id="rId8" Target="../media/image1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https://github.com/Sparsh-Dwivedi/Klodo-Garments-Store-Data-Analysis-Project/blob/main/dashboard.png" TargetMode="External" Type="http://schemas.openxmlformats.org/officeDocument/2006/relationships/hyperlink"/><Relationship Id="rId5" Target="https://1drv.ms/x/c/681428b05895901e/IQQDesUvFshhQ5MsyDmM6RZuAZTa1TkfBZqEv9b3T9W7gwk"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4CD"/>
        </a:solidFill>
      </p:bgPr>
    </p:bg>
    <p:spTree>
      <p:nvGrpSpPr>
        <p:cNvPr id="1" name=""/>
        <p:cNvGrpSpPr/>
        <p:nvPr/>
      </p:nvGrpSpPr>
      <p:grpSpPr>
        <a:xfrm>
          <a:off x="0" y="0"/>
          <a:ext cx="0" cy="0"/>
          <a:chOff x="0" y="0"/>
          <a:chExt cx="0" cy="0"/>
        </a:xfrm>
      </p:grpSpPr>
      <p:sp>
        <p:nvSpPr>
          <p:cNvPr name="Freeform 2" id="2"/>
          <p:cNvSpPr/>
          <p:nvPr/>
        </p:nvSpPr>
        <p:spPr>
          <a:xfrm flipH="false" flipV="false" rot="0">
            <a:off x="16215077" y="7200900"/>
            <a:ext cx="3744468" cy="4114800"/>
          </a:xfrm>
          <a:custGeom>
            <a:avLst/>
            <a:gdLst/>
            <a:ahLst/>
            <a:cxnLst/>
            <a:rect r="r" b="b" t="t" l="l"/>
            <a:pathLst>
              <a:path h="4114800" w="3744468">
                <a:moveTo>
                  <a:pt x="0" y="0"/>
                </a:moveTo>
                <a:lnTo>
                  <a:pt x="3744468" y="0"/>
                </a:lnTo>
                <a:lnTo>
                  <a:pt x="374446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17862" y="-673206"/>
            <a:ext cx="3408812" cy="11754526"/>
          </a:xfrm>
          <a:custGeom>
            <a:avLst/>
            <a:gdLst/>
            <a:ahLst/>
            <a:cxnLst/>
            <a:rect r="r" b="b" t="t" l="l"/>
            <a:pathLst>
              <a:path h="11754526" w="3408812">
                <a:moveTo>
                  <a:pt x="0" y="0"/>
                </a:moveTo>
                <a:lnTo>
                  <a:pt x="3408813" y="0"/>
                </a:lnTo>
                <a:lnTo>
                  <a:pt x="3408813" y="11754525"/>
                </a:lnTo>
                <a:lnTo>
                  <a:pt x="0" y="117545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966964" y="72748"/>
            <a:ext cx="6860050" cy="6868636"/>
          </a:xfrm>
          <a:custGeom>
            <a:avLst/>
            <a:gdLst/>
            <a:ahLst/>
            <a:cxnLst/>
            <a:rect r="r" b="b" t="t" l="l"/>
            <a:pathLst>
              <a:path h="6868636" w="6860050">
                <a:moveTo>
                  <a:pt x="0" y="0"/>
                </a:moveTo>
                <a:lnTo>
                  <a:pt x="6860050" y="0"/>
                </a:lnTo>
                <a:lnTo>
                  <a:pt x="6860050" y="6868636"/>
                </a:lnTo>
                <a:lnTo>
                  <a:pt x="0" y="68686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016318" y="1543688"/>
            <a:ext cx="11198759" cy="4263784"/>
          </a:xfrm>
          <a:prstGeom prst="rect">
            <a:avLst/>
          </a:prstGeom>
        </p:spPr>
        <p:txBody>
          <a:bodyPr anchor="t" rtlCol="false" tIns="0" lIns="0" bIns="0" rIns="0">
            <a:spAutoFit/>
          </a:bodyPr>
          <a:lstStyle/>
          <a:p>
            <a:pPr algn="l" marL="0" indent="0" lvl="0">
              <a:lnSpc>
                <a:spcPts val="14832"/>
              </a:lnSpc>
            </a:pPr>
            <a:r>
              <a:rPr lang="en-US" sz="14400" spc="-360">
                <a:solidFill>
                  <a:srgbClr val="D34A24"/>
                </a:solidFill>
                <a:latin typeface="Rundeck"/>
                <a:ea typeface="Rundeck"/>
                <a:cs typeface="Rundeck"/>
                <a:sym typeface="Rundeck"/>
              </a:rPr>
              <a:t>Klodo Garments</a:t>
            </a:r>
          </a:p>
        </p:txBody>
      </p:sp>
      <p:grpSp>
        <p:nvGrpSpPr>
          <p:cNvPr name="Group 6" id="6"/>
          <p:cNvGrpSpPr/>
          <p:nvPr/>
        </p:nvGrpSpPr>
        <p:grpSpPr>
          <a:xfrm rot="0">
            <a:off x="5016318" y="8601034"/>
            <a:ext cx="5170420" cy="1004885"/>
            <a:chOff x="0" y="0"/>
            <a:chExt cx="1361757" cy="264661"/>
          </a:xfrm>
        </p:grpSpPr>
        <p:sp>
          <p:nvSpPr>
            <p:cNvPr name="Freeform 7" id="7"/>
            <p:cNvSpPr/>
            <p:nvPr/>
          </p:nvSpPr>
          <p:spPr>
            <a:xfrm flipH="false" flipV="false" rot="0">
              <a:off x="0" y="0"/>
              <a:ext cx="1361757" cy="264661"/>
            </a:xfrm>
            <a:custGeom>
              <a:avLst/>
              <a:gdLst/>
              <a:ahLst/>
              <a:cxnLst/>
              <a:rect r="r" b="b" t="t" l="l"/>
              <a:pathLst>
                <a:path h="264661" w="1361757">
                  <a:moveTo>
                    <a:pt x="0" y="0"/>
                  </a:moveTo>
                  <a:lnTo>
                    <a:pt x="1361757" y="0"/>
                  </a:lnTo>
                  <a:lnTo>
                    <a:pt x="1361757" y="264661"/>
                  </a:lnTo>
                  <a:lnTo>
                    <a:pt x="0" y="264661"/>
                  </a:lnTo>
                  <a:close/>
                </a:path>
              </a:pathLst>
            </a:custGeom>
            <a:solidFill>
              <a:srgbClr val="992800"/>
            </a:solidFill>
          </p:spPr>
        </p:sp>
        <p:sp>
          <p:nvSpPr>
            <p:cNvPr name="TextBox 8" id="8"/>
            <p:cNvSpPr txBox="true"/>
            <p:nvPr/>
          </p:nvSpPr>
          <p:spPr>
            <a:xfrm>
              <a:off x="0" y="-57150"/>
              <a:ext cx="1361757" cy="321811"/>
            </a:xfrm>
            <a:prstGeom prst="rect">
              <a:avLst/>
            </a:prstGeom>
          </p:spPr>
          <p:txBody>
            <a:bodyPr anchor="ctr" rtlCol="false" tIns="50800" lIns="50800" bIns="50800" rIns="50800"/>
            <a:lstStyle/>
            <a:p>
              <a:pPr algn="ctr">
                <a:lnSpc>
                  <a:spcPts val="3553"/>
                </a:lnSpc>
              </a:pPr>
            </a:p>
          </p:txBody>
        </p:sp>
      </p:grpSp>
      <p:sp>
        <p:nvSpPr>
          <p:cNvPr name="TextBox 9" id="9"/>
          <p:cNvSpPr txBox="true"/>
          <p:nvPr/>
        </p:nvSpPr>
        <p:spPr>
          <a:xfrm rot="0">
            <a:off x="8039730" y="7086600"/>
            <a:ext cx="13636500" cy="734330"/>
          </a:xfrm>
          <a:prstGeom prst="rect">
            <a:avLst/>
          </a:prstGeom>
        </p:spPr>
        <p:txBody>
          <a:bodyPr anchor="t" rtlCol="false" tIns="0" lIns="0" bIns="0" rIns="0">
            <a:spAutoFit/>
          </a:bodyPr>
          <a:lstStyle/>
          <a:p>
            <a:pPr algn="l" marL="0" indent="0" lvl="0">
              <a:lnSpc>
                <a:spcPts val="5736"/>
              </a:lnSpc>
              <a:spcBef>
                <a:spcPct val="0"/>
              </a:spcBef>
            </a:pPr>
            <a:r>
              <a:rPr lang="en-US" b="true" sz="4097">
                <a:solidFill>
                  <a:srgbClr val="000000"/>
                </a:solidFill>
                <a:latin typeface="Poppins Bold"/>
                <a:ea typeface="Poppins Bold"/>
                <a:cs typeface="Poppins Bold"/>
                <a:sym typeface="Poppins Bold"/>
              </a:rPr>
              <a:t>WHERE STYLE MEETS COMFORT</a:t>
            </a:r>
          </a:p>
        </p:txBody>
      </p:sp>
      <p:sp>
        <p:nvSpPr>
          <p:cNvPr name="TextBox 10" id="10"/>
          <p:cNvSpPr txBox="true"/>
          <p:nvPr/>
        </p:nvSpPr>
        <p:spPr>
          <a:xfrm rot="0">
            <a:off x="5102455" y="8761438"/>
            <a:ext cx="4998147" cy="513372"/>
          </a:xfrm>
          <a:prstGeom prst="rect">
            <a:avLst/>
          </a:prstGeom>
        </p:spPr>
        <p:txBody>
          <a:bodyPr anchor="t" rtlCol="false" tIns="0" lIns="0" bIns="0" rIns="0">
            <a:spAutoFit/>
          </a:bodyPr>
          <a:lstStyle/>
          <a:p>
            <a:pPr algn="ctr">
              <a:lnSpc>
                <a:spcPts val="4253"/>
              </a:lnSpc>
              <a:spcBef>
                <a:spcPct val="0"/>
              </a:spcBef>
            </a:pPr>
            <a:r>
              <a:rPr lang="en-US" b="true" sz="3038">
                <a:solidFill>
                  <a:srgbClr val="FFFFFF"/>
                </a:solidFill>
                <a:latin typeface="Inter Bold"/>
                <a:ea typeface="Inter Bold"/>
                <a:cs typeface="Inter Bold"/>
                <a:sym typeface="Inter Bold"/>
              </a:rPr>
              <a:t>"Elevate Your Style Game”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4CD"/>
        </a:solidFill>
      </p:bgPr>
    </p:bg>
    <p:spTree>
      <p:nvGrpSpPr>
        <p:cNvPr id="1" name=""/>
        <p:cNvGrpSpPr/>
        <p:nvPr/>
      </p:nvGrpSpPr>
      <p:grpSpPr>
        <a:xfrm>
          <a:off x="0" y="0"/>
          <a:ext cx="0" cy="0"/>
          <a:chOff x="0" y="0"/>
          <a:chExt cx="0" cy="0"/>
        </a:xfrm>
      </p:grpSpPr>
      <p:sp>
        <p:nvSpPr>
          <p:cNvPr name="Freeform 2" id="2"/>
          <p:cNvSpPr/>
          <p:nvPr/>
        </p:nvSpPr>
        <p:spPr>
          <a:xfrm flipH="false" flipV="false" rot="0">
            <a:off x="423028" y="-376144"/>
            <a:ext cx="3408812" cy="11754526"/>
          </a:xfrm>
          <a:custGeom>
            <a:avLst/>
            <a:gdLst/>
            <a:ahLst/>
            <a:cxnLst/>
            <a:rect r="r" b="b" t="t" l="l"/>
            <a:pathLst>
              <a:path h="11754526" w="3408812">
                <a:moveTo>
                  <a:pt x="0" y="0"/>
                </a:moveTo>
                <a:lnTo>
                  <a:pt x="3408812" y="0"/>
                </a:lnTo>
                <a:lnTo>
                  <a:pt x="3408812" y="11754525"/>
                </a:lnTo>
                <a:lnTo>
                  <a:pt x="0" y="117545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525551" y="6100474"/>
            <a:ext cx="6860050" cy="6868636"/>
          </a:xfrm>
          <a:custGeom>
            <a:avLst/>
            <a:gdLst/>
            <a:ahLst/>
            <a:cxnLst/>
            <a:rect r="r" b="b" t="t" l="l"/>
            <a:pathLst>
              <a:path h="6868636" w="6860050">
                <a:moveTo>
                  <a:pt x="0" y="0"/>
                </a:moveTo>
                <a:lnTo>
                  <a:pt x="6860050" y="0"/>
                </a:lnTo>
                <a:lnTo>
                  <a:pt x="6860050" y="6868636"/>
                </a:lnTo>
                <a:lnTo>
                  <a:pt x="0" y="68686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352048" y="1230135"/>
            <a:ext cx="12317583" cy="7474305"/>
          </a:xfrm>
          <a:prstGeom prst="rect">
            <a:avLst/>
          </a:prstGeom>
        </p:spPr>
        <p:txBody>
          <a:bodyPr anchor="t" rtlCol="false" tIns="0" lIns="0" bIns="0" rIns="0">
            <a:spAutoFit/>
          </a:bodyPr>
          <a:lstStyle/>
          <a:p>
            <a:pPr algn="l" marL="0" indent="0" lvl="0">
              <a:lnSpc>
                <a:spcPts val="25967"/>
              </a:lnSpc>
            </a:pPr>
            <a:r>
              <a:rPr lang="en-US" sz="25211" spc="-630">
                <a:solidFill>
                  <a:srgbClr val="D34A24"/>
                </a:solidFill>
                <a:latin typeface="Rundeck"/>
                <a:ea typeface="Rundeck"/>
                <a:cs typeface="Rundeck"/>
                <a:sym typeface="Rundeck"/>
              </a:rPr>
              <a:t>Thank You</a:t>
            </a:r>
          </a:p>
        </p:txBody>
      </p:sp>
      <p:sp>
        <p:nvSpPr>
          <p:cNvPr name="Freeform 5" id="5"/>
          <p:cNvSpPr/>
          <p:nvPr/>
        </p:nvSpPr>
        <p:spPr>
          <a:xfrm flipH="false" flipV="false" rot="0">
            <a:off x="15698909" y="-1466770"/>
            <a:ext cx="4825263" cy="6967889"/>
          </a:xfrm>
          <a:custGeom>
            <a:avLst/>
            <a:gdLst/>
            <a:ahLst/>
            <a:cxnLst/>
            <a:rect r="r" b="b" t="t" l="l"/>
            <a:pathLst>
              <a:path h="6967889" w="4825263">
                <a:moveTo>
                  <a:pt x="0" y="0"/>
                </a:moveTo>
                <a:lnTo>
                  <a:pt x="4825263" y="0"/>
                </a:lnTo>
                <a:lnTo>
                  <a:pt x="4825263" y="6967889"/>
                </a:lnTo>
                <a:lnTo>
                  <a:pt x="0" y="696788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3213639" y="7061838"/>
            <a:ext cx="2623824" cy="2472954"/>
          </a:xfrm>
          <a:custGeom>
            <a:avLst/>
            <a:gdLst/>
            <a:ahLst/>
            <a:cxnLst/>
            <a:rect r="r" b="b" t="t" l="l"/>
            <a:pathLst>
              <a:path h="2472954" w="2623824">
                <a:moveTo>
                  <a:pt x="0" y="0"/>
                </a:moveTo>
                <a:lnTo>
                  <a:pt x="2623824" y="0"/>
                </a:lnTo>
                <a:lnTo>
                  <a:pt x="2623824" y="2472954"/>
                </a:lnTo>
                <a:lnTo>
                  <a:pt x="0" y="24729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4CD"/>
        </a:solidFill>
      </p:bgPr>
    </p:bg>
    <p:spTree>
      <p:nvGrpSpPr>
        <p:cNvPr id="1" name=""/>
        <p:cNvGrpSpPr/>
        <p:nvPr/>
      </p:nvGrpSpPr>
      <p:grpSpPr>
        <a:xfrm>
          <a:off x="0" y="0"/>
          <a:ext cx="0" cy="0"/>
          <a:chOff x="0" y="0"/>
          <a:chExt cx="0" cy="0"/>
        </a:xfrm>
      </p:grpSpPr>
      <p:sp>
        <p:nvSpPr>
          <p:cNvPr name="Freeform 2" id="2"/>
          <p:cNvSpPr/>
          <p:nvPr/>
        </p:nvSpPr>
        <p:spPr>
          <a:xfrm flipH="false" flipV="false" rot="0">
            <a:off x="16446068" y="-232716"/>
            <a:ext cx="3367619" cy="4862988"/>
          </a:xfrm>
          <a:custGeom>
            <a:avLst/>
            <a:gdLst/>
            <a:ahLst/>
            <a:cxnLst/>
            <a:rect r="r" b="b" t="t" l="l"/>
            <a:pathLst>
              <a:path h="4862988" w="3367619">
                <a:moveTo>
                  <a:pt x="0" y="0"/>
                </a:moveTo>
                <a:lnTo>
                  <a:pt x="3367619" y="0"/>
                </a:lnTo>
                <a:lnTo>
                  <a:pt x="3367619" y="4862988"/>
                </a:lnTo>
                <a:lnTo>
                  <a:pt x="0" y="48629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64884" y="495458"/>
            <a:ext cx="2623824" cy="2472954"/>
          </a:xfrm>
          <a:custGeom>
            <a:avLst/>
            <a:gdLst/>
            <a:ahLst/>
            <a:cxnLst/>
            <a:rect r="r" b="b" t="t" l="l"/>
            <a:pathLst>
              <a:path h="2472954" w="2623824">
                <a:moveTo>
                  <a:pt x="0" y="0"/>
                </a:moveTo>
                <a:lnTo>
                  <a:pt x="2623824" y="0"/>
                </a:lnTo>
                <a:lnTo>
                  <a:pt x="2623824" y="2472954"/>
                </a:lnTo>
                <a:lnTo>
                  <a:pt x="0" y="24729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2226194" y="2991572"/>
            <a:ext cx="4710305" cy="471030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0" t="-16752" r="0" b="-16752"/>
              </a:stretch>
            </a:blipFill>
            <a:ln w="190500" cap="sq">
              <a:solidFill>
                <a:srgbClr val="992800"/>
              </a:solidFill>
              <a:prstDash val="solid"/>
              <a:miter/>
            </a:ln>
          </p:spPr>
        </p:sp>
      </p:grpSp>
      <p:grpSp>
        <p:nvGrpSpPr>
          <p:cNvPr name="Group 6" id="6"/>
          <p:cNvGrpSpPr/>
          <p:nvPr/>
        </p:nvGrpSpPr>
        <p:grpSpPr>
          <a:xfrm rot="0">
            <a:off x="6936510" y="3761149"/>
            <a:ext cx="4513421" cy="451342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7"/>
              <a:stretch>
                <a:fillRect l="0" t="-16666" r="0" b="-16666"/>
              </a:stretch>
            </a:blipFill>
            <a:ln w="190500" cap="sq">
              <a:solidFill>
                <a:srgbClr val="FFAF00"/>
              </a:solidFill>
              <a:prstDash val="solid"/>
              <a:miter/>
            </a:ln>
          </p:spPr>
        </p:sp>
      </p:grpSp>
      <p:grpSp>
        <p:nvGrpSpPr>
          <p:cNvPr name="Group 8" id="8"/>
          <p:cNvGrpSpPr/>
          <p:nvPr/>
        </p:nvGrpSpPr>
        <p:grpSpPr>
          <a:xfrm rot="0">
            <a:off x="1449943" y="3188455"/>
            <a:ext cx="4513421" cy="451342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stretch>
                <a:fillRect l="-39136" t="0" r="-39136" b="0"/>
              </a:stretch>
            </a:blipFill>
            <a:ln cap="sq">
              <a:noFill/>
              <a:prstDash val="solid"/>
              <a:miter/>
            </a:ln>
          </p:spPr>
        </p:sp>
      </p:grpSp>
      <p:sp>
        <p:nvSpPr>
          <p:cNvPr name="AutoShape 10" id="10"/>
          <p:cNvSpPr/>
          <p:nvPr/>
        </p:nvSpPr>
        <p:spPr>
          <a:xfrm>
            <a:off x="3597920" y="2461241"/>
            <a:ext cx="10983426" cy="0"/>
          </a:xfrm>
          <a:prstGeom prst="line">
            <a:avLst/>
          </a:prstGeom>
          <a:ln cap="flat" w="76200">
            <a:solidFill>
              <a:srgbClr val="3C7F72"/>
            </a:solidFill>
            <a:prstDash val="solid"/>
            <a:headEnd type="none" len="sm" w="sm"/>
            <a:tailEnd type="none" len="sm" w="sm"/>
          </a:ln>
        </p:spPr>
      </p:sp>
      <p:sp>
        <p:nvSpPr>
          <p:cNvPr name="TextBox 11" id="11"/>
          <p:cNvSpPr txBox="true"/>
          <p:nvPr/>
        </p:nvSpPr>
        <p:spPr>
          <a:xfrm rot="0">
            <a:off x="3597920" y="311542"/>
            <a:ext cx="12219967" cy="1927309"/>
          </a:xfrm>
          <a:prstGeom prst="rect">
            <a:avLst/>
          </a:prstGeom>
        </p:spPr>
        <p:txBody>
          <a:bodyPr anchor="t" rtlCol="false" tIns="0" lIns="0" bIns="0" rIns="0">
            <a:spAutoFit/>
          </a:bodyPr>
          <a:lstStyle/>
          <a:p>
            <a:pPr algn="l" marL="0" indent="0" lvl="0">
              <a:lnSpc>
                <a:spcPts val="13470"/>
              </a:lnSpc>
              <a:spcBef>
                <a:spcPct val="0"/>
              </a:spcBef>
            </a:pPr>
            <a:r>
              <a:rPr lang="en-US" sz="9621">
                <a:solidFill>
                  <a:srgbClr val="D34A24"/>
                </a:solidFill>
                <a:latin typeface="Rundeck"/>
                <a:ea typeface="Rundeck"/>
                <a:cs typeface="Rundeck"/>
                <a:sym typeface="Rundeck"/>
              </a:rPr>
              <a:t>Klodo Garments</a:t>
            </a:r>
          </a:p>
        </p:txBody>
      </p:sp>
      <p:sp>
        <p:nvSpPr>
          <p:cNvPr name="TextBox 12" id="12"/>
          <p:cNvSpPr txBox="true"/>
          <p:nvPr/>
        </p:nvSpPr>
        <p:spPr>
          <a:xfrm rot="0">
            <a:off x="6232102" y="8619970"/>
            <a:ext cx="5823797" cy="675153"/>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992800"/>
                </a:solidFill>
                <a:latin typeface="Rundeck"/>
                <a:ea typeface="Rundeck"/>
                <a:cs typeface="Rundeck"/>
                <a:sym typeface="Rundeck"/>
              </a:rPr>
              <a:t>Ethnic</a:t>
            </a:r>
          </a:p>
        </p:txBody>
      </p:sp>
      <p:sp>
        <p:nvSpPr>
          <p:cNvPr name="TextBox 13" id="13"/>
          <p:cNvSpPr txBox="true"/>
          <p:nvPr/>
        </p:nvSpPr>
        <p:spPr>
          <a:xfrm rot="0">
            <a:off x="12423077" y="8112645"/>
            <a:ext cx="4513421" cy="675153"/>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992800"/>
                </a:solidFill>
                <a:latin typeface="Rundeck"/>
                <a:ea typeface="Rundeck"/>
                <a:cs typeface="Rundeck"/>
                <a:sym typeface="Rundeck"/>
              </a:rPr>
              <a:t>Western </a:t>
            </a:r>
          </a:p>
        </p:txBody>
      </p:sp>
      <p:sp>
        <p:nvSpPr>
          <p:cNvPr name="TextBox 14" id="14"/>
          <p:cNvSpPr txBox="true"/>
          <p:nvPr/>
        </p:nvSpPr>
        <p:spPr>
          <a:xfrm rot="0">
            <a:off x="545068" y="7757379"/>
            <a:ext cx="6361271" cy="675153"/>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992800"/>
                </a:solidFill>
                <a:latin typeface="Rundeck"/>
                <a:ea typeface="Rundeck"/>
                <a:cs typeface="Rundeck"/>
                <a:sym typeface="Rundeck"/>
              </a:rPr>
              <a:t>Designer Kurtis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4CD"/>
        </a:solidFill>
      </p:bgPr>
    </p:bg>
    <p:spTree>
      <p:nvGrpSpPr>
        <p:cNvPr id="1" name=""/>
        <p:cNvGrpSpPr/>
        <p:nvPr/>
      </p:nvGrpSpPr>
      <p:grpSpPr>
        <a:xfrm>
          <a:off x="0" y="0"/>
          <a:ext cx="0" cy="0"/>
          <a:chOff x="0" y="0"/>
          <a:chExt cx="0" cy="0"/>
        </a:xfrm>
      </p:grpSpPr>
      <p:sp>
        <p:nvSpPr>
          <p:cNvPr name="Freeform 2" id="2"/>
          <p:cNvSpPr/>
          <p:nvPr/>
        </p:nvSpPr>
        <p:spPr>
          <a:xfrm flipH="false" flipV="false" rot="0">
            <a:off x="16446068" y="-232716"/>
            <a:ext cx="3367619" cy="4862988"/>
          </a:xfrm>
          <a:custGeom>
            <a:avLst/>
            <a:gdLst/>
            <a:ahLst/>
            <a:cxnLst/>
            <a:rect r="r" b="b" t="t" l="l"/>
            <a:pathLst>
              <a:path h="4862988" w="3367619">
                <a:moveTo>
                  <a:pt x="0" y="0"/>
                </a:moveTo>
                <a:lnTo>
                  <a:pt x="3367619" y="0"/>
                </a:lnTo>
                <a:lnTo>
                  <a:pt x="3367619" y="4862988"/>
                </a:lnTo>
                <a:lnTo>
                  <a:pt x="0" y="48629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64884" y="495458"/>
            <a:ext cx="2623824" cy="2472954"/>
          </a:xfrm>
          <a:custGeom>
            <a:avLst/>
            <a:gdLst/>
            <a:ahLst/>
            <a:cxnLst/>
            <a:rect r="r" b="b" t="t" l="l"/>
            <a:pathLst>
              <a:path h="2472954" w="2623824">
                <a:moveTo>
                  <a:pt x="0" y="0"/>
                </a:moveTo>
                <a:lnTo>
                  <a:pt x="2623824" y="0"/>
                </a:lnTo>
                <a:lnTo>
                  <a:pt x="2623824" y="2472954"/>
                </a:lnTo>
                <a:lnTo>
                  <a:pt x="0" y="24729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2226194" y="2991572"/>
            <a:ext cx="4710305" cy="471030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0" t="-16752" r="0" b="-16752"/>
              </a:stretch>
            </a:blipFill>
            <a:ln w="190500" cap="sq">
              <a:solidFill>
                <a:srgbClr val="992800"/>
              </a:solidFill>
              <a:prstDash val="solid"/>
              <a:miter/>
            </a:ln>
          </p:spPr>
        </p:sp>
      </p:grpSp>
      <p:grpSp>
        <p:nvGrpSpPr>
          <p:cNvPr name="Group 6" id="6"/>
          <p:cNvGrpSpPr/>
          <p:nvPr/>
        </p:nvGrpSpPr>
        <p:grpSpPr>
          <a:xfrm rot="0">
            <a:off x="6936510" y="3761149"/>
            <a:ext cx="4513421" cy="451342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7"/>
              <a:stretch>
                <a:fillRect l="0" t="-25757" r="0" b="-25757"/>
              </a:stretch>
            </a:blipFill>
            <a:ln w="190500" cap="sq">
              <a:solidFill>
                <a:srgbClr val="FFAF00"/>
              </a:solidFill>
              <a:prstDash val="solid"/>
              <a:miter/>
            </a:ln>
          </p:spPr>
        </p:sp>
      </p:grpSp>
      <p:grpSp>
        <p:nvGrpSpPr>
          <p:cNvPr name="Group 8" id="8"/>
          <p:cNvGrpSpPr/>
          <p:nvPr/>
        </p:nvGrpSpPr>
        <p:grpSpPr>
          <a:xfrm rot="0">
            <a:off x="1449943" y="3188455"/>
            <a:ext cx="4513421" cy="451342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stretch>
                <a:fillRect l="0" t="-191" r="0" b="-191"/>
              </a:stretch>
            </a:blipFill>
            <a:ln cap="sq">
              <a:noFill/>
              <a:prstDash val="solid"/>
              <a:miter/>
            </a:ln>
          </p:spPr>
        </p:sp>
      </p:grpSp>
      <p:sp>
        <p:nvSpPr>
          <p:cNvPr name="AutoShape 10" id="10"/>
          <p:cNvSpPr/>
          <p:nvPr/>
        </p:nvSpPr>
        <p:spPr>
          <a:xfrm>
            <a:off x="3597920" y="2461241"/>
            <a:ext cx="10983426" cy="0"/>
          </a:xfrm>
          <a:prstGeom prst="line">
            <a:avLst/>
          </a:prstGeom>
          <a:ln cap="flat" w="76200">
            <a:solidFill>
              <a:srgbClr val="3C7F72"/>
            </a:solidFill>
            <a:prstDash val="solid"/>
            <a:headEnd type="none" len="sm" w="sm"/>
            <a:tailEnd type="none" len="sm" w="sm"/>
          </a:ln>
        </p:spPr>
      </p:sp>
      <p:sp>
        <p:nvSpPr>
          <p:cNvPr name="TextBox 11" id="11"/>
          <p:cNvSpPr txBox="true"/>
          <p:nvPr/>
        </p:nvSpPr>
        <p:spPr>
          <a:xfrm rot="0">
            <a:off x="3597920" y="311542"/>
            <a:ext cx="12219967" cy="1927309"/>
          </a:xfrm>
          <a:prstGeom prst="rect">
            <a:avLst/>
          </a:prstGeom>
        </p:spPr>
        <p:txBody>
          <a:bodyPr anchor="t" rtlCol="false" tIns="0" lIns="0" bIns="0" rIns="0">
            <a:spAutoFit/>
          </a:bodyPr>
          <a:lstStyle/>
          <a:p>
            <a:pPr algn="l" marL="0" indent="0" lvl="0">
              <a:lnSpc>
                <a:spcPts val="13470"/>
              </a:lnSpc>
              <a:spcBef>
                <a:spcPct val="0"/>
              </a:spcBef>
            </a:pPr>
            <a:r>
              <a:rPr lang="en-US" sz="9621">
                <a:solidFill>
                  <a:srgbClr val="D34A24"/>
                </a:solidFill>
                <a:latin typeface="Rundeck"/>
                <a:ea typeface="Rundeck"/>
                <a:cs typeface="Rundeck"/>
                <a:sym typeface="Rundeck"/>
              </a:rPr>
              <a:t>Klodo Garments</a:t>
            </a:r>
          </a:p>
        </p:txBody>
      </p:sp>
      <p:sp>
        <p:nvSpPr>
          <p:cNvPr name="TextBox 12" id="12"/>
          <p:cNvSpPr txBox="true"/>
          <p:nvPr/>
        </p:nvSpPr>
        <p:spPr>
          <a:xfrm rot="0">
            <a:off x="6232102" y="8619970"/>
            <a:ext cx="5823797" cy="675153"/>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992800"/>
                </a:solidFill>
                <a:latin typeface="Rundeck"/>
                <a:ea typeface="Rundeck"/>
                <a:cs typeface="Rundeck"/>
                <a:sym typeface="Rundeck"/>
              </a:rPr>
              <a:t>Floral Tops</a:t>
            </a:r>
          </a:p>
        </p:txBody>
      </p:sp>
      <p:sp>
        <p:nvSpPr>
          <p:cNvPr name="TextBox 13" id="13"/>
          <p:cNvSpPr txBox="true"/>
          <p:nvPr/>
        </p:nvSpPr>
        <p:spPr>
          <a:xfrm rot="0">
            <a:off x="12423077" y="8112645"/>
            <a:ext cx="4513421" cy="675153"/>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992800"/>
                </a:solidFill>
                <a:latin typeface="Rundeck"/>
                <a:ea typeface="Rundeck"/>
                <a:cs typeface="Rundeck"/>
                <a:sym typeface="Rundeck"/>
              </a:rPr>
              <a:t>Bottoms</a:t>
            </a:r>
          </a:p>
        </p:txBody>
      </p:sp>
      <p:sp>
        <p:nvSpPr>
          <p:cNvPr name="TextBox 14" id="14"/>
          <p:cNvSpPr txBox="true"/>
          <p:nvPr/>
        </p:nvSpPr>
        <p:spPr>
          <a:xfrm rot="0">
            <a:off x="545068" y="7757379"/>
            <a:ext cx="6361271" cy="675153"/>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992800"/>
                </a:solidFill>
                <a:latin typeface="Rundeck"/>
                <a:ea typeface="Rundeck"/>
                <a:cs typeface="Rundeck"/>
                <a:sym typeface="Rundeck"/>
              </a:rPr>
              <a:t>Formals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AF00"/>
        </a:solidFill>
      </p:bgPr>
    </p:bg>
    <p:spTree>
      <p:nvGrpSpPr>
        <p:cNvPr id="1" name=""/>
        <p:cNvGrpSpPr/>
        <p:nvPr/>
      </p:nvGrpSpPr>
      <p:grpSpPr>
        <a:xfrm>
          <a:off x="0" y="0"/>
          <a:ext cx="0" cy="0"/>
          <a:chOff x="0" y="0"/>
          <a:chExt cx="0" cy="0"/>
        </a:xfrm>
      </p:grpSpPr>
      <p:grpSp>
        <p:nvGrpSpPr>
          <p:cNvPr name="Group 2" id="2"/>
          <p:cNvGrpSpPr/>
          <p:nvPr/>
        </p:nvGrpSpPr>
        <p:grpSpPr>
          <a:xfrm rot="0">
            <a:off x="3211193" y="760802"/>
            <a:ext cx="11865614" cy="8765397"/>
            <a:chOff x="0" y="0"/>
            <a:chExt cx="3125100" cy="2308582"/>
          </a:xfrm>
        </p:grpSpPr>
        <p:sp>
          <p:nvSpPr>
            <p:cNvPr name="Freeform 3" id="3"/>
            <p:cNvSpPr/>
            <p:nvPr/>
          </p:nvSpPr>
          <p:spPr>
            <a:xfrm flipH="false" flipV="false" rot="0">
              <a:off x="0" y="0"/>
              <a:ext cx="3125100" cy="2308582"/>
            </a:xfrm>
            <a:custGeom>
              <a:avLst/>
              <a:gdLst/>
              <a:ahLst/>
              <a:cxnLst/>
              <a:rect r="r" b="b" t="t" l="l"/>
              <a:pathLst>
                <a:path h="2308582" w="3125100">
                  <a:moveTo>
                    <a:pt x="65247" y="0"/>
                  </a:moveTo>
                  <a:lnTo>
                    <a:pt x="3059853" y="0"/>
                  </a:lnTo>
                  <a:cubicBezTo>
                    <a:pt x="3077158" y="0"/>
                    <a:pt x="3093754" y="6874"/>
                    <a:pt x="3105990" y="19110"/>
                  </a:cubicBezTo>
                  <a:cubicBezTo>
                    <a:pt x="3118226" y="31346"/>
                    <a:pt x="3125100" y="47942"/>
                    <a:pt x="3125100" y="65247"/>
                  </a:cubicBezTo>
                  <a:lnTo>
                    <a:pt x="3125100" y="2243335"/>
                  </a:lnTo>
                  <a:cubicBezTo>
                    <a:pt x="3125100" y="2260640"/>
                    <a:pt x="3118226" y="2277236"/>
                    <a:pt x="3105990" y="2289472"/>
                  </a:cubicBezTo>
                  <a:cubicBezTo>
                    <a:pt x="3093754" y="2301708"/>
                    <a:pt x="3077158" y="2308582"/>
                    <a:pt x="3059853" y="2308582"/>
                  </a:cubicBezTo>
                  <a:lnTo>
                    <a:pt x="65247" y="2308582"/>
                  </a:lnTo>
                  <a:cubicBezTo>
                    <a:pt x="47942" y="2308582"/>
                    <a:pt x="31346" y="2301708"/>
                    <a:pt x="19110" y="2289472"/>
                  </a:cubicBezTo>
                  <a:cubicBezTo>
                    <a:pt x="6874" y="2277236"/>
                    <a:pt x="0" y="2260640"/>
                    <a:pt x="0" y="2243335"/>
                  </a:cubicBezTo>
                  <a:lnTo>
                    <a:pt x="0" y="65247"/>
                  </a:lnTo>
                  <a:cubicBezTo>
                    <a:pt x="0" y="47942"/>
                    <a:pt x="6874" y="31346"/>
                    <a:pt x="19110" y="19110"/>
                  </a:cubicBezTo>
                  <a:cubicBezTo>
                    <a:pt x="31346" y="6874"/>
                    <a:pt x="47942" y="0"/>
                    <a:pt x="65247" y="0"/>
                  </a:cubicBezTo>
                  <a:close/>
                </a:path>
              </a:pathLst>
            </a:custGeom>
            <a:solidFill>
              <a:srgbClr val="FFF4CD"/>
            </a:solidFill>
            <a:ln w="95250" cap="rnd">
              <a:solidFill>
                <a:srgbClr val="000000"/>
              </a:solidFill>
              <a:prstDash val="solid"/>
              <a:round/>
            </a:ln>
          </p:spPr>
        </p:sp>
        <p:sp>
          <p:nvSpPr>
            <p:cNvPr name="TextBox 4" id="4"/>
            <p:cNvSpPr txBox="true"/>
            <p:nvPr/>
          </p:nvSpPr>
          <p:spPr>
            <a:xfrm>
              <a:off x="0" y="-47625"/>
              <a:ext cx="3125100" cy="2356207"/>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650204" y="7564"/>
            <a:ext cx="3121979" cy="3185693"/>
          </a:xfrm>
          <a:custGeom>
            <a:avLst/>
            <a:gdLst/>
            <a:ahLst/>
            <a:cxnLst/>
            <a:rect r="r" b="b" t="t" l="l"/>
            <a:pathLst>
              <a:path h="3185693" w="3121979">
                <a:moveTo>
                  <a:pt x="0" y="0"/>
                </a:moveTo>
                <a:lnTo>
                  <a:pt x="3121979" y="0"/>
                </a:lnTo>
                <a:lnTo>
                  <a:pt x="3121979" y="3185693"/>
                </a:lnTo>
                <a:lnTo>
                  <a:pt x="0" y="31856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492888" y="3051427"/>
            <a:ext cx="11408977" cy="6206873"/>
          </a:xfrm>
          <a:prstGeom prst="rect">
            <a:avLst/>
          </a:prstGeom>
        </p:spPr>
        <p:txBody>
          <a:bodyPr anchor="t" rtlCol="false" tIns="0" lIns="0" bIns="0" rIns="0">
            <a:spAutoFit/>
          </a:bodyPr>
          <a:lstStyle/>
          <a:p>
            <a:pPr algn="ctr" marL="0" indent="0" lvl="0">
              <a:lnSpc>
                <a:spcPts val="4913"/>
              </a:lnSpc>
            </a:pPr>
            <a:r>
              <a:rPr lang="en-US" sz="3509" spc="129">
                <a:solidFill>
                  <a:srgbClr val="000000"/>
                </a:solidFill>
                <a:latin typeface="Poppins"/>
                <a:ea typeface="Poppins"/>
                <a:cs typeface="Poppins"/>
                <a:sym typeface="Poppins"/>
              </a:rPr>
              <a:t>The Klodo Garments Store Data Analysis project aims to provide valuable insights into the store's performance, sales trends, and customer demographics. By utilizing Excel's data analysis and visualization capabilities, this project transforms raw data into meaningful information. The dataset consists of various columns, including order details, customer information, sales figures, and product-related information.</a:t>
            </a:r>
          </a:p>
        </p:txBody>
      </p:sp>
      <p:sp>
        <p:nvSpPr>
          <p:cNvPr name="TextBox 7" id="7"/>
          <p:cNvSpPr txBox="true"/>
          <p:nvPr/>
        </p:nvSpPr>
        <p:spPr>
          <a:xfrm rot="0">
            <a:off x="4567436" y="638175"/>
            <a:ext cx="10334428" cy="1590490"/>
          </a:xfrm>
          <a:prstGeom prst="rect">
            <a:avLst/>
          </a:prstGeom>
        </p:spPr>
        <p:txBody>
          <a:bodyPr anchor="t" rtlCol="false" tIns="0" lIns="0" bIns="0" rIns="0">
            <a:spAutoFit/>
          </a:bodyPr>
          <a:lstStyle/>
          <a:p>
            <a:pPr algn="ctr" marL="0" indent="0" lvl="0">
              <a:lnSpc>
                <a:spcPts val="11035"/>
              </a:lnSpc>
              <a:spcBef>
                <a:spcPct val="0"/>
              </a:spcBef>
            </a:pPr>
            <a:r>
              <a:rPr lang="en-US" sz="7882">
                <a:solidFill>
                  <a:srgbClr val="D34A24"/>
                </a:solidFill>
                <a:latin typeface="Rundeck"/>
                <a:ea typeface="Rundeck"/>
                <a:cs typeface="Rundeck"/>
                <a:sym typeface="Rundeck"/>
              </a:rPr>
              <a:t>Project Overview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4CD"/>
        </a:solidFill>
      </p:bgPr>
    </p:bg>
    <p:spTree>
      <p:nvGrpSpPr>
        <p:cNvPr id="1" name=""/>
        <p:cNvGrpSpPr/>
        <p:nvPr/>
      </p:nvGrpSpPr>
      <p:grpSpPr>
        <a:xfrm>
          <a:off x="0" y="0"/>
          <a:ext cx="0" cy="0"/>
          <a:chOff x="0" y="0"/>
          <a:chExt cx="0" cy="0"/>
        </a:xfrm>
      </p:grpSpPr>
      <p:grpSp>
        <p:nvGrpSpPr>
          <p:cNvPr name="Group 2" id="2"/>
          <p:cNvGrpSpPr/>
          <p:nvPr/>
        </p:nvGrpSpPr>
        <p:grpSpPr>
          <a:xfrm rot="0">
            <a:off x="6454181" y="2122542"/>
            <a:ext cx="6004969" cy="1982468"/>
            <a:chOff x="0" y="0"/>
            <a:chExt cx="1581556" cy="522132"/>
          </a:xfrm>
        </p:grpSpPr>
        <p:sp>
          <p:nvSpPr>
            <p:cNvPr name="Freeform 3" id="3"/>
            <p:cNvSpPr/>
            <p:nvPr/>
          </p:nvSpPr>
          <p:spPr>
            <a:xfrm flipH="false" flipV="false" rot="0">
              <a:off x="0" y="0"/>
              <a:ext cx="1581556" cy="522132"/>
            </a:xfrm>
            <a:custGeom>
              <a:avLst/>
              <a:gdLst/>
              <a:ahLst/>
              <a:cxnLst/>
              <a:rect r="r" b="b" t="t" l="l"/>
              <a:pathLst>
                <a:path h="522132" w="1581556">
                  <a:moveTo>
                    <a:pt x="90248" y="0"/>
                  </a:moveTo>
                  <a:lnTo>
                    <a:pt x="1491308" y="0"/>
                  </a:lnTo>
                  <a:cubicBezTo>
                    <a:pt x="1541150" y="0"/>
                    <a:pt x="1581556" y="40405"/>
                    <a:pt x="1581556" y="90248"/>
                  </a:cubicBezTo>
                  <a:lnTo>
                    <a:pt x="1581556" y="431884"/>
                  </a:lnTo>
                  <a:cubicBezTo>
                    <a:pt x="1581556" y="481726"/>
                    <a:pt x="1541150" y="522132"/>
                    <a:pt x="1491308" y="522132"/>
                  </a:cubicBezTo>
                  <a:lnTo>
                    <a:pt x="90248" y="522132"/>
                  </a:lnTo>
                  <a:cubicBezTo>
                    <a:pt x="40405" y="522132"/>
                    <a:pt x="0" y="481726"/>
                    <a:pt x="0" y="431884"/>
                  </a:cubicBezTo>
                  <a:lnTo>
                    <a:pt x="0" y="90248"/>
                  </a:lnTo>
                  <a:cubicBezTo>
                    <a:pt x="0" y="40405"/>
                    <a:pt x="40405" y="0"/>
                    <a:pt x="90248" y="0"/>
                  </a:cubicBezTo>
                  <a:close/>
                </a:path>
              </a:pathLst>
            </a:custGeom>
            <a:solidFill>
              <a:srgbClr val="FFAF00"/>
            </a:solidFill>
            <a:ln w="95250" cap="rnd">
              <a:solidFill>
                <a:srgbClr val="000000"/>
              </a:solidFill>
              <a:prstDash val="solid"/>
              <a:round/>
            </a:ln>
          </p:spPr>
        </p:sp>
        <p:sp>
          <p:nvSpPr>
            <p:cNvPr name="TextBox 4" id="4"/>
            <p:cNvSpPr txBox="true"/>
            <p:nvPr/>
          </p:nvSpPr>
          <p:spPr>
            <a:xfrm>
              <a:off x="0" y="-47625"/>
              <a:ext cx="1581556" cy="569757"/>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3909958" y="2099614"/>
            <a:ext cx="5942417" cy="8581108"/>
          </a:xfrm>
          <a:custGeom>
            <a:avLst/>
            <a:gdLst/>
            <a:ahLst/>
            <a:cxnLst/>
            <a:rect r="r" b="b" t="t" l="l"/>
            <a:pathLst>
              <a:path h="8581108" w="5942417">
                <a:moveTo>
                  <a:pt x="0" y="0"/>
                </a:moveTo>
                <a:lnTo>
                  <a:pt x="5942417" y="0"/>
                </a:lnTo>
                <a:lnTo>
                  <a:pt x="5942417" y="8581107"/>
                </a:lnTo>
                <a:lnTo>
                  <a:pt x="0" y="85811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41375" y="-153659"/>
            <a:ext cx="3120782" cy="4506545"/>
          </a:xfrm>
          <a:custGeom>
            <a:avLst/>
            <a:gdLst/>
            <a:ahLst/>
            <a:cxnLst/>
            <a:rect r="r" b="b" t="t" l="l"/>
            <a:pathLst>
              <a:path h="4506545" w="3120782">
                <a:moveTo>
                  <a:pt x="0" y="0"/>
                </a:moveTo>
                <a:lnTo>
                  <a:pt x="3120782" y="0"/>
                </a:lnTo>
                <a:lnTo>
                  <a:pt x="3120782" y="4506545"/>
                </a:lnTo>
                <a:lnTo>
                  <a:pt x="0" y="45065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846592" y="-690104"/>
            <a:ext cx="5942417" cy="8581108"/>
          </a:xfrm>
          <a:custGeom>
            <a:avLst/>
            <a:gdLst/>
            <a:ahLst/>
            <a:cxnLst/>
            <a:rect r="r" b="b" t="t" l="l"/>
            <a:pathLst>
              <a:path h="8581108" w="5942417">
                <a:moveTo>
                  <a:pt x="0" y="0"/>
                </a:moveTo>
                <a:lnTo>
                  <a:pt x="5942417" y="0"/>
                </a:lnTo>
                <a:lnTo>
                  <a:pt x="5942417" y="8581108"/>
                </a:lnTo>
                <a:lnTo>
                  <a:pt x="0" y="85811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2770743" y="1576768"/>
            <a:ext cx="5363725" cy="2423468"/>
            <a:chOff x="0" y="0"/>
            <a:chExt cx="1412668" cy="638280"/>
          </a:xfrm>
        </p:grpSpPr>
        <p:sp>
          <p:nvSpPr>
            <p:cNvPr name="Freeform 9" id="9"/>
            <p:cNvSpPr/>
            <p:nvPr/>
          </p:nvSpPr>
          <p:spPr>
            <a:xfrm flipH="false" flipV="false" rot="0">
              <a:off x="0" y="0"/>
              <a:ext cx="1412668" cy="638280"/>
            </a:xfrm>
            <a:custGeom>
              <a:avLst/>
              <a:gdLst/>
              <a:ahLst/>
              <a:cxnLst/>
              <a:rect r="r" b="b" t="t" l="l"/>
              <a:pathLst>
                <a:path h="638280" w="1412668">
                  <a:moveTo>
                    <a:pt x="101037" y="0"/>
                  </a:moveTo>
                  <a:lnTo>
                    <a:pt x="1311631" y="0"/>
                  </a:lnTo>
                  <a:cubicBezTo>
                    <a:pt x="1367433" y="0"/>
                    <a:pt x="1412668" y="45236"/>
                    <a:pt x="1412668" y="101037"/>
                  </a:cubicBezTo>
                  <a:lnTo>
                    <a:pt x="1412668" y="537243"/>
                  </a:lnTo>
                  <a:cubicBezTo>
                    <a:pt x="1412668" y="564039"/>
                    <a:pt x="1402023" y="589738"/>
                    <a:pt x="1383075" y="608687"/>
                  </a:cubicBezTo>
                  <a:cubicBezTo>
                    <a:pt x="1364127" y="627635"/>
                    <a:pt x="1338428" y="638280"/>
                    <a:pt x="1311631" y="638280"/>
                  </a:cubicBezTo>
                  <a:lnTo>
                    <a:pt x="101037" y="638280"/>
                  </a:lnTo>
                  <a:cubicBezTo>
                    <a:pt x="74240" y="638280"/>
                    <a:pt x="48541" y="627635"/>
                    <a:pt x="29593" y="608687"/>
                  </a:cubicBezTo>
                  <a:cubicBezTo>
                    <a:pt x="10645" y="589738"/>
                    <a:pt x="0" y="564039"/>
                    <a:pt x="0" y="537243"/>
                  </a:cubicBezTo>
                  <a:lnTo>
                    <a:pt x="0" y="101037"/>
                  </a:lnTo>
                  <a:cubicBezTo>
                    <a:pt x="0" y="74240"/>
                    <a:pt x="10645" y="48541"/>
                    <a:pt x="29593" y="29593"/>
                  </a:cubicBezTo>
                  <a:cubicBezTo>
                    <a:pt x="48541" y="10645"/>
                    <a:pt x="74240" y="0"/>
                    <a:pt x="101037" y="0"/>
                  </a:cubicBezTo>
                  <a:close/>
                </a:path>
              </a:pathLst>
            </a:custGeom>
            <a:solidFill>
              <a:srgbClr val="3C7F72"/>
            </a:solidFill>
            <a:ln w="95250" cap="rnd">
              <a:solidFill>
                <a:srgbClr val="000000"/>
              </a:solidFill>
              <a:prstDash val="solid"/>
              <a:round/>
            </a:ln>
          </p:spPr>
        </p:sp>
        <p:sp>
          <p:nvSpPr>
            <p:cNvPr name="TextBox 10" id="10"/>
            <p:cNvSpPr txBox="true"/>
            <p:nvPr/>
          </p:nvSpPr>
          <p:spPr>
            <a:xfrm>
              <a:off x="0" y="-47625"/>
              <a:ext cx="1412668" cy="685905"/>
            </a:xfrm>
            <a:prstGeom prst="rect">
              <a:avLst/>
            </a:prstGeom>
          </p:spPr>
          <p:txBody>
            <a:bodyPr anchor="ctr" rtlCol="false" tIns="50800" lIns="50800" bIns="50800" rIns="50800"/>
            <a:lstStyle/>
            <a:p>
              <a:pPr algn="ctr">
                <a:lnSpc>
                  <a:spcPts val="3693"/>
                </a:lnSpc>
              </a:pPr>
            </a:p>
          </p:txBody>
        </p:sp>
      </p:grpSp>
      <p:sp>
        <p:nvSpPr>
          <p:cNvPr name="TextBox 11" id="11"/>
          <p:cNvSpPr txBox="true"/>
          <p:nvPr/>
        </p:nvSpPr>
        <p:spPr>
          <a:xfrm rot="0">
            <a:off x="1315588" y="-171450"/>
            <a:ext cx="14684468" cy="1386429"/>
          </a:xfrm>
          <a:prstGeom prst="rect">
            <a:avLst/>
          </a:prstGeom>
        </p:spPr>
        <p:txBody>
          <a:bodyPr anchor="t" rtlCol="false" tIns="0" lIns="0" bIns="0" rIns="0">
            <a:spAutoFit/>
          </a:bodyPr>
          <a:lstStyle/>
          <a:p>
            <a:pPr algn="ctr" marL="0" indent="0" lvl="0">
              <a:lnSpc>
                <a:spcPts val="8984"/>
              </a:lnSpc>
            </a:pPr>
            <a:r>
              <a:rPr lang="en-US" sz="8022">
                <a:solidFill>
                  <a:srgbClr val="D34A24"/>
                </a:solidFill>
                <a:latin typeface="Rundeck"/>
                <a:ea typeface="Rundeck"/>
                <a:cs typeface="Rundeck"/>
                <a:sym typeface="Rundeck"/>
              </a:rPr>
              <a:t>KPI’s</a:t>
            </a:r>
          </a:p>
        </p:txBody>
      </p:sp>
      <p:sp>
        <p:nvSpPr>
          <p:cNvPr name="TextBox 12" id="12"/>
          <p:cNvSpPr txBox="true"/>
          <p:nvPr/>
        </p:nvSpPr>
        <p:spPr>
          <a:xfrm rot="0">
            <a:off x="6725022" y="2245997"/>
            <a:ext cx="5463286" cy="1754238"/>
          </a:xfrm>
          <a:prstGeom prst="rect">
            <a:avLst/>
          </a:prstGeom>
        </p:spPr>
        <p:txBody>
          <a:bodyPr anchor="t" rtlCol="false" tIns="0" lIns="0" bIns="0" rIns="0">
            <a:spAutoFit/>
          </a:bodyPr>
          <a:lstStyle/>
          <a:p>
            <a:pPr algn="ctr" marL="0" indent="0" lvl="0">
              <a:lnSpc>
                <a:spcPts val="4634"/>
              </a:lnSpc>
              <a:spcBef>
                <a:spcPct val="0"/>
              </a:spcBef>
            </a:pPr>
            <a:r>
              <a:rPr lang="en-US" b="true" sz="3310">
                <a:solidFill>
                  <a:srgbClr val="FFF4CD"/>
                </a:solidFill>
                <a:latin typeface="Poppins Bold"/>
                <a:ea typeface="Poppins Bold"/>
                <a:cs typeface="Poppins Bold"/>
                <a:sym typeface="Poppins Bold"/>
              </a:rPr>
              <a:t>Which month got the highest sales and orders?</a:t>
            </a:r>
          </a:p>
        </p:txBody>
      </p:sp>
      <p:sp>
        <p:nvSpPr>
          <p:cNvPr name="TextBox 13" id="13"/>
          <p:cNvSpPr txBox="true"/>
          <p:nvPr/>
        </p:nvSpPr>
        <p:spPr>
          <a:xfrm rot="0">
            <a:off x="13078499" y="2027292"/>
            <a:ext cx="5055969" cy="1262457"/>
          </a:xfrm>
          <a:prstGeom prst="rect">
            <a:avLst/>
          </a:prstGeom>
        </p:spPr>
        <p:txBody>
          <a:bodyPr anchor="t" rtlCol="false" tIns="0" lIns="0" bIns="0" rIns="0">
            <a:spAutoFit/>
          </a:bodyPr>
          <a:lstStyle/>
          <a:p>
            <a:pPr algn="ctr" marL="0" indent="0" lvl="0">
              <a:lnSpc>
                <a:spcPts val="4965"/>
              </a:lnSpc>
              <a:spcBef>
                <a:spcPct val="0"/>
              </a:spcBef>
            </a:pPr>
            <a:r>
              <a:rPr lang="en-US" b="true" sz="3546">
                <a:solidFill>
                  <a:srgbClr val="FFF4CD"/>
                </a:solidFill>
                <a:latin typeface="Poppins Bold"/>
                <a:ea typeface="Poppins Bold"/>
                <a:cs typeface="Poppins Bold"/>
                <a:sym typeface="Poppins Bold"/>
              </a:rPr>
              <a:t>Who purchased more - Men or Women?</a:t>
            </a:r>
          </a:p>
        </p:txBody>
      </p:sp>
      <p:sp>
        <p:nvSpPr>
          <p:cNvPr name="TextBox 14" id="14"/>
          <p:cNvSpPr txBox="true"/>
          <p:nvPr/>
        </p:nvSpPr>
        <p:spPr>
          <a:xfrm rot="0">
            <a:off x="6615368" y="5179697"/>
            <a:ext cx="1009027" cy="726098"/>
          </a:xfrm>
          <a:prstGeom prst="rect">
            <a:avLst/>
          </a:prstGeom>
        </p:spPr>
        <p:txBody>
          <a:bodyPr anchor="t" rtlCol="false" tIns="0" lIns="0" bIns="0" rIns="0">
            <a:spAutoFit/>
          </a:bodyPr>
          <a:lstStyle/>
          <a:p>
            <a:pPr algn="ctr" marL="0" indent="0" lvl="0">
              <a:lnSpc>
                <a:spcPts val="5653"/>
              </a:lnSpc>
              <a:spcBef>
                <a:spcPct val="0"/>
              </a:spcBef>
            </a:pPr>
            <a:r>
              <a:rPr lang="en-US" b="true" sz="4038">
                <a:solidFill>
                  <a:srgbClr val="FFF4CD"/>
                </a:solidFill>
                <a:latin typeface="Poppins Bold"/>
                <a:ea typeface="Poppins Bold"/>
                <a:cs typeface="Poppins Bold"/>
                <a:sym typeface="Poppins Bold"/>
              </a:rPr>
              <a:t>1.</a:t>
            </a:r>
          </a:p>
        </p:txBody>
      </p:sp>
      <p:sp>
        <p:nvSpPr>
          <p:cNvPr name="Freeform 15" id="15"/>
          <p:cNvSpPr/>
          <p:nvPr/>
        </p:nvSpPr>
        <p:spPr>
          <a:xfrm flipH="false" flipV="false" rot="0">
            <a:off x="241375" y="480632"/>
            <a:ext cx="1074213" cy="1096136"/>
          </a:xfrm>
          <a:custGeom>
            <a:avLst/>
            <a:gdLst/>
            <a:ahLst/>
            <a:cxnLst/>
            <a:rect r="r" b="b" t="t" l="l"/>
            <a:pathLst>
              <a:path h="1096136" w="1074213">
                <a:moveTo>
                  <a:pt x="0" y="0"/>
                </a:moveTo>
                <a:lnTo>
                  <a:pt x="1074213" y="0"/>
                </a:lnTo>
                <a:lnTo>
                  <a:pt x="1074213" y="1096136"/>
                </a:lnTo>
                <a:lnTo>
                  <a:pt x="0" y="1096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8373163" y="8076596"/>
            <a:ext cx="1541674" cy="1573136"/>
          </a:xfrm>
          <a:custGeom>
            <a:avLst/>
            <a:gdLst/>
            <a:ahLst/>
            <a:cxnLst/>
            <a:rect r="r" b="b" t="t" l="l"/>
            <a:pathLst>
              <a:path h="1573136" w="1541674">
                <a:moveTo>
                  <a:pt x="0" y="0"/>
                </a:moveTo>
                <a:lnTo>
                  <a:pt x="1541674" y="0"/>
                </a:lnTo>
                <a:lnTo>
                  <a:pt x="1541674" y="1573136"/>
                </a:lnTo>
                <a:lnTo>
                  <a:pt x="0" y="1573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241375" y="4742288"/>
            <a:ext cx="5242046" cy="2327014"/>
            <a:chOff x="0" y="0"/>
            <a:chExt cx="1380621" cy="612876"/>
          </a:xfrm>
        </p:grpSpPr>
        <p:sp>
          <p:nvSpPr>
            <p:cNvPr name="Freeform 18" id="18"/>
            <p:cNvSpPr/>
            <p:nvPr/>
          </p:nvSpPr>
          <p:spPr>
            <a:xfrm flipH="false" flipV="false" rot="0">
              <a:off x="0" y="0"/>
              <a:ext cx="1380621" cy="612876"/>
            </a:xfrm>
            <a:custGeom>
              <a:avLst/>
              <a:gdLst/>
              <a:ahLst/>
              <a:cxnLst/>
              <a:rect r="r" b="b" t="t" l="l"/>
              <a:pathLst>
                <a:path h="612876" w="1380621">
                  <a:moveTo>
                    <a:pt x="103382" y="0"/>
                  </a:moveTo>
                  <a:lnTo>
                    <a:pt x="1277239" y="0"/>
                  </a:lnTo>
                  <a:cubicBezTo>
                    <a:pt x="1304658" y="0"/>
                    <a:pt x="1330953" y="10892"/>
                    <a:pt x="1350341" y="30280"/>
                  </a:cubicBezTo>
                  <a:cubicBezTo>
                    <a:pt x="1369729" y="49668"/>
                    <a:pt x="1380621" y="75964"/>
                    <a:pt x="1380621" y="103382"/>
                  </a:cubicBezTo>
                  <a:lnTo>
                    <a:pt x="1380621" y="509494"/>
                  </a:lnTo>
                  <a:cubicBezTo>
                    <a:pt x="1380621" y="566590"/>
                    <a:pt x="1334335" y="612876"/>
                    <a:pt x="1277239" y="612876"/>
                  </a:cubicBezTo>
                  <a:lnTo>
                    <a:pt x="103382" y="612876"/>
                  </a:lnTo>
                  <a:cubicBezTo>
                    <a:pt x="46286" y="612876"/>
                    <a:pt x="0" y="566590"/>
                    <a:pt x="0" y="509494"/>
                  </a:cubicBezTo>
                  <a:lnTo>
                    <a:pt x="0" y="103382"/>
                  </a:lnTo>
                  <a:cubicBezTo>
                    <a:pt x="0" y="46286"/>
                    <a:pt x="46286" y="0"/>
                    <a:pt x="103382" y="0"/>
                  </a:cubicBezTo>
                  <a:close/>
                </a:path>
              </a:pathLst>
            </a:custGeom>
            <a:solidFill>
              <a:srgbClr val="FFAF00"/>
            </a:solidFill>
            <a:ln w="95250" cap="rnd">
              <a:solidFill>
                <a:srgbClr val="000000"/>
              </a:solidFill>
              <a:prstDash val="solid"/>
              <a:round/>
            </a:ln>
          </p:spPr>
        </p:sp>
        <p:sp>
          <p:nvSpPr>
            <p:cNvPr name="TextBox 19" id="19"/>
            <p:cNvSpPr txBox="true"/>
            <p:nvPr/>
          </p:nvSpPr>
          <p:spPr>
            <a:xfrm>
              <a:off x="0" y="-47625"/>
              <a:ext cx="1380621" cy="660501"/>
            </a:xfrm>
            <a:prstGeom prst="rect">
              <a:avLst/>
            </a:prstGeom>
          </p:spPr>
          <p:txBody>
            <a:bodyPr anchor="ctr" rtlCol="false" tIns="50800" lIns="50800" bIns="50800" rIns="50800"/>
            <a:lstStyle/>
            <a:p>
              <a:pPr algn="ctr">
                <a:lnSpc>
                  <a:spcPts val="3693"/>
                </a:lnSpc>
              </a:pPr>
            </a:p>
          </p:txBody>
        </p:sp>
      </p:grpSp>
      <p:grpSp>
        <p:nvGrpSpPr>
          <p:cNvPr name="Group 20" id="20"/>
          <p:cNvGrpSpPr/>
          <p:nvPr/>
        </p:nvGrpSpPr>
        <p:grpSpPr>
          <a:xfrm rot="0">
            <a:off x="241375" y="1700787"/>
            <a:ext cx="5852890" cy="2299449"/>
            <a:chOff x="0" y="0"/>
            <a:chExt cx="1541502" cy="605616"/>
          </a:xfrm>
        </p:grpSpPr>
        <p:sp>
          <p:nvSpPr>
            <p:cNvPr name="Freeform 21" id="21"/>
            <p:cNvSpPr/>
            <p:nvPr/>
          </p:nvSpPr>
          <p:spPr>
            <a:xfrm flipH="false" flipV="false" rot="0">
              <a:off x="0" y="0"/>
              <a:ext cx="1541502" cy="605616"/>
            </a:xfrm>
            <a:custGeom>
              <a:avLst/>
              <a:gdLst/>
              <a:ahLst/>
              <a:cxnLst/>
              <a:rect r="r" b="b" t="t" l="l"/>
              <a:pathLst>
                <a:path h="605616" w="1541502">
                  <a:moveTo>
                    <a:pt x="92593" y="0"/>
                  </a:moveTo>
                  <a:lnTo>
                    <a:pt x="1448909" y="0"/>
                  </a:lnTo>
                  <a:cubicBezTo>
                    <a:pt x="1500047" y="0"/>
                    <a:pt x="1541502" y="41455"/>
                    <a:pt x="1541502" y="92593"/>
                  </a:cubicBezTo>
                  <a:lnTo>
                    <a:pt x="1541502" y="513024"/>
                  </a:lnTo>
                  <a:cubicBezTo>
                    <a:pt x="1541502" y="564161"/>
                    <a:pt x="1500047" y="605616"/>
                    <a:pt x="1448909" y="605616"/>
                  </a:cubicBezTo>
                  <a:lnTo>
                    <a:pt x="92593" y="605616"/>
                  </a:lnTo>
                  <a:cubicBezTo>
                    <a:pt x="68036" y="605616"/>
                    <a:pt x="44484" y="595861"/>
                    <a:pt x="27120" y="578496"/>
                  </a:cubicBezTo>
                  <a:cubicBezTo>
                    <a:pt x="9755" y="561132"/>
                    <a:pt x="0" y="537581"/>
                    <a:pt x="0" y="513024"/>
                  </a:cubicBezTo>
                  <a:lnTo>
                    <a:pt x="0" y="92593"/>
                  </a:lnTo>
                  <a:cubicBezTo>
                    <a:pt x="0" y="41455"/>
                    <a:pt x="41455" y="0"/>
                    <a:pt x="92593" y="0"/>
                  </a:cubicBezTo>
                  <a:close/>
                </a:path>
              </a:pathLst>
            </a:custGeom>
            <a:solidFill>
              <a:srgbClr val="3C7F72"/>
            </a:solidFill>
            <a:ln w="95250" cap="rnd">
              <a:solidFill>
                <a:srgbClr val="000000"/>
              </a:solidFill>
              <a:prstDash val="solid"/>
              <a:round/>
            </a:ln>
          </p:spPr>
        </p:sp>
        <p:sp>
          <p:nvSpPr>
            <p:cNvPr name="TextBox 22" id="22"/>
            <p:cNvSpPr txBox="true"/>
            <p:nvPr/>
          </p:nvSpPr>
          <p:spPr>
            <a:xfrm>
              <a:off x="0" y="-66675"/>
              <a:ext cx="1541502" cy="672291"/>
            </a:xfrm>
            <a:prstGeom prst="rect">
              <a:avLst/>
            </a:prstGeom>
          </p:spPr>
          <p:txBody>
            <a:bodyPr anchor="ctr" rtlCol="false" tIns="50800" lIns="50800" bIns="50800" rIns="50800"/>
            <a:lstStyle/>
            <a:p>
              <a:pPr algn="ctr">
                <a:lnSpc>
                  <a:spcPts val="4813"/>
                </a:lnSpc>
              </a:pPr>
              <a:r>
                <a:rPr lang="en-US" b="true" sz="3438">
                  <a:solidFill>
                    <a:srgbClr val="FFF4CD"/>
                  </a:solidFill>
                  <a:latin typeface="Inter Bold"/>
                  <a:ea typeface="Inter Bold"/>
                  <a:cs typeface="Inter Bold"/>
                  <a:sym typeface="Inter Bold"/>
                </a:rPr>
                <a:t>Compare the sales and orders using single chart</a:t>
              </a:r>
            </a:p>
          </p:txBody>
        </p:sp>
      </p:grpSp>
      <p:grpSp>
        <p:nvGrpSpPr>
          <p:cNvPr name="Group 23" id="23"/>
          <p:cNvGrpSpPr/>
          <p:nvPr/>
        </p:nvGrpSpPr>
        <p:grpSpPr>
          <a:xfrm rot="0">
            <a:off x="6454181" y="4838436"/>
            <a:ext cx="5705067" cy="2397368"/>
            <a:chOff x="0" y="0"/>
            <a:chExt cx="1502569" cy="631406"/>
          </a:xfrm>
        </p:grpSpPr>
        <p:sp>
          <p:nvSpPr>
            <p:cNvPr name="Freeform 24" id="24"/>
            <p:cNvSpPr/>
            <p:nvPr/>
          </p:nvSpPr>
          <p:spPr>
            <a:xfrm flipH="false" flipV="false" rot="0">
              <a:off x="0" y="0"/>
              <a:ext cx="1502569" cy="631406"/>
            </a:xfrm>
            <a:custGeom>
              <a:avLst/>
              <a:gdLst/>
              <a:ahLst/>
              <a:cxnLst/>
              <a:rect r="r" b="b" t="t" l="l"/>
              <a:pathLst>
                <a:path h="631406" w="1502569">
                  <a:moveTo>
                    <a:pt x="94992" y="0"/>
                  </a:moveTo>
                  <a:lnTo>
                    <a:pt x="1407577" y="0"/>
                  </a:lnTo>
                  <a:cubicBezTo>
                    <a:pt x="1432771" y="0"/>
                    <a:pt x="1456932" y="10008"/>
                    <a:pt x="1474747" y="27822"/>
                  </a:cubicBezTo>
                  <a:cubicBezTo>
                    <a:pt x="1492561" y="45637"/>
                    <a:pt x="1502569" y="69798"/>
                    <a:pt x="1502569" y="94992"/>
                  </a:cubicBezTo>
                  <a:lnTo>
                    <a:pt x="1502569" y="536414"/>
                  </a:lnTo>
                  <a:cubicBezTo>
                    <a:pt x="1502569" y="561607"/>
                    <a:pt x="1492561" y="585769"/>
                    <a:pt x="1474747" y="603583"/>
                  </a:cubicBezTo>
                  <a:cubicBezTo>
                    <a:pt x="1456932" y="621398"/>
                    <a:pt x="1432771" y="631406"/>
                    <a:pt x="1407577" y="631406"/>
                  </a:cubicBezTo>
                  <a:lnTo>
                    <a:pt x="94992" y="631406"/>
                  </a:lnTo>
                  <a:cubicBezTo>
                    <a:pt x="69798" y="631406"/>
                    <a:pt x="45637" y="621398"/>
                    <a:pt x="27822" y="603583"/>
                  </a:cubicBezTo>
                  <a:cubicBezTo>
                    <a:pt x="10008" y="585769"/>
                    <a:pt x="0" y="561607"/>
                    <a:pt x="0" y="536414"/>
                  </a:cubicBezTo>
                  <a:lnTo>
                    <a:pt x="0" y="94992"/>
                  </a:lnTo>
                  <a:cubicBezTo>
                    <a:pt x="0" y="69798"/>
                    <a:pt x="10008" y="45637"/>
                    <a:pt x="27822" y="27822"/>
                  </a:cubicBezTo>
                  <a:cubicBezTo>
                    <a:pt x="45637" y="10008"/>
                    <a:pt x="69798" y="0"/>
                    <a:pt x="94992" y="0"/>
                  </a:cubicBezTo>
                  <a:close/>
                </a:path>
              </a:pathLst>
            </a:custGeom>
            <a:solidFill>
              <a:srgbClr val="3C7F72"/>
            </a:solidFill>
            <a:ln w="95250" cap="rnd">
              <a:solidFill>
                <a:srgbClr val="000000"/>
              </a:solidFill>
              <a:prstDash val="solid"/>
              <a:round/>
            </a:ln>
          </p:spPr>
        </p:sp>
        <p:sp>
          <p:nvSpPr>
            <p:cNvPr name="TextBox 25" id="25"/>
            <p:cNvSpPr txBox="true"/>
            <p:nvPr/>
          </p:nvSpPr>
          <p:spPr>
            <a:xfrm>
              <a:off x="0" y="-47625"/>
              <a:ext cx="1502569" cy="679031"/>
            </a:xfrm>
            <a:prstGeom prst="rect">
              <a:avLst/>
            </a:prstGeom>
          </p:spPr>
          <p:txBody>
            <a:bodyPr anchor="ctr" rtlCol="false" tIns="50800" lIns="50800" bIns="50800" rIns="50800"/>
            <a:lstStyle/>
            <a:p>
              <a:pPr algn="ctr">
                <a:lnSpc>
                  <a:spcPts val="3693"/>
                </a:lnSpc>
              </a:pPr>
            </a:p>
          </p:txBody>
        </p:sp>
      </p:grpSp>
      <p:grpSp>
        <p:nvGrpSpPr>
          <p:cNvPr name="Group 26" id="26"/>
          <p:cNvGrpSpPr/>
          <p:nvPr/>
        </p:nvGrpSpPr>
        <p:grpSpPr>
          <a:xfrm rot="0">
            <a:off x="11225343" y="7601507"/>
            <a:ext cx="6598519" cy="2385706"/>
            <a:chOff x="0" y="0"/>
            <a:chExt cx="1737881" cy="628334"/>
          </a:xfrm>
        </p:grpSpPr>
        <p:sp>
          <p:nvSpPr>
            <p:cNvPr name="Freeform 27" id="27"/>
            <p:cNvSpPr/>
            <p:nvPr/>
          </p:nvSpPr>
          <p:spPr>
            <a:xfrm flipH="false" flipV="false" rot="0">
              <a:off x="0" y="0"/>
              <a:ext cx="1737882" cy="628334"/>
            </a:xfrm>
            <a:custGeom>
              <a:avLst/>
              <a:gdLst/>
              <a:ahLst/>
              <a:cxnLst/>
              <a:rect r="r" b="b" t="t" l="l"/>
              <a:pathLst>
                <a:path h="628334" w="1737882">
                  <a:moveTo>
                    <a:pt x="82130" y="0"/>
                  </a:moveTo>
                  <a:lnTo>
                    <a:pt x="1655752" y="0"/>
                  </a:lnTo>
                  <a:cubicBezTo>
                    <a:pt x="1701111" y="0"/>
                    <a:pt x="1737882" y="36771"/>
                    <a:pt x="1737882" y="82130"/>
                  </a:cubicBezTo>
                  <a:lnTo>
                    <a:pt x="1737882" y="546204"/>
                  </a:lnTo>
                  <a:cubicBezTo>
                    <a:pt x="1737882" y="591563"/>
                    <a:pt x="1701111" y="628334"/>
                    <a:pt x="1655752" y="628334"/>
                  </a:cubicBezTo>
                  <a:lnTo>
                    <a:pt x="82130" y="628334"/>
                  </a:lnTo>
                  <a:cubicBezTo>
                    <a:pt x="36771" y="628334"/>
                    <a:pt x="0" y="591563"/>
                    <a:pt x="0" y="546204"/>
                  </a:cubicBezTo>
                  <a:lnTo>
                    <a:pt x="0" y="82130"/>
                  </a:lnTo>
                  <a:cubicBezTo>
                    <a:pt x="0" y="36771"/>
                    <a:pt x="36771" y="0"/>
                    <a:pt x="82130" y="0"/>
                  </a:cubicBezTo>
                  <a:close/>
                </a:path>
              </a:pathLst>
            </a:custGeom>
            <a:solidFill>
              <a:srgbClr val="FFAF00"/>
            </a:solidFill>
            <a:ln w="95250" cap="rnd">
              <a:solidFill>
                <a:srgbClr val="000000"/>
              </a:solidFill>
              <a:prstDash val="solid"/>
              <a:round/>
            </a:ln>
          </p:spPr>
        </p:sp>
        <p:sp>
          <p:nvSpPr>
            <p:cNvPr name="TextBox 28" id="28"/>
            <p:cNvSpPr txBox="true"/>
            <p:nvPr/>
          </p:nvSpPr>
          <p:spPr>
            <a:xfrm>
              <a:off x="0" y="-47625"/>
              <a:ext cx="1737881" cy="675959"/>
            </a:xfrm>
            <a:prstGeom prst="rect">
              <a:avLst/>
            </a:prstGeom>
          </p:spPr>
          <p:txBody>
            <a:bodyPr anchor="ctr" rtlCol="false" tIns="50800" lIns="50800" bIns="50800" rIns="50800"/>
            <a:lstStyle/>
            <a:p>
              <a:pPr algn="ctr">
                <a:lnSpc>
                  <a:spcPts val="3693"/>
                </a:lnSpc>
              </a:pPr>
            </a:p>
          </p:txBody>
        </p:sp>
      </p:grpSp>
      <p:grpSp>
        <p:nvGrpSpPr>
          <p:cNvPr name="Group 29" id="29"/>
          <p:cNvGrpSpPr/>
          <p:nvPr/>
        </p:nvGrpSpPr>
        <p:grpSpPr>
          <a:xfrm rot="0">
            <a:off x="1315588" y="7681658"/>
            <a:ext cx="6308807" cy="2363010"/>
            <a:chOff x="0" y="0"/>
            <a:chExt cx="1661579" cy="622357"/>
          </a:xfrm>
        </p:grpSpPr>
        <p:sp>
          <p:nvSpPr>
            <p:cNvPr name="Freeform 30" id="30"/>
            <p:cNvSpPr/>
            <p:nvPr/>
          </p:nvSpPr>
          <p:spPr>
            <a:xfrm flipH="false" flipV="false" rot="0">
              <a:off x="0" y="0"/>
              <a:ext cx="1661579" cy="622357"/>
            </a:xfrm>
            <a:custGeom>
              <a:avLst/>
              <a:gdLst/>
              <a:ahLst/>
              <a:cxnLst/>
              <a:rect r="r" b="b" t="t" l="l"/>
              <a:pathLst>
                <a:path h="622357" w="1661579">
                  <a:moveTo>
                    <a:pt x="85901" y="0"/>
                  </a:moveTo>
                  <a:lnTo>
                    <a:pt x="1575678" y="0"/>
                  </a:lnTo>
                  <a:cubicBezTo>
                    <a:pt x="1623120" y="0"/>
                    <a:pt x="1661579" y="38459"/>
                    <a:pt x="1661579" y="85901"/>
                  </a:cubicBezTo>
                  <a:lnTo>
                    <a:pt x="1661579" y="536455"/>
                  </a:lnTo>
                  <a:cubicBezTo>
                    <a:pt x="1661579" y="559238"/>
                    <a:pt x="1652529" y="581087"/>
                    <a:pt x="1636419" y="597197"/>
                  </a:cubicBezTo>
                  <a:cubicBezTo>
                    <a:pt x="1620310" y="613306"/>
                    <a:pt x="1598460" y="622357"/>
                    <a:pt x="1575678" y="622357"/>
                  </a:cubicBezTo>
                  <a:lnTo>
                    <a:pt x="85901" y="622357"/>
                  </a:lnTo>
                  <a:cubicBezTo>
                    <a:pt x="63119" y="622357"/>
                    <a:pt x="41269" y="613306"/>
                    <a:pt x="25160" y="597197"/>
                  </a:cubicBezTo>
                  <a:cubicBezTo>
                    <a:pt x="9050" y="581087"/>
                    <a:pt x="0" y="559238"/>
                    <a:pt x="0" y="536455"/>
                  </a:cubicBezTo>
                  <a:lnTo>
                    <a:pt x="0" y="85901"/>
                  </a:lnTo>
                  <a:cubicBezTo>
                    <a:pt x="0" y="63119"/>
                    <a:pt x="9050" y="41269"/>
                    <a:pt x="25160" y="25160"/>
                  </a:cubicBezTo>
                  <a:cubicBezTo>
                    <a:pt x="41269" y="9050"/>
                    <a:pt x="63119" y="0"/>
                    <a:pt x="85901" y="0"/>
                  </a:cubicBezTo>
                  <a:close/>
                </a:path>
              </a:pathLst>
            </a:custGeom>
            <a:solidFill>
              <a:srgbClr val="3C7F72"/>
            </a:solidFill>
            <a:ln w="95250" cap="rnd">
              <a:solidFill>
                <a:srgbClr val="000000"/>
              </a:solidFill>
              <a:prstDash val="solid"/>
              <a:round/>
            </a:ln>
          </p:spPr>
        </p:sp>
        <p:sp>
          <p:nvSpPr>
            <p:cNvPr name="TextBox 31" id="31"/>
            <p:cNvSpPr txBox="true"/>
            <p:nvPr/>
          </p:nvSpPr>
          <p:spPr>
            <a:xfrm>
              <a:off x="0" y="-47625"/>
              <a:ext cx="1661579" cy="669982"/>
            </a:xfrm>
            <a:prstGeom prst="rect">
              <a:avLst/>
            </a:prstGeom>
          </p:spPr>
          <p:txBody>
            <a:bodyPr anchor="ctr" rtlCol="false" tIns="50800" lIns="50800" bIns="50800" rIns="50800"/>
            <a:lstStyle/>
            <a:p>
              <a:pPr algn="ctr">
                <a:lnSpc>
                  <a:spcPts val="3693"/>
                </a:lnSpc>
              </a:pPr>
            </a:p>
          </p:txBody>
        </p:sp>
      </p:grpSp>
      <p:grpSp>
        <p:nvGrpSpPr>
          <p:cNvPr name="Group 32" id="32"/>
          <p:cNvGrpSpPr/>
          <p:nvPr/>
        </p:nvGrpSpPr>
        <p:grpSpPr>
          <a:xfrm rot="0">
            <a:off x="13130009" y="5004938"/>
            <a:ext cx="5055969" cy="2064364"/>
            <a:chOff x="0" y="0"/>
            <a:chExt cx="1331613" cy="543701"/>
          </a:xfrm>
        </p:grpSpPr>
        <p:sp>
          <p:nvSpPr>
            <p:cNvPr name="Freeform 33" id="33"/>
            <p:cNvSpPr/>
            <p:nvPr/>
          </p:nvSpPr>
          <p:spPr>
            <a:xfrm flipH="false" flipV="false" rot="0">
              <a:off x="0" y="0"/>
              <a:ext cx="1331613" cy="543701"/>
            </a:xfrm>
            <a:custGeom>
              <a:avLst/>
              <a:gdLst/>
              <a:ahLst/>
              <a:cxnLst/>
              <a:rect r="r" b="b" t="t" l="l"/>
              <a:pathLst>
                <a:path h="543701" w="1331613">
                  <a:moveTo>
                    <a:pt x="107187" y="0"/>
                  </a:moveTo>
                  <a:lnTo>
                    <a:pt x="1224426" y="0"/>
                  </a:lnTo>
                  <a:cubicBezTo>
                    <a:pt x="1283624" y="0"/>
                    <a:pt x="1331613" y="47989"/>
                    <a:pt x="1331613" y="107187"/>
                  </a:cubicBezTo>
                  <a:lnTo>
                    <a:pt x="1331613" y="436514"/>
                  </a:lnTo>
                  <a:cubicBezTo>
                    <a:pt x="1331613" y="495712"/>
                    <a:pt x="1283624" y="543701"/>
                    <a:pt x="1224426" y="543701"/>
                  </a:cubicBezTo>
                  <a:lnTo>
                    <a:pt x="107187" y="543701"/>
                  </a:lnTo>
                  <a:cubicBezTo>
                    <a:pt x="47989" y="543701"/>
                    <a:pt x="0" y="495712"/>
                    <a:pt x="0" y="436514"/>
                  </a:cubicBezTo>
                  <a:lnTo>
                    <a:pt x="0" y="107187"/>
                  </a:lnTo>
                  <a:cubicBezTo>
                    <a:pt x="0" y="47989"/>
                    <a:pt x="47989" y="0"/>
                    <a:pt x="107187" y="0"/>
                  </a:cubicBezTo>
                  <a:close/>
                </a:path>
              </a:pathLst>
            </a:custGeom>
            <a:solidFill>
              <a:srgbClr val="FFAF00"/>
            </a:solidFill>
            <a:ln w="95250" cap="rnd">
              <a:solidFill>
                <a:srgbClr val="000000"/>
              </a:solidFill>
              <a:prstDash val="solid"/>
              <a:round/>
            </a:ln>
          </p:spPr>
        </p:sp>
        <p:sp>
          <p:nvSpPr>
            <p:cNvPr name="TextBox 34" id="34"/>
            <p:cNvSpPr txBox="true"/>
            <p:nvPr/>
          </p:nvSpPr>
          <p:spPr>
            <a:xfrm>
              <a:off x="0" y="-47625"/>
              <a:ext cx="1331613" cy="591326"/>
            </a:xfrm>
            <a:prstGeom prst="rect">
              <a:avLst/>
            </a:prstGeom>
          </p:spPr>
          <p:txBody>
            <a:bodyPr anchor="ctr" rtlCol="false" tIns="50800" lIns="50800" bIns="50800" rIns="50800"/>
            <a:lstStyle/>
            <a:p>
              <a:pPr algn="ctr">
                <a:lnSpc>
                  <a:spcPts val="3693"/>
                </a:lnSpc>
              </a:pPr>
            </a:p>
          </p:txBody>
        </p:sp>
      </p:grpSp>
      <p:sp>
        <p:nvSpPr>
          <p:cNvPr name="TextBox 35" id="35"/>
          <p:cNvSpPr txBox="true"/>
          <p:nvPr/>
        </p:nvSpPr>
        <p:spPr>
          <a:xfrm rot="0">
            <a:off x="493835" y="5132963"/>
            <a:ext cx="4652907" cy="1954943"/>
          </a:xfrm>
          <a:prstGeom prst="rect">
            <a:avLst/>
          </a:prstGeom>
        </p:spPr>
        <p:txBody>
          <a:bodyPr anchor="t" rtlCol="false" tIns="0" lIns="0" bIns="0" rIns="0">
            <a:spAutoFit/>
          </a:bodyPr>
          <a:lstStyle/>
          <a:p>
            <a:pPr algn="ctr" marL="0" indent="0" lvl="0">
              <a:lnSpc>
                <a:spcPts val="5122"/>
              </a:lnSpc>
              <a:spcBef>
                <a:spcPct val="0"/>
              </a:spcBef>
            </a:pPr>
            <a:r>
              <a:rPr lang="en-US" b="true" sz="3658">
                <a:solidFill>
                  <a:srgbClr val="FFF4CD"/>
                </a:solidFill>
                <a:latin typeface="Poppins Bold"/>
                <a:ea typeface="Poppins Bold"/>
                <a:cs typeface="Poppins Bold"/>
                <a:sym typeface="Poppins Bold"/>
              </a:rPr>
              <a:t>What are different order status in 2022?</a:t>
            </a:r>
          </a:p>
        </p:txBody>
      </p:sp>
      <p:sp>
        <p:nvSpPr>
          <p:cNvPr name="TextBox 36" id="36"/>
          <p:cNvSpPr txBox="true"/>
          <p:nvPr/>
        </p:nvSpPr>
        <p:spPr>
          <a:xfrm rot="0">
            <a:off x="6534775" y="5071828"/>
            <a:ext cx="5543880" cy="1873093"/>
          </a:xfrm>
          <a:prstGeom prst="rect">
            <a:avLst/>
          </a:prstGeom>
        </p:spPr>
        <p:txBody>
          <a:bodyPr anchor="t" rtlCol="false" tIns="0" lIns="0" bIns="0" rIns="0">
            <a:spAutoFit/>
          </a:bodyPr>
          <a:lstStyle/>
          <a:p>
            <a:pPr algn="ctr" marL="0" indent="0" lvl="0">
              <a:lnSpc>
                <a:spcPts val="4908"/>
              </a:lnSpc>
              <a:spcBef>
                <a:spcPct val="0"/>
              </a:spcBef>
            </a:pPr>
            <a:r>
              <a:rPr lang="en-US" b="true" sz="3506">
                <a:solidFill>
                  <a:srgbClr val="FFF4CD"/>
                </a:solidFill>
                <a:latin typeface="Poppins Bold"/>
                <a:ea typeface="Poppins Bold"/>
                <a:cs typeface="Poppins Bold"/>
                <a:sym typeface="Poppins Bold"/>
              </a:rPr>
              <a:t>List top 10 states contributingto the sales?</a:t>
            </a:r>
          </a:p>
        </p:txBody>
      </p:sp>
      <p:sp>
        <p:nvSpPr>
          <p:cNvPr name="TextBox 37" id="37"/>
          <p:cNvSpPr txBox="true"/>
          <p:nvPr/>
        </p:nvSpPr>
        <p:spPr>
          <a:xfrm rot="0">
            <a:off x="11680565" y="7913389"/>
            <a:ext cx="5762528" cy="1927715"/>
          </a:xfrm>
          <a:prstGeom prst="rect">
            <a:avLst/>
          </a:prstGeom>
        </p:spPr>
        <p:txBody>
          <a:bodyPr anchor="t" rtlCol="false" tIns="0" lIns="0" bIns="0" rIns="0">
            <a:spAutoFit/>
          </a:bodyPr>
          <a:lstStyle/>
          <a:p>
            <a:pPr algn="ctr" marL="0" indent="0" lvl="0">
              <a:lnSpc>
                <a:spcPts val="5047"/>
              </a:lnSpc>
              <a:spcBef>
                <a:spcPct val="0"/>
              </a:spcBef>
            </a:pPr>
            <a:r>
              <a:rPr lang="en-US" b="true" sz="3605">
                <a:solidFill>
                  <a:srgbClr val="FFF4CD"/>
                </a:solidFill>
                <a:latin typeface="Poppins Bold"/>
                <a:ea typeface="Poppins Bold"/>
                <a:cs typeface="Poppins Bold"/>
                <a:sym typeface="Poppins Bold"/>
              </a:rPr>
              <a:t>Relation between age and gender based on number of orders.</a:t>
            </a:r>
          </a:p>
        </p:txBody>
      </p:sp>
      <p:sp>
        <p:nvSpPr>
          <p:cNvPr name="TextBox 38" id="38"/>
          <p:cNvSpPr txBox="true"/>
          <p:nvPr/>
        </p:nvSpPr>
        <p:spPr>
          <a:xfrm rot="0">
            <a:off x="1627562" y="7961318"/>
            <a:ext cx="5609019" cy="1754238"/>
          </a:xfrm>
          <a:prstGeom prst="rect">
            <a:avLst/>
          </a:prstGeom>
        </p:spPr>
        <p:txBody>
          <a:bodyPr anchor="t" rtlCol="false" tIns="0" lIns="0" bIns="0" rIns="0">
            <a:spAutoFit/>
          </a:bodyPr>
          <a:lstStyle/>
          <a:p>
            <a:pPr algn="ctr" marL="0" indent="0" lvl="0">
              <a:lnSpc>
                <a:spcPts val="4634"/>
              </a:lnSpc>
              <a:spcBef>
                <a:spcPct val="0"/>
              </a:spcBef>
            </a:pPr>
            <a:r>
              <a:rPr lang="en-US" b="true" sz="3310">
                <a:solidFill>
                  <a:srgbClr val="FFF4CD"/>
                </a:solidFill>
                <a:latin typeface="Poppins Bold"/>
                <a:ea typeface="Poppins Bold"/>
                <a:cs typeface="Poppins Bold"/>
                <a:sym typeface="Poppins Bold"/>
              </a:rPr>
              <a:t>Which Channel is contributing maximum to the sales?</a:t>
            </a:r>
          </a:p>
        </p:txBody>
      </p:sp>
      <p:sp>
        <p:nvSpPr>
          <p:cNvPr name="TextBox 39" id="39"/>
          <p:cNvSpPr txBox="true"/>
          <p:nvPr/>
        </p:nvSpPr>
        <p:spPr>
          <a:xfrm rot="0">
            <a:off x="13130009" y="5321789"/>
            <a:ext cx="5004459" cy="1316362"/>
          </a:xfrm>
          <a:prstGeom prst="rect">
            <a:avLst/>
          </a:prstGeom>
        </p:spPr>
        <p:txBody>
          <a:bodyPr anchor="t" rtlCol="false" tIns="0" lIns="0" bIns="0" rIns="0">
            <a:spAutoFit/>
          </a:bodyPr>
          <a:lstStyle/>
          <a:p>
            <a:pPr algn="ctr" marL="0" indent="0" lvl="0">
              <a:lnSpc>
                <a:spcPts val="5144"/>
              </a:lnSpc>
              <a:spcBef>
                <a:spcPct val="0"/>
              </a:spcBef>
            </a:pPr>
            <a:r>
              <a:rPr lang="en-US" b="true" sz="3674">
                <a:solidFill>
                  <a:srgbClr val="FFF4CD"/>
                </a:solidFill>
                <a:latin typeface="Poppins Bold"/>
                <a:ea typeface="Poppins Bold"/>
                <a:cs typeface="Poppins Bold"/>
                <a:sym typeface="Poppins Bold"/>
              </a:rPr>
              <a:t>Highest selling category?</a:t>
            </a:r>
          </a:p>
        </p:txBody>
      </p:sp>
      <p:sp>
        <p:nvSpPr>
          <p:cNvPr name="Freeform 40" id="40"/>
          <p:cNvSpPr/>
          <p:nvPr/>
        </p:nvSpPr>
        <p:spPr>
          <a:xfrm flipH="false" flipV="false" rot="0">
            <a:off x="16722193" y="480632"/>
            <a:ext cx="1074213" cy="1096136"/>
          </a:xfrm>
          <a:custGeom>
            <a:avLst/>
            <a:gdLst/>
            <a:ahLst/>
            <a:cxnLst/>
            <a:rect r="r" b="b" t="t" l="l"/>
            <a:pathLst>
              <a:path h="1096136" w="1074213">
                <a:moveTo>
                  <a:pt x="0" y="0"/>
                </a:moveTo>
                <a:lnTo>
                  <a:pt x="1074214" y="0"/>
                </a:lnTo>
                <a:lnTo>
                  <a:pt x="1074214" y="1096136"/>
                </a:lnTo>
                <a:lnTo>
                  <a:pt x="0" y="1096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11384" y="1546459"/>
            <a:ext cx="13460733" cy="1943737"/>
            <a:chOff x="0" y="0"/>
            <a:chExt cx="3545214" cy="511931"/>
          </a:xfrm>
        </p:grpSpPr>
        <p:sp>
          <p:nvSpPr>
            <p:cNvPr name="Freeform 3" id="3"/>
            <p:cNvSpPr/>
            <p:nvPr/>
          </p:nvSpPr>
          <p:spPr>
            <a:xfrm flipH="false" flipV="false" rot="0">
              <a:off x="0" y="0"/>
              <a:ext cx="3545214" cy="511931"/>
            </a:xfrm>
            <a:custGeom>
              <a:avLst/>
              <a:gdLst/>
              <a:ahLst/>
              <a:cxnLst/>
              <a:rect r="r" b="b" t="t" l="l"/>
              <a:pathLst>
                <a:path h="511931" w="3545214">
                  <a:moveTo>
                    <a:pt x="40260" y="0"/>
                  </a:moveTo>
                  <a:lnTo>
                    <a:pt x="3504954" y="0"/>
                  </a:lnTo>
                  <a:cubicBezTo>
                    <a:pt x="3515631" y="0"/>
                    <a:pt x="3525872" y="4242"/>
                    <a:pt x="3533422" y="11792"/>
                  </a:cubicBezTo>
                  <a:cubicBezTo>
                    <a:pt x="3540972" y="19342"/>
                    <a:pt x="3545214" y="29583"/>
                    <a:pt x="3545214" y="40260"/>
                  </a:cubicBezTo>
                  <a:lnTo>
                    <a:pt x="3545214" y="471670"/>
                  </a:lnTo>
                  <a:cubicBezTo>
                    <a:pt x="3545214" y="482348"/>
                    <a:pt x="3540972" y="492589"/>
                    <a:pt x="3533422" y="500139"/>
                  </a:cubicBezTo>
                  <a:cubicBezTo>
                    <a:pt x="3525872" y="507689"/>
                    <a:pt x="3515631" y="511931"/>
                    <a:pt x="3504954" y="511931"/>
                  </a:cubicBezTo>
                  <a:lnTo>
                    <a:pt x="40260" y="511931"/>
                  </a:lnTo>
                  <a:cubicBezTo>
                    <a:pt x="29583" y="511931"/>
                    <a:pt x="19342" y="507689"/>
                    <a:pt x="11792" y="500139"/>
                  </a:cubicBezTo>
                  <a:cubicBezTo>
                    <a:pt x="4242" y="492589"/>
                    <a:pt x="0" y="482348"/>
                    <a:pt x="0" y="471670"/>
                  </a:cubicBezTo>
                  <a:lnTo>
                    <a:pt x="0" y="40260"/>
                  </a:lnTo>
                  <a:cubicBezTo>
                    <a:pt x="0" y="29583"/>
                    <a:pt x="4242" y="19342"/>
                    <a:pt x="11792" y="11792"/>
                  </a:cubicBezTo>
                  <a:cubicBezTo>
                    <a:pt x="19342" y="4242"/>
                    <a:pt x="29583" y="0"/>
                    <a:pt x="40260" y="0"/>
                  </a:cubicBezTo>
                  <a:close/>
                </a:path>
              </a:pathLst>
            </a:custGeom>
            <a:solidFill>
              <a:srgbClr val="D34A24"/>
            </a:solidFill>
            <a:ln w="95250" cap="rnd">
              <a:solidFill>
                <a:srgbClr val="000000"/>
              </a:solidFill>
              <a:prstDash val="solid"/>
              <a:round/>
            </a:ln>
          </p:spPr>
        </p:sp>
        <p:sp>
          <p:nvSpPr>
            <p:cNvPr name="TextBox 4" id="4"/>
            <p:cNvSpPr txBox="true"/>
            <p:nvPr/>
          </p:nvSpPr>
          <p:spPr>
            <a:xfrm>
              <a:off x="0" y="-66675"/>
              <a:ext cx="3545214" cy="578606"/>
            </a:xfrm>
            <a:prstGeom prst="rect">
              <a:avLst/>
            </a:prstGeom>
          </p:spPr>
          <p:txBody>
            <a:bodyPr anchor="ctr" rtlCol="false" tIns="50800" lIns="50800" bIns="50800" rIns="50800"/>
            <a:lstStyle/>
            <a:p>
              <a:pPr algn="ctr" marL="720780" indent="-360390" lvl="1">
                <a:lnSpc>
                  <a:spcPts val="4673"/>
                </a:lnSpc>
                <a:buFont typeface="Arial"/>
                <a:buChar char="•"/>
              </a:pPr>
              <a:r>
                <a:rPr lang="en-US" b="true" sz="3338">
                  <a:solidFill>
                    <a:srgbClr val="FFFFFF"/>
                  </a:solidFill>
                  <a:latin typeface="Inter Bold"/>
                  <a:ea typeface="Inter Bold"/>
                  <a:cs typeface="Inter Bold"/>
                  <a:sym typeface="Inter Bold"/>
                </a:rPr>
                <a:t>Verify data for any missing values and anomalies, and sort out the same.</a:t>
              </a:r>
            </a:p>
          </p:txBody>
        </p:sp>
      </p:grpSp>
      <p:grpSp>
        <p:nvGrpSpPr>
          <p:cNvPr name="Group 5" id="5"/>
          <p:cNvGrpSpPr/>
          <p:nvPr/>
        </p:nvGrpSpPr>
        <p:grpSpPr>
          <a:xfrm rot="0">
            <a:off x="280278" y="5815783"/>
            <a:ext cx="17637916" cy="1380117"/>
            <a:chOff x="0" y="0"/>
            <a:chExt cx="4645377" cy="363487"/>
          </a:xfrm>
        </p:grpSpPr>
        <p:sp>
          <p:nvSpPr>
            <p:cNvPr name="Freeform 6" id="6"/>
            <p:cNvSpPr/>
            <p:nvPr/>
          </p:nvSpPr>
          <p:spPr>
            <a:xfrm flipH="false" flipV="false" rot="0">
              <a:off x="0" y="0"/>
              <a:ext cx="4645377" cy="363488"/>
            </a:xfrm>
            <a:custGeom>
              <a:avLst/>
              <a:gdLst/>
              <a:ahLst/>
              <a:cxnLst/>
              <a:rect r="r" b="b" t="t" l="l"/>
              <a:pathLst>
                <a:path h="363488" w="4645377">
                  <a:moveTo>
                    <a:pt x="30726" y="0"/>
                  </a:moveTo>
                  <a:lnTo>
                    <a:pt x="4614651" y="0"/>
                  </a:lnTo>
                  <a:cubicBezTo>
                    <a:pt x="4631621" y="0"/>
                    <a:pt x="4645377" y="13756"/>
                    <a:pt x="4645377" y="30726"/>
                  </a:cubicBezTo>
                  <a:lnTo>
                    <a:pt x="4645377" y="332762"/>
                  </a:lnTo>
                  <a:cubicBezTo>
                    <a:pt x="4645377" y="349731"/>
                    <a:pt x="4631621" y="363488"/>
                    <a:pt x="4614651" y="363488"/>
                  </a:cubicBezTo>
                  <a:lnTo>
                    <a:pt x="30726" y="363488"/>
                  </a:lnTo>
                  <a:cubicBezTo>
                    <a:pt x="13756" y="363488"/>
                    <a:pt x="0" y="349731"/>
                    <a:pt x="0" y="332762"/>
                  </a:cubicBezTo>
                  <a:lnTo>
                    <a:pt x="0" y="30726"/>
                  </a:lnTo>
                  <a:cubicBezTo>
                    <a:pt x="0" y="13756"/>
                    <a:pt x="13756" y="0"/>
                    <a:pt x="30726" y="0"/>
                  </a:cubicBezTo>
                  <a:close/>
                </a:path>
              </a:pathLst>
            </a:custGeom>
            <a:solidFill>
              <a:srgbClr val="992800"/>
            </a:solidFill>
            <a:ln w="95250" cap="rnd">
              <a:solidFill>
                <a:srgbClr val="000000"/>
              </a:solidFill>
              <a:prstDash val="solid"/>
              <a:round/>
            </a:ln>
          </p:spPr>
        </p:sp>
        <p:sp>
          <p:nvSpPr>
            <p:cNvPr name="TextBox 7" id="7"/>
            <p:cNvSpPr txBox="true"/>
            <p:nvPr/>
          </p:nvSpPr>
          <p:spPr>
            <a:xfrm>
              <a:off x="0" y="-66675"/>
              <a:ext cx="4645377" cy="430162"/>
            </a:xfrm>
            <a:prstGeom prst="rect">
              <a:avLst/>
            </a:prstGeom>
          </p:spPr>
          <p:txBody>
            <a:bodyPr anchor="ctr" rtlCol="false" tIns="50800" lIns="50800" bIns="50800" rIns="50800"/>
            <a:lstStyle/>
            <a:p>
              <a:pPr algn="ctr">
                <a:lnSpc>
                  <a:spcPts val="4953"/>
                </a:lnSpc>
              </a:pPr>
            </a:p>
          </p:txBody>
        </p:sp>
      </p:grpSp>
      <p:grpSp>
        <p:nvGrpSpPr>
          <p:cNvPr name="Group 8" id="8"/>
          <p:cNvGrpSpPr/>
          <p:nvPr/>
        </p:nvGrpSpPr>
        <p:grpSpPr>
          <a:xfrm rot="0">
            <a:off x="211384" y="7500699"/>
            <a:ext cx="17460705" cy="2155252"/>
            <a:chOff x="0" y="0"/>
            <a:chExt cx="4598704" cy="567638"/>
          </a:xfrm>
        </p:grpSpPr>
        <p:sp>
          <p:nvSpPr>
            <p:cNvPr name="Freeform 9" id="9"/>
            <p:cNvSpPr/>
            <p:nvPr/>
          </p:nvSpPr>
          <p:spPr>
            <a:xfrm flipH="false" flipV="false" rot="0">
              <a:off x="0" y="0"/>
              <a:ext cx="4598704" cy="567638"/>
            </a:xfrm>
            <a:custGeom>
              <a:avLst/>
              <a:gdLst/>
              <a:ahLst/>
              <a:cxnLst/>
              <a:rect r="r" b="b" t="t" l="l"/>
              <a:pathLst>
                <a:path h="567638" w="4598704">
                  <a:moveTo>
                    <a:pt x="31037" y="0"/>
                  </a:moveTo>
                  <a:lnTo>
                    <a:pt x="4567667" y="0"/>
                  </a:lnTo>
                  <a:cubicBezTo>
                    <a:pt x="4584808" y="0"/>
                    <a:pt x="4598704" y="13896"/>
                    <a:pt x="4598704" y="31037"/>
                  </a:cubicBezTo>
                  <a:lnTo>
                    <a:pt x="4598704" y="536601"/>
                  </a:lnTo>
                  <a:cubicBezTo>
                    <a:pt x="4598704" y="553742"/>
                    <a:pt x="4584808" y="567638"/>
                    <a:pt x="4567667" y="567638"/>
                  </a:cubicBezTo>
                  <a:lnTo>
                    <a:pt x="31037" y="567638"/>
                  </a:lnTo>
                  <a:cubicBezTo>
                    <a:pt x="13896" y="567638"/>
                    <a:pt x="0" y="553742"/>
                    <a:pt x="0" y="536601"/>
                  </a:cubicBezTo>
                  <a:lnTo>
                    <a:pt x="0" y="31037"/>
                  </a:lnTo>
                  <a:cubicBezTo>
                    <a:pt x="0" y="13896"/>
                    <a:pt x="13896" y="0"/>
                    <a:pt x="31037" y="0"/>
                  </a:cubicBezTo>
                  <a:close/>
                </a:path>
              </a:pathLst>
            </a:custGeom>
            <a:solidFill>
              <a:srgbClr val="3C7F72"/>
            </a:solidFill>
            <a:ln w="95250" cap="rnd">
              <a:solidFill>
                <a:srgbClr val="000000"/>
              </a:solidFill>
              <a:prstDash val="solid"/>
              <a:round/>
            </a:ln>
          </p:spPr>
        </p:sp>
        <p:sp>
          <p:nvSpPr>
            <p:cNvPr name="TextBox 10" id="10"/>
            <p:cNvSpPr txBox="true"/>
            <p:nvPr/>
          </p:nvSpPr>
          <p:spPr>
            <a:xfrm>
              <a:off x="0" y="-47625"/>
              <a:ext cx="4598704" cy="615263"/>
            </a:xfrm>
            <a:prstGeom prst="rect">
              <a:avLst/>
            </a:prstGeom>
          </p:spPr>
          <p:txBody>
            <a:bodyPr anchor="ctr" rtlCol="false" tIns="50800" lIns="50800" bIns="50800" rIns="50800"/>
            <a:lstStyle/>
            <a:p>
              <a:pPr algn="ctr">
                <a:lnSpc>
                  <a:spcPts val="3641"/>
                </a:lnSpc>
              </a:pPr>
            </a:p>
          </p:txBody>
        </p:sp>
      </p:grpSp>
      <p:sp>
        <p:nvSpPr>
          <p:cNvPr name="Freeform 11" id="11"/>
          <p:cNvSpPr/>
          <p:nvPr/>
        </p:nvSpPr>
        <p:spPr>
          <a:xfrm flipH="false" flipV="false" rot="0">
            <a:off x="13672117" y="-319935"/>
            <a:ext cx="5033285" cy="4743871"/>
          </a:xfrm>
          <a:custGeom>
            <a:avLst/>
            <a:gdLst/>
            <a:ahLst/>
            <a:cxnLst/>
            <a:rect r="r" b="b" t="t" l="l"/>
            <a:pathLst>
              <a:path h="4743871" w="5033285">
                <a:moveTo>
                  <a:pt x="0" y="0"/>
                </a:moveTo>
                <a:lnTo>
                  <a:pt x="5033285" y="0"/>
                </a:lnTo>
                <a:lnTo>
                  <a:pt x="5033285" y="4743871"/>
                </a:lnTo>
                <a:lnTo>
                  <a:pt x="0" y="47438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542520" y="-234951"/>
            <a:ext cx="13814788" cy="1781410"/>
          </a:xfrm>
          <a:prstGeom prst="rect">
            <a:avLst/>
          </a:prstGeom>
        </p:spPr>
        <p:txBody>
          <a:bodyPr anchor="t" rtlCol="false" tIns="0" lIns="0" bIns="0" rIns="0">
            <a:spAutoFit/>
          </a:bodyPr>
          <a:lstStyle/>
          <a:p>
            <a:pPr algn="l" marL="0" indent="0" lvl="0">
              <a:lnSpc>
                <a:spcPts val="12462"/>
              </a:lnSpc>
              <a:spcBef>
                <a:spcPct val="0"/>
              </a:spcBef>
            </a:pPr>
            <a:r>
              <a:rPr lang="en-US" sz="8901">
                <a:solidFill>
                  <a:srgbClr val="43241E"/>
                </a:solidFill>
                <a:latin typeface="Rundeck"/>
                <a:ea typeface="Rundeck"/>
                <a:cs typeface="Rundeck"/>
                <a:sym typeface="Rundeck"/>
              </a:rPr>
              <a:t>Processes</a:t>
            </a:r>
          </a:p>
        </p:txBody>
      </p:sp>
      <p:grpSp>
        <p:nvGrpSpPr>
          <p:cNvPr name="Group 13" id="13"/>
          <p:cNvGrpSpPr/>
          <p:nvPr/>
        </p:nvGrpSpPr>
        <p:grpSpPr>
          <a:xfrm rot="0">
            <a:off x="211384" y="3792893"/>
            <a:ext cx="17706810" cy="1741858"/>
            <a:chOff x="0" y="0"/>
            <a:chExt cx="4663522" cy="458761"/>
          </a:xfrm>
        </p:grpSpPr>
        <p:sp>
          <p:nvSpPr>
            <p:cNvPr name="Freeform 14" id="14"/>
            <p:cNvSpPr/>
            <p:nvPr/>
          </p:nvSpPr>
          <p:spPr>
            <a:xfrm flipH="false" flipV="false" rot="0">
              <a:off x="0" y="0"/>
              <a:ext cx="4663522" cy="458761"/>
            </a:xfrm>
            <a:custGeom>
              <a:avLst/>
              <a:gdLst/>
              <a:ahLst/>
              <a:cxnLst/>
              <a:rect r="r" b="b" t="t" l="l"/>
              <a:pathLst>
                <a:path h="458761" w="4663522">
                  <a:moveTo>
                    <a:pt x="30606" y="0"/>
                  </a:moveTo>
                  <a:lnTo>
                    <a:pt x="4632916" y="0"/>
                  </a:lnTo>
                  <a:cubicBezTo>
                    <a:pt x="4641033" y="0"/>
                    <a:pt x="4648818" y="3225"/>
                    <a:pt x="4654558" y="8964"/>
                  </a:cubicBezTo>
                  <a:cubicBezTo>
                    <a:pt x="4660297" y="14704"/>
                    <a:pt x="4663522" y="22489"/>
                    <a:pt x="4663522" y="30606"/>
                  </a:cubicBezTo>
                  <a:lnTo>
                    <a:pt x="4663522" y="428155"/>
                  </a:lnTo>
                  <a:cubicBezTo>
                    <a:pt x="4663522" y="445058"/>
                    <a:pt x="4649819" y="458761"/>
                    <a:pt x="4632916" y="458761"/>
                  </a:cubicBezTo>
                  <a:lnTo>
                    <a:pt x="30606" y="458761"/>
                  </a:lnTo>
                  <a:cubicBezTo>
                    <a:pt x="13703" y="458761"/>
                    <a:pt x="0" y="445058"/>
                    <a:pt x="0" y="428155"/>
                  </a:cubicBezTo>
                  <a:lnTo>
                    <a:pt x="0" y="30606"/>
                  </a:lnTo>
                  <a:cubicBezTo>
                    <a:pt x="0" y="13703"/>
                    <a:pt x="13703" y="0"/>
                    <a:pt x="30606" y="0"/>
                  </a:cubicBezTo>
                  <a:close/>
                </a:path>
              </a:pathLst>
            </a:custGeom>
            <a:solidFill>
              <a:srgbClr val="3C7F72"/>
            </a:solidFill>
            <a:ln w="95250" cap="rnd">
              <a:solidFill>
                <a:srgbClr val="000000"/>
              </a:solidFill>
              <a:prstDash val="solid"/>
              <a:round/>
            </a:ln>
          </p:spPr>
        </p:sp>
        <p:sp>
          <p:nvSpPr>
            <p:cNvPr name="TextBox 15" id="15"/>
            <p:cNvSpPr txBox="true"/>
            <p:nvPr/>
          </p:nvSpPr>
          <p:spPr>
            <a:xfrm>
              <a:off x="0" y="-85725"/>
              <a:ext cx="4663522" cy="544486"/>
            </a:xfrm>
            <a:prstGeom prst="rect">
              <a:avLst/>
            </a:prstGeom>
          </p:spPr>
          <p:txBody>
            <a:bodyPr anchor="ctr" rtlCol="false" tIns="50800" lIns="50800" bIns="50800" rIns="50800"/>
            <a:lstStyle/>
            <a:p>
              <a:pPr algn="ctr" marL="807138" indent="-403569" lvl="1">
                <a:lnSpc>
                  <a:spcPts val="5233"/>
                </a:lnSpc>
                <a:buFont typeface="Arial"/>
                <a:buChar char="•"/>
              </a:pPr>
              <a:r>
                <a:rPr lang="en-US" b="true" sz="3738">
                  <a:solidFill>
                    <a:srgbClr val="FFFFFF"/>
                  </a:solidFill>
                  <a:latin typeface="Inter Bold"/>
                  <a:ea typeface="Inter Bold"/>
                  <a:cs typeface="Inter Bold"/>
                  <a:sym typeface="Inter Bold"/>
                </a:rPr>
                <a:t>Made sure data is consistent and clean with respect to data type, data format and values used. </a:t>
              </a:r>
            </a:p>
          </p:txBody>
        </p:sp>
      </p:grpSp>
      <p:sp>
        <p:nvSpPr>
          <p:cNvPr name="TextBox 16" id="16"/>
          <p:cNvSpPr txBox="true"/>
          <p:nvPr/>
        </p:nvSpPr>
        <p:spPr>
          <a:xfrm rot="0">
            <a:off x="452225" y="7936243"/>
            <a:ext cx="16979022" cy="1255588"/>
          </a:xfrm>
          <a:prstGeom prst="rect">
            <a:avLst/>
          </a:prstGeom>
        </p:spPr>
        <p:txBody>
          <a:bodyPr anchor="t" rtlCol="false" tIns="0" lIns="0" bIns="0" rIns="0">
            <a:spAutoFit/>
          </a:bodyPr>
          <a:lstStyle/>
          <a:p>
            <a:pPr algn="l" marL="858118" indent="-429059" lvl="1">
              <a:lnSpc>
                <a:spcPts val="5008"/>
              </a:lnSpc>
              <a:buFont typeface="Arial"/>
              <a:buChar char="•"/>
            </a:pPr>
            <a:r>
              <a:rPr lang="en-US" b="true" sz="3974">
                <a:solidFill>
                  <a:srgbClr val="FFFFFF"/>
                </a:solidFill>
                <a:latin typeface="Inter Bold"/>
                <a:ea typeface="Inter Bold"/>
                <a:cs typeface="Inter Bold"/>
                <a:sym typeface="Inter Bold"/>
              </a:rPr>
              <a:t>Merge all pivot tables into one dashboard and apply slicer to make </a:t>
            </a:r>
            <a:r>
              <a:rPr lang="en-US" b="true" sz="3974" u="sng">
                <a:solidFill>
                  <a:srgbClr val="FFFFFF"/>
                </a:solidFill>
                <a:latin typeface="Inter Bold"/>
                <a:ea typeface="Inter Bold"/>
                <a:cs typeface="Inter Bold"/>
                <a:sym typeface="Inter Bold"/>
                <a:hlinkClick r:id="rId4" tooltip="https://github.com/Sparsh-Dwivedi/Klodo-Garments-Store-Data-Analysis-Project/blob/main/dashboard.png"/>
              </a:rPr>
              <a:t>dashboard </a:t>
            </a:r>
            <a:r>
              <a:rPr lang="en-US" b="true" sz="3974" u="sng">
                <a:solidFill>
                  <a:srgbClr val="FFFFFF"/>
                </a:solidFill>
                <a:latin typeface="Inter Bold"/>
                <a:ea typeface="Inter Bold"/>
                <a:cs typeface="Inter Bold"/>
                <a:sym typeface="Inter Bold"/>
                <a:hlinkClick r:id="rId5" tooltip="https://1drv.ms/x/c/681428b05895901e/IQQDesUvFshhQ5MsyDmM6RZuAZTa1TkfBZqEv9b3T9W7gwk"/>
              </a:rPr>
              <a:t>interactive</a:t>
            </a:r>
            <a:r>
              <a:rPr lang="en-US" sz="3974">
                <a:solidFill>
                  <a:srgbClr val="FFFFFF"/>
                </a:solidFill>
                <a:latin typeface="Inter"/>
                <a:ea typeface="Inter"/>
                <a:cs typeface="Inter"/>
                <a:sym typeface="Inter"/>
              </a:rPr>
              <a:t> </a:t>
            </a:r>
            <a:r>
              <a:rPr lang="en-US" b="true" sz="3974">
                <a:solidFill>
                  <a:srgbClr val="FFFFFF"/>
                </a:solidFill>
                <a:latin typeface="Inter Bold"/>
                <a:ea typeface="Inter Bold"/>
                <a:cs typeface="Inter Bold"/>
                <a:sym typeface="Inter Bold"/>
              </a:rPr>
              <a:t>(clickable) and dynamic.</a:t>
            </a:r>
          </a:p>
        </p:txBody>
      </p:sp>
      <p:sp>
        <p:nvSpPr>
          <p:cNvPr name="TextBox 17" id="17"/>
          <p:cNvSpPr txBox="true"/>
          <p:nvPr/>
        </p:nvSpPr>
        <p:spPr>
          <a:xfrm rot="0">
            <a:off x="733375" y="6167660"/>
            <a:ext cx="15646239" cy="619213"/>
          </a:xfrm>
          <a:prstGeom prst="rect">
            <a:avLst/>
          </a:prstGeom>
        </p:spPr>
        <p:txBody>
          <a:bodyPr anchor="t" rtlCol="false" tIns="0" lIns="0" bIns="0" rIns="0">
            <a:spAutoFit/>
          </a:bodyPr>
          <a:lstStyle/>
          <a:p>
            <a:pPr algn="l" marL="807138" indent="-403569" lvl="1">
              <a:lnSpc>
                <a:spcPts val="4710"/>
              </a:lnSpc>
              <a:buFont typeface="Arial"/>
              <a:buChar char="•"/>
            </a:pPr>
            <a:r>
              <a:rPr lang="en-US" b="true" sz="3738">
                <a:solidFill>
                  <a:srgbClr val="FFFFFF"/>
                </a:solidFill>
                <a:latin typeface="Poppins Bold"/>
                <a:ea typeface="Poppins Bold"/>
                <a:cs typeface="Poppins Bold"/>
                <a:sym typeface="Poppins Bold"/>
              </a:rPr>
              <a:t>Created pivot tables according to the questions asked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4CD"/>
        </a:solidFill>
      </p:bgPr>
    </p:bg>
    <p:spTree>
      <p:nvGrpSpPr>
        <p:cNvPr id="1" name=""/>
        <p:cNvGrpSpPr/>
        <p:nvPr/>
      </p:nvGrpSpPr>
      <p:grpSpPr>
        <a:xfrm>
          <a:off x="0" y="0"/>
          <a:ext cx="0" cy="0"/>
          <a:chOff x="0" y="0"/>
          <a:chExt cx="0" cy="0"/>
        </a:xfrm>
      </p:grpSpPr>
      <p:sp>
        <p:nvSpPr>
          <p:cNvPr name="Freeform 2" id="2"/>
          <p:cNvSpPr/>
          <p:nvPr/>
        </p:nvSpPr>
        <p:spPr>
          <a:xfrm flipH="false" flipV="false" rot="0">
            <a:off x="131982" y="-42595"/>
            <a:ext cx="1793436" cy="1868162"/>
          </a:xfrm>
          <a:custGeom>
            <a:avLst/>
            <a:gdLst/>
            <a:ahLst/>
            <a:cxnLst/>
            <a:rect r="r" b="b" t="t" l="l"/>
            <a:pathLst>
              <a:path h="1868162" w="1793436">
                <a:moveTo>
                  <a:pt x="0" y="0"/>
                </a:moveTo>
                <a:lnTo>
                  <a:pt x="1793436" y="0"/>
                </a:lnTo>
                <a:lnTo>
                  <a:pt x="1793436" y="1868162"/>
                </a:lnTo>
                <a:lnTo>
                  <a:pt x="0" y="18681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411062" y="8689394"/>
            <a:ext cx="1876938" cy="1955144"/>
          </a:xfrm>
          <a:custGeom>
            <a:avLst/>
            <a:gdLst/>
            <a:ahLst/>
            <a:cxnLst/>
            <a:rect r="r" b="b" t="t" l="l"/>
            <a:pathLst>
              <a:path h="1955144" w="1876938">
                <a:moveTo>
                  <a:pt x="0" y="0"/>
                </a:moveTo>
                <a:lnTo>
                  <a:pt x="1876938" y="0"/>
                </a:lnTo>
                <a:lnTo>
                  <a:pt x="1876938" y="1955144"/>
                </a:lnTo>
                <a:lnTo>
                  <a:pt x="0" y="19551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815624"/>
            <a:ext cx="2644948" cy="1702685"/>
          </a:xfrm>
          <a:custGeom>
            <a:avLst/>
            <a:gdLst/>
            <a:ahLst/>
            <a:cxnLst/>
            <a:rect r="r" b="b" t="t" l="l"/>
            <a:pathLst>
              <a:path h="1702685" w="2644948">
                <a:moveTo>
                  <a:pt x="0" y="0"/>
                </a:moveTo>
                <a:lnTo>
                  <a:pt x="2644948" y="0"/>
                </a:lnTo>
                <a:lnTo>
                  <a:pt x="2644948" y="1702685"/>
                </a:lnTo>
                <a:lnTo>
                  <a:pt x="0" y="17026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708997" y="-337498"/>
            <a:ext cx="3360101" cy="2163065"/>
          </a:xfrm>
          <a:custGeom>
            <a:avLst/>
            <a:gdLst/>
            <a:ahLst/>
            <a:cxnLst/>
            <a:rect r="r" b="b" t="t" l="l"/>
            <a:pathLst>
              <a:path h="2163065" w="3360101">
                <a:moveTo>
                  <a:pt x="0" y="0"/>
                </a:moveTo>
                <a:lnTo>
                  <a:pt x="3360101" y="0"/>
                </a:lnTo>
                <a:lnTo>
                  <a:pt x="3360101" y="2163065"/>
                </a:lnTo>
                <a:lnTo>
                  <a:pt x="0" y="21630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5481" y="9666966"/>
            <a:ext cx="1865581" cy="466395"/>
          </a:xfrm>
          <a:custGeom>
            <a:avLst/>
            <a:gdLst/>
            <a:ahLst/>
            <a:cxnLst/>
            <a:rect r="r" b="b" t="t" l="l"/>
            <a:pathLst>
              <a:path h="466395" w="1865581">
                <a:moveTo>
                  <a:pt x="0" y="0"/>
                </a:moveTo>
                <a:lnTo>
                  <a:pt x="1865581" y="0"/>
                </a:lnTo>
                <a:lnTo>
                  <a:pt x="1865581" y="466396"/>
                </a:lnTo>
                <a:lnTo>
                  <a:pt x="0" y="4663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31982" y="1996090"/>
            <a:ext cx="1865581" cy="466395"/>
          </a:xfrm>
          <a:custGeom>
            <a:avLst/>
            <a:gdLst/>
            <a:ahLst/>
            <a:cxnLst/>
            <a:rect r="r" b="b" t="t" l="l"/>
            <a:pathLst>
              <a:path h="466395" w="1865581">
                <a:moveTo>
                  <a:pt x="0" y="0"/>
                </a:moveTo>
                <a:lnTo>
                  <a:pt x="1865581" y="0"/>
                </a:lnTo>
                <a:lnTo>
                  <a:pt x="1865581" y="466396"/>
                </a:lnTo>
                <a:lnTo>
                  <a:pt x="0" y="4663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396167" y="2229288"/>
            <a:ext cx="17495667" cy="7632485"/>
          </a:xfrm>
          <a:custGeom>
            <a:avLst/>
            <a:gdLst/>
            <a:ahLst/>
            <a:cxnLst/>
            <a:rect r="r" b="b" t="t" l="l"/>
            <a:pathLst>
              <a:path h="7632485" w="17495667">
                <a:moveTo>
                  <a:pt x="0" y="0"/>
                </a:moveTo>
                <a:lnTo>
                  <a:pt x="17495666" y="0"/>
                </a:lnTo>
                <a:lnTo>
                  <a:pt x="17495666" y="7632485"/>
                </a:lnTo>
                <a:lnTo>
                  <a:pt x="0" y="7632485"/>
                </a:lnTo>
                <a:lnTo>
                  <a:pt x="0" y="0"/>
                </a:lnTo>
                <a:close/>
              </a:path>
            </a:pathLst>
          </a:custGeom>
          <a:blipFill>
            <a:blip r:embed="rId8"/>
            <a:stretch>
              <a:fillRect l="0" t="0" r="0" b="0"/>
            </a:stretch>
          </a:blipFill>
        </p:spPr>
      </p:sp>
      <p:sp>
        <p:nvSpPr>
          <p:cNvPr name="TextBox 9" id="9"/>
          <p:cNvSpPr txBox="true"/>
          <p:nvPr/>
        </p:nvSpPr>
        <p:spPr>
          <a:xfrm rot="0">
            <a:off x="1480252" y="-567340"/>
            <a:ext cx="13461916" cy="2563431"/>
          </a:xfrm>
          <a:prstGeom prst="rect">
            <a:avLst/>
          </a:prstGeom>
        </p:spPr>
        <p:txBody>
          <a:bodyPr anchor="t" rtlCol="false" tIns="0" lIns="0" bIns="0" rIns="0">
            <a:spAutoFit/>
          </a:bodyPr>
          <a:lstStyle/>
          <a:p>
            <a:pPr algn="ctr" marL="0" indent="0" lvl="0">
              <a:lnSpc>
                <a:spcPts val="17783"/>
              </a:lnSpc>
              <a:spcBef>
                <a:spcPct val="0"/>
              </a:spcBef>
            </a:pPr>
            <a:r>
              <a:rPr lang="en-US" sz="12702">
                <a:solidFill>
                  <a:srgbClr val="D34A24"/>
                </a:solidFill>
                <a:latin typeface="Rundeck"/>
                <a:ea typeface="Rundeck"/>
                <a:cs typeface="Rundeck"/>
                <a:sym typeface="Rundeck"/>
              </a:rPr>
              <a:t>Dashboard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4CD"/>
        </a:solidFill>
      </p:bgPr>
    </p:bg>
    <p:spTree>
      <p:nvGrpSpPr>
        <p:cNvPr id="1" name=""/>
        <p:cNvGrpSpPr/>
        <p:nvPr/>
      </p:nvGrpSpPr>
      <p:grpSpPr>
        <a:xfrm>
          <a:off x="0" y="0"/>
          <a:ext cx="0" cy="0"/>
          <a:chOff x="0" y="0"/>
          <a:chExt cx="0" cy="0"/>
        </a:xfrm>
      </p:grpSpPr>
      <p:grpSp>
        <p:nvGrpSpPr>
          <p:cNvPr name="Group 2" id="2"/>
          <p:cNvGrpSpPr/>
          <p:nvPr/>
        </p:nvGrpSpPr>
        <p:grpSpPr>
          <a:xfrm rot="0">
            <a:off x="5015306" y="232664"/>
            <a:ext cx="12910017" cy="2118290"/>
            <a:chOff x="0" y="0"/>
            <a:chExt cx="3400169" cy="557904"/>
          </a:xfrm>
        </p:grpSpPr>
        <p:sp>
          <p:nvSpPr>
            <p:cNvPr name="Freeform 3" id="3"/>
            <p:cNvSpPr/>
            <p:nvPr/>
          </p:nvSpPr>
          <p:spPr>
            <a:xfrm flipH="false" flipV="false" rot="0">
              <a:off x="0" y="0"/>
              <a:ext cx="3400169" cy="557904"/>
            </a:xfrm>
            <a:custGeom>
              <a:avLst/>
              <a:gdLst/>
              <a:ahLst/>
              <a:cxnLst/>
              <a:rect r="r" b="b" t="t" l="l"/>
              <a:pathLst>
                <a:path h="557904" w="3400169">
                  <a:moveTo>
                    <a:pt x="41978" y="0"/>
                  </a:moveTo>
                  <a:lnTo>
                    <a:pt x="3358191" y="0"/>
                  </a:lnTo>
                  <a:cubicBezTo>
                    <a:pt x="3369324" y="0"/>
                    <a:pt x="3380001" y="4423"/>
                    <a:pt x="3387874" y="12295"/>
                  </a:cubicBezTo>
                  <a:cubicBezTo>
                    <a:pt x="3395746" y="20167"/>
                    <a:pt x="3400169" y="30845"/>
                    <a:pt x="3400169" y="41978"/>
                  </a:cubicBezTo>
                  <a:lnTo>
                    <a:pt x="3400169" y="515926"/>
                  </a:lnTo>
                  <a:cubicBezTo>
                    <a:pt x="3400169" y="527059"/>
                    <a:pt x="3395746" y="537736"/>
                    <a:pt x="3387874" y="545609"/>
                  </a:cubicBezTo>
                  <a:cubicBezTo>
                    <a:pt x="3380001" y="553481"/>
                    <a:pt x="3369324" y="557904"/>
                    <a:pt x="3358191" y="557904"/>
                  </a:cubicBezTo>
                  <a:lnTo>
                    <a:pt x="41978" y="557904"/>
                  </a:lnTo>
                  <a:cubicBezTo>
                    <a:pt x="30845" y="557904"/>
                    <a:pt x="20167" y="553481"/>
                    <a:pt x="12295" y="545609"/>
                  </a:cubicBezTo>
                  <a:cubicBezTo>
                    <a:pt x="4423" y="537736"/>
                    <a:pt x="0" y="527059"/>
                    <a:pt x="0" y="515926"/>
                  </a:cubicBezTo>
                  <a:lnTo>
                    <a:pt x="0" y="41978"/>
                  </a:lnTo>
                  <a:cubicBezTo>
                    <a:pt x="0" y="30845"/>
                    <a:pt x="4423" y="20167"/>
                    <a:pt x="12295" y="12295"/>
                  </a:cubicBezTo>
                  <a:cubicBezTo>
                    <a:pt x="20167" y="4423"/>
                    <a:pt x="30845" y="0"/>
                    <a:pt x="41978" y="0"/>
                  </a:cubicBezTo>
                  <a:close/>
                </a:path>
              </a:pathLst>
            </a:custGeom>
            <a:solidFill>
              <a:srgbClr val="992800"/>
            </a:solidFill>
            <a:ln w="95250" cap="rnd">
              <a:solidFill>
                <a:srgbClr val="000000"/>
              </a:solidFill>
              <a:prstDash val="solid"/>
              <a:round/>
            </a:ln>
          </p:spPr>
        </p:sp>
        <p:sp>
          <p:nvSpPr>
            <p:cNvPr name="TextBox 4" id="4"/>
            <p:cNvSpPr txBox="true"/>
            <p:nvPr/>
          </p:nvSpPr>
          <p:spPr>
            <a:xfrm>
              <a:off x="0" y="-47625"/>
              <a:ext cx="3400169" cy="605529"/>
            </a:xfrm>
            <a:prstGeom prst="rect">
              <a:avLst/>
            </a:prstGeom>
          </p:spPr>
          <p:txBody>
            <a:bodyPr anchor="ctr" rtlCol="false" tIns="50800" lIns="50800" bIns="50800" rIns="50800"/>
            <a:lstStyle/>
            <a:p>
              <a:pPr algn="ctr">
                <a:lnSpc>
                  <a:spcPts val="3693"/>
                </a:lnSpc>
              </a:pPr>
            </a:p>
          </p:txBody>
        </p:sp>
      </p:grpSp>
      <p:grpSp>
        <p:nvGrpSpPr>
          <p:cNvPr name="Group 5" id="5"/>
          <p:cNvGrpSpPr/>
          <p:nvPr/>
        </p:nvGrpSpPr>
        <p:grpSpPr>
          <a:xfrm rot="0">
            <a:off x="5175703" y="2617654"/>
            <a:ext cx="12749620" cy="2073589"/>
            <a:chOff x="0" y="0"/>
            <a:chExt cx="3357925" cy="546130"/>
          </a:xfrm>
        </p:grpSpPr>
        <p:sp>
          <p:nvSpPr>
            <p:cNvPr name="Freeform 6" id="6"/>
            <p:cNvSpPr/>
            <p:nvPr/>
          </p:nvSpPr>
          <p:spPr>
            <a:xfrm flipH="false" flipV="false" rot="0">
              <a:off x="0" y="0"/>
              <a:ext cx="3357924" cy="546130"/>
            </a:xfrm>
            <a:custGeom>
              <a:avLst/>
              <a:gdLst/>
              <a:ahLst/>
              <a:cxnLst/>
              <a:rect r="r" b="b" t="t" l="l"/>
              <a:pathLst>
                <a:path h="546130" w="3357924">
                  <a:moveTo>
                    <a:pt x="42506" y="0"/>
                  </a:moveTo>
                  <a:lnTo>
                    <a:pt x="3315419" y="0"/>
                  </a:lnTo>
                  <a:cubicBezTo>
                    <a:pt x="3338894" y="0"/>
                    <a:pt x="3357924" y="19031"/>
                    <a:pt x="3357924" y="42506"/>
                  </a:cubicBezTo>
                  <a:lnTo>
                    <a:pt x="3357924" y="503625"/>
                  </a:lnTo>
                  <a:cubicBezTo>
                    <a:pt x="3357924" y="527100"/>
                    <a:pt x="3338894" y="546130"/>
                    <a:pt x="3315419" y="546130"/>
                  </a:cubicBezTo>
                  <a:lnTo>
                    <a:pt x="42506" y="546130"/>
                  </a:lnTo>
                  <a:cubicBezTo>
                    <a:pt x="19031" y="546130"/>
                    <a:pt x="0" y="527100"/>
                    <a:pt x="0" y="503625"/>
                  </a:cubicBezTo>
                  <a:lnTo>
                    <a:pt x="0" y="42506"/>
                  </a:lnTo>
                  <a:cubicBezTo>
                    <a:pt x="0" y="19031"/>
                    <a:pt x="19031" y="0"/>
                    <a:pt x="42506" y="0"/>
                  </a:cubicBezTo>
                  <a:close/>
                </a:path>
              </a:pathLst>
            </a:custGeom>
            <a:solidFill>
              <a:srgbClr val="FFAF00"/>
            </a:solidFill>
            <a:ln w="95250" cap="rnd">
              <a:solidFill>
                <a:srgbClr val="000000"/>
              </a:solidFill>
              <a:prstDash val="solid"/>
              <a:round/>
            </a:ln>
          </p:spPr>
        </p:sp>
        <p:sp>
          <p:nvSpPr>
            <p:cNvPr name="TextBox 7" id="7"/>
            <p:cNvSpPr txBox="true"/>
            <p:nvPr/>
          </p:nvSpPr>
          <p:spPr>
            <a:xfrm>
              <a:off x="0" y="-47625"/>
              <a:ext cx="3357925" cy="593755"/>
            </a:xfrm>
            <a:prstGeom prst="rect">
              <a:avLst/>
            </a:prstGeom>
          </p:spPr>
          <p:txBody>
            <a:bodyPr anchor="ctr" rtlCol="false" tIns="50800" lIns="50800" bIns="50800" rIns="50800"/>
            <a:lstStyle/>
            <a:p>
              <a:pPr algn="ctr">
                <a:lnSpc>
                  <a:spcPts val="3693"/>
                </a:lnSpc>
              </a:pPr>
            </a:p>
          </p:txBody>
        </p:sp>
      </p:grpSp>
      <p:grpSp>
        <p:nvGrpSpPr>
          <p:cNvPr name="Group 8" id="8"/>
          <p:cNvGrpSpPr/>
          <p:nvPr/>
        </p:nvGrpSpPr>
        <p:grpSpPr>
          <a:xfrm rot="0">
            <a:off x="5675882" y="4941929"/>
            <a:ext cx="12249440" cy="2191832"/>
            <a:chOff x="0" y="0"/>
            <a:chExt cx="3226190" cy="577273"/>
          </a:xfrm>
        </p:grpSpPr>
        <p:sp>
          <p:nvSpPr>
            <p:cNvPr name="Freeform 9" id="9"/>
            <p:cNvSpPr/>
            <p:nvPr/>
          </p:nvSpPr>
          <p:spPr>
            <a:xfrm flipH="false" flipV="false" rot="0">
              <a:off x="0" y="0"/>
              <a:ext cx="3226190" cy="577273"/>
            </a:xfrm>
            <a:custGeom>
              <a:avLst/>
              <a:gdLst/>
              <a:ahLst/>
              <a:cxnLst/>
              <a:rect r="r" b="b" t="t" l="l"/>
              <a:pathLst>
                <a:path h="577273" w="3226190">
                  <a:moveTo>
                    <a:pt x="44242" y="0"/>
                  </a:moveTo>
                  <a:lnTo>
                    <a:pt x="3181949" y="0"/>
                  </a:lnTo>
                  <a:cubicBezTo>
                    <a:pt x="3206382" y="0"/>
                    <a:pt x="3226190" y="19808"/>
                    <a:pt x="3226190" y="44242"/>
                  </a:cubicBezTo>
                  <a:lnTo>
                    <a:pt x="3226190" y="533031"/>
                  </a:lnTo>
                  <a:cubicBezTo>
                    <a:pt x="3226190" y="557465"/>
                    <a:pt x="3206382" y="577273"/>
                    <a:pt x="3181949" y="577273"/>
                  </a:cubicBezTo>
                  <a:lnTo>
                    <a:pt x="44242" y="577273"/>
                  </a:lnTo>
                  <a:cubicBezTo>
                    <a:pt x="19808" y="577273"/>
                    <a:pt x="0" y="557465"/>
                    <a:pt x="0" y="533031"/>
                  </a:cubicBezTo>
                  <a:lnTo>
                    <a:pt x="0" y="44242"/>
                  </a:lnTo>
                  <a:cubicBezTo>
                    <a:pt x="0" y="19808"/>
                    <a:pt x="19808" y="0"/>
                    <a:pt x="44242" y="0"/>
                  </a:cubicBezTo>
                  <a:close/>
                </a:path>
              </a:pathLst>
            </a:custGeom>
            <a:solidFill>
              <a:srgbClr val="3C7F72"/>
            </a:solidFill>
            <a:ln w="95250" cap="rnd">
              <a:solidFill>
                <a:srgbClr val="000000"/>
              </a:solidFill>
              <a:prstDash val="solid"/>
              <a:round/>
            </a:ln>
          </p:spPr>
        </p:sp>
        <p:sp>
          <p:nvSpPr>
            <p:cNvPr name="TextBox 10" id="10"/>
            <p:cNvSpPr txBox="true"/>
            <p:nvPr/>
          </p:nvSpPr>
          <p:spPr>
            <a:xfrm>
              <a:off x="0" y="-47625"/>
              <a:ext cx="3226190" cy="624898"/>
            </a:xfrm>
            <a:prstGeom prst="rect">
              <a:avLst/>
            </a:prstGeom>
          </p:spPr>
          <p:txBody>
            <a:bodyPr anchor="ctr" rtlCol="false" tIns="50800" lIns="50800" bIns="50800" rIns="50800"/>
            <a:lstStyle/>
            <a:p>
              <a:pPr algn="ctr">
                <a:lnSpc>
                  <a:spcPts val="3693"/>
                </a:lnSpc>
              </a:pPr>
            </a:p>
          </p:txBody>
        </p:sp>
      </p:grpSp>
      <p:sp>
        <p:nvSpPr>
          <p:cNvPr name="Freeform 11" id="11"/>
          <p:cNvSpPr/>
          <p:nvPr/>
        </p:nvSpPr>
        <p:spPr>
          <a:xfrm flipH="false" flipV="false" rot="0">
            <a:off x="-3320659" y="2617654"/>
            <a:ext cx="7578697" cy="10943967"/>
          </a:xfrm>
          <a:custGeom>
            <a:avLst/>
            <a:gdLst/>
            <a:ahLst/>
            <a:cxnLst/>
            <a:rect r="r" b="b" t="t" l="l"/>
            <a:pathLst>
              <a:path h="10943967" w="7578697">
                <a:moveTo>
                  <a:pt x="0" y="0"/>
                </a:moveTo>
                <a:lnTo>
                  <a:pt x="7578697" y="0"/>
                </a:lnTo>
                <a:lnTo>
                  <a:pt x="7578697" y="10943967"/>
                </a:lnTo>
                <a:lnTo>
                  <a:pt x="0" y="109439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870957" y="7291163"/>
            <a:ext cx="2144349" cy="2233697"/>
          </a:xfrm>
          <a:custGeom>
            <a:avLst/>
            <a:gdLst/>
            <a:ahLst/>
            <a:cxnLst/>
            <a:rect r="r" b="b" t="t" l="l"/>
            <a:pathLst>
              <a:path h="2233697" w="2144349">
                <a:moveTo>
                  <a:pt x="0" y="0"/>
                </a:moveTo>
                <a:lnTo>
                  <a:pt x="2144349" y="0"/>
                </a:lnTo>
                <a:lnTo>
                  <a:pt x="2144349" y="2233697"/>
                </a:lnTo>
                <a:lnTo>
                  <a:pt x="0" y="22336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468689" y="601073"/>
            <a:ext cx="2144349" cy="2233697"/>
          </a:xfrm>
          <a:custGeom>
            <a:avLst/>
            <a:gdLst/>
            <a:ahLst/>
            <a:cxnLst/>
            <a:rect r="r" b="b" t="t" l="l"/>
            <a:pathLst>
              <a:path h="2233697" w="2144349">
                <a:moveTo>
                  <a:pt x="0" y="0"/>
                </a:moveTo>
                <a:lnTo>
                  <a:pt x="2144349" y="0"/>
                </a:lnTo>
                <a:lnTo>
                  <a:pt x="2144349" y="2233697"/>
                </a:lnTo>
                <a:lnTo>
                  <a:pt x="0" y="22336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247195" y="3174847"/>
            <a:ext cx="6504050" cy="3230947"/>
          </a:xfrm>
          <a:prstGeom prst="rect">
            <a:avLst/>
          </a:prstGeom>
        </p:spPr>
        <p:txBody>
          <a:bodyPr anchor="t" rtlCol="false" tIns="0" lIns="0" bIns="0" rIns="0">
            <a:spAutoFit/>
          </a:bodyPr>
          <a:lstStyle/>
          <a:p>
            <a:pPr algn="l" marL="0" indent="0" lvl="0">
              <a:lnSpc>
                <a:spcPts val="11966"/>
              </a:lnSpc>
              <a:spcBef>
                <a:spcPct val="0"/>
              </a:spcBef>
            </a:pPr>
            <a:r>
              <a:rPr lang="en-US" sz="8547">
                <a:solidFill>
                  <a:srgbClr val="D34A24"/>
                </a:solidFill>
                <a:latin typeface="Rundeck"/>
                <a:ea typeface="Rundeck"/>
                <a:cs typeface="Rundeck"/>
                <a:sym typeface="Rundeck"/>
              </a:rPr>
              <a:t>Project Insights</a:t>
            </a:r>
          </a:p>
        </p:txBody>
      </p:sp>
      <p:sp>
        <p:nvSpPr>
          <p:cNvPr name="TextBox 15" id="15"/>
          <p:cNvSpPr txBox="true"/>
          <p:nvPr/>
        </p:nvSpPr>
        <p:spPr>
          <a:xfrm rot="0">
            <a:off x="5330212" y="486773"/>
            <a:ext cx="11929088" cy="1440473"/>
          </a:xfrm>
          <a:prstGeom prst="rect">
            <a:avLst/>
          </a:prstGeom>
        </p:spPr>
        <p:txBody>
          <a:bodyPr anchor="t" rtlCol="false" tIns="0" lIns="0" bIns="0" rIns="0">
            <a:spAutoFit/>
          </a:bodyPr>
          <a:lstStyle/>
          <a:p>
            <a:pPr algn="l" marL="0" indent="0" lvl="0">
              <a:lnSpc>
                <a:spcPts val="5653"/>
              </a:lnSpc>
              <a:spcBef>
                <a:spcPct val="0"/>
              </a:spcBef>
            </a:pPr>
            <a:r>
              <a:rPr lang="en-US" b="true" sz="4038">
                <a:solidFill>
                  <a:srgbClr val="FFFFFF"/>
                </a:solidFill>
                <a:latin typeface="Poppins Bold"/>
                <a:ea typeface="Poppins Bold"/>
                <a:cs typeface="Poppins Bold"/>
                <a:sym typeface="Poppins Bold"/>
              </a:rPr>
              <a:t>- Women customers are more likely to buy products compared to men (~65%).</a:t>
            </a:r>
          </a:p>
        </p:txBody>
      </p:sp>
      <p:sp>
        <p:nvSpPr>
          <p:cNvPr name="TextBox 16" id="16"/>
          <p:cNvSpPr txBox="true"/>
          <p:nvPr/>
        </p:nvSpPr>
        <p:spPr>
          <a:xfrm rot="0">
            <a:off x="5488015" y="2822327"/>
            <a:ext cx="11613482" cy="1404913"/>
          </a:xfrm>
          <a:prstGeom prst="rect">
            <a:avLst/>
          </a:prstGeom>
        </p:spPr>
        <p:txBody>
          <a:bodyPr anchor="t" rtlCol="false" tIns="0" lIns="0" bIns="0" rIns="0">
            <a:spAutoFit/>
          </a:bodyPr>
          <a:lstStyle/>
          <a:p>
            <a:pPr algn="l" marL="0" indent="0" lvl="0">
              <a:lnSpc>
                <a:spcPts val="5513"/>
              </a:lnSpc>
              <a:spcBef>
                <a:spcPct val="0"/>
              </a:spcBef>
            </a:pPr>
            <a:r>
              <a:rPr lang="en-US" b="true" sz="3938">
                <a:solidFill>
                  <a:srgbClr val="FFFFFF"/>
                </a:solidFill>
                <a:latin typeface="Poppins Bold"/>
                <a:ea typeface="Poppins Bold"/>
                <a:cs typeface="Poppins Bold"/>
                <a:sym typeface="Poppins Bold"/>
              </a:rPr>
              <a:t>- The states of Maharashtra, Karnataka and Uttar Pradesh are the top 3 product buyers</a:t>
            </a:r>
          </a:p>
        </p:txBody>
      </p:sp>
      <p:sp>
        <p:nvSpPr>
          <p:cNvPr name="TextBox 17" id="17"/>
          <p:cNvSpPr txBox="true"/>
          <p:nvPr/>
        </p:nvSpPr>
        <p:spPr>
          <a:xfrm rot="0">
            <a:off x="6139567" y="4971679"/>
            <a:ext cx="11785755" cy="2018030"/>
          </a:xfrm>
          <a:prstGeom prst="rect">
            <a:avLst/>
          </a:prstGeom>
        </p:spPr>
        <p:txBody>
          <a:bodyPr anchor="t" rtlCol="false" tIns="0" lIns="0" bIns="0" rIns="0">
            <a:spAutoFit/>
          </a:bodyPr>
          <a:lstStyle/>
          <a:p>
            <a:pPr algn="l" marL="0" indent="0" lvl="0">
              <a:lnSpc>
                <a:spcPts val="5320"/>
              </a:lnSpc>
              <a:spcBef>
                <a:spcPct val="0"/>
              </a:spcBef>
            </a:pPr>
            <a:r>
              <a:rPr lang="en-US" b="true" sz="3800">
                <a:solidFill>
                  <a:srgbClr val="FFFFFF"/>
                </a:solidFill>
                <a:latin typeface="Poppins Bold"/>
                <a:ea typeface="Poppins Bold"/>
                <a:cs typeface="Poppins Bold"/>
                <a:sym typeface="Poppins Bold"/>
              </a:rPr>
              <a:t>- The adult age group (30-49 yrs) is max contributing (~50%) and buys the most products.</a:t>
            </a:r>
          </a:p>
        </p:txBody>
      </p:sp>
      <p:grpSp>
        <p:nvGrpSpPr>
          <p:cNvPr name="Group 18" id="18"/>
          <p:cNvGrpSpPr/>
          <p:nvPr/>
        </p:nvGrpSpPr>
        <p:grpSpPr>
          <a:xfrm rot="0">
            <a:off x="5675882" y="7384445"/>
            <a:ext cx="12428079" cy="2411129"/>
            <a:chOff x="0" y="0"/>
            <a:chExt cx="3273239" cy="635030"/>
          </a:xfrm>
        </p:grpSpPr>
        <p:sp>
          <p:nvSpPr>
            <p:cNvPr name="Freeform 19" id="19"/>
            <p:cNvSpPr/>
            <p:nvPr/>
          </p:nvSpPr>
          <p:spPr>
            <a:xfrm flipH="false" flipV="false" rot="0">
              <a:off x="0" y="0"/>
              <a:ext cx="3273239" cy="635030"/>
            </a:xfrm>
            <a:custGeom>
              <a:avLst/>
              <a:gdLst/>
              <a:ahLst/>
              <a:cxnLst/>
              <a:rect r="r" b="b" t="t" l="l"/>
              <a:pathLst>
                <a:path h="635030" w="3273239">
                  <a:moveTo>
                    <a:pt x="43606" y="0"/>
                  </a:moveTo>
                  <a:lnTo>
                    <a:pt x="3229633" y="0"/>
                  </a:lnTo>
                  <a:cubicBezTo>
                    <a:pt x="3241198" y="0"/>
                    <a:pt x="3252289" y="4594"/>
                    <a:pt x="3260467" y="12772"/>
                  </a:cubicBezTo>
                  <a:cubicBezTo>
                    <a:pt x="3268645" y="20949"/>
                    <a:pt x="3273239" y="32041"/>
                    <a:pt x="3273239" y="43606"/>
                  </a:cubicBezTo>
                  <a:lnTo>
                    <a:pt x="3273239" y="591424"/>
                  </a:lnTo>
                  <a:cubicBezTo>
                    <a:pt x="3273239" y="602989"/>
                    <a:pt x="3268645" y="614080"/>
                    <a:pt x="3260467" y="622258"/>
                  </a:cubicBezTo>
                  <a:cubicBezTo>
                    <a:pt x="3252289" y="630436"/>
                    <a:pt x="3241198" y="635030"/>
                    <a:pt x="3229633" y="635030"/>
                  </a:cubicBezTo>
                  <a:lnTo>
                    <a:pt x="43606" y="635030"/>
                  </a:lnTo>
                  <a:cubicBezTo>
                    <a:pt x="32041" y="635030"/>
                    <a:pt x="20949" y="630436"/>
                    <a:pt x="12772" y="622258"/>
                  </a:cubicBezTo>
                  <a:cubicBezTo>
                    <a:pt x="4594" y="614080"/>
                    <a:pt x="0" y="602989"/>
                    <a:pt x="0" y="591424"/>
                  </a:cubicBezTo>
                  <a:lnTo>
                    <a:pt x="0" y="43606"/>
                  </a:lnTo>
                  <a:cubicBezTo>
                    <a:pt x="0" y="32041"/>
                    <a:pt x="4594" y="20949"/>
                    <a:pt x="12772" y="12772"/>
                  </a:cubicBezTo>
                  <a:cubicBezTo>
                    <a:pt x="20949" y="4594"/>
                    <a:pt x="32041" y="0"/>
                    <a:pt x="43606" y="0"/>
                  </a:cubicBezTo>
                  <a:close/>
                </a:path>
              </a:pathLst>
            </a:custGeom>
            <a:solidFill>
              <a:srgbClr val="992800"/>
            </a:solidFill>
            <a:ln w="95250" cap="rnd">
              <a:solidFill>
                <a:srgbClr val="000000"/>
              </a:solidFill>
              <a:prstDash val="solid"/>
              <a:round/>
            </a:ln>
          </p:spPr>
        </p:sp>
        <p:sp>
          <p:nvSpPr>
            <p:cNvPr name="TextBox 20" id="20"/>
            <p:cNvSpPr txBox="true"/>
            <p:nvPr/>
          </p:nvSpPr>
          <p:spPr>
            <a:xfrm>
              <a:off x="0" y="-47625"/>
              <a:ext cx="3273239" cy="682655"/>
            </a:xfrm>
            <a:prstGeom prst="rect">
              <a:avLst/>
            </a:prstGeom>
          </p:spPr>
          <p:txBody>
            <a:bodyPr anchor="ctr" rtlCol="false" tIns="50800" lIns="50800" bIns="50800" rIns="50800"/>
            <a:lstStyle/>
            <a:p>
              <a:pPr algn="ctr">
                <a:lnSpc>
                  <a:spcPts val="3693"/>
                </a:lnSpc>
              </a:pPr>
            </a:p>
          </p:txBody>
        </p:sp>
      </p:grpSp>
      <p:sp>
        <p:nvSpPr>
          <p:cNvPr name="TextBox 21" id="21"/>
          <p:cNvSpPr txBox="true"/>
          <p:nvPr/>
        </p:nvSpPr>
        <p:spPr>
          <a:xfrm rot="0">
            <a:off x="6109559" y="7543367"/>
            <a:ext cx="12178441" cy="2036103"/>
          </a:xfrm>
          <a:prstGeom prst="rect">
            <a:avLst/>
          </a:prstGeom>
        </p:spPr>
        <p:txBody>
          <a:bodyPr anchor="t" rtlCol="false" tIns="0" lIns="0" bIns="0" rIns="0">
            <a:spAutoFit/>
          </a:bodyPr>
          <a:lstStyle/>
          <a:p>
            <a:pPr algn="l" marL="0" indent="0" lvl="0">
              <a:lnSpc>
                <a:spcPts val="5373"/>
              </a:lnSpc>
              <a:spcBef>
                <a:spcPct val="0"/>
              </a:spcBef>
            </a:pPr>
            <a:r>
              <a:rPr lang="en-US" b="true" sz="3838">
                <a:solidFill>
                  <a:srgbClr val="FFFFFF"/>
                </a:solidFill>
                <a:latin typeface="Poppins Bold"/>
                <a:ea typeface="Poppins Bold"/>
                <a:cs typeface="Poppins Bold"/>
                <a:sym typeface="Poppins Bold"/>
              </a:rPr>
              <a:t>- The maximum number of products customer orders from Amazon, Flipkart and Myntra channels.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AF00"/>
        </a:solidFill>
      </p:bgPr>
    </p:bg>
    <p:spTree>
      <p:nvGrpSpPr>
        <p:cNvPr id="1" name=""/>
        <p:cNvGrpSpPr/>
        <p:nvPr/>
      </p:nvGrpSpPr>
      <p:grpSpPr>
        <a:xfrm>
          <a:off x="0" y="0"/>
          <a:ext cx="0" cy="0"/>
          <a:chOff x="0" y="0"/>
          <a:chExt cx="0" cy="0"/>
        </a:xfrm>
      </p:grpSpPr>
      <p:grpSp>
        <p:nvGrpSpPr>
          <p:cNvPr name="Group 2" id="2"/>
          <p:cNvGrpSpPr/>
          <p:nvPr/>
        </p:nvGrpSpPr>
        <p:grpSpPr>
          <a:xfrm rot="0">
            <a:off x="2383494" y="1160271"/>
            <a:ext cx="13594843" cy="8364792"/>
            <a:chOff x="0" y="0"/>
            <a:chExt cx="3580535" cy="2203073"/>
          </a:xfrm>
        </p:grpSpPr>
        <p:sp>
          <p:nvSpPr>
            <p:cNvPr name="Freeform 3" id="3"/>
            <p:cNvSpPr/>
            <p:nvPr/>
          </p:nvSpPr>
          <p:spPr>
            <a:xfrm flipH="false" flipV="false" rot="0">
              <a:off x="0" y="0"/>
              <a:ext cx="3580535" cy="2203073"/>
            </a:xfrm>
            <a:custGeom>
              <a:avLst/>
              <a:gdLst/>
              <a:ahLst/>
              <a:cxnLst/>
              <a:rect r="r" b="b" t="t" l="l"/>
              <a:pathLst>
                <a:path h="2203073" w="3580535">
                  <a:moveTo>
                    <a:pt x="56947" y="0"/>
                  </a:moveTo>
                  <a:lnTo>
                    <a:pt x="3523588" y="0"/>
                  </a:lnTo>
                  <a:cubicBezTo>
                    <a:pt x="3538691" y="0"/>
                    <a:pt x="3553176" y="6000"/>
                    <a:pt x="3563855" y="16680"/>
                  </a:cubicBezTo>
                  <a:cubicBezTo>
                    <a:pt x="3574535" y="27359"/>
                    <a:pt x="3580535" y="41844"/>
                    <a:pt x="3580535" y="56947"/>
                  </a:cubicBezTo>
                  <a:lnTo>
                    <a:pt x="3580535" y="2146125"/>
                  </a:lnTo>
                  <a:cubicBezTo>
                    <a:pt x="3580535" y="2161229"/>
                    <a:pt x="3574535" y="2175714"/>
                    <a:pt x="3563855" y="2186393"/>
                  </a:cubicBezTo>
                  <a:cubicBezTo>
                    <a:pt x="3553176" y="2197073"/>
                    <a:pt x="3538691" y="2203073"/>
                    <a:pt x="3523588" y="2203073"/>
                  </a:cubicBezTo>
                  <a:lnTo>
                    <a:pt x="56947" y="2203073"/>
                  </a:lnTo>
                  <a:cubicBezTo>
                    <a:pt x="41844" y="2203073"/>
                    <a:pt x="27359" y="2197073"/>
                    <a:pt x="16680" y="2186393"/>
                  </a:cubicBezTo>
                  <a:cubicBezTo>
                    <a:pt x="6000" y="2175714"/>
                    <a:pt x="0" y="2161229"/>
                    <a:pt x="0" y="2146125"/>
                  </a:cubicBezTo>
                  <a:lnTo>
                    <a:pt x="0" y="56947"/>
                  </a:lnTo>
                  <a:cubicBezTo>
                    <a:pt x="0" y="41844"/>
                    <a:pt x="6000" y="27359"/>
                    <a:pt x="16680" y="16680"/>
                  </a:cubicBezTo>
                  <a:cubicBezTo>
                    <a:pt x="27359" y="6000"/>
                    <a:pt x="41844" y="0"/>
                    <a:pt x="56947" y="0"/>
                  </a:cubicBezTo>
                  <a:close/>
                </a:path>
              </a:pathLst>
            </a:custGeom>
            <a:solidFill>
              <a:srgbClr val="FFF4CD"/>
            </a:solidFill>
            <a:ln w="95250" cap="rnd">
              <a:solidFill>
                <a:srgbClr val="000000"/>
              </a:solidFill>
              <a:prstDash val="solid"/>
              <a:round/>
            </a:ln>
          </p:spPr>
        </p:sp>
        <p:sp>
          <p:nvSpPr>
            <p:cNvPr name="TextBox 4" id="4"/>
            <p:cNvSpPr txBox="true"/>
            <p:nvPr/>
          </p:nvSpPr>
          <p:spPr>
            <a:xfrm>
              <a:off x="0" y="-57150"/>
              <a:ext cx="3580535" cy="2260223"/>
            </a:xfrm>
            <a:prstGeom prst="rect">
              <a:avLst/>
            </a:prstGeom>
          </p:spPr>
          <p:txBody>
            <a:bodyPr anchor="ctr" rtlCol="false" tIns="50800" lIns="50800" bIns="50800" rIns="50800"/>
            <a:lstStyle/>
            <a:p>
              <a:pPr algn="ctr">
                <a:lnSpc>
                  <a:spcPts val="3833"/>
                </a:lnSpc>
              </a:pPr>
            </a:p>
          </p:txBody>
        </p:sp>
      </p:grpSp>
      <p:sp>
        <p:nvSpPr>
          <p:cNvPr name="Freeform 5" id="5"/>
          <p:cNvSpPr/>
          <p:nvPr/>
        </p:nvSpPr>
        <p:spPr>
          <a:xfrm flipH="false" flipV="false" rot="0">
            <a:off x="1028700" y="264115"/>
            <a:ext cx="2643817" cy="2697772"/>
          </a:xfrm>
          <a:custGeom>
            <a:avLst/>
            <a:gdLst/>
            <a:ahLst/>
            <a:cxnLst/>
            <a:rect r="r" b="b" t="t" l="l"/>
            <a:pathLst>
              <a:path h="2697772" w="2643817">
                <a:moveTo>
                  <a:pt x="0" y="0"/>
                </a:moveTo>
                <a:lnTo>
                  <a:pt x="2643817" y="0"/>
                </a:lnTo>
                <a:lnTo>
                  <a:pt x="2643817" y="2697772"/>
                </a:lnTo>
                <a:lnTo>
                  <a:pt x="0" y="26977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286604" y="7327631"/>
            <a:ext cx="2495011" cy="2545929"/>
          </a:xfrm>
          <a:custGeom>
            <a:avLst/>
            <a:gdLst/>
            <a:ahLst/>
            <a:cxnLst/>
            <a:rect r="r" b="b" t="t" l="l"/>
            <a:pathLst>
              <a:path h="2545929" w="2495011">
                <a:moveTo>
                  <a:pt x="0" y="0"/>
                </a:moveTo>
                <a:lnTo>
                  <a:pt x="2495011" y="0"/>
                </a:lnTo>
                <a:lnTo>
                  <a:pt x="2495011" y="2545929"/>
                </a:lnTo>
                <a:lnTo>
                  <a:pt x="0" y="25459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383494" y="3602182"/>
            <a:ext cx="13150615" cy="5006696"/>
          </a:xfrm>
          <a:prstGeom prst="rect">
            <a:avLst/>
          </a:prstGeom>
        </p:spPr>
        <p:txBody>
          <a:bodyPr anchor="t" rtlCol="false" tIns="0" lIns="0" bIns="0" rIns="0">
            <a:spAutoFit/>
          </a:bodyPr>
          <a:lstStyle/>
          <a:p>
            <a:pPr algn="ctr" marL="0" indent="0" lvl="0">
              <a:lnSpc>
                <a:spcPts val="6574"/>
              </a:lnSpc>
            </a:pPr>
            <a:r>
              <a:rPr lang="en-US" sz="4354">
                <a:solidFill>
                  <a:srgbClr val="000000"/>
                </a:solidFill>
                <a:latin typeface="Poppins"/>
                <a:ea typeface="Poppins"/>
                <a:cs typeface="Poppins"/>
                <a:sym typeface="Poppins"/>
              </a:rPr>
              <a:t>To improve sales of</a:t>
            </a:r>
            <a:r>
              <a:rPr lang="en-US" b="true" sz="4354">
                <a:solidFill>
                  <a:srgbClr val="000000"/>
                </a:solidFill>
                <a:latin typeface="Poppins Bold"/>
                <a:ea typeface="Poppins Bold"/>
                <a:cs typeface="Poppins Bold"/>
                <a:sym typeface="Poppins Bold"/>
              </a:rPr>
              <a:t> Klodo Garments</a:t>
            </a:r>
            <a:r>
              <a:rPr lang="en-US" sz="4354">
                <a:solidFill>
                  <a:srgbClr val="000000"/>
                </a:solidFill>
                <a:latin typeface="Poppins"/>
                <a:ea typeface="Poppins"/>
                <a:cs typeface="Poppins"/>
                <a:sym typeface="Poppins"/>
              </a:rPr>
              <a:t> Store, </a:t>
            </a:r>
            <a:r>
              <a:rPr lang="en-US" b="true" sz="4354">
                <a:solidFill>
                  <a:srgbClr val="000000"/>
                </a:solidFill>
                <a:latin typeface="Poppins Bold"/>
                <a:ea typeface="Poppins Bold"/>
                <a:cs typeface="Poppins Bold"/>
                <a:sym typeface="Poppins Bold"/>
              </a:rPr>
              <a:t>women customers</a:t>
            </a:r>
            <a:r>
              <a:rPr lang="en-US" sz="4354">
                <a:solidFill>
                  <a:srgbClr val="000000"/>
                </a:solidFill>
                <a:latin typeface="Poppins"/>
                <a:ea typeface="Poppins"/>
                <a:cs typeface="Poppins"/>
                <a:sym typeface="Poppins"/>
              </a:rPr>
              <a:t> of the age group </a:t>
            </a:r>
            <a:r>
              <a:rPr lang="en-US" b="true" sz="4354">
                <a:solidFill>
                  <a:srgbClr val="000000"/>
                </a:solidFill>
                <a:latin typeface="Poppins Bold"/>
                <a:ea typeface="Poppins Bold"/>
                <a:cs typeface="Poppins Bold"/>
                <a:sym typeface="Poppins Bold"/>
              </a:rPr>
              <a:t>(30-49 yrs</a:t>
            </a:r>
            <a:r>
              <a:rPr lang="en-US" sz="4354">
                <a:solidFill>
                  <a:srgbClr val="000000"/>
                </a:solidFill>
                <a:latin typeface="Poppins"/>
                <a:ea typeface="Poppins"/>
                <a:cs typeface="Poppins"/>
                <a:sym typeface="Poppins"/>
              </a:rPr>
              <a:t>) living </a:t>
            </a:r>
            <a:r>
              <a:rPr lang="en-US" b="true" sz="4354">
                <a:solidFill>
                  <a:srgbClr val="000000"/>
                </a:solidFill>
                <a:latin typeface="Poppins Bold"/>
                <a:ea typeface="Poppins Bold"/>
                <a:cs typeface="Poppins Bold"/>
                <a:sym typeface="Poppins Bold"/>
              </a:rPr>
              <a:t>in Maharashtra</a:t>
            </a:r>
            <a:r>
              <a:rPr lang="en-US" sz="4354">
                <a:solidFill>
                  <a:srgbClr val="000000"/>
                </a:solidFill>
                <a:latin typeface="Poppins"/>
                <a:ea typeface="Poppins"/>
                <a:cs typeface="Poppins"/>
                <a:sym typeface="Poppins"/>
              </a:rPr>
              <a:t>, </a:t>
            </a:r>
            <a:r>
              <a:rPr lang="en-US" b="true" sz="4354">
                <a:solidFill>
                  <a:srgbClr val="000000"/>
                </a:solidFill>
                <a:latin typeface="Poppins Bold"/>
                <a:ea typeface="Poppins Bold"/>
                <a:cs typeface="Poppins Bold"/>
                <a:sym typeface="Poppins Bold"/>
              </a:rPr>
              <a:t>Karnataka</a:t>
            </a:r>
            <a:r>
              <a:rPr lang="en-US" sz="4354">
                <a:solidFill>
                  <a:srgbClr val="000000"/>
                </a:solidFill>
                <a:latin typeface="Poppins"/>
                <a:ea typeface="Poppins"/>
                <a:cs typeface="Poppins"/>
                <a:sym typeface="Poppins"/>
              </a:rPr>
              <a:t> and </a:t>
            </a:r>
            <a:r>
              <a:rPr lang="en-US" b="true" sz="4354">
                <a:solidFill>
                  <a:srgbClr val="000000"/>
                </a:solidFill>
                <a:latin typeface="Poppins Bold"/>
                <a:ea typeface="Poppins Bold"/>
                <a:cs typeface="Poppins Bold"/>
                <a:sym typeface="Poppins Bold"/>
              </a:rPr>
              <a:t>Uttar Pradesh</a:t>
            </a:r>
            <a:r>
              <a:rPr lang="en-US" sz="4354">
                <a:solidFill>
                  <a:srgbClr val="000000"/>
                </a:solidFill>
                <a:latin typeface="Poppins"/>
                <a:ea typeface="Poppins"/>
                <a:cs typeface="Poppins"/>
                <a:sym typeface="Poppins"/>
              </a:rPr>
              <a:t> must be </a:t>
            </a:r>
            <a:r>
              <a:rPr lang="en-US" sz="4354" u="sng">
                <a:solidFill>
                  <a:srgbClr val="000000"/>
                </a:solidFill>
                <a:latin typeface="Poppins"/>
                <a:ea typeface="Poppins"/>
                <a:cs typeface="Poppins"/>
                <a:sym typeface="Poppins"/>
              </a:rPr>
              <a:t>targeted by showing ads/offers/coupons</a:t>
            </a:r>
            <a:r>
              <a:rPr lang="en-US" sz="4354">
                <a:solidFill>
                  <a:srgbClr val="000000"/>
                </a:solidFill>
                <a:latin typeface="Poppins"/>
                <a:ea typeface="Poppins"/>
                <a:cs typeface="Poppins"/>
                <a:sym typeface="Poppins"/>
              </a:rPr>
              <a:t> available on Amazon, Flipkart and Myntra.</a:t>
            </a:r>
          </a:p>
        </p:txBody>
      </p:sp>
      <p:sp>
        <p:nvSpPr>
          <p:cNvPr name="TextBox 8" id="8"/>
          <p:cNvSpPr txBox="true"/>
          <p:nvPr/>
        </p:nvSpPr>
        <p:spPr>
          <a:xfrm rot="0">
            <a:off x="4021450" y="1459705"/>
            <a:ext cx="9153129" cy="1843184"/>
          </a:xfrm>
          <a:prstGeom prst="rect">
            <a:avLst/>
          </a:prstGeom>
        </p:spPr>
        <p:txBody>
          <a:bodyPr anchor="t" rtlCol="false" tIns="0" lIns="0" bIns="0" rIns="0">
            <a:spAutoFit/>
          </a:bodyPr>
          <a:lstStyle/>
          <a:p>
            <a:pPr algn="ctr" marL="0" indent="0" lvl="0">
              <a:lnSpc>
                <a:spcPts val="12854"/>
              </a:lnSpc>
              <a:spcBef>
                <a:spcPct val="0"/>
              </a:spcBef>
            </a:pPr>
            <a:r>
              <a:rPr lang="en-US" sz="9181">
                <a:solidFill>
                  <a:srgbClr val="D34A24"/>
                </a:solidFill>
                <a:latin typeface="Rundeck"/>
                <a:ea typeface="Rundeck"/>
                <a:cs typeface="Rundeck"/>
                <a:sym typeface="Rundeck"/>
              </a:rPr>
              <a:t>Conclusion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DAGbOgLatwE</dc:identifier>
  <dcterms:modified xsi:type="dcterms:W3CDTF">2011-08-01T06:04:30Z</dcterms:modified>
  <cp:revision>1</cp:revision>
  <dc:title>Klodo Garments Store Data Analysis Project</dc:title>
</cp:coreProperties>
</file>