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2"/>
  </p:notesMasterIdLst>
  <p:sldIdLst>
    <p:sldId id="256" r:id="rId5"/>
    <p:sldId id="288" r:id="rId6"/>
    <p:sldId id="263" r:id="rId7"/>
    <p:sldId id="289" r:id="rId8"/>
    <p:sldId id="290" r:id="rId9"/>
    <p:sldId id="291" r:id="rId10"/>
    <p:sldId id="292" r:id="rId11"/>
    <p:sldId id="293" r:id="rId12"/>
    <p:sldId id="294" r:id="rId13"/>
    <p:sldId id="295" r:id="rId14"/>
    <p:sldId id="298" r:id="rId15"/>
    <p:sldId id="299" r:id="rId16"/>
    <p:sldId id="296" r:id="rId17"/>
    <p:sldId id="307" r:id="rId18"/>
    <p:sldId id="308" r:id="rId19"/>
    <p:sldId id="309" r:id="rId20"/>
    <p:sldId id="311" r:id="rId21"/>
    <p:sldId id="310" r:id="rId22"/>
    <p:sldId id="313" r:id="rId23"/>
    <p:sldId id="312" r:id="rId24"/>
    <p:sldId id="314" r:id="rId25"/>
    <p:sldId id="315" r:id="rId26"/>
    <p:sldId id="317" r:id="rId27"/>
    <p:sldId id="318" r:id="rId28"/>
    <p:sldId id="319" r:id="rId29"/>
    <p:sldId id="320" r:id="rId30"/>
    <p:sldId id="271"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33CC"/>
    <a:srgbClr val="F4BA6F"/>
    <a:srgbClr val="D39650"/>
    <a:srgbClr val="092240"/>
    <a:srgbClr val="966835"/>
    <a:srgbClr val="FFFFFF"/>
    <a:srgbClr val="FEC271"/>
    <a:srgbClr val="EF9C2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A96656-1E15-4451-8D0A-213FBC103A4E}" v="13" dt="2023-05-16T16:05:15.255"/>
    <p1510:client id="{9412C3C8-AA24-4A47-A6D1-DECCA6CFF65D}" v="1" dt="2023-05-16T15:55:07.319"/>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404" autoAdjust="0"/>
  </p:normalViewPr>
  <p:slideViewPr>
    <p:cSldViewPr snapToGrid="0">
      <p:cViewPr varScale="1">
        <p:scale>
          <a:sx n="68" d="100"/>
          <a:sy n="68" d="100"/>
        </p:scale>
        <p:origin x="81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NEKO LAZPITA SUINAGA" userId="03ca8ae1-9a00-4a22-9561-fb3a3d760218" providerId="ADAL" clId="{63A96656-1E15-4451-8D0A-213FBC103A4E}"/>
    <pc:docChg chg="custSel modSld">
      <pc:chgData name="ENEKO LAZPITA SUINAGA" userId="03ca8ae1-9a00-4a22-9561-fb3a3d760218" providerId="ADAL" clId="{63A96656-1E15-4451-8D0A-213FBC103A4E}" dt="2023-05-16T16:05:15.255" v="12" actId="167"/>
      <pc:docMkLst>
        <pc:docMk/>
      </pc:docMkLst>
      <pc:sldChg chg="addSp delSp modSp mod">
        <pc:chgData name="ENEKO LAZPITA SUINAGA" userId="03ca8ae1-9a00-4a22-9561-fb3a3d760218" providerId="ADAL" clId="{63A96656-1E15-4451-8D0A-213FBC103A4E}" dt="2023-05-16T16:05:15.255" v="12" actId="167"/>
        <pc:sldMkLst>
          <pc:docMk/>
          <pc:sldMk cId="2063627965" sldId="289"/>
        </pc:sldMkLst>
        <pc:spChg chg="del">
          <ac:chgData name="ENEKO LAZPITA SUINAGA" userId="03ca8ae1-9a00-4a22-9561-fb3a3d760218" providerId="ADAL" clId="{63A96656-1E15-4451-8D0A-213FBC103A4E}" dt="2023-05-16T16:03:30.012" v="0" actId="478"/>
          <ac:spMkLst>
            <pc:docMk/>
            <pc:sldMk cId="2063627965" sldId="289"/>
            <ac:spMk id="9" creationId="{1E626312-C24B-5B93-F9B7-16327BC577B3}"/>
          </ac:spMkLst>
        </pc:spChg>
        <pc:spChg chg="del">
          <ac:chgData name="ENEKO LAZPITA SUINAGA" userId="03ca8ae1-9a00-4a22-9561-fb3a3d760218" providerId="ADAL" clId="{63A96656-1E15-4451-8D0A-213FBC103A4E}" dt="2023-05-16T16:03:30.012" v="0" actId="478"/>
          <ac:spMkLst>
            <pc:docMk/>
            <pc:sldMk cId="2063627965" sldId="289"/>
            <ac:spMk id="11" creationId="{140C215A-8A99-EAAF-4C5B-BE702504CDCA}"/>
          </ac:spMkLst>
        </pc:spChg>
        <pc:spChg chg="del">
          <ac:chgData name="ENEKO LAZPITA SUINAGA" userId="03ca8ae1-9a00-4a22-9561-fb3a3d760218" providerId="ADAL" clId="{63A96656-1E15-4451-8D0A-213FBC103A4E}" dt="2023-05-16T16:03:30.012" v="0" actId="478"/>
          <ac:spMkLst>
            <pc:docMk/>
            <pc:sldMk cId="2063627965" sldId="289"/>
            <ac:spMk id="22" creationId="{4C063B80-3267-ED55-7883-F65F889092E3}"/>
          </ac:spMkLst>
        </pc:spChg>
        <pc:spChg chg="del">
          <ac:chgData name="ENEKO LAZPITA SUINAGA" userId="03ca8ae1-9a00-4a22-9561-fb3a3d760218" providerId="ADAL" clId="{63A96656-1E15-4451-8D0A-213FBC103A4E}" dt="2023-05-16T16:03:30.012" v="0" actId="478"/>
          <ac:spMkLst>
            <pc:docMk/>
            <pc:sldMk cId="2063627965" sldId="289"/>
            <ac:spMk id="23" creationId="{9A02F824-8210-4090-8041-A90CA477F70E}"/>
          </ac:spMkLst>
        </pc:spChg>
        <pc:spChg chg="del">
          <ac:chgData name="ENEKO LAZPITA SUINAGA" userId="03ca8ae1-9a00-4a22-9561-fb3a3d760218" providerId="ADAL" clId="{63A96656-1E15-4451-8D0A-213FBC103A4E}" dt="2023-05-16T16:03:30.012" v="0" actId="478"/>
          <ac:spMkLst>
            <pc:docMk/>
            <pc:sldMk cId="2063627965" sldId="289"/>
            <ac:spMk id="32" creationId="{6E8EF550-F3AA-2328-5580-B92B70A03112}"/>
          </ac:spMkLst>
        </pc:spChg>
        <pc:graphicFrameChg chg="add del mod">
          <ac:chgData name="ENEKO LAZPITA SUINAGA" userId="03ca8ae1-9a00-4a22-9561-fb3a3d760218" providerId="ADAL" clId="{63A96656-1E15-4451-8D0A-213FBC103A4E}" dt="2023-05-16T16:03:53.272" v="6" actId="478"/>
          <ac:graphicFrameMkLst>
            <pc:docMk/>
            <pc:sldMk cId="2063627965" sldId="289"/>
            <ac:graphicFrameMk id="18" creationId="{3467167F-1C54-6B13-7145-A9278A2F0225}"/>
          </ac:graphicFrameMkLst>
        </pc:graphicFrameChg>
        <pc:picChg chg="del">
          <ac:chgData name="ENEKO LAZPITA SUINAGA" userId="03ca8ae1-9a00-4a22-9561-fb3a3d760218" providerId="ADAL" clId="{63A96656-1E15-4451-8D0A-213FBC103A4E}" dt="2023-05-16T16:03:30.012" v="0" actId="478"/>
          <ac:picMkLst>
            <pc:docMk/>
            <pc:sldMk cId="2063627965" sldId="289"/>
            <ac:picMk id="3" creationId="{7009BD1C-D70C-DAD5-CBB5-A686D28FE261}"/>
          </ac:picMkLst>
        </pc:picChg>
        <pc:picChg chg="del">
          <ac:chgData name="ENEKO LAZPITA SUINAGA" userId="03ca8ae1-9a00-4a22-9561-fb3a3d760218" providerId="ADAL" clId="{63A96656-1E15-4451-8D0A-213FBC103A4E}" dt="2023-05-16T16:03:30.012" v="0" actId="478"/>
          <ac:picMkLst>
            <pc:docMk/>
            <pc:sldMk cId="2063627965" sldId="289"/>
            <ac:picMk id="5" creationId="{FFA1ED65-25E2-879C-0FD5-0469A71B264E}"/>
          </ac:picMkLst>
        </pc:picChg>
        <pc:picChg chg="del">
          <ac:chgData name="ENEKO LAZPITA SUINAGA" userId="03ca8ae1-9a00-4a22-9561-fb3a3d760218" providerId="ADAL" clId="{63A96656-1E15-4451-8D0A-213FBC103A4E}" dt="2023-05-16T16:03:30.012" v="0" actId="478"/>
          <ac:picMkLst>
            <pc:docMk/>
            <pc:sldMk cId="2063627965" sldId="289"/>
            <ac:picMk id="7" creationId="{EB40AD0E-618D-2B63-A864-CE1724090E07}"/>
          </ac:picMkLst>
        </pc:picChg>
        <pc:picChg chg="del">
          <ac:chgData name="ENEKO LAZPITA SUINAGA" userId="03ca8ae1-9a00-4a22-9561-fb3a3d760218" providerId="ADAL" clId="{63A96656-1E15-4451-8D0A-213FBC103A4E}" dt="2023-05-16T16:03:30.012" v="0" actId="478"/>
          <ac:picMkLst>
            <pc:docMk/>
            <pc:sldMk cId="2063627965" sldId="289"/>
            <ac:picMk id="8" creationId="{2C8F9848-F97D-B0BB-5F40-67FADAC8C27B}"/>
          </ac:picMkLst>
        </pc:picChg>
        <pc:picChg chg="del">
          <ac:chgData name="ENEKO LAZPITA SUINAGA" userId="03ca8ae1-9a00-4a22-9561-fb3a3d760218" providerId="ADAL" clId="{63A96656-1E15-4451-8D0A-213FBC103A4E}" dt="2023-05-16T16:03:30.012" v="0" actId="478"/>
          <ac:picMkLst>
            <pc:docMk/>
            <pc:sldMk cId="2063627965" sldId="289"/>
            <ac:picMk id="17" creationId="{9070501E-8F9A-14C5-AB4E-498C349A3533}"/>
          </ac:picMkLst>
        </pc:picChg>
        <pc:picChg chg="del">
          <ac:chgData name="ENEKO LAZPITA SUINAGA" userId="03ca8ae1-9a00-4a22-9561-fb3a3d760218" providerId="ADAL" clId="{63A96656-1E15-4451-8D0A-213FBC103A4E}" dt="2023-05-16T16:03:30.012" v="0" actId="478"/>
          <ac:picMkLst>
            <pc:docMk/>
            <pc:sldMk cId="2063627965" sldId="289"/>
            <ac:picMk id="19" creationId="{E2B122F7-B5E1-08F2-FF90-E1CADE9646A6}"/>
          </ac:picMkLst>
        </pc:picChg>
        <pc:picChg chg="del">
          <ac:chgData name="ENEKO LAZPITA SUINAGA" userId="03ca8ae1-9a00-4a22-9561-fb3a3d760218" providerId="ADAL" clId="{63A96656-1E15-4451-8D0A-213FBC103A4E}" dt="2023-05-16T16:03:30.012" v="0" actId="478"/>
          <ac:picMkLst>
            <pc:docMk/>
            <pc:sldMk cId="2063627965" sldId="289"/>
            <ac:picMk id="21" creationId="{8EB93B33-34B0-445C-E7A6-333047E6EAE7}"/>
          </ac:picMkLst>
        </pc:picChg>
        <pc:picChg chg="add mod ord">
          <ac:chgData name="ENEKO LAZPITA SUINAGA" userId="03ca8ae1-9a00-4a22-9561-fb3a3d760218" providerId="ADAL" clId="{63A96656-1E15-4451-8D0A-213FBC103A4E}" dt="2023-05-16T16:05:15.255" v="12" actId="167"/>
          <ac:picMkLst>
            <pc:docMk/>
            <pc:sldMk cId="2063627965" sldId="289"/>
            <ac:picMk id="24" creationId="{5F773424-1ED2-6BAE-CBAA-0371D634DE43}"/>
          </ac:picMkLst>
        </pc:picChg>
        <pc:picChg chg="del">
          <ac:chgData name="ENEKO LAZPITA SUINAGA" userId="03ca8ae1-9a00-4a22-9561-fb3a3d760218" providerId="ADAL" clId="{63A96656-1E15-4451-8D0A-213FBC103A4E}" dt="2023-05-16T16:03:30.012" v="0" actId="478"/>
          <ac:picMkLst>
            <pc:docMk/>
            <pc:sldMk cId="2063627965" sldId="289"/>
            <ac:picMk id="25" creationId="{41D91063-9282-FB5A-64FE-860CD7EB73BB}"/>
          </ac:picMkLst>
        </pc:picChg>
        <pc:picChg chg="del">
          <ac:chgData name="ENEKO LAZPITA SUINAGA" userId="03ca8ae1-9a00-4a22-9561-fb3a3d760218" providerId="ADAL" clId="{63A96656-1E15-4451-8D0A-213FBC103A4E}" dt="2023-05-16T16:03:30.012" v="0" actId="478"/>
          <ac:picMkLst>
            <pc:docMk/>
            <pc:sldMk cId="2063627965" sldId="289"/>
            <ac:picMk id="27" creationId="{7795A77F-492A-9AB0-1FCD-704AE9F23F0C}"/>
          </ac:picMkLst>
        </pc:picChg>
        <pc:picChg chg="del">
          <ac:chgData name="ENEKO LAZPITA SUINAGA" userId="03ca8ae1-9a00-4a22-9561-fb3a3d760218" providerId="ADAL" clId="{63A96656-1E15-4451-8D0A-213FBC103A4E}" dt="2023-05-16T16:03:30.012" v="0" actId="478"/>
          <ac:picMkLst>
            <pc:docMk/>
            <pc:sldMk cId="2063627965" sldId="289"/>
            <ac:picMk id="29" creationId="{CA126EE7-2ABF-A7BA-96FD-6CC7BEE7F57A}"/>
          </ac:picMkLst>
        </pc:picChg>
        <pc:picChg chg="del">
          <ac:chgData name="ENEKO LAZPITA SUINAGA" userId="03ca8ae1-9a00-4a22-9561-fb3a3d760218" providerId="ADAL" clId="{63A96656-1E15-4451-8D0A-213FBC103A4E}" dt="2023-05-16T16:03:31.639" v="1" actId="478"/>
          <ac:picMkLst>
            <pc:docMk/>
            <pc:sldMk cId="2063627965" sldId="289"/>
            <ac:picMk id="31" creationId="{31D42C7E-ED57-A626-EC7E-43BB7DB735FA}"/>
          </ac:picMkLst>
        </pc:picChg>
        <pc:picChg chg="del">
          <ac:chgData name="ENEKO LAZPITA SUINAGA" userId="03ca8ae1-9a00-4a22-9561-fb3a3d760218" providerId="ADAL" clId="{63A96656-1E15-4451-8D0A-213FBC103A4E}" dt="2023-05-16T16:03:30.012" v="0" actId="478"/>
          <ac:picMkLst>
            <pc:docMk/>
            <pc:sldMk cId="2063627965" sldId="289"/>
            <ac:picMk id="34" creationId="{44CF480B-C354-E2AC-DC92-247F493182A0}"/>
          </ac:picMkLst>
        </pc:picChg>
        <pc:picChg chg="del">
          <ac:chgData name="ENEKO LAZPITA SUINAGA" userId="03ca8ae1-9a00-4a22-9561-fb3a3d760218" providerId="ADAL" clId="{63A96656-1E15-4451-8D0A-213FBC103A4E}" dt="2023-05-16T16:03:30.012" v="0" actId="478"/>
          <ac:picMkLst>
            <pc:docMk/>
            <pc:sldMk cId="2063627965" sldId="289"/>
            <ac:picMk id="36" creationId="{3BCD25B7-6CBE-0C9F-53FA-A6A849F1D46E}"/>
          </ac:picMkLst>
        </pc:picChg>
        <pc:picChg chg="del">
          <ac:chgData name="ENEKO LAZPITA SUINAGA" userId="03ca8ae1-9a00-4a22-9561-fb3a3d760218" providerId="ADAL" clId="{63A96656-1E15-4451-8D0A-213FBC103A4E}" dt="2023-05-16T16:03:30.012" v="0" actId="478"/>
          <ac:picMkLst>
            <pc:docMk/>
            <pc:sldMk cId="2063627965" sldId="289"/>
            <ac:picMk id="38" creationId="{013B6DC4-8E23-BCEC-9DB0-3F54F349F0B5}"/>
          </ac:picMkLst>
        </pc:picChg>
      </pc:sldChg>
    </pc:docChg>
  </pc:docChgLst>
  <pc:docChgLst>
    <pc:chgData name="ENEKO LAZPITA SUINAGA" userId="S::e.lazpita@upm.es::03ca8ae1-9a00-4a22-9561-fb3a3d760218" providerId="AD" clId="Web-{9412C3C8-AA24-4A47-A6D1-DECCA6CFF65D}"/>
    <pc:docChg chg="delSld">
      <pc:chgData name="ENEKO LAZPITA SUINAGA" userId="S::e.lazpita@upm.es::03ca8ae1-9a00-4a22-9561-fb3a3d760218" providerId="AD" clId="Web-{9412C3C8-AA24-4A47-A6D1-DECCA6CFF65D}" dt="2023-05-16T15:55:07.319" v="0"/>
      <pc:docMkLst>
        <pc:docMk/>
      </pc:docMkLst>
      <pc:sldChg chg="del">
        <pc:chgData name="ENEKO LAZPITA SUINAGA" userId="S::e.lazpita@upm.es::03ca8ae1-9a00-4a22-9561-fb3a3d760218" providerId="AD" clId="Web-{9412C3C8-AA24-4A47-A6D1-DECCA6CFF65D}" dt="2023-05-16T15:55:07.319" v="0"/>
        <pc:sldMkLst>
          <pc:docMk/>
          <pc:sldMk cId="3227352199" sldId="25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BC29EE-3731-4085-BDCD-44AE3B673ADA}" type="datetimeFigureOut">
              <a:rPr lang="es-ES" smtClean="0"/>
              <a:t>26/05/2023</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5DEE14-491E-4680-BE96-DA10D023991E}" type="slidenum">
              <a:rPr lang="es-ES" smtClean="0"/>
              <a:t>‹Nº›</a:t>
            </a:fld>
            <a:endParaRPr lang="es-ES"/>
          </a:p>
        </p:txBody>
      </p:sp>
    </p:spTree>
    <p:extLst>
      <p:ext uri="{BB962C8B-B14F-4D97-AF65-F5344CB8AC3E}">
        <p14:creationId xmlns:p14="http://schemas.microsoft.com/office/powerpoint/2010/main" val="3012997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63364D-8ECE-4F81-17C8-E19E4DBAC7A6}"/>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a:p>
        </p:txBody>
      </p:sp>
      <p:sp>
        <p:nvSpPr>
          <p:cNvPr id="3" name="Subtítulo 2">
            <a:extLst>
              <a:ext uri="{FF2B5EF4-FFF2-40B4-BE49-F238E27FC236}">
                <a16:creationId xmlns:a16="http://schemas.microsoft.com/office/drawing/2014/main" id="{0486E49A-6B67-4F18-409E-9F23491BED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a:p>
        </p:txBody>
      </p:sp>
      <p:sp>
        <p:nvSpPr>
          <p:cNvPr id="4" name="Marcador de fecha 3">
            <a:extLst>
              <a:ext uri="{FF2B5EF4-FFF2-40B4-BE49-F238E27FC236}">
                <a16:creationId xmlns:a16="http://schemas.microsoft.com/office/drawing/2014/main" id="{46BFF840-1BB1-968D-93E0-E39D0E55139B}"/>
              </a:ext>
            </a:extLst>
          </p:cNvPr>
          <p:cNvSpPr>
            <a:spLocks noGrp="1"/>
          </p:cNvSpPr>
          <p:nvPr>
            <p:ph type="dt" sz="half" idx="10"/>
          </p:nvPr>
        </p:nvSpPr>
        <p:spPr/>
        <p:txBody>
          <a:bodyPr/>
          <a:lstStyle/>
          <a:p>
            <a:fld id="{E1C71F17-DE0C-4467-B72A-95594552003C}" type="datetimeFigureOut">
              <a:rPr lang="en-US" smtClean="0"/>
              <a:t>5/26/2023</a:t>
            </a:fld>
            <a:endParaRPr lang="en-US"/>
          </a:p>
        </p:txBody>
      </p:sp>
      <p:sp>
        <p:nvSpPr>
          <p:cNvPr id="5" name="Marcador de pie de página 4">
            <a:extLst>
              <a:ext uri="{FF2B5EF4-FFF2-40B4-BE49-F238E27FC236}">
                <a16:creationId xmlns:a16="http://schemas.microsoft.com/office/drawing/2014/main" id="{B6CBCAE8-3B6D-29BE-4FE3-4191A0ECF436}"/>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D20B4FB9-E051-A15B-A5CF-E4B9F901796E}"/>
              </a:ext>
            </a:extLst>
          </p:cNvPr>
          <p:cNvSpPr>
            <a:spLocks noGrp="1"/>
          </p:cNvSpPr>
          <p:nvPr>
            <p:ph type="sldNum" sz="quarter" idx="12"/>
          </p:nvPr>
        </p:nvSpPr>
        <p:spPr/>
        <p:txBody>
          <a:bodyPr/>
          <a:lstStyle/>
          <a:p>
            <a:fld id="{E6AB8C5E-4A13-402E-A7D5-665EF09EE91E}" type="slidenum">
              <a:rPr lang="en-US" smtClean="0"/>
              <a:t>‹Nº›</a:t>
            </a:fld>
            <a:endParaRPr lang="en-US"/>
          </a:p>
        </p:txBody>
      </p:sp>
    </p:spTree>
    <p:extLst>
      <p:ext uri="{BB962C8B-B14F-4D97-AF65-F5344CB8AC3E}">
        <p14:creationId xmlns:p14="http://schemas.microsoft.com/office/powerpoint/2010/main" val="3512910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486693-5D96-EC22-666D-AA6E49B98CBB}"/>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texto vertical 2">
            <a:extLst>
              <a:ext uri="{FF2B5EF4-FFF2-40B4-BE49-F238E27FC236}">
                <a16:creationId xmlns:a16="http://schemas.microsoft.com/office/drawing/2014/main" id="{26A81438-DEAB-721B-C590-EF0E1CF12D51}"/>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646B9809-DBBA-5D39-FB5A-E5BF989C2769}"/>
              </a:ext>
            </a:extLst>
          </p:cNvPr>
          <p:cNvSpPr>
            <a:spLocks noGrp="1"/>
          </p:cNvSpPr>
          <p:nvPr>
            <p:ph type="dt" sz="half" idx="10"/>
          </p:nvPr>
        </p:nvSpPr>
        <p:spPr/>
        <p:txBody>
          <a:bodyPr/>
          <a:lstStyle/>
          <a:p>
            <a:fld id="{E1C71F17-DE0C-4467-B72A-95594552003C}" type="datetimeFigureOut">
              <a:rPr lang="en-US" smtClean="0"/>
              <a:t>5/26/2023</a:t>
            </a:fld>
            <a:endParaRPr lang="en-US"/>
          </a:p>
        </p:txBody>
      </p:sp>
      <p:sp>
        <p:nvSpPr>
          <p:cNvPr id="5" name="Marcador de pie de página 4">
            <a:extLst>
              <a:ext uri="{FF2B5EF4-FFF2-40B4-BE49-F238E27FC236}">
                <a16:creationId xmlns:a16="http://schemas.microsoft.com/office/drawing/2014/main" id="{7E3B3E3A-986E-4552-A9F2-7B06493E3144}"/>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A592EB3E-9D1D-5656-1A9A-82BEF7777CD0}"/>
              </a:ext>
            </a:extLst>
          </p:cNvPr>
          <p:cNvSpPr>
            <a:spLocks noGrp="1"/>
          </p:cNvSpPr>
          <p:nvPr>
            <p:ph type="sldNum" sz="quarter" idx="12"/>
          </p:nvPr>
        </p:nvSpPr>
        <p:spPr/>
        <p:txBody>
          <a:bodyPr/>
          <a:lstStyle/>
          <a:p>
            <a:fld id="{E6AB8C5E-4A13-402E-A7D5-665EF09EE91E}" type="slidenum">
              <a:rPr lang="en-US" smtClean="0"/>
              <a:t>‹Nº›</a:t>
            </a:fld>
            <a:endParaRPr lang="en-US"/>
          </a:p>
        </p:txBody>
      </p:sp>
    </p:spTree>
    <p:extLst>
      <p:ext uri="{BB962C8B-B14F-4D97-AF65-F5344CB8AC3E}">
        <p14:creationId xmlns:p14="http://schemas.microsoft.com/office/powerpoint/2010/main" val="2140011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A912939D-2544-1717-B2B6-D43F1281133A}"/>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a:p>
        </p:txBody>
      </p:sp>
      <p:sp>
        <p:nvSpPr>
          <p:cNvPr id="3" name="Marcador de texto vertical 2">
            <a:extLst>
              <a:ext uri="{FF2B5EF4-FFF2-40B4-BE49-F238E27FC236}">
                <a16:creationId xmlns:a16="http://schemas.microsoft.com/office/drawing/2014/main" id="{6185A1FD-A828-70FD-819F-5DC5EA6EA3D1}"/>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D95F8E1A-6B16-CEA9-6B31-ED58487A70BD}"/>
              </a:ext>
            </a:extLst>
          </p:cNvPr>
          <p:cNvSpPr>
            <a:spLocks noGrp="1"/>
          </p:cNvSpPr>
          <p:nvPr>
            <p:ph type="dt" sz="half" idx="10"/>
          </p:nvPr>
        </p:nvSpPr>
        <p:spPr/>
        <p:txBody>
          <a:bodyPr/>
          <a:lstStyle/>
          <a:p>
            <a:fld id="{E1C71F17-DE0C-4467-B72A-95594552003C}" type="datetimeFigureOut">
              <a:rPr lang="en-US" smtClean="0"/>
              <a:t>5/26/2023</a:t>
            </a:fld>
            <a:endParaRPr lang="en-US"/>
          </a:p>
        </p:txBody>
      </p:sp>
      <p:sp>
        <p:nvSpPr>
          <p:cNvPr id="5" name="Marcador de pie de página 4">
            <a:extLst>
              <a:ext uri="{FF2B5EF4-FFF2-40B4-BE49-F238E27FC236}">
                <a16:creationId xmlns:a16="http://schemas.microsoft.com/office/drawing/2014/main" id="{FD88EF04-041C-37CE-991C-FC182FC70FD6}"/>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3031B4F8-E3EF-EAF9-9070-D3EB6FE29B95}"/>
              </a:ext>
            </a:extLst>
          </p:cNvPr>
          <p:cNvSpPr>
            <a:spLocks noGrp="1"/>
          </p:cNvSpPr>
          <p:nvPr>
            <p:ph type="sldNum" sz="quarter" idx="12"/>
          </p:nvPr>
        </p:nvSpPr>
        <p:spPr/>
        <p:txBody>
          <a:bodyPr/>
          <a:lstStyle/>
          <a:p>
            <a:fld id="{E6AB8C5E-4A13-402E-A7D5-665EF09EE91E}" type="slidenum">
              <a:rPr lang="en-US" smtClean="0"/>
              <a:t>‹Nº›</a:t>
            </a:fld>
            <a:endParaRPr lang="en-US"/>
          </a:p>
        </p:txBody>
      </p:sp>
    </p:spTree>
    <p:extLst>
      <p:ext uri="{BB962C8B-B14F-4D97-AF65-F5344CB8AC3E}">
        <p14:creationId xmlns:p14="http://schemas.microsoft.com/office/powerpoint/2010/main" val="853080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F9FE8B-4CDD-86BD-9EF4-72B02C89F546}"/>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contenido 2">
            <a:extLst>
              <a:ext uri="{FF2B5EF4-FFF2-40B4-BE49-F238E27FC236}">
                <a16:creationId xmlns:a16="http://schemas.microsoft.com/office/drawing/2014/main" id="{920F3C34-8951-8318-7F7B-14B696FBACE1}"/>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47B00FB5-949C-C1C1-8788-036DC5590AF2}"/>
              </a:ext>
            </a:extLst>
          </p:cNvPr>
          <p:cNvSpPr>
            <a:spLocks noGrp="1"/>
          </p:cNvSpPr>
          <p:nvPr>
            <p:ph type="dt" sz="half" idx="10"/>
          </p:nvPr>
        </p:nvSpPr>
        <p:spPr/>
        <p:txBody>
          <a:bodyPr/>
          <a:lstStyle/>
          <a:p>
            <a:fld id="{E1C71F17-DE0C-4467-B72A-95594552003C}" type="datetimeFigureOut">
              <a:rPr lang="en-US" smtClean="0"/>
              <a:t>5/26/2023</a:t>
            </a:fld>
            <a:endParaRPr lang="en-US"/>
          </a:p>
        </p:txBody>
      </p:sp>
      <p:sp>
        <p:nvSpPr>
          <p:cNvPr id="5" name="Marcador de pie de página 4">
            <a:extLst>
              <a:ext uri="{FF2B5EF4-FFF2-40B4-BE49-F238E27FC236}">
                <a16:creationId xmlns:a16="http://schemas.microsoft.com/office/drawing/2014/main" id="{45E9FE04-589D-67E5-ACED-4531A607F1E6}"/>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752AD9BE-937C-811B-9FC1-787BFBD7B7D2}"/>
              </a:ext>
            </a:extLst>
          </p:cNvPr>
          <p:cNvSpPr>
            <a:spLocks noGrp="1"/>
          </p:cNvSpPr>
          <p:nvPr>
            <p:ph type="sldNum" sz="quarter" idx="12"/>
          </p:nvPr>
        </p:nvSpPr>
        <p:spPr/>
        <p:txBody>
          <a:bodyPr/>
          <a:lstStyle/>
          <a:p>
            <a:fld id="{E6AB8C5E-4A13-402E-A7D5-665EF09EE91E}" type="slidenum">
              <a:rPr lang="en-US" smtClean="0"/>
              <a:t>‹Nº›</a:t>
            </a:fld>
            <a:endParaRPr lang="en-US"/>
          </a:p>
        </p:txBody>
      </p:sp>
    </p:spTree>
    <p:extLst>
      <p:ext uri="{BB962C8B-B14F-4D97-AF65-F5344CB8AC3E}">
        <p14:creationId xmlns:p14="http://schemas.microsoft.com/office/powerpoint/2010/main" val="3272743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D09A2A-CD4E-556B-2050-0834965188D3}"/>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a:p>
        </p:txBody>
      </p:sp>
      <p:sp>
        <p:nvSpPr>
          <p:cNvPr id="3" name="Marcador de texto 2">
            <a:extLst>
              <a:ext uri="{FF2B5EF4-FFF2-40B4-BE49-F238E27FC236}">
                <a16:creationId xmlns:a16="http://schemas.microsoft.com/office/drawing/2014/main" id="{B274207D-596B-7E19-6F74-D866673413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693802D6-ED88-7ED3-A998-2B5DDB721DBC}"/>
              </a:ext>
            </a:extLst>
          </p:cNvPr>
          <p:cNvSpPr>
            <a:spLocks noGrp="1"/>
          </p:cNvSpPr>
          <p:nvPr>
            <p:ph type="dt" sz="half" idx="10"/>
          </p:nvPr>
        </p:nvSpPr>
        <p:spPr/>
        <p:txBody>
          <a:bodyPr/>
          <a:lstStyle/>
          <a:p>
            <a:fld id="{E1C71F17-DE0C-4467-B72A-95594552003C}" type="datetimeFigureOut">
              <a:rPr lang="en-US" smtClean="0"/>
              <a:t>5/26/2023</a:t>
            </a:fld>
            <a:endParaRPr lang="en-US"/>
          </a:p>
        </p:txBody>
      </p:sp>
      <p:sp>
        <p:nvSpPr>
          <p:cNvPr id="5" name="Marcador de pie de página 4">
            <a:extLst>
              <a:ext uri="{FF2B5EF4-FFF2-40B4-BE49-F238E27FC236}">
                <a16:creationId xmlns:a16="http://schemas.microsoft.com/office/drawing/2014/main" id="{ADA047DF-2D12-8BCC-90FF-B5D346092385}"/>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A85E6B28-90E1-BBD2-5B7D-F9DB1A7D4E3D}"/>
              </a:ext>
            </a:extLst>
          </p:cNvPr>
          <p:cNvSpPr>
            <a:spLocks noGrp="1"/>
          </p:cNvSpPr>
          <p:nvPr>
            <p:ph type="sldNum" sz="quarter" idx="12"/>
          </p:nvPr>
        </p:nvSpPr>
        <p:spPr/>
        <p:txBody>
          <a:bodyPr/>
          <a:lstStyle/>
          <a:p>
            <a:fld id="{E6AB8C5E-4A13-402E-A7D5-665EF09EE91E}" type="slidenum">
              <a:rPr lang="en-US" smtClean="0"/>
              <a:t>‹Nº›</a:t>
            </a:fld>
            <a:endParaRPr lang="en-US"/>
          </a:p>
        </p:txBody>
      </p:sp>
    </p:spTree>
    <p:extLst>
      <p:ext uri="{BB962C8B-B14F-4D97-AF65-F5344CB8AC3E}">
        <p14:creationId xmlns:p14="http://schemas.microsoft.com/office/powerpoint/2010/main" val="2932385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48E3B4-4A5C-3F3D-E957-2650B5395EE8}"/>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contenido 2">
            <a:extLst>
              <a:ext uri="{FF2B5EF4-FFF2-40B4-BE49-F238E27FC236}">
                <a16:creationId xmlns:a16="http://schemas.microsoft.com/office/drawing/2014/main" id="{6B47A839-621D-F709-2916-E5603EBBCE6C}"/>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contenido 3">
            <a:extLst>
              <a:ext uri="{FF2B5EF4-FFF2-40B4-BE49-F238E27FC236}">
                <a16:creationId xmlns:a16="http://schemas.microsoft.com/office/drawing/2014/main" id="{D4628AF1-E7EA-9456-9FEE-9FE4C2AFF3E0}"/>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fecha 4">
            <a:extLst>
              <a:ext uri="{FF2B5EF4-FFF2-40B4-BE49-F238E27FC236}">
                <a16:creationId xmlns:a16="http://schemas.microsoft.com/office/drawing/2014/main" id="{036AEC62-B2EA-C264-1717-70CB07EB5819}"/>
              </a:ext>
            </a:extLst>
          </p:cNvPr>
          <p:cNvSpPr>
            <a:spLocks noGrp="1"/>
          </p:cNvSpPr>
          <p:nvPr>
            <p:ph type="dt" sz="half" idx="10"/>
          </p:nvPr>
        </p:nvSpPr>
        <p:spPr/>
        <p:txBody>
          <a:bodyPr/>
          <a:lstStyle/>
          <a:p>
            <a:fld id="{E1C71F17-DE0C-4467-B72A-95594552003C}" type="datetimeFigureOut">
              <a:rPr lang="en-US" smtClean="0"/>
              <a:t>5/26/2023</a:t>
            </a:fld>
            <a:endParaRPr lang="en-US"/>
          </a:p>
        </p:txBody>
      </p:sp>
      <p:sp>
        <p:nvSpPr>
          <p:cNvPr id="6" name="Marcador de pie de página 5">
            <a:extLst>
              <a:ext uri="{FF2B5EF4-FFF2-40B4-BE49-F238E27FC236}">
                <a16:creationId xmlns:a16="http://schemas.microsoft.com/office/drawing/2014/main" id="{EA2FA2F1-B28C-8486-FD6C-B9050F467D48}"/>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a16="http://schemas.microsoft.com/office/drawing/2014/main" id="{1146DA98-95B3-5AE0-719D-D615C58A77DF}"/>
              </a:ext>
            </a:extLst>
          </p:cNvPr>
          <p:cNvSpPr>
            <a:spLocks noGrp="1"/>
          </p:cNvSpPr>
          <p:nvPr>
            <p:ph type="sldNum" sz="quarter" idx="12"/>
          </p:nvPr>
        </p:nvSpPr>
        <p:spPr/>
        <p:txBody>
          <a:bodyPr/>
          <a:lstStyle/>
          <a:p>
            <a:fld id="{E6AB8C5E-4A13-402E-A7D5-665EF09EE91E}" type="slidenum">
              <a:rPr lang="en-US" smtClean="0"/>
              <a:t>‹Nº›</a:t>
            </a:fld>
            <a:endParaRPr lang="en-US"/>
          </a:p>
        </p:txBody>
      </p:sp>
    </p:spTree>
    <p:extLst>
      <p:ext uri="{BB962C8B-B14F-4D97-AF65-F5344CB8AC3E}">
        <p14:creationId xmlns:p14="http://schemas.microsoft.com/office/powerpoint/2010/main" val="3737082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C747FE-99DD-4D94-3D99-0736BA5096AE}"/>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n-US"/>
          </a:p>
        </p:txBody>
      </p:sp>
      <p:sp>
        <p:nvSpPr>
          <p:cNvPr id="3" name="Marcador de texto 2">
            <a:extLst>
              <a:ext uri="{FF2B5EF4-FFF2-40B4-BE49-F238E27FC236}">
                <a16:creationId xmlns:a16="http://schemas.microsoft.com/office/drawing/2014/main" id="{C4E43FCC-5B29-DC8F-5CB5-222A5D4A32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41D09CCD-D2E6-973A-9892-BF5634F1B621}"/>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texto 4">
            <a:extLst>
              <a:ext uri="{FF2B5EF4-FFF2-40B4-BE49-F238E27FC236}">
                <a16:creationId xmlns:a16="http://schemas.microsoft.com/office/drawing/2014/main" id="{D165064D-FB8B-067A-EB7A-65C32A8C73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F88C273C-4DF1-DA00-B370-522E4250AE97}"/>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Marcador de fecha 6">
            <a:extLst>
              <a:ext uri="{FF2B5EF4-FFF2-40B4-BE49-F238E27FC236}">
                <a16:creationId xmlns:a16="http://schemas.microsoft.com/office/drawing/2014/main" id="{009ECAB3-58CD-7882-D382-A38262354DE9}"/>
              </a:ext>
            </a:extLst>
          </p:cNvPr>
          <p:cNvSpPr>
            <a:spLocks noGrp="1"/>
          </p:cNvSpPr>
          <p:nvPr>
            <p:ph type="dt" sz="half" idx="10"/>
          </p:nvPr>
        </p:nvSpPr>
        <p:spPr/>
        <p:txBody>
          <a:bodyPr/>
          <a:lstStyle/>
          <a:p>
            <a:fld id="{E1C71F17-DE0C-4467-B72A-95594552003C}" type="datetimeFigureOut">
              <a:rPr lang="en-US" smtClean="0"/>
              <a:t>5/26/2023</a:t>
            </a:fld>
            <a:endParaRPr lang="en-US"/>
          </a:p>
        </p:txBody>
      </p:sp>
      <p:sp>
        <p:nvSpPr>
          <p:cNvPr id="8" name="Marcador de pie de página 7">
            <a:extLst>
              <a:ext uri="{FF2B5EF4-FFF2-40B4-BE49-F238E27FC236}">
                <a16:creationId xmlns:a16="http://schemas.microsoft.com/office/drawing/2014/main" id="{E450A188-0A1F-93E3-5AF8-11789B3E4CC9}"/>
              </a:ext>
            </a:extLst>
          </p:cNvPr>
          <p:cNvSpPr>
            <a:spLocks noGrp="1"/>
          </p:cNvSpPr>
          <p:nvPr>
            <p:ph type="ftr" sz="quarter" idx="11"/>
          </p:nvPr>
        </p:nvSpPr>
        <p:spPr/>
        <p:txBody>
          <a:bodyPr/>
          <a:lstStyle/>
          <a:p>
            <a:endParaRPr lang="en-US"/>
          </a:p>
        </p:txBody>
      </p:sp>
      <p:sp>
        <p:nvSpPr>
          <p:cNvPr id="9" name="Marcador de número de diapositiva 8">
            <a:extLst>
              <a:ext uri="{FF2B5EF4-FFF2-40B4-BE49-F238E27FC236}">
                <a16:creationId xmlns:a16="http://schemas.microsoft.com/office/drawing/2014/main" id="{C4E03127-11FE-0DA5-A614-B32444C676E5}"/>
              </a:ext>
            </a:extLst>
          </p:cNvPr>
          <p:cNvSpPr>
            <a:spLocks noGrp="1"/>
          </p:cNvSpPr>
          <p:nvPr>
            <p:ph type="sldNum" sz="quarter" idx="12"/>
          </p:nvPr>
        </p:nvSpPr>
        <p:spPr/>
        <p:txBody>
          <a:bodyPr/>
          <a:lstStyle/>
          <a:p>
            <a:fld id="{E6AB8C5E-4A13-402E-A7D5-665EF09EE91E}" type="slidenum">
              <a:rPr lang="en-US" smtClean="0"/>
              <a:t>‹Nº›</a:t>
            </a:fld>
            <a:endParaRPr lang="en-US"/>
          </a:p>
        </p:txBody>
      </p:sp>
    </p:spTree>
    <p:extLst>
      <p:ext uri="{BB962C8B-B14F-4D97-AF65-F5344CB8AC3E}">
        <p14:creationId xmlns:p14="http://schemas.microsoft.com/office/powerpoint/2010/main" val="792838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0EF1A3-14C9-AB9C-EABC-B9DDA1F036E0}"/>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fecha 2">
            <a:extLst>
              <a:ext uri="{FF2B5EF4-FFF2-40B4-BE49-F238E27FC236}">
                <a16:creationId xmlns:a16="http://schemas.microsoft.com/office/drawing/2014/main" id="{5611C3A9-DE75-97F1-2451-E9AA8798CBDA}"/>
              </a:ext>
            </a:extLst>
          </p:cNvPr>
          <p:cNvSpPr>
            <a:spLocks noGrp="1"/>
          </p:cNvSpPr>
          <p:nvPr>
            <p:ph type="dt" sz="half" idx="10"/>
          </p:nvPr>
        </p:nvSpPr>
        <p:spPr/>
        <p:txBody>
          <a:bodyPr/>
          <a:lstStyle/>
          <a:p>
            <a:fld id="{E1C71F17-DE0C-4467-B72A-95594552003C}" type="datetimeFigureOut">
              <a:rPr lang="en-US" smtClean="0"/>
              <a:t>5/26/2023</a:t>
            </a:fld>
            <a:endParaRPr lang="en-US"/>
          </a:p>
        </p:txBody>
      </p:sp>
      <p:sp>
        <p:nvSpPr>
          <p:cNvPr id="4" name="Marcador de pie de página 3">
            <a:extLst>
              <a:ext uri="{FF2B5EF4-FFF2-40B4-BE49-F238E27FC236}">
                <a16:creationId xmlns:a16="http://schemas.microsoft.com/office/drawing/2014/main" id="{427A9EB2-C74E-0F42-50AE-2481DF2CE8C5}"/>
              </a:ext>
            </a:extLst>
          </p:cNvPr>
          <p:cNvSpPr>
            <a:spLocks noGrp="1"/>
          </p:cNvSpPr>
          <p:nvPr>
            <p:ph type="ftr" sz="quarter" idx="11"/>
          </p:nvPr>
        </p:nvSpPr>
        <p:spPr/>
        <p:txBody>
          <a:bodyPr/>
          <a:lstStyle/>
          <a:p>
            <a:endParaRPr lang="en-US"/>
          </a:p>
        </p:txBody>
      </p:sp>
      <p:sp>
        <p:nvSpPr>
          <p:cNvPr id="5" name="Marcador de número de diapositiva 4">
            <a:extLst>
              <a:ext uri="{FF2B5EF4-FFF2-40B4-BE49-F238E27FC236}">
                <a16:creationId xmlns:a16="http://schemas.microsoft.com/office/drawing/2014/main" id="{630B8B8A-C11B-08C8-99C5-EACB005CFBAF}"/>
              </a:ext>
            </a:extLst>
          </p:cNvPr>
          <p:cNvSpPr>
            <a:spLocks noGrp="1"/>
          </p:cNvSpPr>
          <p:nvPr>
            <p:ph type="sldNum" sz="quarter" idx="12"/>
          </p:nvPr>
        </p:nvSpPr>
        <p:spPr/>
        <p:txBody>
          <a:bodyPr/>
          <a:lstStyle/>
          <a:p>
            <a:fld id="{E6AB8C5E-4A13-402E-A7D5-665EF09EE91E}" type="slidenum">
              <a:rPr lang="en-US" smtClean="0"/>
              <a:t>‹Nº›</a:t>
            </a:fld>
            <a:endParaRPr lang="en-US"/>
          </a:p>
        </p:txBody>
      </p:sp>
    </p:spTree>
    <p:extLst>
      <p:ext uri="{BB962C8B-B14F-4D97-AF65-F5344CB8AC3E}">
        <p14:creationId xmlns:p14="http://schemas.microsoft.com/office/powerpoint/2010/main" val="1073842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B065200B-F798-852C-01BD-51DEB93F2132}"/>
              </a:ext>
            </a:extLst>
          </p:cNvPr>
          <p:cNvSpPr>
            <a:spLocks noGrp="1"/>
          </p:cNvSpPr>
          <p:nvPr>
            <p:ph type="dt" sz="half" idx="10"/>
          </p:nvPr>
        </p:nvSpPr>
        <p:spPr/>
        <p:txBody>
          <a:bodyPr/>
          <a:lstStyle/>
          <a:p>
            <a:fld id="{E1C71F17-DE0C-4467-B72A-95594552003C}" type="datetimeFigureOut">
              <a:rPr lang="en-US" smtClean="0"/>
              <a:t>5/26/2023</a:t>
            </a:fld>
            <a:endParaRPr lang="en-US"/>
          </a:p>
        </p:txBody>
      </p:sp>
      <p:sp>
        <p:nvSpPr>
          <p:cNvPr id="3" name="Marcador de pie de página 2">
            <a:extLst>
              <a:ext uri="{FF2B5EF4-FFF2-40B4-BE49-F238E27FC236}">
                <a16:creationId xmlns:a16="http://schemas.microsoft.com/office/drawing/2014/main" id="{2CEED195-A573-D7FF-CA83-4190DA631D35}"/>
              </a:ext>
            </a:extLst>
          </p:cNvPr>
          <p:cNvSpPr>
            <a:spLocks noGrp="1"/>
          </p:cNvSpPr>
          <p:nvPr>
            <p:ph type="ftr" sz="quarter" idx="11"/>
          </p:nvPr>
        </p:nvSpPr>
        <p:spPr/>
        <p:txBody>
          <a:bodyPr/>
          <a:lstStyle/>
          <a:p>
            <a:endParaRPr lang="en-US"/>
          </a:p>
        </p:txBody>
      </p:sp>
      <p:sp>
        <p:nvSpPr>
          <p:cNvPr id="4" name="Marcador de número de diapositiva 3">
            <a:extLst>
              <a:ext uri="{FF2B5EF4-FFF2-40B4-BE49-F238E27FC236}">
                <a16:creationId xmlns:a16="http://schemas.microsoft.com/office/drawing/2014/main" id="{D1FD0A05-8E30-4DA7-8822-E98BB2B6D57C}"/>
              </a:ext>
            </a:extLst>
          </p:cNvPr>
          <p:cNvSpPr>
            <a:spLocks noGrp="1"/>
          </p:cNvSpPr>
          <p:nvPr>
            <p:ph type="sldNum" sz="quarter" idx="12"/>
          </p:nvPr>
        </p:nvSpPr>
        <p:spPr/>
        <p:txBody>
          <a:bodyPr/>
          <a:lstStyle/>
          <a:p>
            <a:fld id="{E6AB8C5E-4A13-402E-A7D5-665EF09EE91E}" type="slidenum">
              <a:rPr lang="en-US" smtClean="0"/>
              <a:t>‹Nº›</a:t>
            </a:fld>
            <a:endParaRPr lang="en-US"/>
          </a:p>
        </p:txBody>
      </p:sp>
    </p:spTree>
    <p:extLst>
      <p:ext uri="{BB962C8B-B14F-4D97-AF65-F5344CB8AC3E}">
        <p14:creationId xmlns:p14="http://schemas.microsoft.com/office/powerpoint/2010/main" val="29930635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EEFEC5-B1E6-4E1C-BAD5-FB7E174E862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contenido 2">
            <a:extLst>
              <a:ext uri="{FF2B5EF4-FFF2-40B4-BE49-F238E27FC236}">
                <a16:creationId xmlns:a16="http://schemas.microsoft.com/office/drawing/2014/main" id="{9354D7A9-49D7-0F8C-867F-221CDF537B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texto 3">
            <a:extLst>
              <a:ext uri="{FF2B5EF4-FFF2-40B4-BE49-F238E27FC236}">
                <a16:creationId xmlns:a16="http://schemas.microsoft.com/office/drawing/2014/main" id="{1B9953DA-6DB6-AD93-D05F-DA6063CDA0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EF9D645-9036-A29C-8346-860887B0FF69}"/>
              </a:ext>
            </a:extLst>
          </p:cNvPr>
          <p:cNvSpPr>
            <a:spLocks noGrp="1"/>
          </p:cNvSpPr>
          <p:nvPr>
            <p:ph type="dt" sz="half" idx="10"/>
          </p:nvPr>
        </p:nvSpPr>
        <p:spPr/>
        <p:txBody>
          <a:bodyPr/>
          <a:lstStyle/>
          <a:p>
            <a:fld id="{E1C71F17-DE0C-4467-B72A-95594552003C}" type="datetimeFigureOut">
              <a:rPr lang="en-US" smtClean="0"/>
              <a:t>5/26/2023</a:t>
            </a:fld>
            <a:endParaRPr lang="en-US"/>
          </a:p>
        </p:txBody>
      </p:sp>
      <p:sp>
        <p:nvSpPr>
          <p:cNvPr id="6" name="Marcador de pie de página 5">
            <a:extLst>
              <a:ext uri="{FF2B5EF4-FFF2-40B4-BE49-F238E27FC236}">
                <a16:creationId xmlns:a16="http://schemas.microsoft.com/office/drawing/2014/main" id="{EA2A4F87-2D74-3B43-ED0C-1623167AC22E}"/>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a16="http://schemas.microsoft.com/office/drawing/2014/main" id="{1FBA2709-FEA5-9B51-1F87-85D899A6538C}"/>
              </a:ext>
            </a:extLst>
          </p:cNvPr>
          <p:cNvSpPr>
            <a:spLocks noGrp="1"/>
          </p:cNvSpPr>
          <p:nvPr>
            <p:ph type="sldNum" sz="quarter" idx="12"/>
          </p:nvPr>
        </p:nvSpPr>
        <p:spPr/>
        <p:txBody>
          <a:bodyPr/>
          <a:lstStyle/>
          <a:p>
            <a:fld id="{E6AB8C5E-4A13-402E-A7D5-665EF09EE91E}" type="slidenum">
              <a:rPr lang="en-US" smtClean="0"/>
              <a:t>‹Nº›</a:t>
            </a:fld>
            <a:endParaRPr lang="en-US"/>
          </a:p>
        </p:txBody>
      </p:sp>
    </p:spTree>
    <p:extLst>
      <p:ext uri="{BB962C8B-B14F-4D97-AF65-F5344CB8AC3E}">
        <p14:creationId xmlns:p14="http://schemas.microsoft.com/office/powerpoint/2010/main" val="2335608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6A3CA4-EAB2-2062-6111-E1ACC288058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posición de imagen 2">
            <a:extLst>
              <a:ext uri="{FF2B5EF4-FFF2-40B4-BE49-F238E27FC236}">
                <a16:creationId xmlns:a16="http://schemas.microsoft.com/office/drawing/2014/main" id="{88C1AAA7-0E62-EBBF-3000-B1FBF3F4E1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a:extLst>
              <a:ext uri="{FF2B5EF4-FFF2-40B4-BE49-F238E27FC236}">
                <a16:creationId xmlns:a16="http://schemas.microsoft.com/office/drawing/2014/main" id="{8786569C-52FF-8E0B-72A2-B68A6D3201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ADF66BD-B2FF-B986-62E2-AB7F5DC13B7F}"/>
              </a:ext>
            </a:extLst>
          </p:cNvPr>
          <p:cNvSpPr>
            <a:spLocks noGrp="1"/>
          </p:cNvSpPr>
          <p:nvPr>
            <p:ph type="dt" sz="half" idx="10"/>
          </p:nvPr>
        </p:nvSpPr>
        <p:spPr/>
        <p:txBody>
          <a:bodyPr/>
          <a:lstStyle/>
          <a:p>
            <a:fld id="{E1C71F17-DE0C-4467-B72A-95594552003C}" type="datetimeFigureOut">
              <a:rPr lang="en-US" smtClean="0"/>
              <a:t>5/26/2023</a:t>
            </a:fld>
            <a:endParaRPr lang="en-US"/>
          </a:p>
        </p:txBody>
      </p:sp>
      <p:sp>
        <p:nvSpPr>
          <p:cNvPr id="6" name="Marcador de pie de página 5">
            <a:extLst>
              <a:ext uri="{FF2B5EF4-FFF2-40B4-BE49-F238E27FC236}">
                <a16:creationId xmlns:a16="http://schemas.microsoft.com/office/drawing/2014/main" id="{4B42064C-3A84-0274-AA67-00D93DD7F7AF}"/>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a16="http://schemas.microsoft.com/office/drawing/2014/main" id="{2199DC4A-DE69-C022-0F83-C5D8E9A4A945}"/>
              </a:ext>
            </a:extLst>
          </p:cNvPr>
          <p:cNvSpPr>
            <a:spLocks noGrp="1"/>
          </p:cNvSpPr>
          <p:nvPr>
            <p:ph type="sldNum" sz="quarter" idx="12"/>
          </p:nvPr>
        </p:nvSpPr>
        <p:spPr/>
        <p:txBody>
          <a:bodyPr/>
          <a:lstStyle/>
          <a:p>
            <a:fld id="{E6AB8C5E-4A13-402E-A7D5-665EF09EE91E}" type="slidenum">
              <a:rPr lang="en-US" smtClean="0"/>
              <a:t>‹Nº›</a:t>
            </a:fld>
            <a:endParaRPr lang="en-US"/>
          </a:p>
        </p:txBody>
      </p:sp>
    </p:spTree>
    <p:extLst>
      <p:ext uri="{BB962C8B-B14F-4D97-AF65-F5344CB8AC3E}">
        <p14:creationId xmlns:p14="http://schemas.microsoft.com/office/powerpoint/2010/main" val="3570507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3A5F134E-76F2-6DFD-593A-2F40578D14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Marcador de texto 2">
            <a:extLst>
              <a:ext uri="{FF2B5EF4-FFF2-40B4-BE49-F238E27FC236}">
                <a16:creationId xmlns:a16="http://schemas.microsoft.com/office/drawing/2014/main" id="{D01BA2E1-AC1D-CA71-7351-EFCDB437E1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AF48F5A0-EF91-1D2C-B594-DE7691B2A0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C71F17-DE0C-4467-B72A-95594552003C}" type="datetimeFigureOut">
              <a:rPr lang="en-US" smtClean="0"/>
              <a:t>5/26/2023</a:t>
            </a:fld>
            <a:endParaRPr lang="en-US"/>
          </a:p>
        </p:txBody>
      </p:sp>
      <p:sp>
        <p:nvSpPr>
          <p:cNvPr id="5" name="Marcador de pie de página 4">
            <a:extLst>
              <a:ext uri="{FF2B5EF4-FFF2-40B4-BE49-F238E27FC236}">
                <a16:creationId xmlns:a16="http://schemas.microsoft.com/office/drawing/2014/main" id="{3496D99C-B238-7FC6-2217-12D0B5A965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a:extLst>
              <a:ext uri="{FF2B5EF4-FFF2-40B4-BE49-F238E27FC236}">
                <a16:creationId xmlns:a16="http://schemas.microsoft.com/office/drawing/2014/main" id="{6E1EFAE4-0B62-424F-3A24-B03C545CB2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AB8C5E-4A13-402E-A7D5-665EF09EE91E}" type="slidenum">
              <a:rPr lang="en-US" smtClean="0"/>
              <a:t>‹Nº›</a:t>
            </a:fld>
            <a:endParaRPr lang="en-US"/>
          </a:p>
        </p:txBody>
      </p:sp>
    </p:spTree>
    <p:extLst>
      <p:ext uri="{BB962C8B-B14F-4D97-AF65-F5344CB8AC3E}">
        <p14:creationId xmlns:p14="http://schemas.microsoft.com/office/powerpoint/2010/main" val="40834077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1.png"/><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4.png"/><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4.png"/><Relationship Id="rId4" Type="http://schemas.openxmlformats.org/officeDocument/2006/relationships/image" Target="../media/image43.png"/></Relationships>
</file>

<file path=ppt/slides/_rels/slide2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6.png"/></Relationships>
</file>

<file path=ppt/slides/_rels/slide2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9.png"/><Relationship Id="rId4" Type="http://schemas.openxmlformats.org/officeDocument/2006/relationships/image" Target="../media/image48.png"/></Relationships>
</file>

<file path=ppt/slides/_rels/slide2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52.png"/><Relationship Id="rId4" Type="http://schemas.openxmlformats.org/officeDocument/2006/relationships/image" Target="../media/image51.png"/></Relationships>
</file>

<file path=ppt/slides/_rels/slide2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4.png"/></Relationships>
</file>

<file path=ppt/slides/_rels/slide2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6.png"/></Relationships>
</file>

<file path=ppt/slides/_rels/slide2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8.png"/></Relationships>
</file>

<file path=ppt/slides/_rels/slide27.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hyperlink" Target="mailto:modelflows.mf@gmail.com" TargetMode="External"/><Relationship Id="rId7" Type="http://schemas.openxmlformats.org/officeDocument/2006/relationships/image" Target="../media/image60.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9.png"/><Relationship Id="rId5" Type="http://schemas.openxmlformats.org/officeDocument/2006/relationships/hyperlink" Target="github.com/modelflows" TargetMode="External"/><Relationship Id="rId4" Type="http://schemas.openxmlformats.org/officeDocument/2006/relationships/hyperlink" Target="linkedin.com/in/company/modelflows/"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modelflows/ModelFLOWs-app"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C7B84DA2-E984-719B-11F2-0D9415EC6E23}"/>
              </a:ext>
            </a:extLst>
          </p:cNvPr>
          <p:cNvSpPr/>
          <p:nvPr/>
        </p:nvSpPr>
        <p:spPr>
          <a:xfrm>
            <a:off x="0" y="5958348"/>
            <a:ext cx="12192000" cy="899652"/>
          </a:xfrm>
          <a:prstGeom prst="rect">
            <a:avLst/>
          </a:prstGeom>
          <a:solidFill>
            <a:srgbClr val="092240"/>
          </a:solidFill>
          <a:ln>
            <a:solidFill>
              <a:srgbClr val="092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n 5" descr="Logotipo, Icono&#10;&#10;Descripción generada automáticamente">
            <a:extLst>
              <a:ext uri="{FF2B5EF4-FFF2-40B4-BE49-F238E27FC236}">
                <a16:creationId xmlns:a16="http://schemas.microsoft.com/office/drawing/2014/main" id="{F809F38B-28C7-D8CB-9E2A-CE09B6D4CEA0}"/>
              </a:ext>
            </a:extLst>
          </p:cNvPr>
          <p:cNvPicPr>
            <a:picLocks noChangeAspect="1"/>
          </p:cNvPicPr>
          <p:nvPr/>
        </p:nvPicPr>
        <p:blipFill rotWithShape="1">
          <a:blip r:embed="rId2">
            <a:extLst>
              <a:ext uri="{28A0092B-C50C-407E-A947-70E740481C1C}">
                <a14:useLocalDpi xmlns:a14="http://schemas.microsoft.com/office/drawing/2010/main" val="0"/>
              </a:ext>
            </a:extLst>
          </a:blip>
          <a:srcRect l="2931"/>
          <a:stretch/>
        </p:blipFill>
        <p:spPr>
          <a:xfrm>
            <a:off x="428017" y="5958348"/>
            <a:ext cx="1288789" cy="899652"/>
          </a:xfrm>
          <a:prstGeom prst="rect">
            <a:avLst/>
          </a:prstGeom>
        </p:spPr>
      </p:pic>
      <p:sp>
        <p:nvSpPr>
          <p:cNvPr id="2" name="Título 1">
            <a:extLst>
              <a:ext uri="{FF2B5EF4-FFF2-40B4-BE49-F238E27FC236}">
                <a16:creationId xmlns:a16="http://schemas.microsoft.com/office/drawing/2014/main" id="{C5FE8F26-87C2-AC43-EB2D-6A30047D3862}"/>
              </a:ext>
            </a:extLst>
          </p:cNvPr>
          <p:cNvSpPr>
            <a:spLocks noGrp="1"/>
          </p:cNvSpPr>
          <p:nvPr>
            <p:ph type="ctrTitle"/>
          </p:nvPr>
        </p:nvSpPr>
        <p:spPr>
          <a:xfrm>
            <a:off x="1018135" y="597775"/>
            <a:ext cx="10155729" cy="1908312"/>
          </a:xfrm>
        </p:spPr>
        <p:txBody>
          <a:bodyPr>
            <a:normAutofit/>
          </a:bodyPr>
          <a:lstStyle/>
          <a:p>
            <a:pPr>
              <a:lnSpc>
                <a:spcPct val="100000"/>
              </a:lnSpc>
            </a:pPr>
            <a:br>
              <a:rPr lang="en-US" sz="3800" b="1" dirty="0">
                <a:solidFill>
                  <a:srgbClr val="0000FF"/>
                </a:solidFill>
                <a:effectLst/>
                <a:latin typeface="Calibri Light" panose="020F0302020204030204" pitchFamily="34" charset="0"/>
                <a:cs typeface="Calibri Light" panose="020F0302020204030204" pitchFamily="34" charset="0"/>
              </a:rPr>
            </a:br>
            <a:br>
              <a:rPr lang="en-US" sz="3800" dirty="0">
                <a:solidFill>
                  <a:srgbClr val="000000"/>
                </a:solidFill>
                <a:effectLst/>
                <a:latin typeface="Calibri Light" panose="020F0302020204030204" pitchFamily="34" charset="0"/>
                <a:cs typeface="Calibri Light" panose="020F0302020204030204" pitchFamily="34" charset="0"/>
              </a:rPr>
            </a:br>
            <a:r>
              <a:rPr lang="en-US" sz="3800" dirty="0">
                <a:solidFill>
                  <a:srgbClr val="000000"/>
                </a:solidFill>
                <a:effectLst/>
                <a:latin typeface="Calibri Light" panose="020F0302020204030204" pitchFamily="34" charset="0"/>
                <a:cs typeface="Calibri Light" panose="020F0302020204030204" pitchFamily="34" charset="0"/>
              </a:rPr>
              <a:t>Installing and using </a:t>
            </a:r>
            <a:r>
              <a:rPr lang="en-US" sz="3800" dirty="0" err="1">
                <a:solidFill>
                  <a:srgbClr val="000000"/>
                </a:solidFill>
                <a:effectLst/>
                <a:latin typeface="Calibri Light" panose="020F0302020204030204" pitchFamily="34" charset="0"/>
                <a:cs typeface="Calibri Light" panose="020F0302020204030204" pitchFamily="34" charset="0"/>
              </a:rPr>
              <a:t>ModelFLOWs</a:t>
            </a:r>
            <a:r>
              <a:rPr lang="en-US" sz="3800" dirty="0">
                <a:solidFill>
                  <a:srgbClr val="000000"/>
                </a:solidFill>
                <a:effectLst/>
                <a:latin typeface="Calibri Light" panose="020F0302020204030204" pitchFamily="34" charset="0"/>
                <a:cs typeface="Calibri Light" panose="020F0302020204030204" pitchFamily="34" charset="0"/>
              </a:rPr>
              <a:t>-app</a:t>
            </a:r>
            <a:endParaRPr lang="en-GB" sz="3800" dirty="0">
              <a:latin typeface="Calibri Light" panose="020F0302020204030204" pitchFamily="34" charset="0"/>
              <a:cs typeface="Calibri Light" panose="020F0302020204030204" pitchFamily="34" charset="0"/>
            </a:endParaRPr>
          </a:p>
        </p:txBody>
      </p:sp>
      <p:sp>
        <p:nvSpPr>
          <p:cNvPr id="5" name="Rectángulo 4">
            <a:extLst>
              <a:ext uri="{FF2B5EF4-FFF2-40B4-BE49-F238E27FC236}">
                <a16:creationId xmlns:a16="http://schemas.microsoft.com/office/drawing/2014/main" id="{4FA409F4-58E3-996E-416F-11BD6C218CC9}"/>
              </a:ext>
            </a:extLst>
          </p:cNvPr>
          <p:cNvSpPr/>
          <p:nvPr/>
        </p:nvSpPr>
        <p:spPr>
          <a:xfrm>
            <a:off x="0" y="6060332"/>
            <a:ext cx="12192000" cy="797668"/>
          </a:xfrm>
          <a:prstGeom prst="rect">
            <a:avLst/>
          </a:prstGeom>
          <a:solidFill>
            <a:srgbClr val="D39650"/>
          </a:solidFill>
          <a:ln>
            <a:solidFill>
              <a:srgbClr val="D396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ángulo 6">
            <a:extLst>
              <a:ext uri="{FF2B5EF4-FFF2-40B4-BE49-F238E27FC236}">
                <a16:creationId xmlns:a16="http://schemas.microsoft.com/office/drawing/2014/main" id="{8FE741B3-BD47-82FB-F14F-A4FFA4015B50}"/>
              </a:ext>
            </a:extLst>
          </p:cNvPr>
          <p:cNvSpPr/>
          <p:nvPr/>
        </p:nvSpPr>
        <p:spPr>
          <a:xfrm>
            <a:off x="0" y="5715154"/>
            <a:ext cx="12192000" cy="899652"/>
          </a:xfrm>
          <a:prstGeom prst="rect">
            <a:avLst/>
          </a:prstGeom>
          <a:solidFill>
            <a:srgbClr val="092240"/>
          </a:solidFill>
          <a:ln>
            <a:solidFill>
              <a:srgbClr val="092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Imagen 7" descr="Logotipo, Icono&#10;&#10;Descripción generada automáticamente">
            <a:extLst>
              <a:ext uri="{FF2B5EF4-FFF2-40B4-BE49-F238E27FC236}">
                <a16:creationId xmlns:a16="http://schemas.microsoft.com/office/drawing/2014/main" id="{D1D09794-9520-0BFB-A987-A3C92328734E}"/>
              </a:ext>
            </a:extLst>
          </p:cNvPr>
          <p:cNvPicPr>
            <a:picLocks noChangeAspect="1"/>
          </p:cNvPicPr>
          <p:nvPr/>
        </p:nvPicPr>
        <p:blipFill rotWithShape="1">
          <a:blip r:embed="rId2">
            <a:extLst>
              <a:ext uri="{28A0092B-C50C-407E-A947-70E740481C1C}">
                <a14:useLocalDpi xmlns:a14="http://schemas.microsoft.com/office/drawing/2010/main" val="0"/>
              </a:ext>
            </a:extLst>
          </a:blip>
          <a:srcRect l="2931"/>
          <a:stretch/>
        </p:blipFill>
        <p:spPr>
          <a:xfrm>
            <a:off x="428017" y="5715154"/>
            <a:ext cx="1288789" cy="899652"/>
          </a:xfrm>
          <a:prstGeom prst="rect">
            <a:avLst/>
          </a:prstGeom>
        </p:spPr>
      </p:pic>
      <p:sp>
        <p:nvSpPr>
          <p:cNvPr id="9" name="CuadroTexto 8">
            <a:extLst>
              <a:ext uri="{FF2B5EF4-FFF2-40B4-BE49-F238E27FC236}">
                <a16:creationId xmlns:a16="http://schemas.microsoft.com/office/drawing/2014/main" id="{AF31A3CC-8A85-E936-905D-0F212D950C7C}"/>
              </a:ext>
            </a:extLst>
          </p:cNvPr>
          <p:cNvSpPr txBox="1"/>
          <p:nvPr/>
        </p:nvSpPr>
        <p:spPr>
          <a:xfrm>
            <a:off x="167944" y="6607631"/>
            <a:ext cx="2377061" cy="276999"/>
          </a:xfrm>
          <a:prstGeom prst="rect">
            <a:avLst/>
          </a:prstGeom>
          <a:noFill/>
        </p:spPr>
        <p:txBody>
          <a:bodyPr wrap="none" rtlCol="0">
            <a:spAutoFit/>
          </a:bodyPr>
          <a:lstStyle/>
          <a:p>
            <a:r>
              <a:rPr lang="es-ES" sz="1200" b="1" dirty="0">
                <a:solidFill>
                  <a:srgbClr val="092240"/>
                </a:solidFill>
              </a:rPr>
              <a:t>Universidad Politécnica de Madrid</a:t>
            </a:r>
            <a:endParaRPr lang="en-US" sz="1200" b="1" dirty="0">
              <a:solidFill>
                <a:srgbClr val="092240"/>
              </a:solidFill>
            </a:endParaRPr>
          </a:p>
        </p:txBody>
      </p:sp>
      <p:sp>
        <p:nvSpPr>
          <p:cNvPr id="11" name="CuadroTexto 10">
            <a:extLst>
              <a:ext uri="{FF2B5EF4-FFF2-40B4-BE49-F238E27FC236}">
                <a16:creationId xmlns:a16="http://schemas.microsoft.com/office/drawing/2014/main" id="{CD925AEE-3697-49F3-9202-28C7F536F02D}"/>
              </a:ext>
            </a:extLst>
          </p:cNvPr>
          <p:cNvSpPr txBox="1"/>
          <p:nvPr/>
        </p:nvSpPr>
        <p:spPr>
          <a:xfrm>
            <a:off x="4285142" y="795802"/>
            <a:ext cx="3621714" cy="615553"/>
          </a:xfrm>
          <a:prstGeom prst="rect">
            <a:avLst/>
          </a:prstGeom>
          <a:noFill/>
        </p:spPr>
        <p:txBody>
          <a:bodyPr wrap="square">
            <a:spAutoFit/>
          </a:bodyPr>
          <a:lstStyle/>
          <a:p>
            <a:pPr algn="ctr"/>
            <a:r>
              <a:rPr lang="en-US" sz="3400" b="1" dirty="0" err="1">
                <a:solidFill>
                  <a:srgbClr val="0000FF"/>
                </a:solidFill>
                <a:effectLst/>
                <a:latin typeface="Calibri Light" panose="020F0302020204030204" pitchFamily="34" charset="0"/>
                <a:cs typeface="Calibri Light" panose="020F0302020204030204" pitchFamily="34" charset="0"/>
              </a:rPr>
              <a:t>ModelFLOWs</a:t>
            </a:r>
            <a:r>
              <a:rPr lang="en-US" sz="3400" b="1" dirty="0">
                <a:solidFill>
                  <a:srgbClr val="0000FF"/>
                </a:solidFill>
                <a:effectLst/>
                <a:latin typeface="Calibri Light" panose="020F0302020204030204" pitchFamily="34" charset="0"/>
                <a:cs typeface="Calibri Light" panose="020F0302020204030204" pitchFamily="34" charset="0"/>
              </a:rPr>
              <a:t>-app</a:t>
            </a:r>
            <a:endParaRPr lang="es-ES" sz="3400" dirty="0"/>
          </a:p>
        </p:txBody>
      </p:sp>
      <p:pic>
        <p:nvPicPr>
          <p:cNvPr id="14" name="Imagen 13">
            <a:extLst>
              <a:ext uri="{FF2B5EF4-FFF2-40B4-BE49-F238E27FC236}">
                <a16:creationId xmlns:a16="http://schemas.microsoft.com/office/drawing/2014/main" id="{A3385A71-6535-2164-B09A-056A604A0B3E}"/>
              </a:ext>
            </a:extLst>
          </p:cNvPr>
          <p:cNvPicPr>
            <a:picLocks noChangeAspect="1"/>
          </p:cNvPicPr>
          <p:nvPr/>
        </p:nvPicPr>
        <p:blipFill>
          <a:blip r:embed="rId3"/>
          <a:stretch>
            <a:fillRect/>
          </a:stretch>
        </p:blipFill>
        <p:spPr>
          <a:xfrm>
            <a:off x="2686157" y="2749281"/>
            <a:ext cx="6819684" cy="2455086"/>
          </a:xfrm>
          <a:prstGeom prst="rect">
            <a:avLst/>
          </a:prstGeom>
        </p:spPr>
      </p:pic>
    </p:spTree>
    <p:extLst>
      <p:ext uri="{BB962C8B-B14F-4D97-AF65-F5344CB8AC3E}">
        <p14:creationId xmlns:p14="http://schemas.microsoft.com/office/powerpoint/2010/main" val="1647868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C7B84DA2-E984-719B-11F2-0D9415EC6E23}"/>
              </a:ext>
            </a:extLst>
          </p:cNvPr>
          <p:cNvSpPr/>
          <p:nvPr/>
        </p:nvSpPr>
        <p:spPr>
          <a:xfrm>
            <a:off x="0" y="5958348"/>
            <a:ext cx="12192000" cy="899652"/>
          </a:xfrm>
          <a:prstGeom prst="rect">
            <a:avLst/>
          </a:prstGeom>
          <a:solidFill>
            <a:srgbClr val="092240"/>
          </a:solidFill>
          <a:ln>
            <a:solidFill>
              <a:srgbClr val="092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n 5" descr="Logotipo, Icono&#10;&#10;Descripción generada automáticamente">
            <a:extLst>
              <a:ext uri="{FF2B5EF4-FFF2-40B4-BE49-F238E27FC236}">
                <a16:creationId xmlns:a16="http://schemas.microsoft.com/office/drawing/2014/main" id="{F809F38B-28C7-D8CB-9E2A-CE09B6D4CEA0}"/>
              </a:ext>
            </a:extLst>
          </p:cNvPr>
          <p:cNvPicPr>
            <a:picLocks noChangeAspect="1"/>
          </p:cNvPicPr>
          <p:nvPr/>
        </p:nvPicPr>
        <p:blipFill rotWithShape="1">
          <a:blip r:embed="rId2">
            <a:extLst>
              <a:ext uri="{28A0092B-C50C-407E-A947-70E740481C1C}">
                <a14:useLocalDpi xmlns:a14="http://schemas.microsoft.com/office/drawing/2010/main" val="0"/>
              </a:ext>
            </a:extLst>
          </a:blip>
          <a:srcRect l="2931"/>
          <a:stretch/>
        </p:blipFill>
        <p:spPr>
          <a:xfrm>
            <a:off x="428017" y="5958348"/>
            <a:ext cx="1288789" cy="899652"/>
          </a:xfrm>
          <a:prstGeom prst="rect">
            <a:avLst/>
          </a:prstGeom>
        </p:spPr>
      </p:pic>
      <p:sp>
        <p:nvSpPr>
          <p:cNvPr id="3" name="Título 1">
            <a:extLst>
              <a:ext uri="{FF2B5EF4-FFF2-40B4-BE49-F238E27FC236}">
                <a16:creationId xmlns:a16="http://schemas.microsoft.com/office/drawing/2014/main" id="{17CFE290-8162-7EB8-0CA9-F3302D473FCC}"/>
              </a:ext>
            </a:extLst>
          </p:cNvPr>
          <p:cNvSpPr txBox="1">
            <a:spLocks/>
          </p:cNvSpPr>
          <p:nvPr/>
        </p:nvSpPr>
        <p:spPr>
          <a:xfrm>
            <a:off x="894519" y="-136021"/>
            <a:ext cx="10402960" cy="1143000"/>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4000" dirty="0"/>
              <a:t>Using </a:t>
            </a:r>
            <a:r>
              <a:rPr lang="en-GB" sz="4000" dirty="0" err="1"/>
              <a:t>ModelFLOWs</a:t>
            </a:r>
            <a:r>
              <a:rPr lang="en-GB" sz="4000" dirty="0"/>
              <a:t>-app</a:t>
            </a:r>
          </a:p>
        </p:txBody>
      </p:sp>
      <p:sp>
        <p:nvSpPr>
          <p:cNvPr id="2" name="Rectángulo 1">
            <a:extLst>
              <a:ext uri="{FF2B5EF4-FFF2-40B4-BE49-F238E27FC236}">
                <a16:creationId xmlns:a16="http://schemas.microsoft.com/office/drawing/2014/main" id="{6E001DF6-B9CE-69D6-BEBE-D9AE7F18388E}"/>
              </a:ext>
            </a:extLst>
          </p:cNvPr>
          <p:cNvSpPr/>
          <p:nvPr/>
        </p:nvSpPr>
        <p:spPr>
          <a:xfrm>
            <a:off x="0" y="6060332"/>
            <a:ext cx="12192000" cy="797668"/>
          </a:xfrm>
          <a:prstGeom prst="rect">
            <a:avLst/>
          </a:prstGeom>
          <a:solidFill>
            <a:srgbClr val="D39650"/>
          </a:solidFill>
          <a:ln>
            <a:solidFill>
              <a:srgbClr val="D396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ángulo 25">
            <a:extLst>
              <a:ext uri="{FF2B5EF4-FFF2-40B4-BE49-F238E27FC236}">
                <a16:creationId xmlns:a16="http://schemas.microsoft.com/office/drawing/2014/main" id="{EE3D4D20-5A75-32A9-B3AC-A9C28BCABDBD}"/>
              </a:ext>
            </a:extLst>
          </p:cNvPr>
          <p:cNvSpPr/>
          <p:nvPr/>
        </p:nvSpPr>
        <p:spPr>
          <a:xfrm>
            <a:off x="0" y="5715154"/>
            <a:ext cx="12192000" cy="899652"/>
          </a:xfrm>
          <a:prstGeom prst="rect">
            <a:avLst/>
          </a:prstGeom>
          <a:solidFill>
            <a:srgbClr val="092240"/>
          </a:solidFill>
          <a:ln>
            <a:solidFill>
              <a:srgbClr val="092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Imagen 26" descr="Logotipo, Icono&#10;&#10;Descripción generada automáticamente">
            <a:extLst>
              <a:ext uri="{FF2B5EF4-FFF2-40B4-BE49-F238E27FC236}">
                <a16:creationId xmlns:a16="http://schemas.microsoft.com/office/drawing/2014/main" id="{4C796DE7-2A04-A602-11AE-C02405B2761C}"/>
              </a:ext>
            </a:extLst>
          </p:cNvPr>
          <p:cNvPicPr>
            <a:picLocks noChangeAspect="1"/>
          </p:cNvPicPr>
          <p:nvPr/>
        </p:nvPicPr>
        <p:blipFill rotWithShape="1">
          <a:blip r:embed="rId2">
            <a:extLst>
              <a:ext uri="{28A0092B-C50C-407E-A947-70E740481C1C}">
                <a14:useLocalDpi xmlns:a14="http://schemas.microsoft.com/office/drawing/2010/main" val="0"/>
              </a:ext>
            </a:extLst>
          </a:blip>
          <a:srcRect l="2931"/>
          <a:stretch/>
        </p:blipFill>
        <p:spPr>
          <a:xfrm>
            <a:off x="428017" y="5715154"/>
            <a:ext cx="1288789" cy="899652"/>
          </a:xfrm>
          <a:prstGeom prst="rect">
            <a:avLst/>
          </a:prstGeom>
        </p:spPr>
      </p:pic>
      <p:sp>
        <p:nvSpPr>
          <p:cNvPr id="28" name="CuadroTexto 27">
            <a:extLst>
              <a:ext uri="{FF2B5EF4-FFF2-40B4-BE49-F238E27FC236}">
                <a16:creationId xmlns:a16="http://schemas.microsoft.com/office/drawing/2014/main" id="{CB6C675D-6D1E-F6EC-4234-363A310EEFE9}"/>
              </a:ext>
            </a:extLst>
          </p:cNvPr>
          <p:cNvSpPr txBox="1"/>
          <p:nvPr/>
        </p:nvSpPr>
        <p:spPr>
          <a:xfrm>
            <a:off x="167944" y="6607631"/>
            <a:ext cx="2377061" cy="276999"/>
          </a:xfrm>
          <a:prstGeom prst="rect">
            <a:avLst/>
          </a:prstGeom>
          <a:noFill/>
        </p:spPr>
        <p:txBody>
          <a:bodyPr wrap="none" rtlCol="0">
            <a:spAutoFit/>
          </a:bodyPr>
          <a:lstStyle/>
          <a:p>
            <a:r>
              <a:rPr lang="es-ES" sz="1200" b="1" dirty="0">
                <a:solidFill>
                  <a:srgbClr val="092240"/>
                </a:solidFill>
              </a:rPr>
              <a:t>Universidad Politécnica de Madrid</a:t>
            </a:r>
            <a:endParaRPr lang="en-US" sz="1200" b="1" dirty="0">
              <a:solidFill>
                <a:srgbClr val="092240"/>
              </a:solidFill>
            </a:endParaRPr>
          </a:p>
        </p:txBody>
      </p:sp>
      <p:sp>
        <p:nvSpPr>
          <p:cNvPr id="30" name="CuadroTexto 29">
            <a:extLst>
              <a:ext uri="{FF2B5EF4-FFF2-40B4-BE49-F238E27FC236}">
                <a16:creationId xmlns:a16="http://schemas.microsoft.com/office/drawing/2014/main" id="{E7D67736-6A5F-8E25-778E-464E8F101CDD}"/>
              </a:ext>
            </a:extLst>
          </p:cNvPr>
          <p:cNvSpPr txBox="1"/>
          <p:nvPr/>
        </p:nvSpPr>
        <p:spPr>
          <a:xfrm>
            <a:off x="676160" y="1274652"/>
            <a:ext cx="5598031" cy="1477328"/>
          </a:xfrm>
          <a:prstGeom prst="rect">
            <a:avLst/>
          </a:prstGeom>
          <a:noFill/>
        </p:spPr>
        <p:txBody>
          <a:bodyPr wrap="square" rtlCol="0">
            <a:spAutoFit/>
          </a:bodyPr>
          <a:lstStyle/>
          <a:p>
            <a:pPr algn="just"/>
            <a:r>
              <a:rPr lang="en-GB" b="1" dirty="0"/>
              <a:t>Databases</a:t>
            </a:r>
          </a:p>
          <a:p>
            <a:pPr algn="just"/>
            <a:endParaRPr lang="en-GB" b="1" dirty="0"/>
          </a:p>
          <a:p>
            <a:pPr algn="just"/>
            <a:r>
              <a:rPr lang="en-GB" dirty="0"/>
              <a:t>The following databases are provided:</a:t>
            </a:r>
          </a:p>
          <a:p>
            <a:pPr algn="just"/>
            <a:endParaRPr lang="en-GB" dirty="0"/>
          </a:p>
          <a:p>
            <a:r>
              <a:rPr lang="en-GB" dirty="0"/>
              <a:t>1.1) </a:t>
            </a:r>
            <a:r>
              <a:rPr lang="en-GB" i="1" dirty="0"/>
              <a:t>Tensor_cylinder_Re100.mat </a:t>
            </a:r>
            <a:r>
              <a:rPr lang="en-GB" b="1" dirty="0"/>
              <a:t>(used in most modules)</a:t>
            </a:r>
          </a:p>
        </p:txBody>
      </p:sp>
      <p:sp>
        <p:nvSpPr>
          <p:cNvPr id="5" name="CuadroTexto 4">
            <a:extLst>
              <a:ext uri="{FF2B5EF4-FFF2-40B4-BE49-F238E27FC236}">
                <a16:creationId xmlns:a16="http://schemas.microsoft.com/office/drawing/2014/main" id="{76DB23D5-4D89-EB7E-44AC-C38149D5D034}"/>
              </a:ext>
            </a:extLst>
          </p:cNvPr>
          <p:cNvSpPr txBox="1"/>
          <p:nvPr/>
        </p:nvSpPr>
        <p:spPr>
          <a:xfrm>
            <a:off x="6799385" y="2368359"/>
            <a:ext cx="5106573" cy="369332"/>
          </a:xfrm>
          <a:prstGeom prst="rect">
            <a:avLst/>
          </a:prstGeom>
          <a:noFill/>
        </p:spPr>
        <p:txBody>
          <a:bodyPr wrap="square" rtlCol="0">
            <a:spAutoFit/>
          </a:bodyPr>
          <a:lstStyle/>
          <a:p>
            <a:pPr algn="just"/>
            <a:r>
              <a:rPr lang="en-GB" dirty="0"/>
              <a:t>1.2) </a:t>
            </a:r>
            <a:r>
              <a:rPr lang="en-GB" i="1" dirty="0"/>
              <a:t>DS_30_Tensor_cylinder_Re100.mat</a:t>
            </a:r>
          </a:p>
        </p:txBody>
      </p:sp>
      <p:pic>
        <p:nvPicPr>
          <p:cNvPr id="8" name="Imagen 7">
            <a:extLst>
              <a:ext uri="{FF2B5EF4-FFF2-40B4-BE49-F238E27FC236}">
                <a16:creationId xmlns:a16="http://schemas.microsoft.com/office/drawing/2014/main" id="{E69B2B7B-3B95-2B6E-8965-FEDF5A1D620B}"/>
              </a:ext>
            </a:extLst>
          </p:cNvPr>
          <p:cNvPicPr>
            <a:picLocks noChangeAspect="1"/>
          </p:cNvPicPr>
          <p:nvPr/>
        </p:nvPicPr>
        <p:blipFill>
          <a:blip r:embed="rId3"/>
          <a:stretch>
            <a:fillRect/>
          </a:stretch>
        </p:blipFill>
        <p:spPr>
          <a:xfrm>
            <a:off x="599307" y="2737691"/>
            <a:ext cx="5496692" cy="2810267"/>
          </a:xfrm>
          <a:prstGeom prst="rect">
            <a:avLst/>
          </a:prstGeom>
        </p:spPr>
      </p:pic>
      <p:pic>
        <p:nvPicPr>
          <p:cNvPr id="10" name="Imagen 9">
            <a:extLst>
              <a:ext uri="{FF2B5EF4-FFF2-40B4-BE49-F238E27FC236}">
                <a16:creationId xmlns:a16="http://schemas.microsoft.com/office/drawing/2014/main" id="{FB39749F-80DB-AAA3-F532-4A0E416A14CF}"/>
              </a:ext>
            </a:extLst>
          </p:cNvPr>
          <p:cNvPicPr>
            <a:picLocks noChangeAspect="1"/>
          </p:cNvPicPr>
          <p:nvPr/>
        </p:nvPicPr>
        <p:blipFill>
          <a:blip r:embed="rId4"/>
          <a:stretch>
            <a:fillRect/>
          </a:stretch>
        </p:blipFill>
        <p:spPr>
          <a:xfrm>
            <a:off x="6409266" y="2751980"/>
            <a:ext cx="5496692" cy="2781688"/>
          </a:xfrm>
          <a:prstGeom prst="rect">
            <a:avLst/>
          </a:prstGeom>
        </p:spPr>
      </p:pic>
    </p:spTree>
    <p:extLst>
      <p:ext uri="{BB962C8B-B14F-4D97-AF65-F5344CB8AC3E}">
        <p14:creationId xmlns:p14="http://schemas.microsoft.com/office/powerpoint/2010/main" val="3584148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C7B84DA2-E984-719B-11F2-0D9415EC6E23}"/>
              </a:ext>
            </a:extLst>
          </p:cNvPr>
          <p:cNvSpPr/>
          <p:nvPr/>
        </p:nvSpPr>
        <p:spPr>
          <a:xfrm>
            <a:off x="0" y="5958348"/>
            <a:ext cx="12192000" cy="899652"/>
          </a:xfrm>
          <a:prstGeom prst="rect">
            <a:avLst/>
          </a:prstGeom>
          <a:solidFill>
            <a:srgbClr val="092240"/>
          </a:solidFill>
          <a:ln>
            <a:solidFill>
              <a:srgbClr val="092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n 5" descr="Logotipo, Icono&#10;&#10;Descripción generada automáticamente">
            <a:extLst>
              <a:ext uri="{FF2B5EF4-FFF2-40B4-BE49-F238E27FC236}">
                <a16:creationId xmlns:a16="http://schemas.microsoft.com/office/drawing/2014/main" id="{F809F38B-28C7-D8CB-9E2A-CE09B6D4CEA0}"/>
              </a:ext>
            </a:extLst>
          </p:cNvPr>
          <p:cNvPicPr>
            <a:picLocks noChangeAspect="1"/>
          </p:cNvPicPr>
          <p:nvPr/>
        </p:nvPicPr>
        <p:blipFill rotWithShape="1">
          <a:blip r:embed="rId2">
            <a:extLst>
              <a:ext uri="{28A0092B-C50C-407E-A947-70E740481C1C}">
                <a14:useLocalDpi xmlns:a14="http://schemas.microsoft.com/office/drawing/2010/main" val="0"/>
              </a:ext>
            </a:extLst>
          </a:blip>
          <a:srcRect l="2931"/>
          <a:stretch/>
        </p:blipFill>
        <p:spPr>
          <a:xfrm>
            <a:off x="428017" y="5958348"/>
            <a:ext cx="1288789" cy="899652"/>
          </a:xfrm>
          <a:prstGeom prst="rect">
            <a:avLst/>
          </a:prstGeom>
        </p:spPr>
      </p:pic>
      <p:sp>
        <p:nvSpPr>
          <p:cNvPr id="3" name="Título 1">
            <a:extLst>
              <a:ext uri="{FF2B5EF4-FFF2-40B4-BE49-F238E27FC236}">
                <a16:creationId xmlns:a16="http://schemas.microsoft.com/office/drawing/2014/main" id="{17CFE290-8162-7EB8-0CA9-F3302D473FCC}"/>
              </a:ext>
            </a:extLst>
          </p:cNvPr>
          <p:cNvSpPr txBox="1">
            <a:spLocks/>
          </p:cNvSpPr>
          <p:nvPr/>
        </p:nvSpPr>
        <p:spPr>
          <a:xfrm>
            <a:off x="894519" y="-136021"/>
            <a:ext cx="10402960" cy="1143000"/>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4000" dirty="0"/>
              <a:t>Using </a:t>
            </a:r>
            <a:r>
              <a:rPr lang="en-GB" sz="4000" dirty="0" err="1"/>
              <a:t>ModelFLOWs</a:t>
            </a:r>
            <a:r>
              <a:rPr lang="en-GB" sz="4000" dirty="0"/>
              <a:t>-app</a:t>
            </a:r>
          </a:p>
        </p:txBody>
      </p:sp>
      <p:sp>
        <p:nvSpPr>
          <p:cNvPr id="2" name="Rectángulo 1">
            <a:extLst>
              <a:ext uri="{FF2B5EF4-FFF2-40B4-BE49-F238E27FC236}">
                <a16:creationId xmlns:a16="http://schemas.microsoft.com/office/drawing/2014/main" id="{6E001DF6-B9CE-69D6-BEBE-D9AE7F18388E}"/>
              </a:ext>
            </a:extLst>
          </p:cNvPr>
          <p:cNvSpPr/>
          <p:nvPr/>
        </p:nvSpPr>
        <p:spPr>
          <a:xfrm>
            <a:off x="0" y="6060332"/>
            <a:ext cx="12192000" cy="797668"/>
          </a:xfrm>
          <a:prstGeom prst="rect">
            <a:avLst/>
          </a:prstGeom>
          <a:solidFill>
            <a:srgbClr val="D39650"/>
          </a:solidFill>
          <a:ln>
            <a:solidFill>
              <a:srgbClr val="D396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ángulo 25">
            <a:extLst>
              <a:ext uri="{FF2B5EF4-FFF2-40B4-BE49-F238E27FC236}">
                <a16:creationId xmlns:a16="http://schemas.microsoft.com/office/drawing/2014/main" id="{EE3D4D20-5A75-32A9-B3AC-A9C28BCABDBD}"/>
              </a:ext>
            </a:extLst>
          </p:cNvPr>
          <p:cNvSpPr/>
          <p:nvPr/>
        </p:nvSpPr>
        <p:spPr>
          <a:xfrm>
            <a:off x="0" y="5715154"/>
            <a:ext cx="12192000" cy="899652"/>
          </a:xfrm>
          <a:prstGeom prst="rect">
            <a:avLst/>
          </a:prstGeom>
          <a:solidFill>
            <a:srgbClr val="092240"/>
          </a:solidFill>
          <a:ln>
            <a:solidFill>
              <a:srgbClr val="092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Imagen 26" descr="Logotipo, Icono&#10;&#10;Descripción generada automáticamente">
            <a:extLst>
              <a:ext uri="{FF2B5EF4-FFF2-40B4-BE49-F238E27FC236}">
                <a16:creationId xmlns:a16="http://schemas.microsoft.com/office/drawing/2014/main" id="{4C796DE7-2A04-A602-11AE-C02405B2761C}"/>
              </a:ext>
            </a:extLst>
          </p:cNvPr>
          <p:cNvPicPr>
            <a:picLocks noChangeAspect="1"/>
          </p:cNvPicPr>
          <p:nvPr/>
        </p:nvPicPr>
        <p:blipFill rotWithShape="1">
          <a:blip r:embed="rId2">
            <a:extLst>
              <a:ext uri="{28A0092B-C50C-407E-A947-70E740481C1C}">
                <a14:useLocalDpi xmlns:a14="http://schemas.microsoft.com/office/drawing/2010/main" val="0"/>
              </a:ext>
            </a:extLst>
          </a:blip>
          <a:srcRect l="2931"/>
          <a:stretch/>
        </p:blipFill>
        <p:spPr>
          <a:xfrm>
            <a:off x="428017" y="5715154"/>
            <a:ext cx="1288789" cy="899652"/>
          </a:xfrm>
          <a:prstGeom prst="rect">
            <a:avLst/>
          </a:prstGeom>
        </p:spPr>
      </p:pic>
      <p:sp>
        <p:nvSpPr>
          <p:cNvPr id="28" name="CuadroTexto 27">
            <a:extLst>
              <a:ext uri="{FF2B5EF4-FFF2-40B4-BE49-F238E27FC236}">
                <a16:creationId xmlns:a16="http://schemas.microsoft.com/office/drawing/2014/main" id="{CB6C675D-6D1E-F6EC-4234-363A310EEFE9}"/>
              </a:ext>
            </a:extLst>
          </p:cNvPr>
          <p:cNvSpPr txBox="1"/>
          <p:nvPr/>
        </p:nvSpPr>
        <p:spPr>
          <a:xfrm>
            <a:off x="167944" y="6607631"/>
            <a:ext cx="2377061" cy="276999"/>
          </a:xfrm>
          <a:prstGeom prst="rect">
            <a:avLst/>
          </a:prstGeom>
          <a:noFill/>
        </p:spPr>
        <p:txBody>
          <a:bodyPr wrap="none" rtlCol="0">
            <a:spAutoFit/>
          </a:bodyPr>
          <a:lstStyle/>
          <a:p>
            <a:r>
              <a:rPr lang="es-ES" sz="1200" b="1" dirty="0">
                <a:solidFill>
                  <a:srgbClr val="092240"/>
                </a:solidFill>
              </a:rPr>
              <a:t>Universidad Politécnica de Madrid</a:t>
            </a:r>
            <a:endParaRPr lang="en-US" sz="1200" b="1" dirty="0">
              <a:solidFill>
                <a:srgbClr val="092240"/>
              </a:solidFill>
            </a:endParaRPr>
          </a:p>
        </p:txBody>
      </p:sp>
      <p:sp>
        <p:nvSpPr>
          <p:cNvPr id="30" name="CuadroTexto 29">
            <a:extLst>
              <a:ext uri="{FF2B5EF4-FFF2-40B4-BE49-F238E27FC236}">
                <a16:creationId xmlns:a16="http://schemas.microsoft.com/office/drawing/2014/main" id="{E7D67736-6A5F-8E25-778E-464E8F101CDD}"/>
              </a:ext>
            </a:extLst>
          </p:cNvPr>
          <p:cNvSpPr txBox="1"/>
          <p:nvPr/>
        </p:nvSpPr>
        <p:spPr>
          <a:xfrm>
            <a:off x="989427" y="1271073"/>
            <a:ext cx="5106573" cy="369332"/>
          </a:xfrm>
          <a:prstGeom prst="rect">
            <a:avLst/>
          </a:prstGeom>
          <a:noFill/>
        </p:spPr>
        <p:txBody>
          <a:bodyPr wrap="square" rtlCol="0">
            <a:spAutoFit/>
          </a:bodyPr>
          <a:lstStyle/>
          <a:p>
            <a:pPr algn="ctr"/>
            <a:r>
              <a:rPr lang="en-GB" dirty="0"/>
              <a:t>1.3) </a:t>
            </a:r>
            <a:r>
              <a:rPr lang="en-GB" i="1" dirty="0"/>
              <a:t>Gappy_Tensor_cylinder_Re100.mat</a:t>
            </a:r>
          </a:p>
        </p:txBody>
      </p:sp>
      <p:sp>
        <p:nvSpPr>
          <p:cNvPr id="5" name="CuadroTexto 4">
            <a:extLst>
              <a:ext uri="{FF2B5EF4-FFF2-40B4-BE49-F238E27FC236}">
                <a16:creationId xmlns:a16="http://schemas.microsoft.com/office/drawing/2014/main" id="{76DB23D5-4D89-EB7E-44AC-C38149D5D034}"/>
              </a:ext>
            </a:extLst>
          </p:cNvPr>
          <p:cNvSpPr txBox="1"/>
          <p:nvPr/>
        </p:nvSpPr>
        <p:spPr>
          <a:xfrm>
            <a:off x="6190906" y="1290121"/>
            <a:ext cx="5106573" cy="369332"/>
          </a:xfrm>
          <a:prstGeom prst="rect">
            <a:avLst/>
          </a:prstGeom>
          <a:noFill/>
        </p:spPr>
        <p:txBody>
          <a:bodyPr wrap="square" rtlCol="0">
            <a:spAutoFit/>
          </a:bodyPr>
          <a:lstStyle/>
          <a:p>
            <a:pPr algn="ctr"/>
            <a:r>
              <a:rPr lang="en-GB" dirty="0"/>
              <a:t>2.1) </a:t>
            </a:r>
            <a:r>
              <a:rPr lang="en-GB" i="1" dirty="0" err="1"/>
              <a:t>Tensor.pkl</a:t>
            </a:r>
            <a:endParaRPr lang="en-GB" i="1" dirty="0"/>
          </a:p>
        </p:txBody>
      </p:sp>
      <p:pic>
        <p:nvPicPr>
          <p:cNvPr id="9" name="Imagen 8">
            <a:extLst>
              <a:ext uri="{FF2B5EF4-FFF2-40B4-BE49-F238E27FC236}">
                <a16:creationId xmlns:a16="http://schemas.microsoft.com/office/drawing/2014/main" id="{3E8DE6E3-60FC-9629-0331-0A8C6EE6F3FF}"/>
              </a:ext>
            </a:extLst>
          </p:cNvPr>
          <p:cNvPicPr>
            <a:picLocks noChangeAspect="1"/>
          </p:cNvPicPr>
          <p:nvPr/>
        </p:nvPicPr>
        <p:blipFill>
          <a:blip r:embed="rId3"/>
          <a:stretch>
            <a:fillRect/>
          </a:stretch>
        </p:blipFill>
        <p:spPr>
          <a:xfrm>
            <a:off x="428017" y="1904499"/>
            <a:ext cx="5698363" cy="2854119"/>
          </a:xfrm>
          <a:prstGeom prst="rect">
            <a:avLst/>
          </a:prstGeom>
        </p:spPr>
      </p:pic>
      <p:pic>
        <p:nvPicPr>
          <p:cNvPr id="12" name="Imagen 11">
            <a:extLst>
              <a:ext uri="{FF2B5EF4-FFF2-40B4-BE49-F238E27FC236}">
                <a16:creationId xmlns:a16="http://schemas.microsoft.com/office/drawing/2014/main" id="{EE37B22E-2294-5B01-2F24-3F2AC60088B4}"/>
              </a:ext>
            </a:extLst>
          </p:cNvPr>
          <p:cNvPicPr>
            <a:picLocks noChangeAspect="1"/>
          </p:cNvPicPr>
          <p:nvPr/>
        </p:nvPicPr>
        <p:blipFill>
          <a:blip r:embed="rId4"/>
          <a:stretch>
            <a:fillRect/>
          </a:stretch>
        </p:blipFill>
        <p:spPr>
          <a:xfrm>
            <a:off x="6359718" y="1902647"/>
            <a:ext cx="5525271" cy="2762636"/>
          </a:xfrm>
          <a:prstGeom prst="rect">
            <a:avLst/>
          </a:prstGeom>
        </p:spPr>
      </p:pic>
    </p:spTree>
    <p:extLst>
      <p:ext uri="{BB962C8B-B14F-4D97-AF65-F5344CB8AC3E}">
        <p14:creationId xmlns:p14="http://schemas.microsoft.com/office/powerpoint/2010/main" val="2400630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C7B84DA2-E984-719B-11F2-0D9415EC6E23}"/>
              </a:ext>
            </a:extLst>
          </p:cNvPr>
          <p:cNvSpPr/>
          <p:nvPr/>
        </p:nvSpPr>
        <p:spPr>
          <a:xfrm>
            <a:off x="0" y="5958348"/>
            <a:ext cx="12192000" cy="899652"/>
          </a:xfrm>
          <a:prstGeom prst="rect">
            <a:avLst/>
          </a:prstGeom>
          <a:solidFill>
            <a:srgbClr val="092240"/>
          </a:solidFill>
          <a:ln>
            <a:solidFill>
              <a:srgbClr val="092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n 5" descr="Logotipo, Icono&#10;&#10;Descripción generada automáticamente">
            <a:extLst>
              <a:ext uri="{FF2B5EF4-FFF2-40B4-BE49-F238E27FC236}">
                <a16:creationId xmlns:a16="http://schemas.microsoft.com/office/drawing/2014/main" id="{F809F38B-28C7-D8CB-9E2A-CE09B6D4CEA0}"/>
              </a:ext>
            </a:extLst>
          </p:cNvPr>
          <p:cNvPicPr>
            <a:picLocks noChangeAspect="1"/>
          </p:cNvPicPr>
          <p:nvPr/>
        </p:nvPicPr>
        <p:blipFill rotWithShape="1">
          <a:blip r:embed="rId2">
            <a:extLst>
              <a:ext uri="{28A0092B-C50C-407E-A947-70E740481C1C}">
                <a14:useLocalDpi xmlns:a14="http://schemas.microsoft.com/office/drawing/2010/main" val="0"/>
              </a:ext>
            </a:extLst>
          </a:blip>
          <a:srcRect l="2931"/>
          <a:stretch/>
        </p:blipFill>
        <p:spPr>
          <a:xfrm>
            <a:off x="428017" y="5958348"/>
            <a:ext cx="1288789" cy="899652"/>
          </a:xfrm>
          <a:prstGeom prst="rect">
            <a:avLst/>
          </a:prstGeom>
        </p:spPr>
      </p:pic>
      <p:sp>
        <p:nvSpPr>
          <p:cNvPr id="3" name="Título 1">
            <a:extLst>
              <a:ext uri="{FF2B5EF4-FFF2-40B4-BE49-F238E27FC236}">
                <a16:creationId xmlns:a16="http://schemas.microsoft.com/office/drawing/2014/main" id="{17CFE290-8162-7EB8-0CA9-F3302D473FCC}"/>
              </a:ext>
            </a:extLst>
          </p:cNvPr>
          <p:cNvSpPr txBox="1">
            <a:spLocks/>
          </p:cNvSpPr>
          <p:nvPr/>
        </p:nvSpPr>
        <p:spPr>
          <a:xfrm>
            <a:off x="894519" y="-136021"/>
            <a:ext cx="10402960" cy="1143000"/>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4000" dirty="0"/>
              <a:t>Using </a:t>
            </a:r>
            <a:r>
              <a:rPr lang="en-GB" sz="4000" dirty="0" err="1"/>
              <a:t>ModelFLOWs</a:t>
            </a:r>
            <a:r>
              <a:rPr lang="en-GB" sz="4000" dirty="0"/>
              <a:t>-app</a:t>
            </a:r>
          </a:p>
        </p:txBody>
      </p:sp>
      <p:sp>
        <p:nvSpPr>
          <p:cNvPr id="2" name="Rectángulo 1">
            <a:extLst>
              <a:ext uri="{FF2B5EF4-FFF2-40B4-BE49-F238E27FC236}">
                <a16:creationId xmlns:a16="http://schemas.microsoft.com/office/drawing/2014/main" id="{6E001DF6-B9CE-69D6-BEBE-D9AE7F18388E}"/>
              </a:ext>
            </a:extLst>
          </p:cNvPr>
          <p:cNvSpPr/>
          <p:nvPr/>
        </p:nvSpPr>
        <p:spPr>
          <a:xfrm>
            <a:off x="0" y="6060332"/>
            <a:ext cx="12192000" cy="797668"/>
          </a:xfrm>
          <a:prstGeom prst="rect">
            <a:avLst/>
          </a:prstGeom>
          <a:solidFill>
            <a:srgbClr val="D39650"/>
          </a:solidFill>
          <a:ln>
            <a:solidFill>
              <a:srgbClr val="D396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ángulo 25">
            <a:extLst>
              <a:ext uri="{FF2B5EF4-FFF2-40B4-BE49-F238E27FC236}">
                <a16:creationId xmlns:a16="http://schemas.microsoft.com/office/drawing/2014/main" id="{EE3D4D20-5A75-32A9-B3AC-A9C28BCABDBD}"/>
              </a:ext>
            </a:extLst>
          </p:cNvPr>
          <p:cNvSpPr/>
          <p:nvPr/>
        </p:nvSpPr>
        <p:spPr>
          <a:xfrm>
            <a:off x="0" y="5715154"/>
            <a:ext cx="12192000" cy="899652"/>
          </a:xfrm>
          <a:prstGeom prst="rect">
            <a:avLst/>
          </a:prstGeom>
          <a:solidFill>
            <a:srgbClr val="092240"/>
          </a:solidFill>
          <a:ln>
            <a:solidFill>
              <a:srgbClr val="092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Imagen 26" descr="Logotipo, Icono&#10;&#10;Descripción generada automáticamente">
            <a:extLst>
              <a:ext uri="{FF2B5EF4-FFF2-40B4-BE49-F238E27FC236}">
                <a16:creationId xmlns:a16="http://schemas.microsoft.com/office/drawing/2014/main" id="{4C796DE7-2A04-A602-11AE-C02405B2761C}"/>
              </a:ext>
            </a:extLst>
          </p:cNvPr>
          <p:cNvPicPr>
            <a:picLocks noChangeAspect="1"/>
          </p:cNvPicPr>
          <p:nvPr/>
        </p:nvPicPr>
        <p:blipFill rotWithShape="1">
          <a:blip r:embed="rId2">
            <a:extLst>
              <a:ext uri="{28A0092B-C50C-407E-A947-70E740481C1C}">
                <a14:useLocalDpi xmlns:a14="http://schemas.microsoft.com/office/drawing/2010/main" val="0"/>
              </a:ext>
            </a:extLst>
          </a:blip>
          <a:srcRect l="2931"/>
          <a:stretch/>
        </p:blipFill>
        <p:spPr>
          <a:xfrm>
            <a:off x="428017" y="5715154"/>
            <a:ext cx="1288789" cy="899652"/>
          </a:xfrm>
          <a:prstGeom prst="rect">
            <a:avLst/>
          </a:prstGeom>
        </p:spPr>
      </p:pic>
      <p:sp>
        <p:nvSpPr>
          <p:cNvPr id="28" name="CuadroTexto 27">
            <a:extLst>
              <a:ext uri="{FF2B5EF4-FFF2-40B4-BE49-F238E27FC236}">
                <a16:creationId xmlns:a16="http://schemas.microsoft.com/office/drawing/2014/main" id="{CB6C675D-6D1E-F6EC-4234-363A310EEFE9}"/>
              </a:ext>
            </a:extLst>
          </p:cNvPr>
          <p:cNvSpPr txBox="1"/>
          <p:nvPr/>
        </p:nvSpPr>
        <p:spPr>
          <a:xfrm>
            <a:off x="167944" y="6607631"/>
            <a:ext cx="2377061" cy="276999"/>
          </a:xfrm>
          <a:prstGeom prst="rect">
            <a:avLst/>
          </a:prstGeom>
          <a:noFill/>
        </p:spPr>
        <p:txBody>
          <a:bodyPr wrap="none" rtlCol="0">
            <a:spAutoFit/>
          </a:bodyPr>
          <a:lstStyle/>
          <a:p>
            <a:r>
              <a:rPr lang="es-ES" sz="1200" b="1" dirty="0">
                <a:solidFill>
                  <a:srgbClr val="092240"/>
                </a:solidFill>
              </a:rPr>
              <a:t>Universidad Politécnica de Madrid</a:t>
            </a:r>
            <a:endParaRPr lang="en-US" sz="1200" b="1" dirty="0">
              <a:solidFill>
                <a:srgbClr val="092240"/>
              </a:solidFill>
            </a:endParaRPr>
          </a:p>
        </p:txBody>
      </p:sp>
      <p:sp>
        <p:nvSpPr>
          <p:cNvPr id="30" name="CuadroTexto 29">
            <a:extLst>
              <a:ext uri="{FF2B5EF4-FFF2-40B4-BE49-F238E27FC236}">
                <a16:creationId xmlns:a16="http://schemas.microsoft.com/office/drawing/2014/main" id="{E7D67736-6A5F-8E25-778E-464E8F101CDD}"/>
              </a:ext>
            </a:extLst>
          </p:cNvPr>
          <p:cNvSpPr txBox="1"/>
          <p:nvPr/>
        </p:nvSpPr>
        <p:spPr>
          <a:xfrm>
            <a:off x="894519" y="1352157"/>
            <a:ext cx="5106573" cy="369332"/>
          </a:xfrm>
          <a:prstGeom prst="rect">
            <a:avLst/>
          </a:prstGeom>
          <a:noFill/>
        </p:spPr>
        <p:txBody>
          <a:bodyPr wrap="square" rtlCol="0">
            <a:spAutoFit/>
          </a:bodyPr>
          <a:lstStyle/>
          <a:p>
            <a:pPr algn="ctr"/>
            <a:r>
              <a:rPr lang="en-GB" dirty="0"/>
              <a:t>2.2) </a:t>
            </a:r>
            <a:r>
              <a:rPr lang="en-GB" i="1" dirty="0"/>
              <a:t>DS_30_Tensor.pkl</a:t>
            </a:r>
          </a:p>
        </p:txBody>
      </p:sp>
      <p:pic>
        <p:nvPicPr>
          <p:cNvPr id="8" name="Imagen 7">
            <a:extLst>
              <a:ext uri="{FF2B5EF4-FFF2-40B4-BE49-F238E27FC236}">
                <a16:creationId xmlns:a16="http://schemas.microsoft.com/office/drawing/2014/main" id="{DDAB3678-26D5-03B5-3E48-471722E7C050}"/>
              </a:ext>
            </a:extLst>
          </p:cNvPr>
          <p:cNvPicPr>
            <a:picLocks noChangeAspect="1"/>
          </p:cNvPicPr>
          <p:nvPr/>
        </p:nvPicPr>
        <p:blipFill>
          <a:blip r:embed="rId3"/>
          <a:stretch>
            <a:fillRect/>
          </a:stretch>
        </p:blipFill>
        <p:spPr>
          <a:xfrm>
            <a:off x="428017" y="1843086"/>
            <a:ext cx="5900373" cy="2929771"/>
          </a:xfrm>
          <a:prstGeom prst="rect">
            <a:avLst/>
          </a:prstGeom>
        </p:spPr>
      </p:pic>
      <p:sp>
        <p:nvSpPr>
          <p:cNvPr id="10" name="CuadroTexto 9">
            <a:extLst>
              <a:ext uri="{FF2B5EF4-FFF2-40B4-BE49-F238E27FC236}">
                <a16:creationId xmlns:a16="http://schemas.microsoft.com/office/drawing/2014/main" id="{ACE05E83-8D9C-30CC-005F-00D0F9A72F35}"/>
              </a:ext>
            </a:extLst>
          </p:cNvPr>
          <p:cNvSpPr txBox="1"/>
          <p:nvPr/>
        </p:nvSpPr>
        <p:spPr>
          <a:xfrm>
            <a:off x="7596555" y="1384490"/>
            <a:ext cx="4389120" cy="369332"/>
          </a:xfrm>
          <a:prstGeom prst="rect">
            <a:avLst/>
          </a:prstGeom>
          <a:noFill/>
        </p:spPr>
        <p:txBody>
          <a:bodyPr wrap="square" rtlCol="0">
            <a:spAutoFit/>
          </a:bodyPr>
          <a:lstStyle/>
          <a:p>
            <a:r>
              <a:rPr lang="en-GB" b="1" dirty="0"/>
              <a:t>Download the tutorial pdf for more info!</a:t>
            </a:r>
          </a:p>
        </p:txBody>
      </p:sp>
      <p:pic>
        <p:nvPicPr>
          <p:cNvPr id="13" name="Imagen 12">
            <a:extLst>
              <a:ext uri="{FF2B5EF4-FFF2-40B4-BE49-F238E27FC236}">
                <a16:creationId xmlns:a16="http://schemas.microsoft.com/office/drawing/2014/main" id="{843FE7F5-5487-59C7-03C4-C53AFFE7252C}"/>
              </a:ext>
            </a:extLst>
          </p:cNvPr>
          <p:cNvPicPr>
            <a:picLocks noChangeAspect="1"/>
          </p:cNvPicPr>
          <p:nvPr/>
        </p:nvPicPr>
        <p:blipFill>
          <a:blip r:embed="rId4"/>
          <a:stretch>
            <a:fillRect/>
          </a:stretch>
        </p:blipFill>
        <p:spPr>
          <a:xfrm>
            <a:off x="7923853" y="1753822"/>
            <a:ext cx="3259504" cy="3627308"/>
          </a:xfrm>
          <a:prstGeom prst="rect">
            <a:avLst/>
          </a:prstGeom>
        </p:spPr>
      </p:pic>
    </p:spTree>
    <p:extLst>
      <p:ext uri="{BB962C8B-B14F-4D97-AF65-F5344CB8AC3E}">
        <p14:creationId xmlns:p14="http://schemas.microsoft.com/office/powerpoint/2010/main" val="886534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C7B84DA2-E984-719B-11F2-0D9415EC6E23}"/>
              </a:ext>
            </a:extLst>
          </p:cNvPr>
          <p:cNvSpPr/>
          <p:nvPr/>
        </p:nvSpPr>
        <p:spPr>
          <a:xfrm>
            <a:off x="0" y="5958348"/>
            <a:ext cx="12192000" cy="899652"/>
          </a:xfrm>
          <a:prstGeom prst="rect">
            <a:avLst/>
          </a:prstGeom>
          <a:solidFill>
            <a:srgbClr val="092240"/>
          </a:solidFill>
          <a:ln>
            <a:solidFill>
              <a:srgbClr val="092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n 5" descr="Logotipo, Icono&#10;&#10;Descripción generada automáticamente">
            <a:extLst>
              <a:ext uri="{FF2B5EF4-FFF2-40B4-BE49-F238E27FC236}">
                <a16:creationId xmlns:a16="http://schemas.microsoft.com/office/drawing/2014/main" id="{F809F38B-28C7-D8CB-9E2A-CE09B6D4CEA0}"/>
              </a:ext>
            </a:extLst>
          </p:cNvPr>
          <p:cNvPicPr>
            <a:picLocks noChangeAspect="1"/>
          </p:cNvPicPr>
          <p:nvPr/>
        </p:nvPicPr>
        <p:blipFill rotWithShape="1">
          <a:blip r:embed="rId2">
            <a:extLst>
              <a:ext uri="{28A0092B-C50C-407E-A947-70E740481C1C}">
                <a14:useLocalDpi xmlns:a14="http://schemas.microsoft.com/office/drawing/2010/main" val="0"/>
              </a:ext>
            </a:extLst>
          </a:blip>
          <a:srcRect l="2931"/>
          <a:stretch/>
        </p:blipFill>
        <p:spPr>
          <a:xfrm>
            <a:off x="428017" y="5958348"/>
            <a:ext cx="1288789" cy="899652"/>
          </a:xfrm>
          <a:prstGeom prst="rect">
            <a:avLst/>
          </a:prstGeom>
        </p:spPr>
      </p:pic>
      <p:sp>
        <p:nvSpPr>
          <p:cNvPr id="3" name="Título 1">
            <a:extLst>
              <a:ext uri="{FF2B5EF4-FFF2-40B4-BE49-F238E27FC236}">
                <a16:creationId xmlns:a16="http://schemas.microsoft.com/office/drawing/2014/main" id="{17CFE290-8162-7EB8-0CA9-F3302D473FCC}"/>
              </a:ext>
            </a:extLst>
          </p:cNvPr>
          <p:cNvSpPr txBox="1">
            <a:spLocks/>
          </p:cNvSpPr>
          <p:nvPr/>
        </p:nvSpPr>
        <p:spPr>
          <a:xfrm>
            <a:off x="894519" y="-136021"/>
            <a:ext cx="10402960" cy="1143000"/>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4000" dirty="0"/>
              <a:t>Using </a:t>
            </a:r>
            <a:r>
              <a:rPr lang="en-GB" sz="4000" dirty="0" err="1"/>
              <a:t>ModelFLOWs</a:t>
            </a:r>
            <a:r>
              <a:rPr lang="en-GB" sz="4000" dirty="0"/>
              <a:t>-app</a:t>
            </a:r>
          </a:p>
        </p:txBody>
      </p:sp>
      <p:sp>
        <p:nvSpPr>
          <p:cNvPr id="2" name="Rectángulo 1">
            <a:extLst>
              <a:ext uri="{FF2B5EF4-FFF2-40B4-BE49-F238E27FC236}">
                <a16:creationId xmlns:a16="http://schemas.microsoft.com/office/drawing/2014/main" id="{6E001DF6-B9CE-69D6-BEBE-D9AE7F18388E}"/>
              </a:ext>
            </a:extLst>
          </p:cNvPr>
          <p:cNvSpPr/>
          <p:nvPr/>
        </p:nvSpPr>
        <p:spPr>
          <a:xfrm>
            <a:off x="0" y="6060332"/>
            <a:ext cx="12192000" cy="797668"/>
          </a:xfrm>
          <a:prstGeom prst="rect">
            <a:avLst/>
          </a:prstGeom>
          <a:solidFill>
            <a:srgbClr val="D39650"/>
          </a:solidFill>
          <a:ln>
            <a:solidFill>
              <a:srgbClr val="D396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ángulo 25">
            <a:extLst>
              <a:ext uri="{FF2B5EF4-FFF2-40B4-BE49-F238E27FC236}">
                <a16:creationId xmlns:a16="http://schemas.microsoft.com/office/drawing/2014/main" id="{EE3D4D20-5A75-32A9-B3AC-A9C28BCABDBD}"/>
              </a:ext>
            </a:extLst>
          </p:cNvPr>
          <p:cNvSpPr/>
          <p:nvPr/>
        </p:nvSpPr>
        <p:spPr>
          <a:xfrm>
            <a:off x="0" y="5715154"/>
            <a:ext cx="12192000" cy="899652"/>
          </a:xfrm>
          <a:prstGeom prst="rect">
            <a:avLst/>
          </a:prstGeom>
          <a:solidFill>
            <a:srgbClr val="092240"/>
          </a:solidFill>
          <a:ln>
            <a:solidFill>
              <a:srgbClr val="092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Imagen 26" descr="Logotipo, Icono&#10;&#10;Descripción generada automáticamente">
            <a:extLst>
              <a:ext uri="{FF2B5EF4-FFF2-40B4-BE49-F238E27FC236}">
                <a16:creationId xmlns:a16="http://schemas.microsoft.com/office/drawing/2014/main" id="{4C796DE7-2A04-A602-11AE-C02405B2761C}"/>
              </a:ext>
            </a:extLst>
          </p:cNvPr>
          <p:cNvPicPr>
            <a:picLocks noChangeAspect="1"/>
          </p:cNvPicPr>
          <p:nvPr/>
        </p:nvPicPr>
        <p:blipFill rotWithShape="1">
          <a:blip r:embed="rId2">
            <a:extLst>
              <a:ext uri="{28A0092B-C50C-407E-A947-70E740481C1C}">
                <a14:useLocalDpi xmlns:a14="http://schemas.microsoft.com/office/drawing/2010/main" val="0"/>
              </a:ext>
            </a:extLst>
          </a:blip>
          <a:srcRect l="2931"/>
          <a:stretch/>
        </p:blipFill>
        <p:spPr>
          <a:xfrm>
            <a:off x="428017" y="5715154"/>
            <a:ext cx="1288789" cy="899652"/>
          </a:xfrm>
          <a:prstGeom prst="rect">
            <a:avLst/>
          </a:prstGeom>
        </p:spPr>
      </p:pic>
      <p:sp>
        <p:nvSpPr>
          <p:cNvPr id="28" name="CuadroTexto 27">
            <a:extLst>
              <a:ext uri="{FF2B5EF4-FFF2-40B4-BE49-F238E27FC236}">
                <a16:creationId xmlns:a16="http://schemas.microsoft.com/office/drawing/2014/main" id="{CB6C675D-6D1E-F6EC-4234-363A310EEFE9}"/>
              </a:ext>
            </a:extLst>
          </p:cNvPr>
          <p:cNvSpPr txBox="1"/>
          <p:nvPr/>
        </p:nvSpPr>
        <p:spPr>
          <a:xfrm>
            <a:off x="167944" y="6607631"/>
            <a:ext cx="2377061" cy="276999"/>
          </a:xfrm>
          <a:prstGeom prst="rect">
            <a:avLst/>
          </a:prstGeom>
          <a:noFill/>
        </p:spPr>
        <p:txBody>
          <a:bodyPr wrap="none" rtlCol="0">
            <a:spAutoFit/>
          </a:bodyPr>
          <a:lstStyle/>
          <a:p>
            <a:r>
              <a:rPr lang="es-ES" sz="1200" b="1" dirty="0">
                <a:solidFill>
                  <a:srgbClr val="092240"/>
                </a:solidFill>
              </a:rPr>
              <a:t>Universidad Politécnica de Madrid</a:t>
            </a:r>
            <a:endParaRPr lang="en-US" sz="1200" b="1" dirty="0">
              <a:solidFill>
                <a:srgbClr val="092240"/>
              </a:solidFill>
            </a:endParaRPr>
          </a:p>
        </p:txBody>
      </p:sp>
      <p:sp>
        <p:nvSpPr>
          <p:cNvPr id="30" name="CuadroTexto 29">
            <a:extLst>
              <a:ext uri="{FF2B5EF4-FFF2-40B4-BE49-F238E27FC236}">
                <a16:creationId xmlns:a16="http://schemas.microsoft.com/office/drawing/2014/main" id="{E7D67736-6A5F-8E25-778E-464E8F101CDD}"/>
              </a:ext>
            </a:extLst>
          </p:cNvPr>
          <p:cNvSpPr txBox="1"/>
          <p:nvPr/>
        </p:nvSpPr>
        <p:spPr>
          <a:xfrm>
            <a:off x="989427" y="1271073"/>
            <a:ext cx="5106573" cy="646331"/>
          </a:xfrm>
          <a:prstGeom prst="rect">
            <a:avLst/>
          </a:prstGeom>
          <a:noFill/>
        </p:spPr>
        <p:txBody>
          <a:bodyPr wrap="square" rtlCol="0">
            <a:spAutoFit/>
          </a:bodyPr>
          <a:lstStyle/>
          <a:p>
            <a:pPr algn="ctr"/>
            <a:r>
              <a:rPr lang="en-GB" b="1" dirty="0"/>
              <a:t>How to run a case</a:t>
            </a:r>
          </a:p>
          <a:p>
            <a:pPr algn="just"/>
            <a:endParaRPr lang="en-GB" dirty="0"/>
          </a:p>
        </p:txBody>
      </p:sp>
      <p:sp>
        <p:nvSpPr>
          <p:cNvPr id="8" name="CuadroTexto 7">
            <a:extLst>
              <a:ext uri="{FF2B5EF4-FFF2-40B4-BE49-F238E27FC236}">
                <a16:creationId xmlns:a16="http://schemas.microsoft.com/office/drawing/2014/main" id="{B3BAB9AB-DB8D-0383-FC2C-E0E1A8F35F42}"/>
              </a:ext>
            </a:extLst>
          </p:cNvPr>
          <p:cNvSpPr txBox="1"/>
          <p:nvPr/>
        </p:nvSpPr>
        <p:spPr>
          <a:xfrm>
            <a:off x="6095999" y="1271072"/>
            <a:ext cx="5106573" cy="646331"/>
          </a:xfrm>
          <a:prstGeom prst="rect">
            <a:avLst/>
          </a:prstGeom>
          <a:noFill/>
        </p:spPr>
        <p:txBody>
          <a:bodyPr wrap="square" rtlCol="0">
            <a:spAutoFit/>
          </a:bodyPr>
          <a:lstStyle/>
          <a:p>
            <a:pPr algn="ctr"/>
            <a:r>
              <a:rPr lang="en-GB" b="1" dirty="0"/>
              <a:t>How to run a new case</a:t>
            </a:r>
          </a:p>
          <a:p>
            <a:pPr algn="just"/>
            <a:endParaRPr lang="en-GB" dirty="0"/>
          </a:p>
        </p:txBody>
      </p:sp>
      <p:pic>
        <p:nvPicPr>
          <p:cNvPr id="10" name="Imagen 9">
            <a:extLst>
              <a:ext uri="{FF2B5EF4-FFF2-40B4-BE49-F238E27FC236}">
                <a16:creationId xmlns:a16="http://schemas.microsoft.com/office/drawing/2014/main" id="{7CC6DD43-8ED2-126E-25A6-E7BC800E5AC3}"/>
              </a:ext>
            </a:extLst>
          </p:cNvPr>
          <p:cNvPicPr>
            <a:picLocks noChangeAspect="1"/>
          </p:cNvPicPr>
          <p:nvPr/>
        </p:nvPicPr>
        <p:blipFill rotWithShape="1">
          <a:blip r:embed="rId3"/>
          <a:srcRect l="18537" r="5049"/>
          <a:stretch/>
        </p:blipFill>
        <p:spPr>
          <a:xfrm>
            <a:off x="167944" y="1676655"/>
            <a:ext cx="6085325" cy="3795305"/>
          </a:xfrm>
          <a:prstGeom prst="rect">
            <a:avLst/>
          </a:prstGeom>
        </p:spPr>
      </p:pic>
      <p:sp>
        <p:nvSpPr>
          <p:cNvPr id="11" name="Rectángulo 10">
            <a:extLst>
              <a:ext uri="{FF2B5EF4-FFF2-40B4-BE49-F238E27FC236}">
                <a16:creationId xmlns:a16="http://schemas.microsoft.com/office/drawing/2014/main" id="{CEC22EFC-D6FE-F4B4-EEED-7DF5E560ACD0}"/>
              </a:ext>
            </a:extLst>
          </p:cNvPr>
          <p:cNvSpPr/>
          <p:nvPr/>
        </p:nvSpPr>
        <p:spPr>
          <a:xfrm>
            <a:off x="989427" y="4009704"/>
            <a:ext cx="727379" cy="42161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3" name="Imagen 12">
            <a:extLst>
              <a:ext uri="{FF2B5EF4-FFF2-40B4-BE49-F238E27FC236}">
                <a16:creationId xmlns:a16="http://schemas.microsoft.com/office/drawing/2014/main" id="{74D94EA4-2C28-8FBD-5853-530DFF71305A}"/>
              </a:ext>
            </a:extLst>
          </p:cNvPr>
          <p:cNvPicPr>
            <a:picLocks noChangeAspect="1"/>
          </p:cNvPicPr>
          <p:nvPr/>
        </p:nvPicPr>
        <p:blipFill rotWithShape="1">
          <a:blip r:embed="rId4"/>
          <a:srcRect r="16420"/>
          <a:stretch/>
        </p:blipFill>
        <p:spPr>
          <a:xfrm>
            <a:off x="6421668" y="1679324"/>
            <a:ext cx="5438520" cy="3648514"/>
          </a:xfrm>
          <a:prstGeom prst="rect">
            <a:avLst/>
          </a:prstGeom>
        </p:spPr>
      </p:pic>
      <p:sp>
        <p:nvSpPr>
          <p:cNvPr id="14" name="Rectángulo 13">
            <a:extLst>
              <a:ext uri="{FF2B5EF4-FFF2-40B4-BE49-F238E27FC236}">
                <a16:creationId xmlns:a16="http://schemas.microsoft.com/office/drawing/2014/main" id="{E8F514B0-0809-CDB3-A59F-5249E29FA3CC}"/>
              </a:ext>
            </a:extLst>
          </p:cNvPr>
          <p:cNvSpPr/>
          <p:nvPr/>
        </p:nvSpPr>
        <p:spPr>
          <a:xfrm>
            <a:off x="6421668" y="4708725"/>
            <a:ext cx="795058" cy="42161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588878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C7B84DA2-E984-719B-11F2-0D9415EC6E23}"/>
              </a:ext>
            </a:extLst>
          </p:cNvPr>
          <p:cNvSpPr/>
          <p:nvPr/>
        </p:nvSpPr>
        <p:spPr>
          <a:xfrm>
            <a:off x="0" y="5958348"/>
            <a:ext cx="12192000" cy="899652"/>
          </a:xfrm>
          <a:prstGeom prst="rect">
            <a:avLst/>
          </a:prstGeom>
          <a:solidFill>
            <a:srgbClr val="092240"/>
          </a:solidFill>
          <a:ln>
            <a:solidFill>
              <a:srgbClr val="092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n 5" descr="Logotipo, Icono&#10;&#10;Descripción generada automáticamente">
            <a:extLst>
              <a:ext uri="{FF2B5EF4-FFF2-40B4-BE49-F238E27FC236}">
                <a16:creationId xmlns:a16="http://schemas.microsoft.com/office/drawing/2014/main" id="{F809F38B-28C7-D8CB-9E2A-CE09B6D4CEA0}"/>
              </a:ext>
            </a:extLst>
          </p:cNvPr>
          <p:cNvPicPr>
            <a:picLocks noChangeAspect="1"/>
          </p:cNvPicPr>
          <p:nvPr/>
        </p:nvPicPr>
        <p:blipFill rotWithShape="1">
          <a:blip r:embed="rId2">
            <a:extLst>
              <a:ext uri="{28A0092B-C50C-407E-A947-70E740481C1C}">
                <a14:useLocalDpi xmlns:a14="http://schemas.microsoft.com/office/drawing/2010/main" val="0"/>
              </a:ext>
            </a:extLst>
          </a:blip>
          <a:srcRect l="2931"/>
          <a:stretch/>
        </p:blipFill>
        <p:spPr>
          <a:xfrm>
            <a:off x="428017" y="5958348"/>
            <a:ext cx="1288789" cy="899652"/>
          </a:xfrm>
          <a:prstGeom prst="rect">
            <a:avLst/>
          </a:prstGeom>
        </p:spPr>
      </p:pic>
      <p:sp>
        <p:nvSpPr>
          <p:cNvPr id="3" name="Título 1">
            <a:extLst>
              <a:ext uri="{FF2B5EF4-FFF2-40B4-BE49-F238E27FC236}">
                <a16:creationId xmlns:a16="http://schemas.microsoft.com/office/drawing/2014/main" id="{17CFE290-8162-7EB8-0CA9-F3302D473FCC}"/>
              </a:ext>
            </a:extLst>
          </p:cNvPr>
          <p:cNvSpPr txBox="1">
            <a:spLocks/>
          </p:cNvSpPr>
          <p:nvPr/>
        </p:nvSpPr>
        <p:spPr>
          <a:xfrm>
            <a:off x="894519" y="-136021"/>
            <a:ext cx="10402960" cy="1143000"/>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4000" dirty="0"/>
              <a:t>Using </a:t>
            </a:r>
            <a:r>
              <a:rPr lang="en-GB" sz="4000" dirty="0" err="1"/>
              <a:t>ModelFLOWs</a:t>
            </a:r>
            <a:r>
              <a:rPr lang="en-GB" sz="4000" dirty="0"/>
              <a:t>-app</a:t>
            </a:r>
          </a:p>
        </p:txBody>
      </p:sp>
      <p:sp>
        <p:nvSpPr>
          <p:cNvPr id="2" name="Rectángulo 1">
            <a:extLst>
              <a:ext uri="{FF2B5EF4-FFF2-40B4-BE49-F238E27FC236}">
                <a16:creationId xmlns:a16="http://schemas.microsoft.com/office/drawing/2014/main" id="{6E001DF6-B9CE-69D6-BEBE-D9AE7F18388E}"/>
              </a:ext>
            </a:extLst>
          </p:cNvPr>
          <p:cNvSpPr/>
          <p:nvPr/>
        </p:nvSpPr>
        <p:spPr>
          <a:xfrm>
            <a:off x="0" y="6060332"/>
            <a:ext cx="12192000" cy="797668"/>
          </a:xfrm>
          <a:prstGeom prst="rect">
            <a:avLst/>
          </a:prstGeom>
          <a:solidFill>
            <a:srgbClr val="D39650"/>
          </a:solidFill>
          <a:ln>
            <a:solidFill>
              <a:srgbClr val="D396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ángulo 25">
            <a:extLst>
              <a:ext uri="{FF2B5EF4-FFF2-40B4-BE49-F238E27FC236}">
                <a16:creationId xmlns:a16="http://schemas.microsoft.com/office/drawing/2014/main" id="{EE3D4D20-5A75-32A9-B3AC-A9C28BCABDBD}"/>
              </a:ext>
            </a:extLst>
          </p:cNvPr>
          <p:cNvSpPr/>
          <p:nvPr/>
        </p:nvSpPr>
        <p:spPr>
          <a:xfrm>
            <a:off x="0" y="5715154"/>
            <a:ext cx="12192000" cy="899652"/>
          </a:xfrm>
          <a:prstGeom prst="rect">
            <a:avLst/>
          </a:prstGeom>
          <a:solidFill>
            <a:srgbClr val="092240"/>
          </a:solidFill>
          <a:ln>
            <a:solidFill>
              <a:srgbClr val="092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Imagen 26" descr="Logotipo, Icono&#10;&#10;Descripción generada automáticamente">
            <a:extLst>
              <a:ext uri="{FF2B5EF4-FFF2-40B4-BE49-F238E27FC236}">
                <a16:creationId xmlns:a16="http://schemas.microsoft.com/office/drawing/2014/main" id="{4C796DE7-2A04-A602-11AE-C02405B2761C}"/>
              </a:ext>
            </a:extLst>
          </p:cNvPr>
          <p:cNvPicPr>
            <a:picLocks noChangeAspect="1"/>
          </p:cNvPicPr>
          <p:nvPr/>
        </p:nvPicPr>
        <p:blipFill rotWithShape="1">
          <a:blip r:embed="rId2">
            <a:extLst>
              <a:ext uri="{28A0092B-C50C-407E-A947-70E740481C1C}">
                <a14:useLocalDpi xmlns:a14="http://schemas.microsoft.com/office/drawing/2010/main" val="0"/>
              </a:ext>
            </a:extLst>
          </a:blip>
          <a:srcRect l="2931"/>
          <a:stretch/>
        </p:blipFill>
        <p:spPr>
          <a:xfrm>
            <a:off x="428017" y="5715154"/>
            <a:ext cx="1288789" cy="899652"/>
          </a:xfrm>
          <a:prstGeom prst="rect">
            <a:avLst/>
          </a:prstGeom>
        </p:spPr>
      </p:pic>
      <p:sp>
        <p:nvSpPr>
          <p:cNvPr id="28" name="CuadroTexto 27">
            <a:extLst>
              <a:ext uri="{FF2B5EF4-FFF2-40B4-BE49-F238E27FC236}">
                <a16:creationId xmlns:a16="http://schemas.microsoft.com/office/drawing/2014/main" id="{CB6C675D-6D1E-F6EC-4234-363A310EEFE9}"/>
              </a:ext>
            </a:extLst>
          </p:cNvPr>
          <p:cNvSpPr txBox="1"/>
          <p:nvPr/>
        </p:nvSpPr>
        <p:spPr>
          <a:xfrm>
            <a:off x="167944" y="6607631"/>
            <a:ext cx="2377061" cy="276999"/>
          </a:xfrm>
          <a:prstGeom prst="rect">
            <a:avLst/>
          </a:prstGeom>
          <a:noFill/>
        </p:spPr>
        <p:txBody>
          <a:bodyPr wrap="none" rtlCol="0">
            <a:spAutoFit/>
          </a:bodyPr>
          <a:lstStyle/>
          <a:p>
            <a:r>
              <a:rPr lang="es-ES" sz="1200" b="1" dirty="0">
                <a:solidFill>
                  <a:srgbClr val="092240"/>
                </a:solidFill>
              </a:rPr>
              <a:t>Universidad Politécnica de Madrid</a:t>
            </a:r>
            <a:endParaRPr lang="en-US" sz="1200" b="1" dirty="0">
              <a:solidFill>
                <a:srgbClr val="092240"/>
              </a:solidFill>
            </a:endParaRPr>
          </a:p>
        </p:txBody>
      </p:sp>
      <p:sp>
        <p:nvSpPr>
          <p:cNvPr id="30" name="CuadroTexto 29">
            <a:extLst>
              <a:ext uri="{FF2B5EF4-FFF2-40B4-BE49-F238E27FC236}">
                <a16:creationId xmlns:a16="http://schemas.microsoft.com/office/drawing/2014/main" id="{E7D67736-6A5F-8E25-778E-464E8F101CDD}"/>
              </a:ext>
            </a:extLst>
          </p:cNvPr>
          <p:cNvSpPr txBox="1"/>
          <p:nvPr/>
        </p:nvSpPr>
        <p:spPr>
          <a:xfrm>
            <a:off x="989427" y="1096351"/>
            <a:ext cx="10213145" cy="461665"/>
          </a:xfrm>
          <a:prstGeom prst="rect">
            <a:avLst/>
          </a:prstGeom>
          <a:noFill/>
        </p:spPr>
        <p:txBody>
          <a:bodyPr wrap="square" rtlCol="0">
            <a:spAutoFit/>
          </a:bodyPr>
          <a:lstStyle/>
          <a:p>
            <a:pPr algn="just"/>
            <a:r>
              <a:rPr lang="en-GB" sz="2400" b="1" dirty="0"/>
              <a:t>Modal Decomposition – Pattern Detection</a:t>
            </a:r>
          </a:p>
        </p:txBody>
      </p:sp>
      <p:sp>
        <p:nvSpPr>
          <p:cNvPr id="5" name="CuadroTexto 4">
            <a:extLst>
              <a:ext uri="{FF2B5EF4-FFF2-40B4-BE49-F238E27FC236}">
                <a16:creationId xmlns:a16="http://schemas.microsoft.com/office/drawing/2014/main" id="{6CBE2778-6B00-F24F-0C74-F71B7E81615D}"/>
              </a:ext>
            </a:extLst>
          </p:cNvPr>
          <p:cNvSpPr txBox="1"/>
          <p:nvPr/>
        </p:nvSpPr>
        <p:spPr>
          <a:xfrm>
            <a:off x="989427" y="1538618"/>
            <a:ext cx="5148775" cy="369332"/>
          </a:xfrm>
          <a:prstGeom prst="rect">
            <a:avLst/>
          </a:prstGeom>
          <a:noFill/>
        </p:spPr>
        <p:txBody>
          <a:bodyPr wrap="square" rtlCol="0">
            <a:spAutoFit/>
          </a:bodyPr>
          <a:lstStyle/>
          <a:p>
            <a:r>
              <a:rPr lang="en-GB" dirty="0">
                <a:solidFill>
                  <a:srgbClr val="0033CC"/>
                </a:solidFill>
              </a:rPr>
              <a:t>Singular Value Decomposition, SVD</a:t>
            </a:r>
          </a:p>
        </p:txBody>
      </p:sp>
      <p:pic>
        <p:nvPicPr>
          <p:cNvPr id="10" name="Imagen 9">
            <a:extLst>
              <a:ext uri="{FF2B5EF4-FFF2-40B4-BE49-F238E27FC236}">
                <a16:creationId xmlns:a16="http://schemas.microsoft.com/office/drawing/2014/main" id="{A5B45B95-3E7A-B405-ABA3-AFB4C31A97BD}"/>
              </a:ext>
            </a:extLst>
          </p:cNvPr>
          <p:cNvPicPr>
            <a:picLocks noChangeAspect="1"/>
          </p:cNvPicPr>
          <p:nvPr/>
        </p:nvPicPr>
        <p:blipFill>
          <a:blip r:embed="rId3"/>
          <a:stretch>
            <a:fillRect/>
          </a:stretch>
        </p:blipFill>
        <p:spPr>
          <a:xfrm>
            <a:off x="3976169" y="1960476"/>
            <a:ext cx="3181794" cy="485843"/>
          </a:xfrm>
          <a:prstGeom prst="rect">
            <a:avLst/>
          </a:prstGeom>
        </p:spPr>
      </p:pic>
      <p:pic>
        <p:nvPicPr>
          <p:cNvPr id="12" name="Imagen 11">
            <a:extLst>
              <a:ext uri="{FF2B5EF4-FFF2-40B4-BE49-F238E27FC236}">
                <a16:creationId xmlns:a16="http://schemas.microsoft.com/office/drawing/2014/main" id="{DA1A2EA1-9F74-550F-B5A9-203E4A05515E}"/>
              </a:ext>
            </a:extLst>
          </p:cNvPr>
          <p:cNvPicPr>
            <a:picLocks noChangeAspect="1"/>
          </p:cNvPicPr>
          <p:nvPr/>
        </p:nvPicPr>
        <p:blipFill>
          <a:blip r:embed="rId4"/>
          <a:stretch>
            <a:fillRect/>
          </a:stretch>
        </p:blipFill>
        <p:spPr>
          <a:xfrm>
            <a:off x="7487359" y="1751626"/>
            <a:ext cx="3632230" cy="2746125"/>
          </a:xfrm>
          <a:prstGeom prst="rect">
            <a:avLst/>
          </a:prstGeom>
        </p:spPr>
      </p:pic>
      <p:sp>
        <p:nvSpPr>
          <p:cNvPr id="13" name="CuadroTexto 12">
            <a:extLst>
              <a:ext uri="{FF2B5EF4-FFF2-40B4-BE49-F238E27FC236}">
                <a16:creationId xmlns:a16="http://schemas.microsoft.com/office/drawing/2014/main" id="{A2E1D5FA-AC7C-03F4-F8EF-C56038A1BA09}"/>
              </a:ext>
            </a:extLst>
          </p:cNvPr>
          <p:cNvSpPr txBox="1"/>
          <p:nvPr/>
        </p:nvSpPr>
        <p:spPr>
          <a:xfrm>
            <a:off x="989427" y="4611078"/>
            <a:ext cx="10130162" cy="923330"/>
          </a:xfrm>
          <a:prstGeom prst="rect">
            <a:avLst/>
          </a:prstGeom>
          <a:noFill/>
        </p:spPr>
        <p:txBody>
          <a:bodyPr wrap="square" rtlCol="0">
            <a:spAutoFit/>
          </a:bodyPr>
          <a:lstStyle/>
          <a:p>
            <a:pPr algn="just"/>
            <a:r>
              <a:rPr lang="en-US" b="0" i="0" dirty="0">
                <a:solidFill>
                  <a:srgbClr val="020101"/>
                </a:solidFill>
                <a:effectLst/>
                <a:latin typeface="Source Sans Pro" panose="020B0503030403020204" pitchFamily="34" charset="0"/>
              </a:rPr>
              <a:t>SVD is a mathematical technique used to analyze and reduce the dimensionality of databases. It decomposes a given database into a set of orthogonal modes, capturing the most important patterns and variability in the data. </a:t>
            </a:r>
            <a:endParaRPr lang="en-GB" dirty="0"/>
          </a:p>
        </p:txBody>
      </p:sp>
      <p:pic>
        <p:nvPicPr>
          <p:cNvPr id="15" name="Imagen 14">
            <a:extLst>
              <a:ext uri="{FF2B5EF4-FFF2-40B4-BE49-F238E27FC236}">
                <a16:creationId xmlns:a16="http://schemas.microsoft.com/office/drawing/2014/main" id="{C08AD05D-AE0D-EEFB-CA9E-E98664611F22}"/>
              </a:ext>
            </a:extLst>
          </p:cNvPr>
          <p:cNvPicPr>
            <a:picLocks noChangeAspect="1"/>
          </p:cNvPicPr>
          <p:nvPr/>
        </p:nvPicPr>
        <p:blipFill>
          <a:blip r:embed="rId5"/>
          <a:stretch>
            <a:fillRect/>
          </a:stretch>
        </p:blipFill>
        <p:spPr>
          <a:xfrm>
            <a:off x="1072411" y="1991300"/>
            <a:ext cx="2474218" cy="2389957"/>
          </a:xfrm>
          <a:prstGeom prst="rect">
            <a:avLst/>
          </a:prstGeom>
        </p:spPr>
      </p:pic>
    </p:spTree>
    <p:extLst>
      <p:ext uri="{BB962C8B-B14F-4D97-AF65-F5344CB8AC3E}">
        <p14:creationId xmlns:p14="http://schemas.microsoft.com/office/powerpoint/2010/main" val="22219151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C7B84DA2-E984-719B-11F2-0D9415EC6E23}"/>
              </a:ext>
            </a:extLst>
          </p:cNvPr>
          <p:cNvSpPr/>
          <p:nvPr/>
        </p:nvSpPr>
        <p:spPr>
          <a:xfrm>
            <a:off x="0" y="5958348"/>
            <a:ext cx="12192000" cy="899652"/>
          </a:xfrm>
          <a:prstGeom prst="rect">
            <a:avLst/>
          </a:prstGeom>
          <a:solidFill>
            <a:srgbClr val="092240"/>
          </a:solidFill>
          <a:ln>
            <a:solidFill>
              <a:srgbClr val="092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n 5" descr="Logotipo, Icono&#10;&#10;Descripción generada automáticamente">
            <a:extLst>
              <a:ext uri="{FF2B5EF4-FFF2-40B4-BE49-F238E27FC236}">
                <a16:creationId xmlns:a16="http://schemas.microsoft.com/office/drawing/2014/main" id="{F809F38B-28C7-D8CB-9E2A-CE09B6D4CEA0}"/>
              </a:ext>
            </a:extLst>
          </p:cNvPr>
          <p:cNvPicPr>
            <a:picLocks noChangeAspect="1"/>
          </p:cNvPicPr>
          <p:nvPr/>
        </p:nvPicPr>
        <p:blipFill rotWithShape="1">
          <a:blip r:embed="rId2">
            <a:extLst>
              <a:ext uri="{28A0092B-C50C-407E-A947-70E740481C1C}">
                <a14:useLocalDpi xmlns:a14="http://schemas.microsoft.com/office/drawing/2010/main" val="0"/>
              </a:ext>
            </a:extLst>
          </a:blip>
          <a:srcRect l="2931"/>
          <a:stretch/>
        </p:blipFill>
        <p:spPr>
          <a:xfrm>
            <a:off x="428017" y="5958348"/>
            <a:ext cx="1288789" cy="899652"/>
          </a:xfrm>
          <a:prstGeom prst="rect">
            <a:avLst/>
          </a:prstGeom>
        </p:spPr>
      </p:pic>
      <p:sp>
        <p:nvSpPr>
          <p:cNvPr id="3" name="Título 1">
            <a:extLst>
              <a:ext uri="{FF2B5EF4-FFF2-40B4-BE49-F238E27FC236}">
                <a16:creationId xmlns:a16="http://schemas.microsoft.com/office/drawing/2014/main" id="{17CFE290-8162-7EB8-0CA9-F3302D473FCC}"/>
              </a:ext>
            </a:extLst>
          </p:cNvPr>
          <p:cNvSpPr txBox="1">
            <a:spLocks/>
          </p:cNvSpPr>
          <p:nvPr/>
        </p:nvSpPr>
        <p:spPr>
          <a:xfrm>
            <a:off x="894519" y="-136021"/>
            <a:ext cx="10402960" cy="1143000"/>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4000" dirty="0"/>
              <a:t>Using </a:t>
            </a:r>
            <a:r>
              <a:rPr lang="en-GB" sz="4000" dirty="0" err="1"/>
              <a:t>ModelFLOWs</a:t>
            </a:r>
            <a:r>
              <a:rPr lang="en-GB" sz="4000" dirty="0"/>
              <a:t>-app</a:t>
            </a:r>
          </a:p>
        </p:txBody>
      </p:sp>
      <p:sp>
        <p:nvSpPr>
          <p:cNvPr id="2" name="Rectángulo 1">
            <a:extLst>
              <a:ext uri="{FF2B5EF4-FFF2-40B4-BE49-F238E27FC236}">
                <a16:creationId xmlns:a16="http://schemas.microsoft.com/office/drawing/2014/main" id="{6E001DF6-B9CE-69D6-BEBE-D9AE7F18388E}"/>
              </a:ext>
            </a:extLst>
          </p:cNvPr>
          <p:cNvSpPr/>
          <p:nvPr/>
        </p:nvSpPr>
        <p:spPr>
          <a:xfrm>
            <a:off x="0" y="6060332"/>
            <a:ext cx="12192000" cy="797668"/>
          </a:xfrm>
          <a:prstGeom prst="rect">
            <a:avLst/>
          </a:prstGeom>
          <a:solidFill>
            <a:srgbClr val="D39650"/>
          </a:solidFill>
          <a:ln>
            <a:solidFill>
              <a:srgbClr val="D396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ángulo 25">
            <a:extLst>
              <a:ext uri="{FF2B5EF4-FFF2-40B4-BE49-F238E27FC236}">
                <a16:creationId xmlns:a16="http://schemas.microsoft.com/office/drawing/2014/main" id="{EE3D4D20-5A75-32A9-B3AC-A9C28BCABDBD}"/>
              </a:ext>
            </a:extLst>
          </p:cNvPr>
          <p:cNvSpPr/>
          <p:nvPr/>
        </p:nvSpPr>
        <p:spPr>
          <a:xfrm>
            <a:off x="0" y="5715154"/>
            <a:ext cx="12192000" cy="899652"/>
          </a:xfrm>
          <a:prstGeom prst="rect">
            <a:avLst/>
          </a:prstGeom>
          <a:solidFill>
            <a:srgbClr val="092240"/>
          </a:solidFill>
          <a:ln>
            <a:solidFill>
              <a:srgbClr val="092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Imagen 26" descr="Logotipo, Icono&#10;&#10;Descripción generada automáticamente">
            <a:extLst>
              <a:ext uri="{FF2B5EF4-FFF2-40B4-BE49-F238E27FC236}">
                <a16:creationId xmlns:a16="http://schemas.microsoft.com/office/drawing/2014/main" id="{4C796DE7-2A04-A602-11AE-C02405B2761C}"/>
              </a:ext>
            </a:extLst>
          </p:cNvPr>
          <p:cNvPicPr>
            <a:picLocks noChangeAspect="1"/>
          </p:cNvPicPr>
          <p:nvPr/>
        </p:nvPicPr>
        <p:blipFill rotWithShape="1">
          <a:blip r:embed="rId2">
            <a:extLst>
              <a:ext uri="{28A0092B-C50C-407E-A947-70E740481C1C}">
                <a14:useLocalDpi xmlns:a14="http://schemas.microsoft.com/office/drawing/2010/main" val="0"/>
              </a:ext>
            </a:extLst>
          </a:blip>
          <a:srcRect l="2931"/>
          <a:stretch/>
        </p:blipFill>
        <p:spPr>
          <a:xfrm>
            <a:off x="428017" y="5715154"/>
            <a:ext cx="1288789" cy="899652"/>
          </a:xfrm>
          <a:prstGeom prst="rect">
            <a:avLst/>
          </a:prstGeom>
        </p:spPr>
      </p:pic>
      <p:sp>
        <p:nvSpPr>
          <p:cNvPr id="28" name="CuadroTexto 27">
            <a:extLst>
              <a:ext uri="{FF2B5EF4-FFF2-40B4-BE49-F238E27FC236}">
                <a16:creationId xmlns:a16="http://schemas.microsoft.com/office/drawing/2014/main" id="{CB6C675D-6D1E-F6EC-4234-363A310EEFE9}"/>
              </a:ext>
            </a:extLst>
          </p:cNvPr>
          <p:cNvSpPr txBox="1"/>
          <p:nvPr/>
        </p:nvSpPr>
        <p:spPr>
          <a:xfrm>
            <a:off x="167944" y="6607631"/>
            <a:ext cx="2377061" cy="276999"/>
          </a:xfrm>
          <a:prstGeom prst="rect">
            <a:avLst/>
          </a:prstGeom>
          <a:noFill/>
        </p:spPr>
        <p:txBody>
          <a:bodyPr wrap="none" rtlCol="0">
            <a:spAutoFit/>
          </a:bodyPr>
          <a:lstStyle/>
          <a:p>
            <a:r>
              <a:rPr lang="es-ES" sz="1200" b="1" dirty="0">
                <a:solidFill>
                  <a:srgbClr val="092240"/>
                </a:solidFill>
              </a:rPr>
              <a:t>Universidad Politécnica de Madrid</a:t>
            </a:r>
            <a:endParaRPr lang="en-US" sz="1200" b="1" dirty="0">
              <a:solidFill>
                <a:srgbClr val="092240"/>
              </a:solidFill>
            </a:endParaRPr>
          </a:p>
        </p:txBody>
      </p:sp>
      <p:sp>
        <p:nvSpPr>
          <p:cNvPr id="30" name="CuadroTexto 29">
            <a:extLst>
              <a:ext uri="{FF2B5EF4-FFF2-40B4-BE49-F238E27FC236}">
                <a16:creationId xmlns:a16="http://schemas.microsoft.com/office/drawing/2014/main" id="{E7D67736-6A5F-8E25-778E-464E8F101CDD}"/>
              </a:ext>
            </a:extLst>
          </p:cNvPr>
          <p:cNvSpPr txBox="1"/>
          <p:nvPr/>
        </p:nvSpPr>
        <p:spPr>
          <a:xfrm>
            <a:off x="989427" y="1096351"/>
            <a:ext cx="10213145" cy="461665"/>
          </a:xfrm>
          <a:prstGeom prst="rect">
            <a:avLst/>
          </a:prstGeom>
          <a:noFill/>
        </p:spPr>
        <p:txBody>
          <a:bodyPr wrap="square" rtlCol="0">
            <a:spAutoFit/>
          </a:bodyPr>
          <a:lstStyle/>
          <a:p>
            <a:pPr algn="just"/>
            <a:r>
              <a:rPr lang="en-GB" sz="2400" b="1" dirty="0"/>
              <a:t>Modal Decomposition – Pattern Detection</a:t>
            </a:r>
          </a:p>
        </p:txBody>
      </p:sp>
      <p:sp>
        <p:nvSpPr>
          <p:cNvPr id="5" name="CuadroTexto 4">
            <a:extLst>
              <a:ext uri="{FF2B5EF4-FFF2-40B4-BE49-F238E27FC236}">
                <a16:creationId xmlns:a16="http://schemas.microsoft.com/office/drawing/2014/main" id="{6CBE2778-6B00-F24F-0C74-F71B7E81615D}"/>
              </a:ext>
            </a:extLst>
          </p:cNvPr>
          <p:cNvSpPr txBox="1"/>
          <p:nvPr/>
        </p:nvSpPr>
        <p:spPr>
          <a:xfrm>
            <a:off x="989427" y="1538618"/>
            <a:ext cx="5148775" cy="369332"/>
          </a:xfrm>
          <a:prstGeom prst="rect">
            <a:avLst/>
          </a:prstGeom>
          <a:noFill/>
        </p:spPr>
        <p:txBody>
          <a:bodyPr wrap="square" rtlCol="0">
            <a:spAutoFit/>
          </a:bodyPr>
          <a:lstStyle/>
          <a:p>
            <a:r>
              <a:rPr lang="en-GB" dirty="0">
                <a:solidFill>
                  <a:srgbClr val="0033CC"/>
                </a:solidFill>
              </a:rPr>
              <a:t>Higher-Order Singular Value Decomposition, HOSVD</a:t>
            </a:r>
          </a:p>
        </p:txBody>
      </p:sp>
      <p:sp>
        <p:nvSpPr>
          <p:cNvPr id="13" name="CuadroTexto 12">
            <a:extLst>
              <a:ext uri="{FF2B5EF4-FFF2-40B4-BE49-F238E27FC236}">
                <a16:creationId xmlns:a16="http://schemas.microsoft.com/office/drawing/2014/main" id="{A2E1D5FA-AC7C-03F4-F8EF-C56038A1BA09}"/>
              </a:ext>
            </a:extLst>
          </p:cNvPr>
          <p:cNvSpPr txBox="1"/>
          <p:nvPr/>
        </p:nvSpPr>
        <p:spPr>
          <a:xfrm>
            <a:off x="989427" y="4715202"/>
            <a:ext cx="10130162" cy="646331"/>
          </a:xfrm>
          <a:prstGeom prst="rect">
            <a:avLst/>
          </a:prstGeom>
          <a:noFill/>
        </p:spPr>
        <p:txBody>
          <a:bodyPr wrap="square" rtlCol="0">
            <a:spAutoFit/>
          </a:bodyPr>
          <a:lstStyle/>
          <a:p>
            <a:pPr algn="just"/>
            <a:r>
              <a:rPr lang="en-US" b="0" i="0" dirty="0">
                <a:solidFill>
                  <a:srgbClr val="020101"/>
                </a:solidFill>
                <a:effectLst/>
                <a:latin typeface="Source Sans Pro" panose="020B0503030403020204" pitchFamily="34" charset="0"/>
              </a:rPr>
              <a:t>In multilinear algebra, HOSVD of a tensor is a specific orthogonal Tucker decomposition. It may be regarded as one generalization of the matrix singular value decomposition. </a:t>
            </a:r>
            <a:endParaRPr lang="en-GB" dirty="0"/>
          </a:p>
        </p:txBody>
      </p:sp>
      <p:pic>
        <p:nvPicPr>
          <p:cNvPr id="8" name="Imagen 7">
            <a:extLst>
              <a:ext uri="{FF2B5EF4-FFF2-40B4-BE49-F238E27FC236}">
                <a16:creationId xmlns:a16="http://schemas.microsoft.com/office/drawing/2014/main" id="{20323CE1-5CAF-0D18-FA17-ACBAFAE0D1B1}"/>
              </a:ext>
            </a:extLst>
          </p:cNvPr>
          <p:cNvPicPr>
            <a:picLocks noChangeAspect="1"/>
          </p:cNvPicPr>
          <p:nvPr/>
        </p:nvPicPr>
        <p:blipFill>
          <a:blip r:embed="rId3"/>
          <a:stretch>
            <a:fillRect/>
          </a:stretch>
        </p:blipFill>
        <p:spPr>
          <a:xfrm>
            <a:off x="1114614" y="2082768"/>
            <a:ext cx="2627392" cy="2497243"/>
          </a:xfrm>
          <a:prstGeom prst="rect">
            <a:avLst/>
          </a:prstGeom>
        </p:spPr>
      </p:pic>
      <p:pic>
        <p:nvPicPr>
          <p:cNvPr id="11" name="Imagen 10">
            <a:extLst>
              <a:ext uri="{FF2B5EF4-FFF2-40B4-BE49-F238E27FC236}">
                <a16:creationId xmlns:a16="http://schemas.microsoft.com/office/drawing/2014/main" id="{34961F58-0FE9-BD55-3321-A4DCE30BC99F}"/>
              </a:ext>
            </a:extLst>
          </p:cNvPr>
          <p:cNvPicPr>
            <a:picLocks noChangeAspect="1"/>
          </p:cNvPicPr>
          <p:nvPr/>
        </p:nvPicPr>
        <p:blipFill>
          <a:blip r:embed="rId4"/>
          <a:stretch>
            <a:fillRect/>
          </a:stretch>
        </p:blipFill>
        <p:spPr>
          <a:xfrm>
            <a:off x="4099813" y="2081946"/>
            <a:ext cx="2514951" cy="657317"/>
          </a:xfrm>
          <a:prstGeom prst="rect">
            <a:avLst/>
          </a:prstGeom>
        </p:spPr>
      </p:pic>
      <p:pic>
        <p:nvPicPr>
          <p:cNvPr id="16" name="Imagen 15">
            <a:extLst>
              <a:ext uri="{FF2B5EF4-FFF2-40B4-BE49-F238E27FC236}">
                <a16:creationId xmlns:a16="http://schemas.microsoft.com/office/drawing/2014/main" id="{C7DB1C2C-6477-28BE-25B4-043ACC9B8552}"/>
              </a:ext>
            </a:extLst>
          </p:cNvPr>
          <p:cNvPicPr>
            <a:picLocks noChangeAspect="1"/>
          </p:cNvPicPr>
          <p:nvPr/>
        </p:nvPicPr>
        <p:blipFill>
          <a:blip r:embed="rId5"/>
          <a:stretch>
            <a:fillRect/>
          </a:stretch>
        </p:blipFill>
        <p:spPr>
          <a:xfrm>
            <a:off x="6972572" y="1754967"/>
            <a:ext cx="4913789" cy="2933605"/>
          </a:xfrm>
          <a:prstGeom prst="rect">
            <a:avLst/>
          </a:prstGeom>
        </p:spPr>
      </p:pic>
    </p:spTree>
    <p:extLst>
      <p:ext uri="{BB962C8B-B14F-4D97-AF65-F5344CB8AC3E}">
        <p14:creationId xmlns:p14="http://schemas.microsoft.com/office/powerpoint/2010/main" val="815576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C7B84DA2-E984-719B-11F2-0D9415EC6E23}"/>
              </a:ext>
            </a:extLst>
          </p:cNvPr>
          <p:cNvSpPr/>
          <p:nvPr/>
        </p:nvSpPr>
        <p:spPr>
          <a:xfrm>
            <a:off x="0" y="5958348"/>
            <a:ext cx="12192000" cy="899652"/>
          </a:xfrm>
          <a:prstGeom prst="rect">
            <a:avLst/>
          </a:prstGeom>
          <a:solidFill>
            <a:srgbClr val="092240"/>
          </a:solidFill>
          <a:ln>
            <a:solidFill>
              <a:srgbClr val="092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n 5" descr="Logotipo, Icono&#10;&#10;Descripción generada automáticamente">
            <a:extLst>
              <a:ext uri="{FF2B5EF4-FFF2-40B4-BE49-F238E27FC236}">
                <a16:creationId xmlns:a16="http://schemas.microsoft.com/office/drawing/2014/main" id="{F809F38B-28C7-D8CB-9E2A-CE09B6D4CEA0}"/>
              </a:ext>
            </a:extLst>
          </p:cNvPr>
          <p:cNvPicPr>
            <a:picLocks noChangeAspect="1"/>
          </p:cNvPicPr>
          <p:nvPr/>
        </p:nvPicPr>
        <p:blipFill rotWithShape="1">
          <a:blip r:embed="rId2">
            <a:extLst>
              <a:ext uri="{28A0092B-C50C-407E-A947-70E740481C1C}">
                <a14:useLocalDpi xmlns:a14="http://schemas.microsoft.com/office/drawing/2010/main" val="0"/>
              </a:ext>
            </a:extLst>
          </a:blip>
          <a:srcRect l="2931"/>
          <a:stretch/>
        </p:blipFill>
        <p:spPr>
          <a:xfrm>
            <a:off x="428017" y="5958348"/>
            <a:ext cx="1288789" cy="899652"/>
          </a:xfrm>
          <a:prstGeom prst="rect">
            <a:avLst/>
          </a:prstGeom>
        </p:spPr>
      </p:pic>
      <p:sp>
        <p:nvSpPr>
          <p:cNvPr id="3" name="Título 1">
            <a:extLst>
              <a:ext uri="{FF2B5EF4-FFF2-40B4-BE49-F238E27FC236}">
                <a16:creationId xmlns:a16="http://schemas.microsoft.com/office/drawing/2014/main" id="{17CFE290-8162-7EB8-0CA9-F3302D473FCC}"/>
              </a:ext>
            </a:extLst>
          </p:cNvPr>
          <p:cNvSpPr txBox="1">
            <a:spLocks/>
          </p:cNvSpPr>
          <p:nvPr/>
        </p:nvSpPr>
        <p:spPr>
          <a:xfrm>
            <a:off x="894519" y="-136021"/>
            <a:ext cx="10402960" cy="1143000"/>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4000" dirty="0"/>
              <a:t>Using </a:t>
            </a:r>
            <a:r>
              <a:rPr lang="en-GB" sz="4000" dirty="0" err="1"/>
              <a:t>ModelFLOWs</a:t>
            </a:r>
            <a:r>
              <a:rPr lang="en-GB" sz="4000" dirty="0"/>
              <a:t>-app</a:t>
            </a:r>
          </a:p>
        </p:txBody>
      </p:sp>
      <p:sp>
        <p:nvSpPr>
          <p:cNvPr id="2" name="Rectángulo 1">
            <a:extLst>
              <a:ext uri="{FF2B5EF4-FFF2-40B4-BE49-F238E27FC236}">
                <a16:creationId xmlns:a16="http://schemas.microsoft.com/office/drawing/2014/main" id="{6E001DF6-B9CE-69D6-BEBE-D9AE7F18388E}"/>
              </a:ext>
            </a:extLst>
          </p:cNvPr>
          <p:cNvSpPr/>
          <p:nvPr/>
        </p:nvSpPr>
        <p:spPr>
          <a:xfrm>
            <a:off x="0" y="6060332"/>
            <a:ext cx="12192000" cy="797668"/>
          </a:xfrm>
          <a:prstGeom prst="rect">
            <a:avLst/>
          </a:prstGeom>
          <a:solidFill>
            <a:srgbClr val="D39650"/>
          </a:solidFill>
          <a:ln>
            <a:solidFill>
              <a:srgbClr val="D396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ángulo 25">
            <a:extLst>
              <a:ext uri="{FF2B5EF4-FFF2-40B4-BE49-F238E27FC236}">
                <a16:creationId xmlns:a16="http://schemas.microsoft.com/office/drawing/2014/main" id="{EE3D4D20-5A75-32A9-B3AC-A9C28BCABDBD}"/>
              </a:ext>
            </a:extLst>
          </p:cNvPr>
          <p:cNvSpPr/>
          <p:nvPr/>
        </p:nvSpPr>
        <p:spPr>
          <a:xfrm>
            <a:off x="0" y="5715154"/>
            <a:ext cx="12192000" cy="899652"/>
          </a:xfrm>
          <a:prstGeom prst="rect">
            <a:avLst/>
          </a:prstGeom>
          <a:solidFill>
            <a:srgbClr val="092240"/>
          </a:solidFill>
          <a:ln>
            <a:solidFill>
              <a:srgbClr val="092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Imagen 26" descr="Logotipo, Icono&#10;&#10;Descripción generada automáticamente">
            <a:extLst>
              <a:ext uri="{FF2B5EF4-FFF2-40B4-BE49-F238E27FC236}">
                <a16:creationId xmlns:a16="http://schemas.microsoft.com/office/drawing/2014/main" id="{4C796DE7-2A04-A602-11AE-C02405B2761C}"/>
              </a:ext>
            </a:extLst>
          </p:cNvPr>
          <p:cNvPicPr>
            <a:picLocks noChangeAspect="1"/>
          </p:cNvPicPr>
          <p:nvPr/>
        </p:nvPicPr>
        <p:blipFill rotWithShape="1">
          <a:blip r:embed="rId2">
            <a:extLst>
              <a:ext uri="{28A0092B-C50C-407E-A947-70E740481C1C}">
                <a14:useLocalDpi xmlns:a14="http://schemas.microsoft.com/office/drawing/2010/main" val="0"/>
              </a:ext>
            </a:extLst>
          </a:blip>
          <a:srcRect l="2931"/>
          <a:stretch/>
        </p:blipFill>
        <p:spPr>
          <a:xfrm>
            <a:off x="428017" y="5715154"/>
            <a:ext cx="1288789" cy="899652"/>
          </a:xfrm>
          <a:prstGeom prst="rect">
            <a:avLst/>
          </a:prstGeom>
        </p:spPr>
      </p:pic>
      <p:sp>
        <p:nvSpPr>
          <p:cNvPr id="28" name="CuadroTexto 27">
            <a:extLst>
              <a:ext uri="{FF2B5EF4-FFF2-40B4-BE49-F238E27FC236}">
                <a16:creationId xmlns:a16="http://schemas.microsoft.com/office/drawing/2014/main" id="{CB6C675D-6D1E-F6EC-4234-363A310EEFE9}"/>
              </a:ext>
            </a:extLst>
          </p:cNvPr>
          <p:cNvSpPr txBox="1"/>
          <p:nvPr/>
        </p:nvSpPr>
        <p:spPr>
          <a:xfrm>
            <a:off x="167944" y="6607631"/>
            <a:ext cx="2377061" cy="276999"/>
          </a:xfrm>
          <a:prstGeom prst="rect">
            <a:avLst/>
          </a:prstGeom>
          <a:noFill/>
        </p:spPr>
        <p:txBody>
          <a:bodyPr wrap="none" rtlCol="0">
            <a:spAutoFit/>
          </a:bodyPr>
          <a:lstStyle/>
          <a:p>
            <a:r>
              <a:rPr lang="es-ES" sz="1200" b="1" dirty="0">
                <a:solidFill>
                  <a:srgbClr val="092240"/>
                </a:solidFill>
              </a:rPr>
              <a:t>Universidad Politécnica de Madrid</a:t>
            </a:r>
            <a:endParaRPr lang="en-US" sz="1200" b="1" dirty="0">
              <a:solidFill>
                <a:srgbClr val="092240"/>
              </a:solidFill>
            </a:endParaRPr>
          </a:p>
        </p:txBody>
      </p:sp>
      <p:sp>
        <p:nvSpPr>
          <p:cNvPr id="30" name="CuadroTexto 29">
            <a:extLst>
              <a:ext uri="{FF2B5EF4-FFF2-40B4-BE49-F238E27FC236}">
                <a16:creationId xmlns:a16="http://schemas.microsoft.com/office/drawing/2014/main" id="{E7D67736-6A5F-8E25-778E-464E8F101CDD}"/>
              </a:ext>
            </a:extLst>
          </p:cNvPr>
          <p:cNvSpPr txBox="1"/>
          <p:nvPr/>
        </p:nvSpPr>
        <p:spPr>
          <a:xfrm>
            <a:off x="989427" y="1096351"/>
            <a:ext cx="10213145" cy="461665"/>
          </a:xfrm>
          <a:prstGeom prst="rect">
            <a:avLst/>
          </a:prstGeom>
          <a:noFill/>
        </p:spPr>
        <p:txBody>
          <a:bodyPr wrap="square" rtlCol="0">
            <a:spAutoFit/>
          </a:bodyPr>
          <a:lstStyle/>
          <a:p>
            <a:pPr algn="just"/>
            <a:r>
              <a:rPr lang="en-GB" sz="2400" b="1" dirty="0"/>
              <a:t>Modal Decomposition – Pattern Detection</a:t>
            </a:r>
          </a:p>
        </p:txBody>
      </p:sp>
      <p:sp>
        <p:nvSpPr>
          <p:cNvPr id="5" name="CuadroTexto 4">
            <a:extLst>
              <a:ext uri="{FF2B5EF4-FFF2-40B4-BE49-F238E27FC236}">
                <a16:creationId xmlns:a16="http://schemas.microsoft.com/office/drawing/2014/main" id="{6CBE2778-6B00-F24F-0C74-F71B7E81615D}"/>
              </a:ext>
            </a:extLst>
          </p:cNvPr>
          <p:cNvSpPr txBox="1"/>
          <p:nvPr/>
        </p:nvSpPr>
        <p:spPr>
          <a:xfrm>
            <a:off x="989427" y="1538618"/>
            <a:ext cx="6002216" cy="369332"/>
          </a:xfrm>
          <a:prstGeom prst="rect">
            <a:avLst/>
          </a:prstGeom>
          <a:noFill/>
        </p:spPr>
        <p:txBody>
          <a:bodyPr wrap="square" rtlCol="0">
            <a:spAutoFit/>
          </a:bodyPr>
          <a:lstStyle/>
          <a:p>
            <a:r>
              <a:rPr lang="en-GB" dirty="0">
                <a:solidFill>
                  <a:srgbClr val="0033CC"/>
                </a:solidFill>
              </a:rPr>
              <a:t>Higher-Order Dynamic Mode Decomposition, HODMD (I)</a:t>
            </a:r>
          </a:p>
        </p:txBody>
      </p:sp>
      <p:sp>
        <p:nvSpPr>
          <p:cNvPr id="7" name="CuadroTexto 6">
            <a:extLst>
              <a:ext uri="{FF2B5EF4-FFF2-40B4-BE49-F238E27FC236}">
                <a16:creationId xmlns:a16="http://schemas.microsoft.com/office/drawing/2014/main" id="{CCF5F6BC-1488-5269-78B7-DE9BE25A0EC6}"/>
              </a:ext>
            </a:extLst>
          </p:cNvPr>
          <p:cNvSpPr txBox="1"/>
          <p:nvPr/>
        </p:nvSpPr>
        <p:spPr>
          <a:xfrm>
            <a:off x="989427" y="1995867"/>
            <a:ext cx="10213145" cy="646331"/>
          </a:xfrm>
          <a:prstGeom prst="rect">
            <a:avLst/>
          </a:prstGeom>
          <a:noFill/>
        </p:spPr>
        <p:txBody>
          <a:bodyPr wrap="square" rtlCol="0">
            <a:spAutoFit/>
          </a:bodyPr>
          <a:lstStyle/>
          <a:p>
            <a:r>
              <a:rPr lang="en-GB" dirty="0"/>
              <a:t>Two types: </a:t>
            </a:r>
            <a:r>
              <a:rPr lang="en-GB" b="1" dirty="0"/>
              <a:t>HODMD</a:t>
            </a:r>
            <a:r>
              <a:rPr lang="en-GB" dirty="0"/>
              <a:t> (for matrices, applies SVD) and </a:t>
            </a:r>
            <a:r>
              <a:rPr lang="en-GB" b="1" dirty="0"/>
              <a:t>Multi-dimensional HODMD </a:t>
            </a:r>
            <a:r>
              <a:rPr lang="en-GB" dirty="0"/>
              <a:t>(For tensors, applies HOSVD)</a:t>
            </a:r>
          </a:p>
        </p:txBody>
      </p:sp>
      <p:sp>
        <p:nvSpPr>
          <p:cNvPr id="9" name="CuadroTexto 8">
            <a:extLst>
              <a:ext uri="{FF2B5EF4-FFF2-40B4-BE49-F238E27FC236}">
                <a16:creationId xmlns:a16="http://schemas.microsoft.com/office/drawing/2014/main" id="{FD3A6E87-3950-DD91-BB65-C962C856A379}"/>
              </a:ext>
            </a:extLst>
          </p:cNvPr>
          <p:cNvSpPr txBox="1"/>
          <p:nvPr/>
        </p:nvSpPr>
        <p:spPr>
          <a:xfrm>
            <a:off x="989427" y="2672653"/>
            <a:ext cx="10213145" cy="369332"/>
          </a:xfrm>
          <a:prstGeom prst="rect">
            <a:avLst/>
          </a:prstGeom>
          <a:noFill/>
        </p:spPr>
        <p:txBody>
          <a:bodyPr wrap="square" rtlCol="0">
            <a:spAutoFit/>
          </a:bodyPr>
          <a:lstStyle/>
          <a:p>
            <a:r>
              <a:rPr lang="en-GB" dirty="0"/>
              <a:t>There are also two versions for Multi-dimensional HODMD: Non-iterative and iterative</a:t>
            </a:r>
          </a:p>
        </p:txBody>
      </p:sp>
      <p:pic>
        <p:nvPicPr>
          <p:cNvPr id="14" name="Imagen 13">
            <a:extLst>
              <a:ext uri="{FF2B5EF4-FFF2-40B4-BE49-F238E27FC236}">
                <a16:creationId xmlns:a16="http://schemas.microsoft.com/office/drawing/2014/main" id="{D18F4DB7-F2D6-C9EA-FCC6-EBF645FB19D1}"/>
              </a:ext>
            </a:extLst>
          </p:cNvPr>
          <p:cNvPicPr>
            <a:picLocks noChangeAspect="1"/>
          </p:cNvPicPr>
          <p:nvPr/>
        </p:nvPicPr>
        <p:blipFill>
          <a:blip r:embed="rId3"/>
          <a:stretch>
            <a:fillRect/>
          </a:stretch>
        </p:blipFill>
        <p:spPr>
          <a:xfrm>
            <a:off x="1072411" y="3080049"/>
            <a:ext cx="2768069" cy="2528853"/>
          </a:xfrm>
          <a:prstGeom prst="rect">
            <a:avLst/>
          </a:prstGeom>
        </p:spPr>
      </p:pic>
      <p:pic>
        <p:nvPicPr>
          <p:cNvPr id="17" name="Imagen 16">
            <a:extLst>
              <a:ext uri="{FF2B5EF4-FFF2-40B4-BE49-F238E27FC236}">
                <a16:creationId xmlns:a16="http://schemas.microsoft.com/office/drawing/2014/main" id="{27A310AF-D038-F5E2-2206-881CA58CC065}"/>
              </a:ext>
            </a:extLst>
          </p:cNvPr>
          <p:cNvPicPr>
            <a:picLocks noChangeAspect="1"/>
          </p:cNvPicPr>
          <p:nvPr/>
        </p:nvPicPr>
        <p:blipFill rotWithShape="1">
          <a:blip r:embed="rId4"/>
          <a:srcRect r="63041"/>
          <a:stretch/>
        </p:blipFill>
        <p:spPr>
          <a:xfrm>
            <a:off x="3915507" y="3450026"/>
            <a:ext cx="3282463" cy="1562318"/>
          </a:xfrm>
          <a:prstGeom prst="rect">
            <a:avLst/>
          </a:prstGeom>
        </p:spPr>
      </p:pic>
      <p:pic>
        <p:nvPicPr>
          <p:cNvPr id="19" name="Imagen 18">
            <a:extLst>
              <a:ext uri="{FF2B5EF4-FFF2-40B4-BE49-F238E27FC236}">
                <a16:creationId xmlns:a16="http://schemas.microsoft.com/office/drawing/2014/main" id="{00D838E1-F0D5-76C5-B7E8-D08BF0FE215F}"/>
              </a:ext>
            </a:extLst>
          </p:cNvPr>
          <p:cNvPicPr>
            <a:picLocks noChangeAspect="1"/>
          </p:cNvPicPr>
          <p:nvPr/>
        </p:nvPicPr>
        <p:blipFill rotWithShape="1">
          <a:blip r:embed="rId5"/>
          <a:srcRect r="40701"/>
          <a:stretch/>
        </p:blipFill>
        <p:spPr>
          <a:xfrm>
            <a:off x="7272997" y="3029701"/>
            <a:ext cx="4610096" cy="2629547"/>
          </a:xfrm>
          <a:prstGeom prst="rect">
            <a:avLst/>
          </a:prstGeom>
        </p:spPr>
      </p:pic>
    </p:spTree>
    <p:extLst>
      <p:ext uri="{BB962C8B-B14F-4D97-AF65-F5344CB8AC3E}">
        <p14:creationId xmlns:p14="http://schemas.microsoft.com/office/powerpoint/2010/main" val="18086615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C7B84DA2-E984-719B-11F2-0D9415EC6E23}"/>
              </a:ext>
            </a:extLst>
          </p:cNvPr>
          <p:cNvSpPr/>
          <p:nvPr/>
        </p:nvSpPr>
        <p:spPr>
          <a:xfrm>
            <a:off x="0" y="5958348"/>
            <a:ext cx="12192000" cy="899652"/>
          </a:xfrm>
          <a:prstGeom prst="rect">
            <a:avLst/>
          </a:prstGeom>
          <a:solidFill>
            <a:srgbClr val="092240"/>
          </a:solidFill>
          <a:ln>
            <a:solidFill>
              <a:srgbClr val="092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n 5" descr="Logotipo, Icono&#10;&#10;Descripción generada automáticamente">
            <a:extLst>
              <a:ext uri="{FF2B5EF4-FFF2-40B4-BE49-F238E27FC236}">
                <a16:creationId xmlns:a16="http://schemas.microsoft.com/office/drawing/2014/main" id="{F809F38B-28C7-D8CB-9E2A-CE09B6D4CEA0}"/>
              </a:ext>
            </a:extLst>
          </p:cNvPr>
          <p:cNvPicPr>
            <a:picLocks noChangeAspect="1"/>
          </p:cNvPicPr>
          <p:nvPr/>
        </p:nvPicPr>
        <p:blipFill rotWithShape="1">
          <a:blip r:embed="rId2">
            <a:extLst>
              <a:ext uri="{28A0092B-C50C-407E-A947-70E740481C1C}">
                <a14:useLocalDpi xmlns:a14="http://schemas.microsoft.com/office/drawing/2010/main" val="0"/>
              </a:ext>
            </a:extLst>
          </a:blip>
          <a:srcRect l="2931"/>
          <a:stretch/>
        </p:blipFill>
        <p:spPr>
          <a:xfrm>
            <a:off x="428017" y="5958348"/>
            <a:ext cx="1288789" cy="899652"/>
          </a:xfrm>
          <a:prstGeom prst="rect">
            <a:avLst/>
          </a:prstGeom>
        </p:spPr>
      </p:pic>
      <p:sp>
        <p:nvSpPr>
          <p:cNvPr id="3" name="Título 1">
            <a:extLst>
              <a:ext uri="{FF2B5EF4-FFF2-40B4-BE49-F238E27FC236}">
                <a16:creationId xmlns:a16="http://schemas.microsoft.com/office/drawing/2014/main" id="{17CFE290-8162-7EB8-0CA9-F3302D473FCC}"/>
              </a:ext>
            </a:extLst>
          </p:cNvPr>
          <p:cNvSpPr txBox="1">
            <a:spLocks/>
          </p:cNvSpPr>
          <p:nvPr/>
        </p:nvSpPr>
        <p:spPr>
          <a:xfrm>
            <a:off x="894519" y="-136021"/>
            <a:ext cx="10402960" cy="1143000"/>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4000" dirty="0"/>
              <a:t>Using </a:t>
            </a:r>
            <a:r>
              <a:rPr lang="en-GB" sz="4000" dirty="0" err="1"/>
              <a:t>ModelFLOWs</a:t>
            </a:r>
            <a:r>
              <a:rPr lang="en-GB" sz="4000" dirty="0"/>
              <a:t>-app</a:t>
            </a:r>
          </a:p>
        </p:txBody>
      </p:sp>
      <p:sp>
        <p:nvSpPr>
          <p:cNvPr id="2" name="Rectángulo 1">
            <a:extLst>
              <a:ext uri="{FF2B5EF4-FFF2-40B4-BE49-F238E27FC236}">
                <a16:creationId xmlns:a16="http://schemas.microsoft.com/office/drawing/2014/main" id="{6E001DF6-B9CE-69D6-BEBE-D9AE7F18388E}"/>
              </a:ext>
            </a:extLst>
          </p:cNvPr>
          <p:cNvSpPr/>
          <p:nvPr/>
        </p:nvSpPr>
        <p:spPr>
          <a:xfrm>
            <a:off x="0" y="6060332"/>
            <a:ext cx="12192000" cy="797668"/>
          </a:xfrm>
          <a:prstGeom prst="rect">
            <a:avLst/>
          </a:prstGeom>
          <a:solidFill>
            <a:srgbClr val="D39650"/>
          </a:solidFill>
          <a:ln>
            <a:solidFill>
              <a:srgbClr val="D396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ángulo 25">
            <a:extLst>
              <a:ext uri="{FF2B5EF4-FFF2-40B4-BE49-F238E27FC236}">
                <a16:creationId xmlns:a16="http://schemas.microsoft.com/office/drawing/2014/main" id="{EE3D4D20-5A75-32A9-B3AC-A9C28BCABDBD}"/>
              </a:ext>
            </a:extLst>
          </p:cNvPr>
          <p:cNvSpPr/>
          <p:nvPr/>
        </p:nvSpPr>
        <p:spPr>
          <a:xfrm>
            <a:off x="0" y="5715154"/>
            <a:ext cx="12192000" cy="899652"/>
          </a:xfrm>
          <a:prstGeom prst="rect">
            <a:avLst/>
          </a:prstGeom>
          <a:solidFill>
            <a:srgbClr val="092240"/>
          </a:solidFill>
          <a:ln>
            <a:solidFill>
              <a:srgbClr val="092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Imagen 26" descr="Logotipo, Icono&#10;&#10;Descripción generada automáticamente">
            <a:extLst>
              <a:ext uri="{FF2B5EF4-FFF2-40B4-BE49-F238E27FC236}">
                <a16:creationId xmlns:a16="http://schemas.microsoft.com/office/drawing/2014/main" id="{4C796DE7-2A04-A602-11AE-C02405B2761C}"/>
              </a:ext>
            </a:extLst>
          </p:cNvPr>
          <p:cNvPicPr>
            <a:picLocks noChangeAspect="1"/>
          </p:cNvPicPr>
          <p:nvPr/>
        </p:nvPicPr>
        <p:blipFill rotWithShape="1">
          <a:blip r:embed="rId2">
            <a:extLst>
              <a:ext uri="{28A0092B-C50C-407E-A947-70E740481C1C}">
                <a14:useLocalDpi xmlns:a14="http://schemas.microsoft.com/office/drawing/2010/main" val="0"/>
              </a:ext>
            </a:extLst>
          </a:blip>
          <a:srcRect l="2931"/>
          <a:stretch/>
        </p:blipFill>
        <p:spPr>
          <a:xfrm>
            <a:off x="428017" y="5715154"/>
            <a:ext cx="1288789" cy="899652"/>
          </a:xfrm>
          <a:prstGeom prst="rect">
            <a:avLst/>
          </a:prstGeom>
        </p:spPr>
      </p:pic>
      <p:sp>
        <p:nvSpPr>
          <p:cNvPr id="28" name="CuadroTexto 27">
            <a:extLst>
              <a:ext uri="{FF2B5EF4-FFF2-40B4-BE49-F238E27FC236}">
                <a16:creationId xmlns:a16="http://schemas.microsoft.com/office/drawing/2014/main" id="{CB6C675D-6D1E-F6EC-4234-363A310EEFE9}"/>
              </a:ext>
            </a:extLst>
          </p:cNvPr>
          <p:cNvSpPr txBox="1"/>
          <p:nvPr/>
        </p:nvSpPr>
        <p:spPr>
          <a:xfrm>
            <a:off x="167944" y="6607631"/>
            <a:ext cx="2377061" cy="276999"/>
          </a:xfrm>
          <a:prstGeom prst="rect">
            <a:avLst/>
          </a:prstGeom>
          <a:noFill/>
        </p:spPr>
        <p:txBody>
          <a:bodyPr wrap="none" rtlCol="0">
            <a:spAutoFit/>
          </a:bodyPr>
          <a:lstStyle/>
          <a:p>
            <a:r>
              <a:rPr lang="es-ES" sz="1200" b="1" dirty="0">
                <a:solidFill>
                  <a:srgbClr val="092240"/>
                </a:solidFill>
              </a:rPr>
              <a:t>Universidad Politécnica de Madrid</a:t>
            </a:r>
            <a:endParaRPr lang="en-US" sz="1200" b="1" dirty="0">
              <a:solidFill>
                <a:srgbClr val="092240"/>
              </a:solidFill>
            </a:endParaRPr>
          </a:p>
        </p:txBody>
      </p:sp>
      <p:sp>
        <p:nvSpPr>
          <p:cNvPr id="30" name="CuadroTexto 29">
            <a:extLst>
              <a:ext uri="{FF2B5EF4-FFF2-40B4-BE49-F238E27FC236}">
                <a16:creationId xmlns:a16="http://schemas.microsoft.com/office/drawing/2014/main" id="{E7D67736-6A5F-8E25-778E-464E8F101CDD}"/>
              </a:ext>
            </a:extLst>
          </p:cNvPr>
          <p:cNvSpPr txBox="1"/>
          <p:nvPr/>
        </p:nvSpPr>
        <p:spPr>
          <a:xfrm>
            <a:off x="989427" y="1096351"/>
            <a:ext cx="10213145" cy="461665"/>
          </a:xfrm>
          <a:prstGeom prst="rect">
            <a:avLst/>
          </a:prstGeom>
          <a:noFill/>
        </p:spPr>
        <p:txBody>
          <a:bodyPr wrap="square" rtlCol="0">
            <a:spAutoFit/>
          </a:bodyPr>
          <a:lstStyle/>
          <a:p>
            <a:pPr algn="just"/>
            <a:r>
              <a:rPr lang="en-GB" sz="2400" b="1" dirty="0"/>
              <a:t>Modal Decomposition – Pattern Detection</a:t>
            </a:r>
          </a:p>
        </p:txBody>
      </p:sp>
      <p:sp>
        <p:nvSpPr>
          <p:cNvPr id="5" name="CuadroTexto 4">
            <a:extLst>
              <a:ext uri="{FF2B5EF4-FFF2-40B4-BE49-F238E27FC236}">
                <a16:creationId xmlns:a16="http://schemas.microsoft.com/office/drawing/2014/main" id="{6CBE2778-6B00-F24F-0C74-F71B7E81615D}"/>
              </a:ext>
            </a:extLst>
          </p:cNvPr>
          <p:cNvSpPr txBox="1"/>
          <p:nvPr/>
        </p:nvSpPr>
        <p:spPr>
          <a:xfrm>
            <a:off x="989427" y="1538618"/>
            <a:ext cx="6002216" cy="369332"/>
          </a:xfrm>
          <a:prstGeom prst="rect">
            <a:avLst/>
          </a:prstGeom>
          <a:noFill/>
        </p:spPr>
        <p:txBody>
          <a:bodyPr wrap="square" rtlCol="0">
            <a:spAutoFit/>
          </a:bodyPr>
          <a:lstStyle/>
          <a:p>
            <a:r>
              <a:rPr lang="en-GB" dirty="0">
                <a:solidFill>
                  <a:srgbClr val="0033CC"/>
                </a:solidFill>
              </a:rPr>
              <a:t>Higher-Order Dynamic Mode Decomposition, HODMD (II)</a:t>
            </a:r>
          </a:p>
        </p:txBody>
      </p:sp>
      <p:sp>
        <p:nvSpPr>
          <p:cNvPr id="13" name="CuadroTexto 12">
            <a:extLst>
              <a:ext uri="{FF2B5EF4-FFF2-40B4-BE49-F238E27FC236}">
                <a16:creationId xmlns:a16="http://schemas.microsoft.com/office/drawing/2014/main" id="{A2E1D5FA-AC7C-03F4-F8EF-C56038A1BA09}"/>
              </a:ext>
            </a:extLst>
          </p:cNvPr>
          <p:cNvSpPr txBox="1"/>
          <p:nvPr/>
        </p:nvSpPr>
        <p:spPr>
          <a:xfrm>
            <a:off x="989427" y="4715202"/>
            <a:ext cx="10130162" cy="646331"/>
          </a:xfrm>
          <a:prstGeom prst="rect">
            <a:avLst/>
          </a:prstGeom>
          <a:noFill/>
        </p:spPr>
        <p:txBody>
          <a:bodyPr wrap="square" rtlCol="0">
            <a:spAutoFit/>
          </a:bodyPr>
          <a:lstStyle/>
          <a:p>
            <a:pPr algn="just"/>
            <a:r>
              <a:rPr lang="en-US" b="0" i="0" dirty="0">
                <a:solidFill>
                  <a:srgbClr val="020101"/>
                </a:solidFill>
                <a:effectLst/>
                <a:latin typeface="Source Sans Pro" panose="020B0503030403020204" pitchFamily="34" charset="0"/>
              </a:rPr>
              <a:t>HODMD is a data-driven method generally used in fluid dynamics and in the analysis of complex non-linear dynamical systems modeling several complex industrial applications. </a:t>
            </a:r>
            <a:endParaRPr lang="en-GB" dirty="0"/>
          </a:p>
        </p:txBody>
      </p:sp>
      <p:pic>
        <p:nvPicPr>
          <p:cNvPr id="12" name="Imagen 11">
            <a:extLst>
              <a:ext uri="{FF2B5EF4-FFF2-40B4-BE49-F238E27FC236}">
                <a16:creationId xmlns:a16="http://schemas.microsoft.com/office/drawing/2014/main" id="{71D103B7-CD7C-4FE4-B94A-E0DE3406BF64}"/>
              </a:ext>
            </a:extLst>
          </p:cNvPr>
          <p:cNvPicPr>
            <a:picLocks noChangeAspect="1"/>
          </p:cNvPicPr>
          <p:nvPr/>
        </p:nvPicPr>
        <p:blipFill>
          <a:blip r:embed="rId3"/>
          <a:stretch>
            <a:fillRect/>
          </a:stretch>
        </p:blipFill>
        <p:spPr>
          <a:xfrm>
            <a:off x="8258936" y="1211966"/>
            <a:ext cx="2943636" cy="971686"/>
          </a:xfrm>
          <a:prstGeom prst="rect">
            <a:avLst/>
          </a:prstGeom>
        </p:spPr>
      </p:pic>
      <p:pic>
        <p:nvPicPr>
          <p:cNvPr id="14" name="Imagen 13">
            <a:extLst>
              <a:ext uri="{FF2B5EF4-FFF2-40B4-BE49-F238E27FC236}">
                <a16:creationId xmlns:a16="http://schemas.microsoft.com/office/drawing/2014/main" id="{777AE6A9-C66A-21E3-BD5F-2418B4E02547}"/>
              </a:ext>
            </a:extLst>
          </p:cNvPr>
          <p:cNvPicPr>
            <a:picLocks noChangeAspect="1"/>
          </p:cNvPicPr>
          <p:nvPr/>
        </p:nvPicPr>
        <p:blipFill>
          <a:blip r:embed="rId4"/>
          <a:stretch>
            <a:fillRect/>
          </a:stretch>
        </p:blipFill>
        <p:spPr>
          <a:xfrm>
            <a:off x="4875015" y="2305249"/>
            <a:ext cx="6422464" cy="2277180"/>
          </a:xfrm>
          <a:prstGeom prst="rect">
            <a:avLst/>
          </a:prstGeom>
        </p:spPr>
      </p:pic>
      <p:pic>
        <p:nvPicPr>
          <p:cNvPr id="16" name="Imagen 15">
            <a:extLst>
              <a:ext uri="{FF2B5EF4-FFF2-40B4-BE49-F238E27FC236}">
                <a16:creationId xmlns:a16="http://schemas.microsoft.com/office/drawing/2014/main" id="{C5DA38C1-FD94-2989-0927-7D3970768023}"/>
              </a:ext>
            </a:extLst>
          </p:cNvPr>
          <p:cNvPicPr>
            <a:picLocks noChangeAspect="1"/>
          </p:cNvPicPr>
          <p:nvPr/>
        </p:nvPicPr>
        <p:blipFill>
          <a:blip r:embed="rId5"/>
          <a:stretch>
            <a:fillRect/>
          </a:stretch>
        </p:blipFill>
        <p:spPr>
          <a:xfrm>
            <a:off x="1087966" y="1963981"/>
            <a:ext cx="3478746" cy="2659341"/>
          </a:xfrm>
          <a:prstGeom prst="rect">
            <a:avLst/>
          </a:prstGeom>
        </p:spPr>
      </p:pic>
    </p:spTree>
    <p:extLst>
      <p:ext uri="{BB962C8B-B14F-4D97-AF65-F5344CB8AC3E}">
        <p14:creationId xmlns:p14="http://schemas.microsoft.com/office/powerpoint/2010/main" val="1749751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C7B84DA2-E984-719B-11F2-0D9415EC6E23}"/>
              </a:ext>
            </a:extLst>
          </p:cNvPr>
          <p:cNvSpPr/>
          <p:nvPr/>
        </p:nvSpPr>
        <p:spPr>
          <a:xfrm>
            <a:off x="0" y="5958348"/>
            <a:ext cx="12192000" cy="899652"/>
          </a:xfrm>
          <a:prstGeom prst="rect">
            <a:avLst/>
          </a:prstGeom>
          <a:solidFill>
            <a:srgbClr val="092240"/>
          </a:solidFill>
          <a:ln>
            <a:solidFill>
              <a:srgbClr val="092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n 5" descr="Logotipo, Icono&#10;&#10;Descripción generada automáticamente">
            <a:extLst>
              <a:ext uri="{FF2B5EF4-FFF2-40B4-BE49-F238E27FC236}">
                <a16:creationId xmlns:a16="http://schemas.microsoft.com/office/drawing/2014/main" id="{F809F38B-28C7-D8CB-9E2A-CE09B6D4CEA0}"/>
              </a:ext>
            </a:extLst>
          </p:cNvPr>
          <p:cNvPicPr>
            <a:picLocks noChangeAspect="1"/>
          </p:cNvPicPr>
          <p:nvPr/>
        </p:nvPicPr>
        <p:blipFill rotWithShape="1">
          <a:blip r:embed="rId2">
            <a:extLst>
              <a:ext uri="{28A0092B-C50C-407E-A947-70E740481C1C}">
                <a14:useLocalDpi xmlns:a14="http://schemas.microsoft.com/office/drawing/2010/main" val="0"/>
              </a:ext>
            </a:extLst>
          </a:blip>
          <a:srcRect l="2931"/>
          <a:stretch/>
        </p:blipFill>
        <p:spPr>
          <a:xfrm>
            <a:off x="428017" y="5958348"/>
            <a:ext cx="1288789" cy="899652"/>
          </a:xfrm>
          <a:prstGeom prst="rect">
            <a:avLst/>
          </a:prstGeom>
        </p:spPr>
      </p:pic>
      <p:sp>
        <p:nvSpPr>
          <p:cNvPr id="3" name="Título 1">
            <a:extLst>
              <a:ext uri="{FF2B5EF4-FFF2-40B4-BE49-F238E27FC236}">
                <a16:creationId xmlns:a16="http://schemas.microsoft.com/office/drawing/2014/main" id="{17CFE290-8162-7EB8-0CA9-F3302D473FCC}"/>
              </a:ext>
            </a:extLst>
          </p:cNvPr>
          <p:cNvSpPr txBox="1">
            <a:spLocks/>
          </p:cNvSpPr>
          <p:nvPr/>
        </p:nvSpPr>
        <p:spPr>
          <a:xfrm>
            <a:off x="894519" y="-136021"/>
            <a:ext cx="10402960" cy="1143000"/>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4000" dirty="0"/>
              <a:t>Using </a:t>
            </a:r>
            <a:r>
              <a:rPr lang="en-GB" sz="4000" dirty="0" err="1"/>
              <a:t>ModelFLOWs</a:t>
            </a:r>
            <a:r>
              <a:rPr lang="en-GB" sz="4000" dirty="0"/>
              <a:t>-app</a:t>
            </a:r>
          </a:p>
        </p:txBody>
      </p:sp>
      <p:sp>
        <p:nvSpPr>
          <p:cNvPr id="2" name="Rectángulo 1">
            <a:extLst>
              <a:ext uri="{FF2B5EF4-FFF2-40B4-BE49-F238E27FC236}">
                <a16:creationId xmlns:a16="http://schemas.microsoft.com/office/drawing/2014/main" id="{6E001DF6-B9CE-69D6-BEBE-D9AE7F18388E}"/>
              </a:ext>
            </a:extLst>
          </p:cNvPr>
          <p:cNvSpPr/>
          <p:nvPr/>
        </p:nvSpPr>
        <p:spPr>
          <a:xfrm>
            <a:off x="0" y="6060332"/>
            <a:ext cx="12192000" cy="797668"/>
          </a:xfrm>
          <a:prstGeom prst="rect">
            <a:avLst/>
          </a:prstGeom>
          <a:solidFill>
            <a:srgbClr val="D39650"/>
          </a:solidFill>
          <a:ln>
            <a:solidFill>
              <a:srgbClr val="D396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ángulo 25">
            <a:extLst>
              <a:ext uri="{FF2B5EF4-FFF2-40B4-BE49-F238E27FC236}">
                <a16:creationId xmlns:a16="http://schemas.microsoft.com/office/drawing/2014/main" id="{EE3D4D20-5A75-32A9-B3AC-A9C28BCABDBD}"/>
              </a:ext>
            </a:extLst>
          </p:cNvPr>
          <p:cNvSpPr/>
          <p:nvPr/>
        </p:nvSpPr>
        <p:spPr>
          <a:xfrm>
            <a:off x="0" y="5715154"/>
            <a:ext cx="12192000" cy="899652"/>
          </a:xfrm>
          <a:prstGeom prst="rect">
            <a:avLst/>
          </a:prstGeom>
          <a:solidFill>
            <a:srgbClr val="092240"/>
          </a:solidFill>
          <a:ln>
            <a:solidFill>
              <a:srgbClr val="092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Imagen 26" descr="Logotipo, Icono&#10;&#10;Descripción generada automáticamente">
            <a:extLst>
              <a:ext uri="{FF2B5EF4-FFF2-40B4-BE49-F238E27FC236}">
                <a16:creationId xmlns:a16="http://schemas.microsoft.com/office/drawing/2014/main" id="{4C796DE7-2A04-A602-11AE-C02405B2761C}"/>
              </a:ext>
            </a:extLst>
          </p:cNvPr>
          <p:cNvPicPr>
            <a:picLocks noChangeAspect="1"/>
          </p:cNvPicPr>
          <p:nvPr/>
        </p:nvPicPr>
        <p:blipFill rotWithShape="1">
          <a:blip r:embed="rId2">
            <a:extLst>
              <a:ext uri="{28A0092B-C50C-407E-A947-70E740481C1C}">
                <a14:useLocalDpi xmlns:a14="http://schemas.microsoft.com/office/drawing/2010/main" val="0"/>
              </a:ext>
            </a:extLst>
          </a:blip>
          <a:srcRect l="2931"/>
          <a:stretch/>
        </p:blipFill>
        <p:spPr>
          <a:xfrm>
            <a:off x="428017" y="5715154"/>
            <a:ext cx="1288789" cy="899652"/>
          </a:xfrm>
          <a:prstGeom prst="rect">
            <a:avLst/>
          </a:prstGeom>
        </p:spPr>
      </p:pic>
      <p:sp>
        <p:nvSpPr>
          <p:cNvPr id="28" name="CuadroTexto 27">
            <a:extLst>
              <a:ext uri="{FF2B5EF4-FFF2-40B4-BE49-F238E27FC236}">
                <a16:creationId xmlns:a16="http://schemas.microsoft.com/office/drawing/2014/main" id="{CB6C675D-6D1E-F6EC-4234-363A310EEFE9}"/>
              </a:ext>
            </a:extLst>
          </p:cNvPr>
          <p:cNvSpPr txBox="1"/>
          <p:nvPr/>
        </p:nvSpPr>
        <p:spPr>
          <a:xfrm>
            <a:off x="167944" y="6607631"/>
            <a:ext cx="2377061" cy="276999"/>
          </a:xfrm>
          <a:prstGeom prst="rect">
            <a:avLst/>
          </a:prstGeom>
          <a:noFill/>
        </p:spPr>
        <p:txBody>
          <a:bodyPr wrap="none" rtlCol="0">
            <a:spAutoFit/>
          </a:bodyPr>
          <a:lstStyle/>
          <a:p>
            <a:r>
              <a:rPr lang="es-ES" sz="1200" b="1" dirty="0">
                <a:solidFill>
                  <a:srgbClr val="092240"/>
                </a:solidFill>
              </a:rPr>
              <a:t>Universidad Politécnica de Madrid</a:t>
            </a:r>
            <a:endParaRPr lang="en-US" sz="1200" b="1" dirty="0">
              <a:solidFill>
                <a:srgbClr val="092240"/>
              </a:solidFill>
            </a:endParaRPr>
          </a:p>
        </p:txBody>
      </p:sp>
      <p:sp>
        <p:nvSpPr>
          <p:cNvPr id="30" name="CuadroTexto 29">
            <a:extLst>
              <a:ext uri="{FF2B5EF4-FFF2-40B4-BE49-F238E27FC236}">
                <a16:creationId xmlns:a16="http://schemas.microsoft.com/office/drawing/2014/main" id="{E7D67736-6A5F-8E25-778E-464E8F101CDD}"/>
              </a:ext>
            </a:extLst>
          </p:cNvPr>
          <p:cNvSpPr txBox="1"/>
          <p:nvPr/>
        </p:nvSpPr>
        <p:spPr>
          <a:xfrm>
            <a:off x="989427" y="1096351"/>
            <a:ext cx="10213145" cy="461665"/>
          </a:xfrm>
          <a:prstGeom prst="rect">
            <a:avLst/>
          </a:prstGeom>
          <a:noFill/>
        </p:spPr>
        <p:txBody>
          <a:bodyPr wrap="square" rtlCol="0">
            <a:spAutoFit/>
          </a:bodyPr>
          <a:lstStyle/>
          <a:p>
            <a:pPr algn="just"/>
            <a:r>
              <a:rPr lang="en-GB" sz="2400" b="1" dirty="0"/>
              <a:t>Modal Decomposition – Data Reconstruction</a:t>
            </a:r>
          </a:p>
        </p:txBody>
      </p:sp>
      <p:sp>
        <p:nvSpPr>
          <p:cNvPr id="5" name="CuadroTexto 4">
            <a:extLst>
              <a:ext uri="{FF2B5EF4-FFF2-40B4-BE49-F238E27FC236}">
                <a16:creationId xmlns:a16="http://schemas.microsoft.com/office/drawing/2014/main" id="{6CBE2778-6B00-F24F-0C74-F71B7E81615D}"/>
              </a:ext>
            </a:extLst>
          </p:cNvPr>
          <p:cNvSpPr txBox="1"/>
          <p:nvPr/>
        </p:nvSpPr>
        <p:spPr>
          <a:xfrm>
            <a:off x="989427" y="1538618"/>
            <a:ext cx="5148775" cy="369332"/>
          </a:xfrm>
          <a:prstGeom prst="rect">
            <a:avLst/>
          </a:prstGeom>
          <a:noFill/>
        </p:spPr>
        <p:txBody>
          <a:bodyPr wrap="square" rtlCol="0">
            <a:spAutoFit/>
          </a:bodyPr>
          <a:lstStyle/>
          <a:p>
            <a:r>
              <a:rPr lang="en-GB" dirty="0">
                <a:solidFill>
                  <a:srgbClr val="0033CC"/>
                </a:solidFill>
              </a:rPr>
              <a:t>Data Repairing</a:t>
            </a:r>
          </a:p>
        </p:txBody>
      </p:sp>
      <p:sp>
        <p:nvSpPr>
          <p:cNvPr id="13" name="CuadroTexto 12">
            <a:extLst>
              <a:ext uri="{FF2B5EF4-FFF2-40B4-BE49-F238E27FC236}">
                <a16:creationId xmlns:a16="http://schemas.microsoft.com/office/drawing/2014/main" id="{A2E1D5FA-AC7C-03F4-F8EF-C56038A1BA09}"/>
              </a:ext>
            </a:extLst>
          </p:cNvPr>
          <p:cNvSpPr txBox="1"/>
          <p:nvPr/>
        </p:nvSpPr>
        <p:spPr>
          <a:xfrm>
            <a:off x="989427" y="4715202"/>
            <a:ext cx="10130162" cy="923330"/>
          </a:xfrm>
          <a:prstGeom prst="rect">
            <a:avLst/>
          </a:prstGeom>
          <a:noFill/>
        </p:spPr>
        <p:txBody>
          <a:bodyPr wrap="square" rtlCol="0">
            <a:spAutoFit/>
          </a:bodyPr>
          <a:lstStyle/>
          <a:p>
            <a:pPr algn="just"/>
            <a:r>
              <a:rPr lang="en-US" b="0" i="0" dirty="0">
                <a:solidFill>
                  <a:srgbClr val="020101"/>
                </a:solidFill>
                <a:effectLst/>
                <a:latin typeface="Source Sans Pro" panose="020B0503030403020204" pitchFamily="34" charset="0"/>
              </a:rPr>
              <a:t>This module takes the </a:t>
            </a:r>
            <a:r>
              <a:rPr lang="en-US" b="0" i="1" dirty="0">
                <a:solidFill>
                  <a:srgbClr val="020101"/>
                </a:solidFill>
                <a:effectLst/>
                <a:latin typeface="Source Sans Pro" panose="020B0503030403020204" pitchFamily="34" charset="0"/>
              </a:rPr>
              <a:t>Gappy_Tensor_cylinder_Re100.mat </a:t>
            </a:r>
            <a:r>
              <a:rPr lang="en-US" b="0" i="0" dirty="0">
                <a:solidFill>
                  <a:srgbClr val="020101"/>
                </a:solidFill>
                <a:effectLst/>
                <a:latin typeface="Source Sans Pro" panose="020B0503030403020204" pitchFamily="34" charset="0"/>
              </a:rPr>
              <a:t>tensor, which has missing data, and fills in the gaps using different techniques (interpolation, mean value, zeros) and then HOSVD. The reconstructed data is then compared to </a:t>
            </a:r>
            <a:r>
              <a:rPr lang="en-US" b="0" i="1" dirty="0">
                <a:solidFill>
                  <a:srgbClr val="020101"/>
                </a:solidFill>
                <a:effectLst/>
                <a:latin typeface="Source Sans Pro" panose="020B0503030403020204" pitchFamily="34" charset="0"/>
              </a:rPr>
              <a:t>Tensor_cylinder_Re100.mat</a:t>
            </a:r>
            <a:r>
              <a:rPr lang="en-US" b="0" i="0" dirty="0">
                <a:solidFill>
                  <a:srgbClr val="020101"/>
                </a:solidFill>
                <a:effectLst/>
                <a:latin typeface="Source Sans Pro" panose="020B0503030403020204" pitchFamily="34" charset="0"/>
              </a:rPr>
              <a:t>, which is the ground truth.</a:t>
            </a:r>
            <a:endParaRPr lang="en-GB" dirty="0"/>
          </a:p>
        </p:txBody>
      </p:sp>
      <p:pic>
        <p:nvPicPr>
          <p:cNvPr id="12" name="Imagen 11">
            <a:extLst>
              <a:ext uri="{FF2B5EF4-FFF2-40B4-BE49-F238E27FC236}">
                <a16:creationId xmlns:a16="http://schemas.microsoft.com/office/drawing/2014/main" id="{8D22E6D6-CF29-03ED-F4F9-658DFF330CAA}"/>
              </a:ext>
            </a:extLst>
          </p:cNvPr>
          <p:cNvPicPr>
            <a:picLocks noChangeAspect="1"/>
          </p:cNvPicPr>
          <p:nvPr/>
        </p:nvPicPr>
        <p:blipFill>
          <a:blip r:embed="rId3"/>
          <a:stretch>
            <a:fillRect/>
          </a:stretch>
        </p:blipFill>
        <p:spPr>
          <a:xfrm>
            <a:off x="1072411" y="1998957"/>
            <a:ext cx="3115110" cy="1724266"/>
          </a:xfrm>
          <a:prstGeom prst="rect">
            <a:avLst/>
          </a:prstGeom>
        </p:spPr>
      </p:pic>
      <p:pic>
        <p:nvPicPr>
          <p:cNvPr id="15" name="Imagen 14">
            <a:extLst>
              <a:ext uri="{FF2B5EF4-FFF2-40B4-BE49-F238E27FC236}">
                <a16:creationId xmlns:a16="http://schemas.microsoft.com/office/drawing/2014/main" id="{2B4F9FF0-D562-E4ED-67E1-6CE1E938F519}"/>
              </a:ext>
            </a:extLst>
          </p:cNvPr>
          <p:cNvPicPr>
            <a:picLocks noChangeAspect="1"/>
          </p:cNvPicPr>
          <p:nvPr/>
        </p:nvPicPr>
        <p:blipFill>
          <a:blip r:embed="rId4"/>
          <a:stretch>
            <a:fillRect/>
          </a:stretch>
        </p:blipFill>
        <p:spPr>
          <a:xfrm>
            <a:off x="1582845" y="3855202"/>
            <a:ext cx="1924319" cy="800212"/>
          </a:xfrm>
          <a:prstGeom prst="rect">
            <a:avLst/>
          </a:prstGeom>
        </p:spPr>
      </p:pic>
      <p:pic>
        <p:nvPicPr>
          <p:cNvPr id="18" name="Imagen 17">
            <a:extLst>
              <a:ext uri="{FF2B5EF4-FFF2-40B4-BE49-F238E27FC236}">
                <a16:creationId xmlns:a16="http://schemas.microsoft.com/office/drawing/2014/main" id="{1F1F619D-B47D-4A72-C25F-222948B5490E}"/>
              </a:ext>
            </a:extLst>
          </p:cNvPr>
          <p:cNvPicPr>
            <a:picLocks noChangeAspect="1"/>
          </p:cNvPicPr>
          <p:nvPr/>
        </p:nvPicPr>
        <p:blipFill>
          <a:blip r:embed="rId5"/>
          <a:stretch>
            <a:fillRect/>
          </a:stretch>
        </p:blipFill>
        <p:spPr>
          <a:xfrm>
            <a:off x="7458368" y="1246639"/>
            <a:ext cx="3839111" cy="704948"/>
          </a:xfrm>
          <a:prstGeom prst="rect">
            <a:avLst/>
          </a:prstGeom>
        </p:spPr>
      </p:pic>
      <p:pic>
        <p:nvPicPr>
          <p:cNvPr id="22" name="Imagen 21">
            <a:extLst>
              <a:ext uri="{FF2B5EF4-FFF2-40B4-BE49-F238E27FC236}">
                <a16:creationId xmlns:a16="http://schemas.microsoft.com/office/drawing/2014/main" id="{8B64878B-CC62-E661-48C2-B7711DAAE153}"/>
              </a:ext>
            </a:extLst>
          </p:cNvPr>
          <p:cNvPicPr>
            <a:picLocks noChangeAspect="1"/>
          </p:cNvPicPr>
          <p:nvPr/>
        </p:nvPicPr>
        <p:blipFill>
          <a:blip r:embed="rId6"/>
          <a:stretch>
            <a:fillRect/>
          </a:stretch>
        </p:blipFill>
        <p:spPr>
          <a:xfrm>
            <a:off x="4291808" y="2069833"/>
            <a:ext cx="7005671" cy="2486628"/>
          </a:xfrm>
          <a:prstGeom prst="rect">
            <a:avLst/>
          </a:prstGeom>
        </p:spPr>
      </p:pic>
    </p:spTree>
    <p:extLst>
      <p:ext uri="{BB962C8B-B14F-4D97-AF65-F5344CB8AC3E}">
        <p14:creationId xmlns:p14="http://schemas.microsoft.com/office/powerpoint/2010/main" val="13002023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C7B84DA2-E984-719B-11F2-0D9415EC6E23}"/>
              </a:ext>
            </a:extLst>
          </p:cNvPr>
          <p:cNvSpPr/>
          <p:nvPr/>
        </p:nvSpPr>
        <p:spPr>
          <a:xfrm>
            <a:off x="0" y="5958348"/>
            <a:ext cx="12192000" cy="899652"/>
          </a:xfrm>
          <a:prstGeom prst="rect">
            <a:avLst/>
          </a:prstGeom>
          <a:solidFill>
            <a:srgbClr val="092240"/>
          </a:solidFill>
          <a:ln>
            <a:solidFill>
              <a:srgbClr val="092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n 5" descr="Logotipo, Icono&#10;&#10;Descripción generada automáticamente">
            <a:extLst>
              <a:ext uri="{FF2B5EF4-FFF2-40B4-BE49-F238E27FC236}">
                <a16:creationId xmlns:a16="http://schemas.microsoft.com/office/drawing/2014/main" id="{F809F38B-28C7-D8CB-9E2A-CE09B6D4CEA0}"/>
              </a:ext>
            </a:extLst>
          </p:cNvPr>
          <p:cNvPicPr>
            <a:picLocks noChangeAspect="1"/>
          </p:cNvPicPr>
          <p:nvPr/>
        </p:nvPicPr>
        <p:blipFill rotWithShape="1">
          <a:blip r:embed="rId2">
            <a:extLst>
              <a:ext uri="{28A0092B-C50C-407E-A947-70E740481C1C}">
                <a14:useLocalDpi xmlns:a14="http://schemas.microsoft.com/office/drawing/2010/main" val="0"/>
              </a:ext>
            </a:extLst>
          </a:blip>
          <a:srcRect l="2931"/>
          <a:stretch/>
        </p:blipFill>
        <p:spPr>
          <a:xfrm>
            <a:off x="428017" y="5958348"/>
            <a:ext cx="1288789" cy="899652"/>
          </a:xfrm>
          <a:prstGeom prst="rect">
            <a:avLst/>
          </a:prstGeom>
        </p:spPr>
      </p:pic>
      <p:sp>
        <p:nvSpPr>
          <p:cNvPr id="3" name="Título 1">
            <a:extLst>
              <a:ext uri="{FF2B5EF4-FFF2-40B4-BE49-F238E27FC236}">
                <a16:creationId xmlns:a16="http://schemas.microsoft.com/office/drawing/2014/main" id="{17CFE290-8162-7EB8-0CA9-F3302D473FCC}"/>
              </a:ext>
            </a:extLst>
          </p:cNvPr>
          <p:cNvSpPr txBox="1">
            <a:spLocks/>
          </p:cNvSpPr>
          <p:nvPr/>
        </p:nvSpPr>
        <p:spPr>
          <a:xfrm>
            <a:off x="894519" y="-136021"/>
            <a:ext cx="10402960" cy="1143000"/>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4000" dirty="0"/>
              <a:t>Using </a:t>
            </a:r>
            <a:r>
              <a:rPr lang="en-GB" sz="4000" dirty="0" err="1"/>
              <a:t>ModelFLOWs</a:t>
            </a:r>
            <a:r>
              <a:rPr lang="en-GB" sz="4000" dirty="0"/>
              <a:t>-app</a:t>
            </a:r>
          </a:p>
        </p:txBody>
      </p:sp>
      <p:sp>
        <p:nvSpPr>
          <p:cNvPr id="2" name="Rectángulo 1">
            <a:extLst>
              <a:ext uri="{FF2B5EF4-FFF2-40B4-BE49-F238E27FC236}">
                <a16:creationId xmlns:a16="http://schemas.microsoft.com/office/drawing/2014/main" id="{6E001DF6-B9CE-69D6-BEBE-D9AE7F18388E}"/>
              </a:ext>
            </a:extLst>
          </p:cNvPr>
          <p:cNvSpPr/>
          <p:nvPr/>
        </p:nvSpPr>
        <p:spPr>
          <a:xfrm>
            <a:off x="0" y="6060332"/>
            <a:ext cx="12192000" cy="797668"/>
          </a:xfrm>
          <a:prstGeom prst="rect">
            <a:avLst/>
          </a:prstGeom>
          <a:solidFill>
            <a:srgbClr val="D39650"/>
          </a:solidFill>
          <a:ln>
            <a:solidFill>
              <a:srgbClr val="D396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ángulo 25">
            <a:extLst>
              <a:ext uri="{FF2B5EF4-FFF2-40B4-BE49-F238E27FC236}">
                <a16:creationId xmlns:a16="http://schemas.microsoft.com/office/drawing/2014/main" id="{EE3D4D20-5A75-32A9-B3AC-A9C28BCABDBD}"/>
              </a:ext>
            </a:extLst>
          </p:cNvPr>
          <p:cNvSpPr/>
          <p:nvPr/>
        </p:nvSpPr>
        <p:spPr>
          <a:xfrm>
            <a:off x="0" y="5715154"/>
            <a:ext cx="12192000" cy="899652"/>
          </a:xfrm>
          <a:prstGeom prst="rect">
            <a:avLst/>
          </a:prstGeom>
          <a:solidFill>
            <a:srgbClr val="092240"/>
          </a:solidFill>
          <a:ln>
            <a:solidFill>
              <a:srgbClr val="092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Imagen 26" descr="Logotipo, Icono&#10;&#10;Descripción generada automáticamente">
            <a:extLst>
              <a:ext uri="{FF2B5EF4-FFF2-40B4-BE49-F238E27FC236}">
                <a16:creationId xmlns:a16="http://schemas.microsoft.com/office/drawing/2014/main" id="{4C796DE7-2A04-A602-11AE-C02405B2761C}"/>
              </a:ext>
            </a:extLst>
          </p:cNvPr>
          <p:cNvPicPr>
            <a:picLocks noChangeAspect="1"/>
          </p:cNvPicPr>
          <p:nvPr/>
        </p:nvPicPr>
        <p:blipFill rotWithShape="1">
          <a:blip r:embed="rId2">
            <a:extLst>
              <a:ext uri="{28A0092B-C50C-407E-A947-70E740481C1C}">
                <a14:useLocalDpi xmlns:a14="http://schemas.microsoft.com/office/drawing/2010/main" val="0"/>
              </a:ext>
            </a:extLst>
          </a:blip>
          <a:srcRect l="2931"/>
          <a:stretch/>
        </p:blipFill>
        <p:spPr>
          <a:xfrm>
            <a:off x="428017" y="5715154"/>
            <a:ext cx="1288789" cy="899652"/>
          </a:xfrm>
          <a:prstGeom prst="rect">
            <a:avLst/>
          </a:prstGeom>
        </p:spPr>
      </p:pic>
      <p:sp>
        <p:nvSpPr>
          <p:cNvPr id="28" name="CuadroTexto 27">
            <a:extLst>
              <a:ext uri="{FF2B5EF4-FFF2-40B4-BE49-F238E27FC236}">
                <a16:creationId xmlns:a16="http://schemas.microsoft.com/office/drawing/2014/main" id="{CB6C675D-6D1E-F6EC-4234-363A310EEFE9}"/>
              </a:ext>
            </a:extLst>
          </p:cNvPr>
          <p:cNvSpPr txBox="1"/>
          <p:nvPr/>
        </p:nvSpPr>
        <p:spPr>
          <a:xfrm>
            <a:off x="167944" y="6607631"/>
            <a:ext cx="2377061" cy="276999"/>
          </a:xfrm>
          <a:prstGeom prst="rect">
            <a:avLst/>
          </a:prstGeom>
          <a:noFill/>
        </p:spPr>
        <p:txBody>
          <a:bodyPr wrap="none" rtlCol="0">
            <a:spAutoFit/>
          </a:bodyPr>
          <a:lstStyle/>
          <a:p>
            <a:r>
              <a:rPr lang="es-ES" sz="1200" b="1" dirty="0">
                <a:solidFill>
                  <a:srgbClr val="092240"/>
                </a:solidFill>
              </a:rPr>
              <a:t>Universidad Politécnica de Madrid</a:t>
            </a:r>
            <a:endParaRPr lang="en-US" sz="1200" b="1" dirty="0">
              <a:solidFill>
                <a:srgbClr val="092240"/>
              </a:solidFill>
            </a:endParaRPr>
          </a:p>
        </p:txBody>
      </p:sp>
      <p:sp>
        <p:nvSpPr>
          <p:cNvPr id="30" name="CuadroTexto 29">
            <a:extLst>
              <a:ext uri="{FF2B5EF4-FFF2-40B4-BE49-F238E27FC236}">
                <a16:creationId xmlns:a16="http://schemas.microsoft.com/office/drawing/2014/main" id="{E7D67736-6A5F-8E25-778E-464E8F101CDD}"/>
              </a:ext>
            </a:extLst>
          </p:cNvPr>
          <p:cNvSpPr txBox="1"/>
          <p:nvPr/>
        </p:nvSpPr>
        <p:spPr>
          <a:xfrm>
            <a:off x="989427" y="1096351"/>
            <a:ext cx="10213145" cy="461665"/>
          </a:xfrm>
          <a:prstGeom prst="rect">
            <a:avLst/>
          </a:prstGeom>
          <a:noFill/>
        </p:spPr>
        <p:txBody>
          <a:bodyPr wrap="square" rtlCol="0">
            <a:spAutoFit/>
          </a:bodyPr>
          <a:lstStyle/>
          <a:p>
            <a:pPr algn="just"/>
            <a:r>
              <a:rPr lang="en-GB" sz="2400" b="1" dirty="0"/>
              <a:t>Modal Decomposition – Data Reconstruction</a:t>
            </a:r>
          </a:p>
        </p:txBody>
      </p:sp>
      <p:sp>
        <p:nvSpPr>
          <p:cNvPr id="5" name="CuadroTexto 4">
            <a:extLst>
              <a:ext uri="{FF2B5EF4-FFF2-40B4-BE49-F238E27FC236}">
                <a16:creationId xmlns:a16="http://schemas.microsoft.com/office/drawing/2014/main" id="{6CBE2778-6B00-F24F-0C74-F71B7E81615D}"/>
              </a:ext>
            </a:extLst>
          </p:cNvPr>
          <p:cNvSpPr txBox="1"/>
          <p:nvPr/>
        </p:nvSpPr>
        <p:spPr>
          <a:xfrm>
            <a:off x="989427" y="1538618"/>
            <a:ext cx="5148775" cy="369332"/>
          </a:xfrm>
          <a:prstGeom prst="rect">
            <a:avLst/>
          </a:prstGeom>
          <a:noFill/>
        </p:spPr>
        <p:txBody>
          <a:bodyPr wrap="square" rtlCol="0">
            <a:spAutoFit/>
          </a:bodyPr>
          <a:lstStyle/>
          <a:p>
            <a:r>
              <a:rPr lang="en-GB" dirty="0" err="1">
                <a:solidFill>
                  <a:srgbClr val="0033CC"/>
                </a:solidFill>
              </a:rPr>
              <a:t>Superresolution</a:t>
            </a:r>
            <a:r>
              <a:rPr lang="en-GB" dirty="0">
                <a:solidFill>
                  <a:srgbClr val="0033CC"/>
                </a:solidFill>
              </a:rPr>
              <a:t> (Data Enhancement)</a:t>
            </a:r>
          </a:p>
        </p:txBody>
      </p:sp>
      <p:sp>
        <p:nvSpPr>
          <p:cNvPr id="13" name="CuadroTexto 12">
            <a:extLst>
              <a:ext uri="{FF2B5EF4-FFF2-40B4-BE49-F238E27FC236}">
                <a16:creationId xmlns:a16="http://schemas.microsoft.com/office/drawing/2014/main" id="{A2E1D5FA-AC7C-03F4-F8EF-C56038A1BA09}"/>
              </a:ext>
            </a:extLst>
          </p:cNvPr>
          <p:cNvSpPr txBox="1"/>
          <p:nvPr/>
        </p:nvSpPr>
        <p:spPr>
          <a:xfrm>
            <a:off x="989427" y="4937860"/>
            <a:ext cx="10130162" cy="646331"/>
          </a:xfrm>
          <a:prstGeom prst="rect">
            <a:avLst/>
          </a:prstGeom>
          <a:noFill/>
        </p:spPr>
        <p:txBody>
          <a:bodyPr wrap="square" rtlCol="0">
            <a:spAutoFit/>
          </a:bodyPr>
          <a:lstStyle/>
          <a:p>
            <a:pPr algn="just"/>
            <a:r>
              <a:rPr lang="en-US" b="0" i="0" dirty="0">
                <a:solidFill>
                  <a:srgbClr val="020101"/>
                </a:solidFill>
                <a:effectLst/>
                <a:latin typeface="Source Sans Pro" panose="020B0503030403020204" pitchFamily="34" charset="0"/>
              </a:rPr>
              <a:t>This module takes the </a:t>
            </a:r>
            <a:r>
              <a:rPr lang="en-US" b="0" i="1" dirty="0">
                <a:solidFill>
                  <a:srgbClr val="020101"/>
                </a:solidFill>
                <a:effectLst/>
                <a:latin typeface="Source Sans Pro" panose="020B0503030403020204" pitchFamily="34" charset="0"/>
              </a:rPr>
              <a:t>DS_30_Tensor_cylinder_Re100.mat </a:t>
            </a:r>
            <a:r>
              <a:rPr lang="en-US" b="0" i="0" dirty="0">
                <a:solidFill>
                  <a:srgbClr val="020101"/>
                </a:solidFill>
                <a:effectLst/>
                <a:latin typeface="Source Sans Pro" panose="020B0503030403020204" pitchFamily="34" charset="0"/>
              </a:rPr>
              <a:t>tensor, which is a low resolution database, and expands its spatial dimensions using HOSVD.</a:t>
            </a:r>
            <a:endParaRPr lang="en-GB" dirty="0"/>
          </a:p>
        </p:txBody>
      </p:sp>
      <p:pic>
        <p:nvPicPr>
          <p:cNvPr id="12" name="Imagen 11">
            <a:extLst>
              <a:ext uri="{FF2B5EF4-FFF2-40B4-BE49-F238E27FC236}">
                <a16:creationId xmlns:a16="http://schemas.microsoft.com/office/drawing/2014/main" id="{8D22E6D6-CF29-03ED-F4F9-658DFF330CAA}"/>
              </a:ext>
            </a:extLst>
          </p:cNvPr>
          <p:cNvPicPr>
            <a:picLocks noChangeAspect="1"/>
          </p:cNvPicPr>
          <p:nvPr/>
        </p:nvPicPr>
        <p:blipFill>
          <a:blip r:embed="rId3"/>
          <a:stretch>
            <a:fillRect/>
          </a:stretch>
        </p:blipFill>
        <p:spPr>
          <a:xfrm>
            <a:off x="734786" y="2038913"/>
            <a:ext cx="3115110" cy="1724266"/>
          </a:xfrm>
          <a:prstGeom prst="rect">
            <a:avLst/>
          </a:prstGeom>
        </p:spPr>
      </p:pic>
      <p:pic>
        <p:nvPicPr>
          <p:cNvPr id="8" name="Imagen 7">
            <a:extLst>
              <a:ext uri="{FF2B5EF4-FFF2-40B4-BE49-F238E27FC236}">
                <a16:creationId xmlns:a16="http://schemas.microsoft.com/office/drawing/2014/main" id="{D80E7E15-1D67-15C0-D93C-60E60FEF573D}"/>
              </a:ext>
            </a:extLst>
          </p:cNvPr>
          <p:cNvPicPr>
            <a:picLocks noChangeAspect="1"/>
          </p:cNvPicPr>
          <p:nvPr/>
        </p:nvPicPr>
        <p:blipFill>
          <a:blip r:embed="rId4"/>
          <a:stretch>
            <a:fillRect/>
          </a:stretch>
        </p:blipFill>
        <p:spPr>
          <a:xfrm>
            <a:off x="4041186" y="2101875"/>
            <a:ext cx="7926590" cy="2779454"/>
          </a:xfrm>
          <a:prstGeom prst="rect">
            <a:avLst/>
          </a:prstGeom>
        </p:spPr>
      </p:pic>
      <p:pic>
        <p:nvPicPr>
          <p:cNvPr id="10" name="Imagen 9">
            <a:extLst>
              <a:ext uri="{FF2B5EF4-FFF2-40B4-BE49-F238E27FC236}">
                <a16:creationId xmlns:a16="http://schemas.microsoft.com/office/drawing/2014/main" id="{D8BA2DAC-E0E1-513A-108C-CD5B766BD57C}"/>
              </a:ext>
            </a:extLst>
          </p:cNvPr>
          <p:cNvPicPr>
            <a:picLocks noChangeAspect="1"/>
          </p:cNvPicPr>
          <p:nvPr/>
        </p:nvPicPr>
        <p:blipFill>
          <a:blip r:embed="rId5"/>
          <a:stretch>
            <a:fillRect/>
          </a:stretch>
        </p:blipFill>
        <p:spPr>
          <a:xfrm>
            <a:off x="8145194" y="1422358"/>
            <a:ext cx="3472040" cy="621251"/>
          </a:xfrm>
          <a:prstGeom prst="rect">
            <a:avLst/>
          </a:prstGeom>
        </p:spPr>
      </p:pic>
      <p:pic>
        <p:nvPicPr>
          <p:cNvPr id="17" name="Imagen 16">
            <a:extLst>
              <a:ext uri="{FF2B5EF4-FFF2-40B4-BE49-F238E27FC236}">
                <a16:creationId xmlns:a16="http://schemas.microsoft.com/office/drawing/2014/main" id="{D64AD2E3-81D8-2560-F391-8D26F30A9B92}"/>
              </a:ext>
            </a:extLst>
          </p:cNvPr>
          <p:cNvPicPr>
            <a:picLocks noChangeAspect="1"/>
          </p:cNvPicPr>
          <p:nvPr/>
        </p:nvPicPr>
        <p:blipFill>
          <a:blip r:embed="rId6"/>
          <a:stretch>
            <a:fillRect/>
          </a:stretch>
        </p:blipFill>
        <p:spPr>
          <a:xfrm>
            <a:off x="1333027" y="3917431"/>
            <a:ext cx="2086266" cy="885949"/>
          </a:xfrm>
          <a:prstGeom prst="rect">
            <a:avLst/>
          </a:prstGeom>
        </p:spPr>
      </p:pic>
    </p:spTree>
    <p:extLst>
      <p:ext uri="{BB962C8B-B14F-4D97-AF65-F5344CB8AC3E}">
        <p14:creationId xmlns:p14="http://schemas.microsoft.com/office/powerpoint/2010/main" val="2712672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ángulo: esquinas redondeadas 56">
            <a:extLst>
              <a:ext uri="{FF2B5EF4-FFF2-40B4-BE49-F238E27FC236}">
                <a16:creationId xmlns:a16="http://schemas.microsoft.com/office/drawing/2014/main" id="{D514A4B9-AFCC-7516-536B-EA91259E1929}"/>
              </a:ext>
            </a:extLst>
          </p:cNvPr>
          <p:cNvSpPr/>
          <p:nvPr/>
        </p:nvSpPr>
        <p:spPr>
          <a:xfrm>
            <a:off x="2120197" y="3597754"/>
            <a:ext cx="1671660" cy="561201"/>
          </a:xfrm>
          <a:prstGeom prst="roundRect">
            <a:avLst/>
          </a:prstGeom>
          <a:solidFill>
            <a:srgbClr val="966835"/>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ángulo: esquinas redondeadas 57">
            <a:extLst>
              <a:ext uri="{FF2B5EF4-FFF2-40B4-BE49-F238E27FC236}">
                <a16:creationId xmlns:a16="http://schemas.microsoft.com/office/drawing/2014/main" id="{E360B0CF-3633-278E-D099-ECF3270CDC2D}"/>
              </a:ext>
            </a:extLst>
          </p:cNvPr>
          <p:cNvSpPr/>
          <p:nvPr/>
        </p:nvSpPr>
        <p:spPr>
          <a:xfrm>
            <a:off x="3991095" y="3589858"/>
            <a:ext cx="1671660" cy="561201"/>
          </a:xfrm>
          <a:prstGeom prst="roundRect">
            <a:avLst/>
          </a:prstGeom>
          <a:solidFill>
            <a:srgbClr val="966835"/>
          </a:solidFill>
          <a:ln w="28575">
            <a:solidFill>
              <a:srgbClr val="9668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ángulo: esquinas redondeadas 55">
            <a:extLst>
              <a:ext uri="{FF2B5EF4-FFF2-40B4-BE49-F238E27FC236}">
                <a16:creationId xmlns:a16="http://schemas.microsoft.com/office/drawing/2014/main" id="{7CA56548-7B93-399C-9BA5-452CEBFAB9E7}"/>
              </a:ext>
            </a:extLst>
          </p:cNvPr>
          <p:cNvSpPr/>
          <p:nvPr/>
        </p:nvSpPr>
        <p:spPr>
          <a:xfrm>
            <a:off x="275754" y="3588566"/>
            <a:ext cx="1671660" cy="561201"/>
          </a:xfrm>
          <a:prstGeom prst="roundRect">
            <a:avLst/>
          </a:prstGeom>
          <a:solidFill>
            <a:srgbClr val="966835"/>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ángulo: esquinas redondeadas 53">
            <a:extLst>
              <a:ext uri="{FF2B5EF4-FFF2-40B4-BE49-F238E27FC236}">
                <a16:creationId xmlns:a16="http://schemas.microsoft.com/office/drawing/2014/main" id="{D711529A-4CB2-9248-8984-5A889C3F19B2}"/>
              </a:ext>
            </a:extLst>
          </p:cNvPr>
          <p:cNvSpPr/>
          <p:nvPr/>
        </p:nvSpPr>
        <p:spPr>
          <a:xfrm>
            <a:off x="275755" y="2623653"/>
            <a:ext cx="5386997" cy="871014"/>
          </a:xfrm>
          <a:prstGeom prst="roundRect">
            <a:avLst/>
          </a:prstGeom>
          <a:noFill/>
          <a:ln w="28575">
            <a:solidFill>
              <a:srgbClr val="092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ángulo 3">
            <a:extLst>
              <a:ext uri="{FF2B5EF4-FFF2-40B4-BE49-F238E27FC236}">
                <a16:creationId xmlns:a16="http://schemas.microsoft.com/office/drawing/2014/main" id="{C7B84DA2-E984-719B-11F2-0D9415EC6E23}"/>
              </a:ext>
            </a:extLst>
          </p:cNvPr>
          <p:cNvSpPr/>
          <p:nvPr/>
        </p:nvSpPr>
        <p:spPr>
          <a:xfrm>
            <a:off x="0" y="5958348"/>
            <a:ext cx="12192000" cy="899652"/>
          </a:xfrm>
          <a:prstGeom prst="rect">
            <a:avLst/>
          </a:prstGeom>
          <a:solidFill>
            <a:srgbClr val="092240"/>
          </a:solidFill>
          <a:ln>
            <a:solidFill>
              <a:srgbClr val="092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n 5" descr="Logotipo, Icono&#10;&#10;Descripción generada automáticamente">
            <a:extLst>
              <a:ext uri="{FF2B5EF4-FFF2-40B4-BE49-F238E27FC236}">
                <a16:creationId xmlns:a16="http://schemas.microsoft.com/office/drawing/2014/main" id="{F809F38B-28C7-D8CB-9E2A-CE09B6D4CEA0}"/>
              </a:ext>
            </a:extLst>
          </p:cNvPr>
          <p:cNvPicPr>
            <a:picLocks noChangeAspect="1"/>
          </p:cNvPicPr>
          <p:nvPr/>
        </p:nvPicPr>
        <p:blipFill rotWithShape="1">
          <a:blip r:embed="rId2">
            <a:extLst>
              <a:ext uri="{28A0092B-C50C-407E-A947-70E740481C1C}">
                <a14:useLocalDpi xmlns:a14="http://schemas.microsoft.com/office/drawing/2010/main" val="0"/>
              </a:ext>
            </a:extLst>
          </a:blip>
          <a:srcRect l="2931"/>
          <a:stretch/>
        </p:blipFill>
        <p:spPr>
          <a:xfrm>
            <a:off x="428017" y="5958348"/>
            <a:ext cx="1288789" cy="899652"/>
          </a:xfrm>
          <a:prstGeom prst="rect">
            <a:avLst/>
          </a:prstGeom>
        </p:spPr>
      </p:pic>
      <p:grpSp>
        <p:nvGrpSpPr>
          <p:cNvPr id="67" name="Grupo 66">
            <a:extLst>
              <a:ext uri="{FF2B5EF4-FFF2-40B4-BE49-F238E27FC236}">
                <a16:creationId xmlns:a16="http://schemas.microsoft.com/office/drawing/2014/main" id="{58604EF6-296C-BCE7-8B16-D9C5019F0F07}"/>
              </a:ext>
            </a:extLst>
          </p:cNvPr>
          <p:cNvGrpSpPr/>
          <p:nvPr/>
        </p:nvGrpSpPr>
        <p:grpSpPr>
          <a:xfrm>
            <a:off x="4608997" y="1346098"/>
            <a:ext cx="2892880" cy="1022915"/>
            <a:chOff x="4656000" y="375920"/>
            <a:chExt cx="2892880" cy="1022915"/>
          </a:xfrm>
        </p:grpSpPr>
        <p:sp>
          <p:nvSpPr>
            <p:cNvPr id="66" name="Rectángulo: esquinas diagonales cortadas 65">
              <a:extLst>
                <a:ext uri="{FF2B5EF4-FFF2-40B4-BE49-F238E27FC236}">
                  <a16:creationId xmlns:a16="http://schemas.microsoft.com/office/drawing/2014/main" id="{D0F957A5-F036-8328-3672-87D2CB7CA03C}"/>
                </a:ext>
              </a:extLst>
            </p:cNvPr>
            <p:cNvSpPr/>
            <p:nvPr/>
          </p:nvSpPr>
          <p:spPr>
            <a:xfrm>
              <a:off x="4656000" y="375920"/>
              <a:ext cx="2892880" cy="978356"/>
            </a:xfrm>
            <a:prstGeom prst="snip2DiagRect">
              <a:avLst/>
            </a:prstGeom>
            <a:solidFill>
              <a:srgbClr val="09224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CuadroTexto 26">
              <a:extLst>
                <a:ext uri="{FF2B5EF4-FFF2-40B4-BE49-F238E27FC236}">
                  <a16:creationId xmlns:a16="http://schemas.microsoft.com/office/drawing/2014/main" id="{B64364F6-78E6-4AB1-BAB9-462752AB4A88}"/>
                </a:ext>
              </a:extLst>
            </p:cNvPr>
            <p:cNvSpPr txBox="1"/>
            <p:nvPr/>
          </p:nvSpPr>
          <p:spPr>
            <a:xfrm>
              <a:off x="4930625" y="411331"/>
              <a:ext cx="2343629" cy="987504"/>
            </a:xfrm>
            <a:prstGeom prst="roundRect">
              <a:avLst/>
            </a:prstGeom>
            <a:noFill/>
            <a:ln>
              <a:noFill/>
            </a:ln>
            <a:effectLst>
              <a:softEdge rad="31750"/>
            </a:effectLst>
          </p:spPr>
          <p:txBody>
            <a:bodyPr wrap="square" rtlCol="0">
              <a:spAutoFit/>
            </a:bodyPr>
            <a:lstStyle/>
            <a:p>
              <a:pPr algn="ctr"/>
              <a:r>
                <a:rPr lang="es-ES" sz="2400" b="1" dirty="0">
                  <a:solidFill>
                    <a:schemeClr val="bg1"/>
                  </a:solidFill>
                </a:rPr>
                <a:t>ModelFLOWs</a:t>
              </a:r>
            </a:p>
            <a:p>
              <a:pPr algn="ctr"/>
              <a:r>
                <a:rPr lang="es-ES" sz="2800" b="1" dirty="0">
                  <a:solidFill>
                    <a:schemeClr val="bg1"/>
                  </a:solidFill>
                </a:rPr>
                <a:t>APP</a:t>
              </a:r>
              <a:endParaRPr lang="en-US" sz="2800" b="1" dirty="0">
                <a:solidFill>
                  <a:schemeClr val="bg1"/>
                </a:solidFill>
              </a:endParaRPr>
            </a:p>
          </p:txBody>
        </p:sp>
      </p:grpSp>
      <p:sp>
        <p:nvSpPr>
          <p:cNvPr id="28" name="CuadroTexto 27">
            <a:extLst>
              <a:ext uri="{FF2B5EF4-FFF2-40B4-BE49-F238E27FC236}">
                <a16:creationId xmlns:a16="http://schemas.microsoft.com/office/drawing/2014/main" id="{3B04F34C-E996-BE69-B522-12C1AE8C6644}"/>
              </a:ext>
            </a:extLst>
          </p:cNvPr>
          <p:cNvSpPr txBox="1"/>
          <p:nvPr/>
        </p:nvSpPr>
        <p:spPr>
          <a:xfrm>
            <a:off x="1252209" y="2877954"/>
            <a:ext cx="3408521" cy="369332"/>
          </a:xfrm>
          <a:prstGeom prst="rect">
            <a:avLst/>
          </a:prstGeom>
          <a:noFill/>
          <a:ln>
            <a:noFill/>
          </a:ln>
        </p:spPr>
        <p:txBody>
          <a:bodyPr wrap="square" rtlCol="0">
            <a:spAutoFit/>
          </a:bodyPr>
          <a:lstStyle/>
          <a:p>
            <a:pPr algn="ctr"/>
            <a:r>
              <a:rPr lang="es-ES" b="1" dirty="0">
                <a:solidFill>
                  <a:srgbClr val="092240"/>
                </a:solidFill>
              </a:rPr>
              <a:t>MODAL DECOMPOSITION</a:t>
            </a:r>
            <a:endParaRPr lang="en-US" b="1" dirty="0">
              <a:solidFill>
                <a:srgbClr val="092240"/>
              </a:solidFill>
            </a:endParaRPr>
          </a:p>
        </p:txBody>
      </p:sp>
      <p:sp>
        <p:nvSpPr>
          <p:cNvPr id="29" name="CuadroTexto 28">
            <a:extLst>
              <a:ext uri="{FF2B5EF4-FFF2-40B4-BE49-F238E27FC236}">
                <a16:creationId xmlns:a16="http://schemas.microsoft.com/office/drawing/2014/main" id="{F327A9D0-5246-522D-EAEA-1FD236F40CA6}"/>
              </a:ext>
            </a:extLst>
          </p:cNvPr>
          <p:cNvSpPr txBox="1"/>
          <p:nvPr/>
        </p:nvSpPr>
        <p:spPr>
          <a:xfrm>
            <a:off x="7997822" y="2863282"/>
            <a:ext cx="2261838" cy="369332"/>
          </a:xfrm>
          <a:prstGeom prst="rect">
            <a:avLst/>
          </a:prstGeom>
          <a:noFill/>
          <a:ln>
            <a:noFill/>
          </a:ln>
        </p:spPr>
        <p:txBody>
          <a:bodyPr wrap="square" rtlCol="0">
            <a:spAutoFit/>
          </a:bodyPr>
          <a:lstStyle/>
          <a:p>
            <a:pPr algn="ctr"/>
            <a:r>
              <a:rPr lang="es-ES" b="1" dirty="0">
                <a:solidFill>
                  <a:srgbClr val="092240"/>
                </a:solidFill>
              </a:rPr>
              <a:t>DEEP LEARNING</a:t>
            </a:r>
            <a:endParaRPr lang="en-US" b="1" dirty="0">
              <a:solidFill>
                <a:srgbClr val="092240"/>
              </a:solidFill>
            </a:endParaRPr>
          </a:p>
        </p:txBody>
      </p:sp>
      <p:sp>
        <p:nvSpPr>
          <p:cNvPr id="30" name="CuadroTexto 29">
            <a:extLst>
              <a:ext uri="{FF2B5EF4-FFF2-40B4-BE49-F238E27FC236}">
                <a16:creationId xmlns:a16="http://schemas.microsoft.com/office/drawing/2014/main" id="{07C8C595-1714-ED95-9BEA-3B140B5B8240}"/>
              </a:ext>
            </a:extLst>
          </p:cNvPr>
          <p:cNvSpPr txBox="1"/>
          <p:nvPr/>
        </p:nvSpPr>
        <p:spPr>
          <a:xfrm>
            <a:off x="203778" y="3678073"/>
            <a:ext cx="1815610" cy="374571"/>
          </a:xfrm>
          <a:prstGeom prst="roundRect">
            <a:avLst/>
          </a:prstGeom>
          <a:noFill/>
          <a:ln>
            <a:noFill/>
          </a:ln>
        </p:spPr>
        <p:txBody>
          <a:bodyPr wrap="square" rtlCol="0">
            <a:spAutoFit/>
          </a:bodyPr>
          <a:lstStyle/>
          <a:p>
            <a:pPr algn="ctr"/>
            <a:r>
              <a:rPr lang="es-ES" sz="1600" b="1" dirty="0" err="1">
                <a:solidFill>
                  <a:schemeClr val="bg1"/>
                </a:solidFill>
              </a:rPr>
              <a:t>Pattern</a:t>
            </a:r>
            <a:r>
              <a:rPr lang="es-ES" sz="1600" b="1" dirty="0">
                <a:solidFill>
                  <a:schemeClr val="bg1"/>
                </a:solidFill>
              </a:rPr>
              <a:t> </a:t>
            </a:r>
            <a:r>
              <a:rPr lang="es-ES" sz="1600" b="1" dirty="0" err="1">
                <a:solidFill>
                  <a:schemeClr val="bg1"/>
                </a:solidFill>
              </a:rPr>
              <a:t>detection</a:t>
            </a:r>
            <a:endParaRPr lang="en-US" sz="1600" b="1" dirty="0">
              <a:solidFill>
                <a:schemeClr val="bg1"/>
              </a:solidFill>
            </a:endParaRPr>
          </a:p>
        </p:txBody>
      </p:sp>
      <p:sp>
        <p:nvSpPr>
          <p:cNvPr id="31" name="CuadroTexto 30">
            <a:extLst>
              <a:ext uri="{FF2B5EF4-FFF2-40B4-BE49-F238E27FC236}">
                <a16:creationId xmlns:a16="http://schemas.microsoft.com/office/drawing/2014/main" id="{A3772AD4-E6C2-226D-FA5B-75F530601E00}"/>
              </a:ext>
            </a:extLst>
          </p:cNvPr>
          <p:cNvSpPr txBox="1"/>
          <p:nvPr/>
        </p:nvSpPr>
        <p:spPr>
          <a:xfrm>
            <a:off x="2220685" y="3678073"/>
            <a:ext cx="1497144" cy="374571"/>
          </a:xfrm>
          <a:prstGeom prst="roundRect">
            <a:avLst/>
          </a:prstGeom>
          <a:noFill/>
          <a:ln>
            <a:noFill/>
          </a:ln>
        </p:spPr>
        <p:txBody>
          <a:bodyPr wrap="none" rtlCol="0">
            <a:spAutoFit/>
          </a:bodyPr>
          <a:lstStyle/>
          <a:p>
            <a:pPr algn="ctr"/>
            <a:r>
              <a:rPr lang="es-ES" sz="1600" b="1" dirty="0" err="1">
                <a:solidFill>
                  <a:schemeClr val="bg1"/>
                </a:solidFill>
              </a:rPr>
              <a:t>Reconstruction</a:t>
            </a:r>
            <a:endParaRPr lang="en-US" sz="1600" b="1" dirty="0">
              <a:solidFill>
                <a:schemeClr val="bg1"/>
              </a:solidFill>
            </a:endParaRPr>
          </a:p>
        </p:txBody>
      </p:sp>
      <p:sp>
        <p:nvSpPr>
          <p:cNvPr id="32" name="CuadroTexto 31">
            <a:extLst>
              <a:ext uri="{FF2B5EF4-FFF2-40B4-BE49-F238E27FC236}">
                <a16:creationId xmlns:a16="http://schemas.microsoft.com/office/drawing/2014/main" id="{219F356B-9194-5030-FEFB-282E537AC9A0}"/>
              </a:ext>
            </a:extLst>
          </p:cNvPr>
          <p:cNvSpPr txBox="1"/>
          <p:nvPr/>
        </p:nvSpPr>
        <p:spPr>
          <a:xfrm>
            <a:off x="3991095" y="3678073"/>
            <a:ext cx="1671657" cy="374571"/>
          </a:xfrm>
          <a:prstGeom prst="roundRect">
            <a:avLst/>
          </a:prstGeom>
          <a:noFill/>
          <a:ln>
            <a:noFill/>
          </a:ln>
        </p:spPr>
        <p:txBody>
          <a:bodyPr wrap="square" rtlCol="0">
            <a:spAutoFit/>
          </a:bodyPr>
          <a:lstStyle/>
          <a:p>
            <a:pPr algn="ctr"/>
            <a:r>
              <a:rPr lang="es-ES" sz="1600" b="1" dirty="0">
                <a:solidFill>
                  <a:schemeClr val="bg1"/>
                </a:solidFill>
              </a:rPr>
              <a:t>Prediction</a:t>
            </a:r>
            <a:endParaRPr lang="en-US" sz="1600" b="1" dirty="0">
              <a:solidFill>
                <a:schemeClr val="bg1"/>
              </a:solidFill>
            </a:endParaRPr>
          </a:p>
        </p:txBody>
      </p:sp>
      <p:sp>
        <p:nvSpPr>
          <p:cNvPr id="39" name="CuadroTexto 38">
            <a:extLst>
              <a:ext uri="{FF2B5EF4-FFF2-40B4-BE49-F238E27FC236}">
                <a16:creationId xmlns:a16="http://schemas.microsoft.com/office/drawing/2014/main" id="{22DB8095-39F6-8D0B-0F7C-88818D0328D3}"/>
              </a:ext>
            </a:extLst>
          </p:cNvPr>
          <p:cNvSpPr txBox="1"/>
          <p:nvPr/>
        </p:nvSpPr>
        <p:spPr>
          <a:xfrm>
            <a:off x="275755" y="4348658"/>
            <a:ext cx="1671658" cy="374571"/>
          </a:xfrm>
          <a:prstGeom prst="roundRect">
            <a:avLst/>
          </a:prstGeom>
          <a:solidFill>
            <a:srgbClr val="FFFFFF"/>
          </a:solidFill>
          <a:ln w="19050">
            <a:solidFill>
              <a:srgbClr val="966835"/>
            </a:solidFill>
          </a:ln>
        </p:spPr>
        <p:txBody>
          <a:bodyPr wrap="square" rtlCol="0">
            <a:spAutoFit/>
          </a:bodyPr>
          <a:lstStyle/>
          <a:p>
            <a:pPr algn="ctr"/>
            <a:r>
              <a:rPr lang="es-ES" sz="1600" b="1" dirty="0">
                <a:solidFill>
                  <a:srgbClr val="966835"/>
                </a:solidFill>
              </a:rPr>
              <a:t>HOSVD</a:t>
            </a:r>
            <a:endParaRPr lang="en-US" sz="1600" b="1" dirty="0">
              <a:solidFill>
                <a:srgbClr val="966835"/>
              </a:solidFill>
            </a:endParaRPr>
          </a:p>
        </p:txBody>
      </p:sp>
      <p:sp>
        <p:nvSpPr>
          <p:cNvPr id="44" name="CuadroTexto 43">
            <a:extLst>
              <a:ext uri="{FF2B5EF4-FFF2-40B4-BE49-F238E27FC236}">
                <a16:creationId xmlns:a16="http://schemas.microsoft.com/office/drawing/2014/main" id="{5AF7CBED-6A20-DB4E-A8B2-CDF0E09C014F}"/>
              </a:ext>
            </a:extLst>
          </p:cNvPr>
          <p:cNvSpPr txBox="1"/>
          <p:nvPr/>
        </p:nvSpPr>
        <p:spPr>
          <a:xfrm>
            <a:off x="2120197" y="4348658"/>
            <a:ext cx="1671658" cy="374571"/>
          </a:xfrm>
          <a:prstGeom prst="roundRect">
            <a:avLst/>
          </a:prstGeom>
          <a:solidFill>
            <a:srgbClr val="FFFFFF"/>
          </a:solidFill>
          <a:ln w="19050">
            <a:solidFill>
              <a:srgbClr val="966835"/>
            </a:solidFill>
          </a:ln>
        </p:spPr>
        <p:txBody>
          <a:bodyPr wrap="square" lIns="91440" tIns="45720" rIns="91440" bIns="45720" rtlCol="0" anchor="t">
            <a:spAutoFit/>
          </a:bodyPr>
          <a:lstStyle/>
          <a:p>
            <a:pPr algn="ctr"/>
            <a:r>
              <a:rPr lang="es-ES" sz="1600" b="1" dirty="0">
                <a:solidFill>
                  <a:srgbClr val="966835"/>
                </a:solidFill>
              </a:rPr>
              <a:t>Data </a:t>
            </a:r>
            <a:r>
              <a:rPr lang="es-ES" sz="1600" b="1" dirty="0" err="1">
                <a:solidFill>
                  <a:srgbClr val="966835"/>
                </a:solidFill>
              </a:rPr>
              <a:t>Repairing</a:t>
            </a:r>
            <a:endParaRPr lang="es-ES" dirty="0" err="1"/>
          </a:p>
        </p:txBody>
      </p:sp>
      <p:sp>
        <p:nvSpPr>
          <p:cNvPr id="45" name="CuadroTexto 44">
            <a:extLst>
              <a:ext uri="{FF2B5EF4-FFF2-40B4-BE49-F238E27FC236}">
                <a16:creationId xmlns:a16="http://schemas.microsoft.com/office/drawing/2014/main" id="{C1A1FFEB-7B6C-A76B-AE3F-BDBF9597E8BB}"/>
              </a:ext>
            </a:extLst>
          </p:cNvPr>
          <p:cNvSpPr txBox="1"/>
          <p:nvPr/>
        </p:nvSpPr>
        <p:spPr>
          <a:xfrm>
            <a:off x="276997" y="4888658"/>
            <a:ext cx="1671658" cy="374571"/>
          </a:xfrm>
          <a:prstGeom prst="roundRect">
            <a:avLst/>
          </a:prstGeom>
          <a:solidFill>
            <a:srgbClr val="FFFFFF"/>
          </a:solidFill>
          <a:ln w="19050">
            <a:solidFill>
              <a:srgbClr val="966835"/>
            </a:solidFill>
          </a:ln>
          <a:effectLst/>
          <a:scene3d>
            <a:camera prst="orthographicFront"/>
            <a:lightRig rig="threePt" dir="t"/>
          </a:scene3d>
          <a:sp3d/>
        </p:spPr>
        <p:txBody>
          <a:bodyPr wrap="square" rtlCol="0">
            <a:spAutoFit/>
          </a:bodyPr>
          <a:lstStyle/>
          <a:p>
            <a:pPr algn="ctr"/>
            <a:r>
              <a:rPr lang="es-ES" sz="1600" b="1" dirty="0">
                <a:solidFill>
                  <a:srgbClr val="966835"/>
                </a:solidFill>
              </a:rPr>
              <a:t>HODMD</a:t>
            </a:r>
            <a:endParaRPr lang="en-US" sz="1600" b="1" dirty="0">
              <a:solidFill>
                <a:srgbClr val="966835"/>
              </a:solidFill>
            </a:endParaRPr>
          </a:p>
        </p:txBody>
      </p:sp>
      <p:sp>
        <p:nvSpPr>
          <p:cNvPr id="47" name="CuadroTexto 46">
            <a:extLst>
              <a:ext uri="{FF2B5EF4-FFF2-40B4-BE49-F238E27FC236}">
                <a16:creationId xmlns:a16="http://schemas.microsoft.com/office/drawing/2014/main" id="{BFD043EF-19BD-DB02-FBF9-C602358E8DC3}"/>
              </a:ext>
            </a:extLst>
          </p:cNvPr>
          <p:cNvSpPr txBox="1"/>
          <p:nvPr/>
        </p:nvSpPr>
        <p:spPr>
          <a:xfrm>
            <a:off x="3991095" y="4348658"/>
            <a:ext cx="1671658" cy="374571"/>
          </a:xfrm>
          <a:prstGeom prst="roundRect">
            <a:avLst/>
          </a:prstGeom>
          <a:solidFill>
            <a:srgbClr val="FFFFFF"/>
          </a:solidFill>
          <a:ln w="19050">
            <a:solidFill>
              <a:srgbClr val="966835"/>
            </a:solidFill>
          </a:ln>
        </p:spPr>
        <p:txBody>
          <a:bodyPr wrap="square" rtlCol="0">
            <a:spAutoFit/>
          </a:bodyPr>
          <a:lstStyle/>
          <a:p>
            <a:pPr algn="ctr"/>
            <a:r>
              <a:rPr lang="es-ES" sz="1600" b="1" dirty="0">
                <a:solidFill>
                  <a:srgbClr val="966835"/>
                </a:solidFill>
              </a:rPr>
              <a:t>HODMD</a:t>
            </a:r>
            <a:endParaRPr lang="en-US" sz="1600" b="1" dirty="0">
              <a:solidFill>
                <a:srgbClr val="966835"/>
              </a:solidFill>
            </a:endParaRPr>
          </a:p>
        </p:txBody>
      </p:sp>
      <p:sp>
        <p:nvSpPr>
          <p:cNvPr id="48" name="CuadroTexto 47">
            <a:extLst>
              <a:ext uri="{FF2B5EF4-FFF2-40B4-BE49-F238E27FC236}">
                <a16:creationId xmlns:a16="http://schemas.microsoft.com/office/drawing/2014/main" id="{E21CC282-A633-5A47-A51B-81144201FD30}"/>
              </a:ext>
            </a:extLst>
          </p:cNvPr>
          <p:cNvSpPr txBox="1"/>
          <p:nvPr/>
        </p:nvSpPr>
        <p:spPr>
          <a:xfrm>
            <a:off x="6435243" y="4348658"/>
            <a:ext cx="1671658" cy="374571"/>
          </a:xfrm>
          <a:prstGeom prst="roundRect">
            <a:avLst/>
          </a:prstGeom>
          <a:solidFill>
            <a:srgbClr val="FFFFFF"/>
          </a:solidFill>
          <a:ln w="19050">
            <a:solidFill>
              <a:srgbClr val="966835"/>
            </a:solidFill>
          </a:ln>
        </p:spPr>
        <p:txBody>
          <a:bodyPr wrap="square" lIns="91440" tIns="45720" rIns="91440" bIns="45720" rtlCol="0" anchor="t">
            <a:spAutoFit/>
          </a:bodyPr>
          <a:lstStyle/>
          <a:p>
            <a:pPr algn="ctr"/>
            <a:r>
              <a:rPr lang="es-ES" sz="1600" b="1" dirty="0" err="1">
                <a:solidFill>
                  <a:srgbClr val="966835"/>
                </a:solidFill>
              </a:rPr>
              <a:t>Autoencoders</a:t>
            </a:r>
            <a:endParaRPr lang="en-US" sz="1600" b="1" dirty="0" err="1">
              <a:solidFill>
                <a:srgbClr val="966835"/>
              </a:solidFill>
            </a:endParaRPr>
          </a:p>
        </p:txBody>
      </p:sp>
      <p:sp>
        <p:nvSpPr>
          <p:cNvPr id="49" name="CuadroTexto 48">
            <a:extLst>
              <a:ext uri="{FF2B5EF4-FFF2-40B4-BE49-F238E27FC236}">
                <a16:creationId xmlns:a16="http://schemas.microsoft.com/office/drawing/2014/main" id="{E068158E-2698-E0A7-E0A2-D4E23A30CDCC}"/>
              </a:ext>
            </a:extLst>
          </p:cNvPr>
          <p:cNvSpPr txBox="1"/>
          <p:nvPr/>
        </p:nvSpPr>
        <p:spPr>
          <a:xfrm>
            <a:off x="8292910" y="4345068"/>
            <a:ext cx="1671658" cy="374571"/>
          </a:xfrm>
          <a:prstGeom prst="roundRect">
            <a:avLst/>
          </a:prstGeom>
          <a:solidFill>
            <a:srgbClr val="FFFFFF"/>
          </a:solidFill>
          <a:ln w="19050">
            <a:solidFill>
              <a:srgbClr val="966835"/>
            </a:solidFill>
          </a:ln>
        </p:spPr>
        <p:txBody>
          <a:bodyPr wrap="square" lIns="91440" tIns="45720" rIns="91440" bIns="45720" rtlCol="0" anchor="t">
            <a:spAutoFit/>
          </a:bodyPr>
          <a:lstStyle/>
          <a:p>
            <a:pPr algn="ctr"/>
            <a:r>
              <a:rPr lang="es-ES" sz="1600" b="1" dirty="0" err="1">
                <a:solidFill>
                  <a:srgbClr val="966835"/>
                </a:solidFill>
              </a:rPr>
              <a:t>Superresolution</a:t>
            </a:r>
            <a:endParaRPr lang="en-US" sz="1600" b="1" dirty="0" err="1">
              <a:solidFill>
                <a:srgbClr val="966835"/>
              </a:solidFill>
            </a:endParaRPr>
          </a:p>
        </p:txBody>
      </p:sp>
      <p:sp>
        <p:nvSpPr>
          <p:cNvPr id="50" name="CuadroTexto 49">
            <a:extLst>
              <a:ext uri="{FF2B5EF4-FFF2-40B4-BE49-F238E27FC236}">
                <a16:creationId xmlns:a16="http://schemas.microsoft.com/office/drawing/2014/main" id="{53336810-E6C3-0787-75C4-8579DC83E016}"/>
              </a:ext>
            </a:extLst>
          </p:cNvPr>
          <p:cNvSpPr txBox="1"/>
          <p:nvPr/>
        </p:nvSpPr>
        <p:spPr>
          <a:xfrm>
            <a:off x="10150579" y="4348658"/>
            <a:ext cx="1671658" cy="374571"/>
          </a:xfrm>
          <a:prstGeom prst="roundRect">
            <a:avLst/>
          </a:prstGeom>
          <a:solidFill>
            <a:srgbClr val="FFFFFF"/>
          </a:solidFill>
          <a:ln w="19050">
            <a:solidFill>
              <a:srgbClr val="966835"/>
            </a:solidFill>
          </a:ln>
        </p:spPr>
        <p:txBody>
          <a:bodyPr wrap="square" rtlCol="0">
            <a:spAutoFit/>
          </a:bodyPr>
          <a:lstStyle/>
          <a:p>
            <a:pPr algn="ctr"/>
            <a:r>
              <a:rPr lang="es-ES" sz="1600" b="1" dirty="0">
                <a:solidFill>
                  <a:srgbClr val="966835"/>
                </a:solidFill>
              </a:rPr>
              <a:t>Full DL</a:t>
            </a:r>
            <a:endParaRPr lang="en-US" sz="1600" b="1" dirty="0">
              <a:solidFill>
                <a:srgbClr val="966835"/>
              </a:solidFill>
            </a:endParaRPr>
          </a:p>
        </p:txBody>
      </p:sp>
      <p:sp>
        <p:nvSpPr>
          <p:cNvPr id="51" name="CuadroTexto 50">
            <a:extLst>
              <a:ext uri="{FF2B5EF4-FFF2-40B4-BE49-F238E27FC236}">
                <a16:creationId xmlns:a16="http://schemas.microsoft.com/office/drawing/2014/main" id="{55962F0C-3CA3-6CF4-07BD-6F6D2FCE0FBB}"/>
              </a:ext>
            </a:extLst>
          </p:cNvPr>
          <p:cNvSpPr txBox="1"/>
          <p:nvPr/>
        </p:nvSpPr>
        <p:spPr>
          <a:xfrm>
            <a:off x="10150577" y="4888658"/>
            <a:ext cx="1671658" cy="374571"/>
          </a:xfrm>
          <a:prstGeom prst="roundRect">
            <a:avLst/>
          </a:prstGeom>
          <a:solidFill>
            <a:srgbClr val="FFFFFF"/>
          </a:solidFill>
          <a:ln w="19050">
            <a:solidFill>
              <a:srgbClr val="966835"/>
            </a:solidFill>
          </a:ln>
        </p:spPr>
        <p:txBody>
          <a:bodyPr wrap="square" rtlCol="0">
            <a:spAutoFit/>
          </a:bodyPr>
          <a:lstStyle/>
          <a:p>
            <a:pPr algn="ctr"/>
            <a:r>
              <a:rPr lang="es-ES" sz="1600" b="1" dirty="0" err="1">
                <a:solidFill>
                  <a:srgbClr val="966835"/>
                </a:solidFill>
              </a:rPr>
              <a:t>Hybrid</a:t>
            </a:r>
            <a:endParaRPr lang="en-US" sz="1600" b="1" dirty="0">
              <a:solidFill>
                <a:srgbClr val="966835"/>
              </a:solidFill>
            </a:endParaRPr>
          </a:p>
        </p:txBody>
      </p:sp>
      <p:sp>
        <p:nvSpPr>
          <p:cNvPr id="53" name="Flecha: doblada hacia arriba 52">
            <a:extLst>
              <a:ext uri="{FF2B5EF4-FFF2-40B4-BE49-F238E27FC236}">
                <a16:creationId xmlns:a16="http://schemas.microsoft.com/office/drawing/2014/main" id="{5FD870C0-6B7E-DA59-DD99-01FF89B01768}"/>
              </a:ext>
            </a:extLst>
          </p:cNvPr>
          <p:cNvSpPr/>
          <p:nvPr/>
        </p:nvSpPr>
        <p:spPr>
          <a:xfrm rot="10800000">
            <a:off x="2781540" y="1742232"/>
            <a:ext cx="1622822" cy="787522"/>
          </a:xfrm>
          <a:prstGeom prst="bentUpArrow">
            <a:avLst>
              <a:gd name="adj1" fmla="val 18200"/>
              <a:gd name="adj2" fmla="val 20283"/>
              <a:gd name="adj3" fmla="val 33870"/>
            </a:avLst>
          </a:prstGeom>
          <a:noFill/>
          <a:ln w="28575">
            <a:solidFill>
              <a:srgbClr val="092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ángulo: esquinas redondeadas 54">
            <a:extLst>
              <a:ext uri="{FF2B5EF4-FFF2-40B4-BE49-F238E27FC236}">
                <a16:creationId xmlns:a16="http://schemas.microsoft.com/office/drawing/2014/main" id="{85E6FD53-6625-A189-A8EB-254617B4771A}"/>
              </a:ext>
            </a:extLst>
          </p:cNvPr>
          <p:cNvSpPr/>
          <p:nvPr/>
        </p:nvSpPr>
        <p:spPr>
          <a:xfrm>
            <a:off x="6435243" y="2623653"/>
            <a:ext cx="5386997" cy="871014"/>
          </a:xfrm>
          <a:prstGeom prst="roundRect">
            <a:avLst/>
          </a:prstGeom>
          <a:noFill/>
          <a:ln w="28575">
            <a:solidFill>
              <a:srgbClr val="092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ángulo: esquinas redondeadas 58">
            <a:extLst>
              <a:ext uri="{FF2B5EF4-FFF2-40B4-BE49-F238E27FC236}">
                <a16:creationId xmlns:a16="http://schemas.microsoft.com/office/drawing/2014/main" id="{0E011B4B-6414-E8BF-5F8A-A7403FDB1E48}"/>
              </a:ext>
            </a:extLst>
          </p:cNvPr>
          <p:cNvSpPr/>
          <p:nvPr/>
        </p:nvSpPr>
        <p:spPr>
          <a:xfrm>
            <a:off x="8280120" y="3594014"/>
            <a:ext cx="1671660" cy="561201"/>
          </a:xfrm>
          <a:prstGeom prst="roundRect">
            <a:avLst/>
          </a:prstGeom>
          <a:solidFill>
            <a:srgbClr val="966835"/>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ángulo: esquinas redondeadas 59">
            <a:extLst>
              <a:ext uri="{FF2B5EF4-FFF2-40B4-BE49-F238E27FC236}">
                <a16:creationId xmlns:a16="http://schemas.microsoft.com/office/drawing/2014/main" id="{AF76C1B9-2929-A5C4-8F4E-62C59E43EC19}"/>
              </a:ext>
            </a:extLst>
          </p:cNvPr>
          <p:cNvSpPr/>
          <p:nvPr/>
        </p:nvSpPr>
        <p:spPr>
          <a:xfrm>
            <a:off x="10150575" y="3595306"/>
            <a:ext cx="1671660" cy="561201"/>
          </a:xfrm>
          <a:prstGeom prst="roundRect">
            <a:avLst/>
          </a:prstGeom>
          <a:solidFill>
            <a:srgbClr val="966835"/>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ángulo: esquinas redondeadas 60">
            <a:extLst>
              <a:ext uri="{FF2B5EF4-FFF2-40B4-BE49-F238E27FC236}">
                <a16:creationId xmlns:a16="http://schemas.microsoft.com/office/drawing/2014/main" id="{34AF35B0-41AC-DDE3-8F45-5C4D12FFB215}"/>
              </a:ext>
            </a:extLst>
          </p:cNvPr>
          <p:cNvSpPr/>
          <p:nvPr/>
        </p:nvSpPr>
        <p:spPr>
          <a:xfrm>
            <a:off x="6435234" y="3594014"/>
            <a:ext cx="1671660" cy="561201"/>
          </a:xfrm>
          <a:prstGeom prst="roundRect">
            <a:avLst/>
          </a:prstGeom>
          <a:solidFill>
            <a:srgbClr val="966835"/>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CuadroTexto 61">
            <a:extLst>
              <a:ext uri="{FF2B5EF4-FFF2-40B4-BE49-F238E27FC236}">
                <a16:creationId xmlns:a16="http://schemas.microsoft.com/office/drawing/2014/main" id="{D5685307-F12C-3E69-3DCB-22DD1C58838B}"/>
              </a:ext>
            </a:extLst>
          </p:cNvPr>
          <p:cNvSpPr txBox="1"/>
          <p:nvPr/>
        </p:nvSpPr>
        <p:spPr>
          <a:xfrm>
            <a:off x="6399872" y="3683521"/>
            <a:ext cx="1746130" cy="374571"/>
          </a:xfrm>
          <a:prstGeom prst="roundRect">
            <a:avLst/>
          </a:prstGeom>
          <a:noFill/>
          <a:ln>
            <a:noFill/>
          </a:ln>
        </p:spPr>
        <p:txBody>
          <a:bodyPr wrap="square" rtlCol="0">
            <a:spAutoFit/>
          </a:bodyPr>
          <a:lstStyle/>
          <a:p>
            <a:pPr algn="ctr"/>
            <a:r>
              <a:rPr lang="es-ES" sz="1600" b="1" dirty="0" err="1">
                <a:solidFill>
                  <a:schemeClr val="bg1"/>
                </a:solidFill>
              </a:rPr>
              <a:t>Pattern</a:t>
            </a:r>
            <a:r>
              <a:rPr lang="es-ES" sz="1600" b="1" dirty="0">
                <a:solidFill>
                  <a:schemeClr val="bg1"/>
                </a:solidFill>
              </a:rPr>
              <a:t> </a:t>
            </a:r>
            <a:r>
              <a:rPr lang="es-ES" sz="1600" b="1" dirty="0" err="1">
                <a:solidFill>
                  <a:schemeClr val="bg1"/>
                </a:solidFill>
              </a:rPr>
              <a:t>detection</a:t>
            </a:r>
            <a:endParaRPr lang="en-US" sz="1600" b="1" dirty="0">
              <a:solidFill>
                <a:schemeClr val="bg1"/>
              </a:solidFill>
            </a:endParaRPr>
          </a:p>
        </p:txBody>
      </p:sp>
      <p:sp>
        <p:nvSpPr>
          <p:cNvPr id="63" name="CuadroTexto 62">
            <a:extLst>
              <a:ext uri="{FF2B5EF4-FFF2-40B4-BE49-F238E27FC236}">
                <a16:creationId xmlns:a16="http://schemas.microsoft.com/office/drawing/2014/main" id="{EE807A31-7879-19AD-D471-AD31D4B3ACE5}"/>
              </a:ext>
            </a:extLst>
          </p:cNvPr>
          <p:cNvSpPr txBox="1"/>
          <p:nvPr/>
        </p:nvSpPr>
        <p:spPr>
          <a:xfrm>
            <a:off x="8380165" y="3683521"/>
            <a:ext cx="1497144" cy="374571"/>
          </a:xfrm>
          <a:prstGeom prst="roundRect">
            <a:avLst/>
          </a:prstGeom>
          <a:noFill/>
          <a:ln>
            <a:noFill/>
          </a:ln>
        </p:spPr>
        <p:txBody>
          <a:bodyPr wrap="none" rtlCol="0">
            <a:spAutoFit/>
          </a:bodyPr>
          <a:lstStyle/>
          <a:p>
            <a:pPr algn="ctr"/>
            <a:r>
              <a:rPr lang="es-ES" sz="1600" b="1" dirty="0" err="1">
                <a:solidFill>
                  <a:schemeClr val="bg1"/>
                </a:solidFill>
              </a:rPr>
              <a:t>Reconstruction</a:t>
            </a:r>
            <a:endParaRPr lang="en-US" sz="1600" b="1" dirty="0">
              <a:solidFill>
                <a:schemeClr val="bg1"/>
              </a:solidFill>
            </a:endParaRPr>
          </a:p>
        </p:txBody>
      </p:sp>
      <p:sp>
        <p:nvSpPr>
          <p:cNvPr id="64" name="CuadroTexto 63">
            <a:extLst>
              <a:ext uri="{FF2B5EF4-FFF2-40B4-BE49-F238E27FC236}">
                <a16:creationId xmlns:a16="http://schemas.microsoft.com/office/drawing/2014/main" id="{6C5DF9A3-EBB2-D533-0181-474897D154F9}"/>
              </a:ext>
            </a:extLst>
          </p:cNvPr>
          <p:cNvSpPr txBox="1"/>
          <p:nvPr/>
        </p:nvSpPr>
        <p:spPr>
          <a:xfrm>
            <a:off x="10150575" y="3683521"/>
            <a:ext cx="1671657" cy="374571"/>
          </a:xfrm>
          <a:prstGeom prst="roundRect">
            <a:avLst/>
          </a:prstGeom>
          <a:noFill/>
          <a:ln>
            <a:noFill/>
          </a:ln>
        </p:spPr>
        <p:txBody>
          <a:bodyPr wrap="square" rtlCol="0">
            <a:spAutoFit/>
          </a:bodyPr>
          <a:lstStyle/>
          <a:p>
            <a:pPr algn="ctr"/>
            <a:r>
              <a:rPr lang="es-ES" sz="1600" b="1" dirty="0">
                <a:solidFill>
                  <a:schemeClr val="bg1"/>
                </a:solidFill>
              </a:rPr>
              <a:t>Prediction</a:t>
            </a:r>
            <a:endParaRPr lang="en-US" sz="1600" b="1" dirty="0">
              <a:solidFill>
                <a:schemeClr val="bg1"/>
              </a:solidFill>
            </a:endParaRPr>
          </a:p>
        </p:txBody>
      </p:sp>
      <p:sp>
        <p:nvSpPr>
          <p:cNvPr id="65" name="Flecha: doblada hacia arriba 64">
            <a:extLst>
              <a:ext uri="{FF2B5EF4-FFF2-40B4-BE49-F238E27FC236}">
                <a16:creationId xmlns:a16="http://schemas.microsoft.com/office/drawing/2014/main" id="{6EB1503A-AEB0-2A1D-7CC3-7439CFA5F4FD}"/>
              </a:ext>
            </a:extLst>
          </p:cNvPr>
          <p:cNvSpPr/>
          <p:nvPr/>
        </p:nvSpPr>
        <p:spPr>
          <a:xfrm rot="10800000" flipH="1">
            <a:off x="7699408" y="1743058"/>
            <a:ext cx="1623600" cy="787522"/>
          </a:xfrm>
          <a:prstGeom prst="bentUpArrow">
            <a:avLst>
              <a:gd name="adj1" fmla="val 18200"/>
              <a:gd name="adj2" fmla="val 20283"/>
              <a:gd name="adj3" fmla="val 33870"/>
            </a:avLst>
          </a:prstGeom>
          <a:noFill/>
          <a:ln w="28575">
            <a:solidFill>
              <a:srgbClr val="092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uadroTexto 6">
            <a:extLst>
              <a:ext uri="{FF2B5EF4-FFF2-40B4-BE49-F238E27FC236}">
                <a16:creationId xmlns:a16="http://schemas.microsoft.com/office/drawing/2014/main" id="{6E34A349-1969-F2C0-C423-6CB1B003B968}"/>
              </a:ext>
            </a:extLst>
          </p:cNvPr>
          <p:cNvSpPr txBox="1"/>
          <p:nvPr/>
        </p:nvSpPr>
        <p:spPr>
          <a:xfrm>
            <a:off x="2120197" y="4891452"/>
            <a:ext cx="1671658" cy="374571"/>
          </a:xfrm>
          <a:prstGeom prst="roundRect">
            <a:avLst/>
          </a:prstGeom>
          <a:solidFill>
            <a:srgbClr val="FFFFFF"/>
          </a:solidFill>
          <a:ln w="19050">
            <a:solidFill>
              <a:srgbClr val="966835"/>
            </a:solidFill>
          </a:ln>
        </p:spPr>
        <p:txBody>
          <a:bodyPr wrap="square" lIns="91440" tIns="45720" rIns="91440" bIns="45720" rtlCol="0" anchor="t">
            <a:spAutoFit/>
          </a:bodyPr>
          <a:lstStyle/>
          <a:p>
            <a:pPr algn="ctr"/>
            <a:r>
              <a:rPr lang="es-ES" sz="1600" b="1" dirty="0" err="1">
                <a:solidFill>
                  <a:srgbClr val="966835"/>
                </a:solidFill>
                <a:ea typeface="Calibri"/>
                <a:cs typeface="Calibri"/>
              </a:rPr>
              <a:t>Superresolution</a:t>
            </a:r>
          </a:p>
        </p:txBody>
      </p:sp>
      <p:sp>
        <p:nvSpPr>
          <p:cNvPr id="2" name="Título 1">
            <a:extLst>
              <a:ext uri="{FF2B5EF4-FFF2-40B4-BE49-F238E27FC236}">
                <a16:creationId xmlns:a16="http://schemas.microsoft.com/office/drawing/2014/main" id="{FBA6509A-7DBA-133A-E37A-8D05242867A5}"/>
              </a:ext>
            </a:extLst>
          </p:cNvPr>
          <p:cNvSpPr txBox="1">
            <a:spLocks/>
          </p:cNvSpPr>
          <p:nvPr/>
        </p:nvSpPr>
        <p:spPr>
          <a:xfrm>
            <a:off x="2120197" y="-243863"/>
            <a:ext cx="8229600" cy="1143000"/>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4000" dirty="0"/>
              <a:t>Open Source Software</a:t>
            </a:r>
          </a:p>
        </p:txBody>
      </p:sp>
      <p:sp>
        <p:nvSpPr>
          <p:cNvPr id="3" name="Rectángulo 2">
            <a:extLst>
              <a:ext uri="{FF2B5EF4-FFF2-40B4-BE49-F238E27FC236}">
                <a16:creationId xmlns:a16="http://schemas.microsoft.com/office/drawing/2014/main" id="{71CA2552-1DC8-3901-BF04-7174D57CE4E6}"/>
              </a:ext>
            </a:extLst>
          </p:cNvPr>
          <p:cNvSpPr/>
          <p:nvPr/>
        </p:nvSpPr>
        <p:spPr>
          <a:xfrm>
            <a:off x="0" y="5958348"/>
            <a:ext cx="12192000" cy="899652"/>
          </a:xfrm>
          <a:prstGeom prst="rect">
            <a:avLst/>
          </a:prstGeom>
          <a:solidFill>
            <a:srgbClr val="092240"/>
          </a:solidFill>
          <a:ln>
            <a:solidFill>
              <a:srgbClr val="092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uadroTexto 4">
            <a:extLst>
              <a:ext uri="{FF2B5EF4-FFF2-40B4-BE49-F238E27FC236}">
                <a16:creationId xmlns:a16="http://schemas.microsoft.com/office/drawing/2014/main" id="{4A5EFCEA-7FD7-4F23-0F86-CDB176B40FA3}"/>
              </a:ext>
            </a:extLst>
          </p:cNvPr>
          <p:cNvSpPr txBox="1"/>
          <p:nvPr/>
        </p:nvSpPr>
        <p:spPr>
          <a:xfrm>
            <a:off x="380554" y="6233266"/>
            <a:ext cx="374632" cy="369332"/>
          </a:xfrm>
          <a:prstGeom prst="rect">
            <a:avLst/>
          </a:prstGeom>
          <a:noFill/>
        </p:spPr>
        <p:txBody>
          <a:bodyPr wrap="square" rtlCol="0">
            <a:spAutoFit/>
          </a:bodyPr>
          <a:lstStyle/>
          <a:p>
            <a:r>
              <a:rPr lang="es-ES" dirty="0">
                <a:latin typeface="Times New Roman" panose="02020603050405020304" pitchFamily="18" charset="0"/>
                <a:cs typeface="Times New Roman" panose="02020603050405020304" pitchFamily="18" charset="0"/>
              </a:rPr>
              <a:t>a)</a:t>
            </a:r>
          </a:p>
        </p:txBody>
      </p:sp>
      <p:pic>
        <p:nvPicPr>
          <p:cNvPr id="8" name="Imagen 7" descr="Logotipo, Icono&#10;&#10;Descripción generada automáticamente">
            <a:extLst>
              <a:ext uri="{FF2B5EF4-FFF2-40B4-BE49-F238E27FC236}">
                <a16:creationId xmlns:a16="http://schemas.microsoft.com/office/drawing/2014/main" id="{FFEE8442-558E-F5D5-96A9-67AAE8F7A0A3}"/>
              </a:ext>
            </a:extLst>
          </p:cNvPr>
          <p:cNvPicPr>
            <a:picLocks noChangeAspect="1"/>
          </p:cNvPicPr>
          <p:nvPr/>
        </p:nvPicPr>
        <p:blipFill rotWithShape="1">
          <a:blip r:embed="rId2">
            <a:extLst>
              <a:ext uri="{28A0092B-C50C-407E-A947-70E740481C1C}">
                <a14:useLocalDpi xmlns:a14="http://schemas.microsoft.com/office/drawing/2010/main" val="0"/>
              </a:ext>
            </a:extLst>
          </a:blip>
          <a:srcRect l="2931"/>
          <a:stretch/>
        </p:blipFill>
        <p:spPr>
          <a:xfrm>
            <a:off x="428017" y="5958348"/>
            <a:ext cx="1288789" cy="899652"/>
          </a:xfrm>
          <a:prstGeom prst="rect">
            <a:avLst/>
          </a:prstGeom>
        </p:spPr>
      </p:pic>
      <p:sp>
        <p:nvSpPr>
          <p:cNvPr id="9" name="Rectángulo 8">
            <a:extLst>
              <a:ext uri="{FF2B5EF4-FFF2-40B4-BE49-F238E27FC236}">
                <a16:creationId xmlns:a16="http://schemas.microsoft.com/office/drawing/2014/main" id="{DAA69E0B-D133-C0D0-C532-AAC2E80D4E97}"/>
              </a:ext>
            </a:extLst>
          </p:cNvPr>
          <p:cNvSpPr/>
          <p:nvPr/>
        </p:nvSpPr>
        <p:spPr>
          <a:xfrm>
            <a:off x="0" y="5958348"/>
            <a:ext cx="12192000" cy="899652"/>
          </a:xfrm>
          <a:prstGeom prst="rect">
            <a:avLst/>
          </a:prstGeom>
          <a:solidFill>
            <a:srgbClr val="092240"/>
          </a:solidFill>
          <a:ln>
            <a:solidFill>
              <a:srgbClr val="092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Imagen 9" descr="Logotipo, Icono&#10;&#10;Descripción generada automáticamente">
            <a:extLst>
              <a:ext uri="{FF2B5EF4-FFF2-40B4-BE49-F238E27FC236}">
                <a16:creationId xmlns:a16="http://schemas.microsoft.com/office/drawing/2014/main" id="{F9E73573-24B2-984F-0241-1A370141E17A}"/>
              </a:ext>
            </a:extLst>
          </p:cNvPr>
          <p:cNvPicPr>
            <a:picLocks noChangeAspect="1"/>
          </p:cNvPicPr>
          <p:nvPr/>
        </p:nvPicPr>
        <p:blipFill rotWithShape="1">
          <a:blip r:embed="rId2">
            <a:extLst>
              <a:ext uri="{28A0092B-C50C-407E-A947-70E740481C1C}">
                <a14:useLocalDpi xmlns:a14="http://schemas.microsoft.com/office/drawing/2010/main" val="0"/>
              </a:ext>
            </a:extLst>
          </a:blip>
          <a:srcRect l="2931"/>
          <a:stretch/>
        </p:blipFill>
        <p:spPr>
          <a:xfrm>
            <a:off x="428017" y="5958348"/>
            <a:ext cx="1288789" cy="899652"/>
          </a:xfrm>
          <a:prstGeom prst="rect">
            <a:avLst/>
          </a:prstGeom>
        </p:spPr>
      </p:pic>
      <p:sp>
        <p:nvSpPr>
          <p:cNvPr id="11" name="Rectángulo 10">
            <a:extLst>
              <a:ext uri="{FF2B5EF4-FFF2-40B4-BE49-F238E27FC236}">
                <a16:creationId xmlns:a16="http://schemas.microsoft.com/office/drawing/2014/main" id="{AE8F576A-2C0A-EA6A-5F1B-D07E6A9DDEDF}"/>
              </a:ext>
            </a:extLst>
          </p:cNvPr>
          <p:cNvSpPr/>
          <p:nvPr/>
        </p:nvSpPr>
        <p:spPr>
          <a:xfrm>
            <a:off x="0" y="5958348"/>
            <a:ext cx="12192000" cy="899652"/>
          </a:xfrm>
          <a:prstGeom prst="rect">
            <a:avLst/>
          </a:prstGeom>
          <a:solidFill>
            <a:srgbClr val="092240"/>
          </a:solidFill>
          <a:ln>
            <a:solidFill>
              <a:srgbClr val="092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Imagen 11" descr="Logotipo, Icono&#10;&#10;Descripción generada automáticamente">
            <a:extLst>
              <a:ext uri="{FF2B5EF4-FFF2-40B4-BE49-F238E27FC236}">
                <a16:creationId xmlns:a16="http://schemas.microsoft.com/office/drawing/2014/main" id="{24369DCB-5DF6-E788-6839-9D50AD961B16}"/>
              </a:ext>
            </a:extLst>
          </p:cNvPr>
          <p:cNvPicPr>
            <a:picLocks noChangeAspect="1"/>
          </p:cNvPicPr>
          <p:nvPr/>
        </p:nvPicPr>
        <p:blipFill rotWithShape="1">
          <a:blip r:embed="rId2">
            <a:extLst>
              <a:ext uri="{28A0092B-C50C-407E-A947-70E740481C1C}">
                <a14:useLocalDpi xmlns:a14="http://schemas.microsoft.com/office/drawing/2010/main" val="0"/>
              </a:ext>
            </a:extLst>
          </a:blip>
          <a:srcRect l="2931"/>
          <a:stretch/>
        </p:blipFill>
        <p:spPr>
          <a:xfrm>
            <a:off x="428017" y="5958348"/>
            <a:ext cx="1288789" cy="899652"/>
          </a:xfrm>
          <a:prstGeom prst="rect">
            <a:avLst/>
          </a:prstGeom>
        </p:spPr>
      </p:pic>
      <p:sp>
        <p:nvSpPr>
          <p:cNvPr id="13" name="Rectángulo 12">
            <a:extLst>
              <a:ext uri="{FF2B5EF4-FFF2-40B4-BE49-F238E27FC236}">
                <a16:creationId xmlns:a16="http://schemas.microsoft.com/office/drawing/2014/main" id="{4259DFFA-81F2-D283-B008-5686B45C5420}"/>
              </a:ext>
            </a:extLst>
          </p:cNvPr>
          <p:cNvSpPr/>
          <p:nvPr/>
        </p:nvSpPr>
        <p:spPr>
          <a:xfrm>
            <a:off x="0" y="6060332"/>
            <a:ext cx="12192000" cy="797668"/>
          </a:xfrm>
          <a:prstGeom prst="rect">
            <a:avLst/>
          </a:prstGeom>
          <a:solidFill>
            <a:srgbClr val="D39650"/>
          </a:solidFill>
          <a:ln>
            <a:solidFill>
              <a:srgbClr val="D396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ángulo 13">
            <a:extLst>
              <a:ext uri="{FF2B5EF4-FFF2-40B4-BE49-F238E27FC236}">
                <a16:creationId xmlns:a16="http://schemas.microsoft.com/office/drawing/2014/main" id="{04C99F14-5F53-D037-7CAC-612E3F94EC1B}"/>
              </a:ext>
            </a:extLst>
          </p:cNvPr>
          <p:cNvSpPr/>
          <p:nvPr/>
        </p:nvSpPr>
        <p:spPr>
          <a:xfrm>
            <a:off x="0" y="5715154"/>
            <a:ext cx="12192000" cy="899652"/>
          </a:xfrm>
          <a:prstGeom prst="rect">
            <a:avLst/>
          </a:prstGeom>
          <a:solidFill>
            <a:srgbClr val="092240"/>
          </a:solidFill>
          <a:ln>
            <a:solidFill>
              <a:srgbClr val="092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Imagen 14" descr="Logotipo, Icono&#10;&#10;Descripción generada automáticamente">
            <a:extLst>
              <a:ext uri="{FF2B5EF4-FFF2-40B4-BE49-F238E27FC236}">
                <a16:creationId xmlns:a16="http://schemas.microsoft.com/office/drawing/2014/main" id="{8419CA30-CC15-CFD9-74FB-A6ED5E91E727}"/>
              </a:ext>
            </a:extLst>
          </p:cNvPr>
          <p:cNvPicPr>
            <a:picLocks noChangeAspect="1"/>
          </p:cNvPicPr>
          <p:nvPr/>
        </p:nvPicPr>
        <p:blipFill rotWithShape="1">
          <a:blip r:embed="rId2">
            <a:extLst>
              <a:ext uri="{28A0092B-C50C-407E-A947-70E740481C1C}">
                <a14:useLocalDpi xmlns:a14="http://schemas.microsoft.com/office/drawing/2010/main" val="0"/>
              </a:ext>
            </a:extLst>
          </a:blip>
          <a:srcRect l="2931"/>
          <a:stretch/>
        </p:blipFill>
        <p:spPr>
          <a:xfrm>
            <a:off x="428017" y="5715154"/>
            <a:ext cx="1288789" cy="899652"/>
          </a:xfrm>
          <a:prstGeom prst="rect">
            <a:avLst/>
          </a:prstGeom>
        </p:spPr>
      </p:pic>
      <p:sp>
        <p:nvSpPr>
          <p:cNvPr id="16" name="CuadroTexto 15">
            <a:extLst>
              <a:ext uri="{FF2B5EF4-FFF2-40B4-BE49-F238E27FC236}">
                <a16:creationId xmlns:a16="http://schemas.microsoft.com/office/drawing/2014/main" id="{F1EF6EFD-5563-3679-B1EB-35B0A37021D1}"/>
              </a:ext>
            </a:extLst>
          </p:cNvPr>
          <p:cNvSpPr txBox="1"/>
          <p:nvPr/>
        </p:nvSpPr>
        <p:spPr>
          <a:xfrm>
            <a:off x="167944" y="6607631"/>
            <a:ext cx="2377061" cy="276999"/>
          </a:xfrm>
          <a:prstGeom prst="rect">
            <a:avLst/>
          </a:prstGeom>
          <a:noFill/>
        </p:spPr>
        <p:txBody>
          <a:bodyPr wrap="none" rtlCol="0">
            <a:spAutoFit/>
          </a:bodyPr>
          <a:lstStyle/>
          <a:p>
            <a:r>
              <a:rPr lang="es-ES" sz="1200" b="1" dirty="0">
                <a:solidFill>
                  <a:srgbClr val="092240"/>
                </a:solidFill>
              </a:rPr>
              <a:t>Universidad Politécnica de Madrid</a:t>
            </a:r>
            <a:endParaRPr lang="en-US" sz="1200" b="1" dirty="0">
              <a:solidFill>
                <a:srgbClr val="092240"/>
              </a:solidFill>
            </a:endParaRPr>
          </a:p>
        </p:txBody>
      </p:sp>
    </p:spTree>
    <p:extLst>
      <p:ext uri="{BB962C8B-B14F-4D97-AF65-F5344CB8AC3E}">
        <p14:creationId xmlns:p14="http://schemas.microsoft.com/office/powerpoint/2010/main" val="728410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C7B84DA2-E984-719B-11F2-0D9415EC6E23}"/>
              </a:ext>
            </a:extLst>
          </p:cNvPr>
          <p:cNvSpPr/>
          <p:nvPr/>
        </p:nvSpPr>
        <p:spPr>
          <a:xfrm>
            <a:off x="0" y="5958348"/>
            <a:ext cx="12192000" cy="899652"/>
          </a:xfrm>
          <a:prstGeom prst="rect">
            <a:avLst/>
          </a:prstGeom>
          <a:solidFill>
            <a:srgbClr val="092240"/>
          </a:solidFill>
          <a:ln>
            <a:solidFill>
              <a:srgbClr val="092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n 5" descr="Logotipo, Icono&#10;&#10;Descripción generada automáticamente">
            <a:extLst>
              <a:ext uri="{FF2B5EF4-FFF2-40B4-BE49-F238E27FC236}">
                <a16:creationId xmlns:a16="http://schemas.microsoft.com/office/drawing/2014/main" id="{F809F38B-28C7-D8CB-9E2A-CE09B6D4CEA0}"/>
              </a:ext>
            </a:extLst>
          </p:cNvPr>
          <p:cNvPicPr>
            <a:picLocks noChangeAspect="1"/>
          </p:cNvPicPr>
          <p:nvPr/>
        </p:nvPicPr>
        <p:blipFill rotWithShape="1">
          <a:blip r:embed="rId2">
            <a:extLst>
              <a:ext uri="{28A0092B-C50C-407E-A947-70E740481C1C}">
                <a14:useLocalDpi xmlns:a14="http://schemas.microsoft.com/office/drawing/2010/main" val="0"/>
              </a:ext>
            </a:extLst>
          </a:blip>
          <a:srcRect l="2931"/>
          <a:stretch/>
        </p:blipFill>
        <p:spPr>
          <a:xfrm>
            <a:off x="428017" y="5958348"/>
            <a:ext cx="1288789" cy="899652"/>
          </a:xfrm>
          <a:prstGeom prst="rect">
            <a:avLst/>
          </a:prstGeom>
        </p:spPr>
      </p:pic>
      <p:sp>
        <p:nvSpPr>
          <p:cNvPr id="3" name="Título 1">
            <a:extLst>
              <a:ext uri="{FF2B5EF4-FFF2-40B4-BE49-F238E27FC236}">
                <a16:creationId xmlns:a16="http://schemas.microsoft.com/office/drawing/2014/main" id="{17CFE290-8162-7EB8-0CA9-F3302D473FCC}"/>
              </a:ext>
            </a:extLst>
          </p:cNvPr>
          <p:cNvSpPr txBox="1">
            <a:spLocks/>
          </p:cNvSpPr>
          <p:nvPr/>
        </p:nvSpPr>
        <p:spPr>
          <a:xfrm>
            <a:off x="894519" y="-136021"/>
            <a:ext cx="10402960" cy="1143000"/>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4000" dirty="0"/>
              <a:t>Using </a:t>
            </a:r>
            <a:r>
              <a:rPr lang="en-GB" sz="4000" dirty="0" err="1"/>
              <a:t>ModelFLOWs</a:t>
            </a:r>
            <a:r>
              <a:rPr lang="en-GB" sz="4000" dirty="0"/>
              <a:t>-app</a:t>
            </a:r>
          </a:p>
        </p:txBody>
      </p:sp>
      <p:sp>
        <p:nvSpPr>
          <p:cNvPr id="2" name="Rectángulo 1">
            <a:extLst>
              <a:ext uri="{FF2B5EF4-FFF2-40B4-BE49-F238E27FC236}">
                <a16:creationId xmlns:a16="http://schemas.microsoft.com/office/drawing/2014/main" id="{6E001DF6-B9CE-69D6-BEBE-D9AE7F18388E}"/>
              </a:ext>
            </a:extLst>
          </p:cNvPr>
          <p:cNvSpPr/>
          <p:nvPr/>
        </p:nvSpPr>
        <p:spPr>
          <a:xfrm>
            <a:off x="0" y="6060332"/>
            <a:ext cx="12192000" cy="797668"/>
          </a:xfrm>
          <a:prstGeom prst="rect">
            <a:avLst/>
          </a:prstGeom>
          <a:solidFill>
            <a:srgbClr val="D39650"/>
          </a:solidFill>
          <a:ln>
            <a:solidFill>
              <a:srgbClr val="D396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ángulo 25">
            <a:extLst>
              <a:ext uri="{FF2B5EF4-FFF2-40B4-BE49-F238E27FC236}">
                <a16:creationId xmlns:a16="http://schemas.microsoft.com/office/drawing/2014/main" id="{EE3D4D20-5A75-32A9-B3AC-A9C28BCABDBD}"/>
              </a:ext>
            </a:extLst>
          </p:cNvPr>
          <p:cNvSpPr/>
          <p:nvPr/>
        </p:nvSpPr>
        <p:spPr>
          <a:xfrm>
            <a:off x="0" y="5715154"/>
            <a:ext cx="12192000" cy="899652"/>
          </a:xfrm>
          <a:prstGeom prst="rect">
            <a:avLst/>
          </a:prstGeom>
          <a:solidFill>
            <a:srgbClr val="092240"/>
          </a:solidFill>
          <a:ln>
            <a:solidFill>
              <a:srgbClr val="092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Imagen 26" descr="Logotipo, Icono&#10;&#10;Descripción generada automáticamente">
            <a:extLst>
              <a:ext uri="{FF2B5EF4-FFF2-40B4-BE49-F238E27FC236}">
                <a16:creationId xmlns:a16="http://schemas.microsoft.com/office/drawing/2014/main" id="{4C796DE7-2A04-A602-11AE-C02405B2761C}"/>
              </a:ext>
            </a:extLst>
          </p:cNvPr>
          <p:cNvPicPr>
            <a:picLocks noChangeAspect="1"/>
          </p:cNvPicPr>
          <p:nvPr/>
        </p:nvPicPr>
        <p:blipFill rotWithShape="1">
          <a:blip r:embed="rId2">
            <a:extLst>
              <a:ext uri="{28A0092B-C50C-407E-A947-70E740481C1C}">
                <a14:useLocalDpi xmlns:a14="http://schemas.microsoft.com/office/drawing/2010/main" val="0"/>
              </a:ext>
            </a:extLst>
          </a:blip>
          <a:srcRect l="2931"/>
          <a:stretch/>
        </p:blipFill>
        <p:spPr>
          <a:xfrm>
            <a:off x="428017" y="5715154"/>
            <a:ext cx="1288789" cy="899652"/>
          </a:xfrm>
          <a:prstGeom prst="rect">
            <a:avLst/>
          </a:prstGeom>
        </p:spPr>
      </p:pic>
      <p:sp>
        <p:nvSpPr>
          <p:cNvPr id="28" name="CuadroTexto 27">
            <a:extLst>
              <a:ext uri="{FF2B5EF4-FFF2-40B4-BE49-F238E27FC236}">
                <a16:creationId xmlns:a16="http://schemas.microsoft.com/office/drawing/2014/main" id="{CB6C675D-6D1E-F6EC-4234-363A310EEFE9}"/>
              </a:ext>
            </a:extLst>
          </p:cNvPr>
          <p:cNvSpPr txBox="1"/>
          <p:nvPr/>
        </p:nvSpPr>
        <p:spPr>
          <a:xfrm>
            <a:off x="167944" y="6607631"/>
            <a:ext cx="2377061" cy="276999"/>
          </a:xfrm>
          <a:prstGeom prst="rect">
            <a:avLst/>
          </a:prstGeom>
          <a:noFill/>
        </p:spPr>
        <p:txBody>
          <a:bodyPr wrap="none" rtlCol="0">
            <a:spAutoFit/>
          </a:bodyPr>
          <a:lstStyle/>
          <a:p>
            <a:r>
              <a:rPr lang="es-ES" sz="1200" b="1" dirty="0">
                <a:solidFill>
                  <a:srgbClr val="092240"/>
                </a:solidFill>
              </a:rPr>
              <a:t>Universidad Politécnica de Madrid</a:t>
            </a:r>
            <a:endParaRPr lang="en-US" sz="1200" b="1" dirty="0">
              <a:solidFill>
                <a:srgbClr val="092240"/>
              </a:solidFill>
            </a:endParaRPr>
          </a:p>
        </p:txBody>
      </p:sp>
      <p:sp>
        <p:nvSpPr>
          <p:cNvPr id="30" name="CuadroTexto 29">
            <a:extLst>
              <a:ext uri="{FF2B5EF4-FFF2-40B4-BE49-F238E27FC236}">
                <a16:creationId xmlns:a16="http://schemas.microsoft.com/office/drawing/2014/main" id="{E7D67736-6A5F-8E25-778E-464E8F101CDD}"/>
              </a:ext>
            </a:extLst>
          </p:cNvPr>
          <p:cNvSpPr txBox="1"/>
          <p:nvPr/>
        </p:nvSpPr>
        <p:spPr>
          <a:xfrm>
            <a:off x="989427" y="1096351"/>
            <a:ext cx="10213145" cy="461665"/>
          </a:xfrm>
          <a:prstGeom prst="rect">
            <a:avLst/>
          </a:prstGeom>
          <a:noFill/>
        </p:spPr>
        <p:txBody>
          <a:bodyPr wrap="square" rtlCol="0">
            <a:spAutoFit/>
          </a:bodyPr>
          <a:lstStyle/>
          <a:p>
            <a:pPr algn="just"/>
            <a:r>
              <a:rPr lang="en-GB" sz="2400" b="1" dirty="0"/>
              <a:t>Modal Decomposition – Prediction</a:t>
            </a:r>
          </a:p>
        </p:txBody>
      </p:sp>
      <p:sp>
        <p:nvSpPr>
          <p:cNvPr id="5" name="CuadroTexto 4">
            <a:extLst>
              <a:ext uri="{FF2B5EF4-FFF2-40B4-BE49-F238E27FC236}">
                <a16:creationId xmlns:a16="http://schemas.microsoft.com/office/drawing/2014/main" id="{6CBE2778-6B00-F24F-0C74-F71B7E81615D}"/>
              </a:ext>
            </a:extLst>
          </p:cNvPr>
          <p:cNvSpPr txBox="1"/>
          <p:nvPr/>
        </p:nvSpPr>
        <p:spPr>
          <a:xfrm>
            <a:off x="989426" y="1538618"/>
            <a:ext cx="8984567" cy="369332"/>
          </a:xfrm>
          <a:prstGeom prst="rect">
            <a:avLst/>
          </a:prstGeom>
          <a:noFill/>
        </p:spPr>
        <p:txBody>
          <a:bodyPr wrap="square" rtlCol="0">
            <a:spAutoFit/>
          </a:bodyPr>
          <a:lstStyle/>
          <a:p>
            <a:r>
              <a:rPr lang="en-GB" dirty="0">
                <a:solidFill>
                  <a:srgbClr val="7030A0"/>
                </a:solidFill>
              </a:rPr>
              <a:t>(Multi-dimensional)</a:t>
            </a:r>
            <a:r>
              <a:rPr lang="en-GB" dirty="0">
                <a:solidFill>
                  <a:srgbClr val="0033CC"/>
                </a:solidFill>
              </a:rPr>
              <a:t> Predictive Higher-Order Dynamic Mode Decomposition, </a:t>
            </a:r>
            <a:r>
              <a:rPr lang="en-GB" dirty="0">
                <a:solidFill>
                  <a:srgbClr val="7030A0"/>
                </a:solidFill>
              </a:rPr>
              <a:t>(md)</a:t>
            </a:r>
            <a:r>
              <a:rPr lang="en-GB" dirty="0">
                <a:solidFill>
                  <a:srgbClr val="0033CC"/>
                </a:solidFill>
              </a:rPr>
              <a:t>HODMD (I) </a:t>
            </a:r>
          </a:p>
        </p:txBody>
      </p:sp>
      <p:sp>
        <p:nvSpPr>
          <p:cNvPr id="13" name="CuadroTexto 12">
            <a:extLst>
              <a:ext uri="{FF2B5EF4-FFF2-40B4-BE49-F238E27FC236}">
                <a16:creationId xmlns:a16="http://schemas.microsoft.com/office/drawing/2014/main" id="{A2E1D5FA-AC7C-03F4-F8EF-C56038A1BA09}"/>
              </a:ext>
            </a:extLst>
          </p:cNvPr>
          <p:cNvSpPr txBox="1"/>
          <p:nvPr/>
        </p:nvSpPr>
        <p:spPr>
          <a:xfrm>
            <a:off x="989427" y="4715202"/>
            <a:ext cx="10308052" cy="646331"/>
          </a:xfrm>
          <a:prstGeom prst="rect">
            <a:avLst/>
          </a:prstGeom>
          <a:noFill/>
        </p:spPr>
        <p:txBody>
          <a:bodyPr wrap="square" rtlCol="0">
            <a:spAutoFit/>
          </a:bodyPr>
          <a:lstStyle/>
          <a:p>
            <a:pPr algn="just"/>
            <a:r>
              <a:rPr lang="en-US" dirty="0">
                <a:solidFill>
                  <a:srgbClr val="020101"/>
                </a:solidFill>
                <a:latin typeface="Source Sans Pro" panose="020B0503030403020204" pitchFamily="34" charset="0"/>
              </a:rPr>
              <a:t>It is also possible to predict future snapshots using HODMD by reconstructing the original tensor setting the desired number of snapshots</a:t>
            </a:r>
            <a:endParaRPr lang="en-GB" dirty="0"/>
          </a:p>
        </p:txBody>
      </p:sp>
      <p:pic>
        <p:nvPicPr>
          <p:cNvPr id="8" name="Imagen 7">
            <a:extLst>
              <a:ext uri="{FF2B5EF4-FFF2-40B4-BE49-F238E27FC236}">
                <a16:creationId xmlns:a16="http://schemas.microsoft.com/office/drawing/2014/main" id="{E1B6F57E-FE34-3C78-BD03-BDE4273311DC}"/>
              </a:ext>
            </a:extLst>
          </p:cNvPr>
          <p:cNvPicPr>
            <a:picLocks noChangeAspect="1"/>
          </p:cNvPicPr>
          <p:nvPr/>
        </p:nvPicPr>
        <p:blipFill>
          <a:blip r:embed="rId3"/>
          <a:stretch>
            <a:fillRect/>
          </a:stretch>
        </p:blipFill>
        <p:spPr>
          <a:xfrm>
            <a:off x="894519" y="2363851"/>
            <a:ext cx="3077004" cy="1781424"/>
          </a:xfrm>
          <a:prstGeom prst="rect">
            <a:avLst/>
          </a:prstGeom>
        </p:spPr>
      </p:pic>
      <p:pic>
        <p:nvPicPr>
          <p:cNvPr id="10" name="Imagen 9">
            <a:extLst>
              <a:ext uri="{FF2B5EF4-FFF2-40B4-BE49-F238E27FC236}">
                <a16:creationId xmlns:a16="http://schemas.microsoft.com/office/drawing/2014/main" id="{716A07BB-79A2-D1C4-84C1-94858B9B7DC6}"/>
              </a:ext>
            </a:extLst>
          </p:cNvPr>
          <p:cNvPicPr>
            <a:picLocks noChangeAspect="1"/>
          </p:cNvPicPr>
          <p:nvPr/>
        </p:nvPicPr>
        <p:blipFill>
          <a:blip r:embed="rId4"/>
          <a:stretch>
            <a:fillRect/>
          </a:stretch>
        </p:blipFill>
        <p:spPr>
          <a:xfrm>
            <a:off x="4071444" y="2399166"/>
            <a:ext cx="2867425" cy="1600423"/>
          </a:xfrm>
          <a:prstGeom prst="rect">
            <a:avLst/>
          </a:prstGeom>
        </p:spPr>
      </p:pic>
      <p:pic>
        <p:nvPicPr>
          <p:cNvPr id="12" name="Imagen 11">
            <a:extLst>
              <a:ext uri="{FF2B5EF4-FFF2-40B4-BE49-F238E27FC236}">
                <a16:creationId xmlns:a16="http://schemas.microsoft.com/office/drawing/2014/main" id="{6E79F6B9-0B3F-23E7-30C9-65421AF76B8E}"/>
              </a:ext>
            </a:extLst>
          </p:cNvPr>
          <p:cNvPicPr>
            <a:picLocks noChangeAspect="1"/>
          </p:cNvPicPr>
          <p:nvPr/>
        </p:nvPicPr>
        <p:blipFill>
          <a:blip r:embed="rId5"/>
          <a:stretch>
            <a:fillRect/>
          </a:stretch>
        </p:blipFill>
        <p:spPr>
          <a:xfrm>
            <a:off x="7038790" y="2372730"/>
            <a:ext cx="4867954" cy="1867161"/>
          </a:xfrm>
          <a:prstGeom prst="rect">
            <a:avLst/>
          </a:prstGeom>
        </p:spPr>
      </p:pic>
    </p:spTree>
    <p:extLst>
      <p:ext uri="{BB962C8B-B14F-4D97-AF65-F5344CB8AC3E}">
        <p14:creationId xmlns:p14="http://schemas.microsoft.com/office/powerpoint/2010/main" val="20157432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C7B84DA2-E984-719B-11F2-0D9415EC6E23}"/>
              </a:ext>
            </a:extLst>
          </p:cNvPr>
          <p:cNvSpPr/>
          <p:nvPr/>
        </p:nvSpPr>
        <p:spPr>
          <a:xfrm>
            <a:off x="0" y="5958348"/>
            <a:ext cx="12192000" cy="899652"/>
          </a:xfrm>
          <a:prstGeom prst="rect">
            <a:avLst/>
          </a:prstGeom>
          <a:solidFill>
            <a:srgbClr val="092240"/>
          </a:solidFill>
          <a:ln>
            <a:solidFill>
              <a:srgbClr val="092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n 5" descr="Logotipo, Icono&#10;&#10;Descripción generada automáticamente">
            <a:extLst>
              <a:ext uri="{FF2B5EF4-FFF2-40B4-BE49-F238E27FC236}">
                <a16:creationId xmlns:a16="http://schemas.microsoft.com/office/drawing/2014/main" id="{F809F38B-28C7-D8CB-9E2A-CE09B6D4CEA0}"/>
              </a:ext>
            </a:extLst>
          </p:cNvPr>
          <p:cNvPicPr>
            <a:picLocks noChangeAspect="1"/>
          </p:cNvPicPr>
          <p:nvPr/>
        </p:nvPicPr>
        <p:blipFill rotWithShape="1">
          <a:blip r:embed="rId2">
            <a:extLst>
              <a:ext uri="{28A0092B-C50C-407E-A947-70E740481C1C}">
                <a14:useLocalDpi xmlns:a14="http://schemas.microsoft.com/office/drawing/2010/main" val="0"/>
              </a:ext>
            </a:extLst>
          </a:blip>
          <a:srcRect l="2931"/>
          <a:stretch/>
        </p:blipFill>
        <p:spPr>
          <a:xfrm>
            <a:off x="428017" y="5958348"/>
            <a:ext cx="1288789" cy="899652"/>
          </a:xfrm>
          <a:prstGeom prst="rect">
            <a:avLst/>
          </a:prstGeom>
        </p:spPr>
      </p:pic>
      <p:sp>
        <p:nvSpPr>
          <p:cNvPr id="3" name="Título 1">
            <a:extLst>
              <a:ext uri="{FF2B5EF4-FFF2-40B4-BE49-F238E27FC236}">
                <a16:creationId xmlns:a16="http://schemas.microsoft.com/office/drawing/2014/main" id="{17CFE290-8162-7EB8-0CA9-F3302D473FCC}"/>
              </a:ext>
            </a:extLst>
          </p:cNvPr>
          <p:cNvSpPr txBox="1">
            <a:spLocks/>
          </p:cNvSpPr>
          <p:nvPr/>
        </p:nvSpPr>
        <p:spPr>
          <a:xfrm>
            <a:off x="894519" y="-136021"/>
            <a:ext cx="10402960" cy="1143000"/>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4000" dirty="0"/>
              <a:t>Using </a:t>
            </a:r>
            <a:r>
              <a:rPr lang="en-GB" sz="4000" dirty="0" err="1"/>
              <a:t>ModelFLOWs</a:t>
            </a:r>
            <a:r>
              <a:rPr lang="en-GB" sz="4000" dirty="0"/>
              <a:t>-app</a:t>
            </a:r>
          </a:p>
        </p:txBody>
      </p:sp>
      <p:sp>
        <p:nvSpPr>
          <p:cNvPr id="2" name="Rectángulo 1">
            <a:extLst>
              <a:ext uri="{FF2B5EF4-FFF2-40B4-BE49-F238E27FC236}">
                <a16:creationId xmlns:a16="http://schemas.microsoft.com/office/drawing/2014/main" id="{6E001DF6-B9CE-69D6-BEBE-D9AE7F18388E}"/>
              </a:ext>
            </a:extLst>
          </p:cNvPr>
          <p:cNvSpPr/>
          <p:nvPr/>
        </p:nvSpPr>
        <p:spPr>
          <a:xfrm>
            <a:off x="0" y="6060332"/>
            <a:ext cx="12192000" cy="797668"/>
          </a:xfrm>
          <a:prstGeom prst="rect">
            <a:avLst/>
          </a:prstGeom>
          <a:solidFill>
            <a:srgbClr val="D39650"/>
          </a:solidFill>
          <a:ln>
            <a:solidFill>
              <a:srgbClr val="D396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ángulo 25">
            <a:extLst>
              <a:ext uri="{FF2B5EF4-FFF2-40B4-BE49-F238E27FC236}">
                <a16:creationId xmlns:a16="http://schemas.microsoft.com/office/drawing/2014/main" id="{EE3D4D20-5A75-32A9-B3AC-A9C28BCABDBD}"/>
              </a:ext>
            </a:extLst>
          </p:cNvPr>
          <p:cNvSpPr/>
          <p:nvPr/>
        </p:nvSpPr>
        <p:spPr>
          <a:xfrm>
            <a:off x="0" y="5715154"/>
            <a:ext cx="12192000" cy="899652"/>
          </a:xfrm>
          <a:prstGeom prst="rect">
            <a:avLst/>
          </a:prstGeom>
          <a:solidFill>
            <a:srgbClr val="092240"/>
          </a:solidFill>
          <a:ln>
            <a:solidFill>
              <a:srgbClr val="092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Imagen 26" descr="Logotipo, Icono&#10;&#10;Descripción generada automáticamente">
            <a:extLst>
              <a:ext uri="{FF2B5EF4-FFF2-40B4-BE49-F238E27FC236}">
                <a16:creationId xmlns:a16="http://schemas.microsoft.com/office/drawing/2014/main" id="{4C796DE7-2A04-A602-11AE-C02405B2761C}"/>
              </a:ext>
            </a:extLst>
          </p:cNvPr>
          <p:cNvPicPr>
            <a:picLocks noChangeAspect="1"/>
          </p:cNvPicPr>
          <p:nvPr/>
        </p:nvPicPr>
        <p:blipFill rotWithShape="1">
          <a:blip r:embed="rId2">
            <a:extLst>
              <a:ext uri="{28A0092B-C50C-407E-A947-70E740481C1C}">
                <a14:useLocalDpi xmlns:a14="http://schemas.microsoft.com/office/drawing/2010/main" val="0"/>
              </a:ext>
            </a:extLst>
          </a:blip>
          <a:srcRect l="2931"/>
          <a:stretch/>
        </p:blipFill>
        <p:spPr>
          <a:xfrm>
            <a:off x="428017" y="5715154"/>
            <a:ext cx="1288789" cy="899652"/>
          </a:xfrm>
          <a:prstGeom prst="rect">
            <a:avLst/>
          </a:prstGeom>
        </p:spPr>
      </p:pic>
      <p:sp>
        <p:nvSpPr>
          <p:cNvPr id="28" name="CuadroTexto 27">
            <a:extLst>
              <a:ext uri="{FF2B5EF4-FFF2-40B4-BE49-F238E27FC236}">
                <a16:creationId xmlns:a16="http://schemas.microsoft.com/office/drawing/2014/main" id="{CB6C675D-6D1E-F6EC-4234-363A310EEFE9}"/>
              </a:ext>
            </a:extLst>
          </p:cNvPr>
          <p:cNvSpPr txBox="1"/>
          <p:nvPr/>
        </p:nvSpPr>
        <p:spPr>
          <a:xfrm>
            <a:off x="167944" y="6607631"/>
            <a:ext cx="2377061" cy="276999"/>
          </a:xfrm>
          <a:prstGeom prst="rect">
            <a:avLst/>
          </a:prstGeom>
          <a:noFill/>
        </p:spPr>
        <p:txBody>
          <a:bodyPr wrap="none" rtlCol="0">
            <a:spAutoFit/>
          </a:bodyPr>
          <a:lstStyle/>
          <a:p>
            <a:r>
              <a:rPr lang="es-ES" sz="1200" b="1" dirty="0">
                <a:solidFill>
                  <a:srgbClr val="092240"/>
                </a:solidFill>
              </a:rPr>
              <a:t>Universidad Politécnica de Madrid</a:t>
            </a:r>
            <a:endParaRPr lang="en-US" sz="1200" b="1" dirty="0">
              <a:solidFill>
                <a:srgbClr val="092240"/>
              </a:solidFill>
            </a:endParaRPr>
          </a:p>
        </p:txBody>
      </p:sp>
      <p:sp>
        <p:nvSpPr>
          <p:cNvPr id="30" name="CuadroTexto 29">
            <a:extLst>
              <a:ext uri="{FF2B5EF4-FFF2-40B4-BE49-F238E27FC236}">
                <a16:creationId xmlns:a16="http://schemas.microsoft.com/office/drawing/2014/main" id="{E7D67736-6A5F-8E25-778E-464E8F101CDD}"/>
              </a:ext>
            </a:extLst>
          </p:cNvPr>
          <p:cNvSpPr txBox="1"/>
          <p:nvPr/>
        </p:nvSpPr>
        <p:spPr>
          <a:xfrm>
            <a:off x="989427" y="1096351"/>
            <a:ext cx="10213145" cy="461665"/>
          </a:xfrm>
          <a:prstGeom prst="rect">
            <a:avLst/>
          </a:prstGeom>
          <a:noFill/>
        </p:spPr>
        <p:txBody>
          <a:bodyPr wrap="square" rtlCol="0">
            <a:spAutoFit/>
          </a:bodyPr>
          <a:lstStyle/>
          <a:p>
            <a:pPr algn="just"/>
            <a:r>
              <a:rPr lang="en-GB" sz="2400" b="1" dirty="0"/>
              <a:t>Modal Decomposition – Prediction</a:t>
            </a:r>
          </a:p>
        </p:txBody>
      </p:sp>
      <p:sp>
        <p:nvSpPr>
          <p:cNvPr id="5" name="CuadroTexto 4">
            <a:extLst>
              <a:ext uri="{FF2B5EF4-FFF2-40B4-BE49-F238E27FC236}">
                <a16:creationId xmlns:a16="http://schemas.microsoft.com/office/drawing/2014/main" id="{6CBE2778-6B00-F24F-0C74-F71B7E81615D}"/>
              </a:ext>
            </a:extLst>
          </p:cNvPr>
          <p:cNvSpPr txBox="1"/>
          <p:nvPr/>
        </p:nvSpPr>
        <p:spPr>
          <a:xfrm>
            <a:off x="989426" y="1538618"/>
            <a:ext cx="8984567" cy="369332"/>
          </a:xfrm>
          <a:prstGeom prst="rect">
            <a:avLst/>
          </a:prstGeom>
          <a:noFill/>
        </p:spPr>
        <p:txBody>
          <a:bodyPr wrap="square" rtlCol="0">
            <a:spAutoFit/>
          </a:bodyPr>
          <a:lstStyle/>
          <a:p>
            <a:r>
              <a:rPr lang="en-GB" dirty="0">
                <a:solidFill>
                  <a:srgbClr val="7030A0"/>
                </a:solidFill>
              </a:rPr>
              <a:t>(Multi-dimensional)</a:t>
            </a:r>
            <a:r>
              <a:rPr lang="en-GB" dirty="0">
                <a:solidFill>
                  <a:srgbClr val="0033CC"/>
                </a:solidFill>
              </a:rPr>
              <a:t> Predictive Higher-Order Dynamic Mode Decomposition, </a:t>
            </a:r>
            <a:r>
              <a:rPr lang="en-GB" dirty="0">
                <a:solidFill>
                  <a:srgbClr val="7030A0"/>
                </a:solidFill>
              </a:rPr>
              <a:t>(md)</a:t>
            </a:r>
            <a:r>
              <a:rPr lang="en-GB" dirty="0">
                <a:solidFill>
                  <a:srgbClr val="0033CC"/>
                </a:solidFill>
              </a:rPr>
              <a:t>HODMD (II) </a:t>
            </a:r>
          </a:p>
        </p:txBody>
      </p:sp>
      <p:pic>
        <p:nvPicPr>
          <p:cNvPr id="9" name="Imagen 8">
            <a:extLst>
              <a:ext uri="{FF2B5EF4-FFF2-40B4-BE49-F238E27FC236}">
                <a16:creationId xmlns:a16="http://schemas.microsoft.com/office/drawing/2014/main" id="{0AF7F0F6-0137-7346-6F63-00736BC5D79A}"/>
              </a:ext>
            </a:extLst>
          </p:cNvPr>
          <p:cNvPicPr>
            <a:picLocks noChangeAspect="1"/>
          </p:cNvPicPr>
          <p:nvPr/>
        </p:nvPicPr>
        <p:blipFill>
          <a:blip r:embed="rId3"/>
          <a:stretch>
            <a:fillRect/>
          </a:stretch>
        </p:blipFill>
        <p:spPr>
          <a:xfrm>
            <a:off x="428017" y="2808163"/>
            <a:ext cx="4001058" cy="1428949"/>
          </a:xfrm>
          <a:prstGeom prst="rect">
            <a:avLst/>
          </a:prstGeom>
        </p:spPr>
      </p:pic>
      <p:pic>
        <p:nvPicPr>
          <p:cNvPr id="14" name="Imagen 13">
            <a:extLst>
              <a:ext uri="{FF2B5EF4-FFF2-40B4-BE49-F238E27FC236}">
                <a16:creationId xmlns:a16="http://schemas.microsoft.com/office/drawing/2014/main" id="{EBC21823-92C9-96B1-DF40-EC6D9E3FD9BC}"/>
              </a:ext>
            </a:extLst>
          </p:cNvPr>
          <p:cNvPicPr>
            <a:picLocks noChangeAspect="1"/>
          </p:cNvPicPr>
          <p:nvPr/>
        </p:nvPicPr>
        <p:blipFill>
          <a:blip r:embed="rId4"/>
          <a:stretch>
            <a:fillRect/>
          </a:stretch>
        </p:blipFill>
        <p:spPr>
          <a:xfrm>
            <a:off x="4429075" y="2181520"/>
            <a:ext cx="7571320" cy="2741994"/>
          </a:xfrm>
          <a:prstGeom prst="rect">
            <a:avLst/>
          </a:prstGeom>
        </p:spPr>
      </p:pic>
    </p:spTree>
    <p:extLst>
      <p:ext uri="{BB962C8B-B14F-4D97-AF65-F5344CB8AC3E}">
        <p14:creationId xmlns:p14="http://schemas.microsoft.com/office/powerpoint/2010/main" val="30146740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C7B84DA2-E984-719B-11F2-0D9415EC6E23}"/>
              </a:ext>
            </a:extLst>
          </p:cNvPr>
          <p:cNvSpPr/>
          <p:nvPr/>
        </p:nvSpPr>
        <p:spPr>
          <a:xfrm>
            <a:off x="0" y="5958348"/>
            <a:ext cx="12192000" cy="899652"/>
          </a:xfrm>
          <a:prstGeom prst="rect">
            <a:avLst/>
          </a:prstGeom>
          <a:solidFill>
            <a:srgbClr val="092240"/>
          </a:solidFill>
          <a:ln>
            <a:solidFill>
              <a:srgbClr val="092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n 5" descr="Logotipo, Icono&#10;&#10;Descripción generada automáticamente">
            <a:extLst>
              <a:ext uri="{FF2B5EF4-FFF2-40B4-BE49-F238E27FC236}">
                <a16:creationId xmlns:a16="http://schemas.microsoft.com/office/drawing/2014/main" id="{F809F38B-28C7-D8CB-9E2A-CE09B6D4CEA0}"/>
              </a:ext>
            </a:extLst>
          </p:cNvPr>
          <p:cNvPicPr>
            <a:picLocks noChangeAspect="1"/>
          </p:cNvPicPr>
          <p:nvPr/>
        </p:nvPicPr>
        <p:blipFill rotWithShape="1">
          <a:blip r:embed="rId2">
            <a:extLst>
              <a:ext uri="{28A0092B-C50C-407E-A947-70E740481C1C}">
                <a14:useLocalDpi xmlns:a14="http://schemas.microsoft.com/office/drawing/2010/main" val="0"/>
              </a:ext>
            </a:extLst>
          </a:blip>
          <a:srcRect l="2931"/>
          <a:stretch/>
        </p:blipFill>
        <p:spPr>
          <a:xfrm>
            <a:off x="428017" y="5958348"/>
            <a:ext cx="1288789" cy="899652"/>
          </a:xfrm>
          <a:prstGeom prst="rect">
            <a:avLst/>
          </a:prstGeom>
        </p:spPr>
      </p:pic>
      <p:sp>
        <p:nvSpPr>
          <p:cNvPr id="3" name="Título 1">
            <a:extLst>
              <a:ext uri="{FF2B5EF4-FFF2-40B4-BE49-F238E27FC236}">
                <a16:creationId xmlns:a16="http://schemas.microsoft.com/office/drawing/2014/main" id="{17CFE290-8162-7EB8-0CA9-F3302D473FCC}"/>
              </a:ext>
            </a:extLst>
          </p:cNvPr>
          <p:cNvSpPr txBox="1">
            <a:spLocks/>
          </p:cNvSpPr>
          <p:nvPr/>
        </p:nvSpPr>
        <p:spPr>
          <a:xfrm>
            <a:off x="894519" y="-136021"/>
            <a:ext cx="10402960" cy="1143000"/>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4000" dirty="0"/>
              <a:t>Using </a:t>
            </a:r>
            <a:r>
              <a:rPr lang="en-GB" sz="4000" dirty="0" err="1"/>
              <a:t>ModelFLOWs</a:t>
            </a:r>
            <a:r>
              <a:rPr lang="en-GB" sz="4000" dirty="0"/>
              <a:t>-app</a:t>
            </a:r>
          </a:p>
        </p:txBody>
      </p:sp>
      <p:sp>
        <p:nvSpPr>
          <p:cNvPr id="2" name="Rectángulo 1">
            <a:extLst>
              <a:ext uri="{FF2B5EF4-FFF2-40B4-BE49-F238E27FC236}">
                <a16:creationId xmlns:a16="http://schemas.microsoft.com/office/drawing/2014/main" id="{6E001DF6-B9CE-69D6-BEBE-D9AE7F18388E}"/>
              </a:ext>
            </a:extLst>
          </p:cNvPr>
          <p:cNvSpPr/>
          <p:nvPr/>
        </p:nvSpPr>
        <p:spPr>
          <a:xfrm>
            <a:off x="0" y="6060332"/>
            <a:ext cx="12192000" cy="797668"/>
          </a:xfrm>
          <a:prstGeom prst="rect">
            <a:avLst/>
          </a:prstGeom>
          <a:solidFill>
            <a:srgbClr val="D39650"/>
          </a:solidFill>
          <a:ln>
            <a:solidFill>
              <a:srgbClr val="D396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ángulo 25">
            <a:extLst>
              <a:ext uri="{FF2B5EF4-FFF2-40B4-BE49-F238E27FC236}">
                <a16:creationId xmlns:a16="http://schemas.microsoft.com/office/drawing/2014/main" id="{EE3D4D20-5A75-32A9-B3AC-A9C28BCABDBD}"/>
              </a:ext>
            </a:extLst>
          </p:cNvPr>
          <p:cNvSpPr/>
          <p:nvPr/>
        </p:nvSpPr>
        <p:spPr>
          <a:xfrm>
            <a:off x="0" y="5715154"/>
            <a:ext cx="12192000" cy="899652"/>
          </a:xfrm>
          <a:prstGeom prst="rect">
            <a:avLst/>
          </a:prstGeom>
          <a:solidFill>
            <a:srgbClr val="092240"/>
          </a:solidFill>
          <a:ln>
            <a:solidFill>
              <a:srgbClr val="092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Imagen 26" descr="Logotipo, Icono&#10;&#10;Descripción generada automáticamente">
            <a:extLst>
              <a:ext uri="{FF2B5EF4-FFF2-40B4-BE49-F238E27FC236}">
                <a16:creationId xmlns:a16="http://schemas.microsoft.com/office/drawing/2014/main" id="{4C796DE7-2A04-A602-11AE-C02405B2761C}"/>
              </a:ext>
            </a:extLst>
          </p:cNvPr>
          <p:cNvPicPr>
            <a:picLocks noChangeAspect="1"/>
          </p:cNvPicPr>
          <p:nvPr/>
        </p:nvPicPr>
        <p:blipFill rotWithShape="1">
          <a:blip r:embed="rId2">
            <a:extLst>
              <a:ext uri="{28A0092B-C50C-407E-A947-70E740481C1C}">
                <a14:useLocalDpi xmlns:a14="http://schemas.microsoft.com/office/drawing/2010/main" val="0"/>
              </a:ext>
            </a:extLst>
          </a:blip>
          <a:srcRect l="2931"/>
          <a:stretch/>
        </p:blipFill>
        <p:spPr>
          <a:xfrm>
            <a:off x="428017" y="5715154"/>
            <a:ext cx="1288789" cy="899652"/>
          </a:xfrm>
          <a:prstGeom prst="rect">
            <a:avLst/>
          </a:prstGeom>
        </p:spPr>
      </p:pic>
      <p:sp>
        <p:nvSpPr>
          <p:cNvPr id="28" name="CuadroTexto 27">
            <a:extLst>
              <a:ext uri="{FF2B5EF4-FFF2-40B4-BE49-F238E27FC236}">
                <a16:creationId xmlns:a16="http://schemas.microsoft.com/office/drawing/2014/main" id="{CB6C675D-6D1E-F6EC-4234-363A310EEFE9}"/>
              </a:ext>
            </a:extLst>
          </p:cNvPr>
          <p:cNvSpPr txBox="1"/>
          <p:nvPr/>
        </p:nvSpPr>
        <p:spPr>
          <a:xfrm>
            <a:off x="167944" y="6607631"/>
            <a:ext cx="2377061" cy="276999"/>
          </a:xfrm>
          <a:prstGeom prst="rect">
            <a:avLst/>
          </a:prstGeom>
          <a:noFill/>
        </p:spPr>
        <p:txBody>
          <a:bodyPr wrap="none" rtlCol="0">
            <a:spAutoFit/>
          </a:bodyPr>
          <a:lstStyle/>
          <a:p>
            <a:r>
              <a:rPr lang="es-ES" sz="1200" b="1" dirty="0">
                <a:solidFill>
                  <a:srgbClr val="092240"/>
                </a:solidFill>
              </a:rPr>
              <a:t>Universidad Politécnica de Madrid</a:t>
            </a:r>
            <a:endParaRPr lang="en-US" sz="1200" b="1" dirty="0">
              <a:solidFill>
                <a:srgbClr val="092240"/>
              </a:solidFill>
            </a:endParaRPr>
          </a:p>
        </p:txBody>
      </p:sp>
      <p:sp>
        <p:nvSpPr>
          <p:cNvPr id="30" name="CuadroTexto 29">
            <a:extLst>
              <a:ext uri="{FF2B5EF4-FFF2-40B4-BE49-F238E27FC236}">
                <a16:creationId xmlns:a16="http://schemas.microsoft.com/office/drawing/2014/main" id="{E7D67736-6A5F-8E25-778E-464E8F101CDD}"/>
              </a:ext>
            </a:extLst>
          </p:cNvPr>
          <p:cNvSpPr txBox="1"/>
          <p:nvPr/>
        </p:nvSpPr>
        <p:spPr>
          <a:xfrm>
            <a:off x="989427" y="1096351"/>
            <a:ext cx="10213145" cy="461665"/>
          </a:xfrm>
          <a:prstGeom prst="rect">
            <a:avLst/>
          </a:prstGeom>
          <a:noFill/>
        </p:spPr>
        <p:txBody>
          <a:bodyPr wrap="square" rtlCol="0">
            <a:spAutoFit/>
          </a:bodyPr>
          <a:lstStyle/>
          <a:p>
            <a:pPr algn="just"/>
            <a:r>
              <a:rPr lang="en-GB" sz="2400" b="1" dirty="0"/>
              <a:t>Deep Learning - Pattern Detection</a:t>
            </a:r>
          </a:p>
        </p:txBody>
      </p:sp>
      <p:sp>
        <p:nvSpPr>
          <p:cNvPr id="5" name="CuadroTexto 4">
            <a:extLst>
              <a:ext uri="{FF2B5EF4-FFF2-40B4-BE49-F238E27FC236}">
                <a16:creationId xmlns:a16="http://schemas.microsoft.com/office/drawing/2014/main" id="{6CBE2778-6B00-F24F-0C74-F71B7E81615D}"/>
              </a:ext>
            </a:extLst>
          </p:cNvPr>
          <p:cNvSpPr txBox="1"/>
          <p:nvPr/>
        </p:nvSpPr>
        <p:spPr>
          <a:xfrm>
            <a:off x="989426" y="1538618"/>
            <a:ext cx="8984567" cy="369332"/>
          </a:xfrm>
          <a:prstGeom prst="rect">
            <a:avLst/>
          </a:prstGeom>
          <a:noFill/>
        </p:spPr>
        <p:txBody>
          <a:bodyPr wrap="square" rtlCol="0">
            <a:spAutoFit/>
          </a:bodyPr>
          <a:lstStyle/>
          <a:p>
            <a:r>
              <a:rPr lang="en-GB" dirty="0">
                <a:solidFill>
                  <a:srgbClr val="0000FF"/>
                </a:solidFill>
              </a:rPr>
              <a:t>Autoencoders Neural Network</a:t>
            </a:r>
          </a:p>
        </p:txBody>
      </p:sp>
      <p:sp>
        <p:nvSpPr>
          <p:cNvPr id="13" name="CuadroTexto 12">
            <a:extLst>
              <a:ext uri="{FF2B5EF4-FFF2-40B4-BE49-F238E27FC236}">
                <a16:creationId xmlns:a16="http://schemas.microsoft.com/office/drawing/2014/main" id="{A2E1D5FA-AC7C-03F4-F8EF-C56038A1BA09}"/>
              </a:ext>
            </a:extLst>
          </p:cNvPr>
          <p:cNvSpPr txBox="1"/>
          <p:nvPr/>
        </p:nvSpPr>
        <p:spPr>
          <a:xfrm>
            <a:off x="989426" y="4886495"/>
            <a:ext cx="10308052" cy="646331"/>
          </a:xfrm>
          <a:prstGeom prst="rect">
            <a:avLst/>
          </a:prstGeom>
          <a:noFill/>
        </p:spPr>
        <p:txBody>
          <a:bodyPr wrap="square" rtlCol="0">
            <a:spAutoFit/>
          </a:bodyPr>
          <a:lstStyle/>
          <a:p>
            <a:pPr algn="just"/>
            <a:r>
              <a:rPr lang="en-US" b="0" i="0" dirty="0">
                <a:solidFill>
                  <a:srgbClr val="020101"/>
                </a:solidFill>
                <a:effectLst/>
                <a:latin typeface="Source Sans Pro" panose="020B0503030403020204" pitchFamily="34" charset="0"/>
              </a:rPr>
              <a:t>An autoencoder is an unsupervised learning technique for neural networks that learns efficient data representations (encoding) by training the network to ignore signal “noise.”</a:t>
            </a:r>
            <a:endParaRPr lang="en-GB" dirty="0"/>
          </a:p>
        </p:txBody>
      </p:sp>
      <p:pic>
        <p:nvPicPr>
          <p:cNvPr id="9" name="Imagen 8">
            <a:extLst>
              <a:ext uri="{FF2B5EF4-FFF2-40B4-BE49-F238E27FC236}">
                <a16:creationId xmlns:a16="http://schemas.microsoft.com/office/drawing/2014/main" id="{373FC750-CCFE-FDA9-803E-33E952CC3B8F}"/>
              </a:ext>
            </a:extLst>
          </p:cNvPr>
          <p:cNvPicPr>
            <a:picLocks noChangeAspect="1"/>
          </p:cNvPicPr>
          <p:nvPr/>
        </p:nvPicPr>
        <p:blipFill>
          <a:blip r:embed="rId3"/>
          <a:stretch>
            <a:fillRect/>
          </a:stretch>
        </p:blipFill>
        <p:spPr>
          <a:xfrm>
            <a:off x="6873015" y="1285883"/>
            <a:ext cx="3715268" cy="895475"/>
          </a:xfrm>
          <a:prstGeom prst="rect">
            <a:avLst/>
          </a:prstGeom>
        </p:spPr>
      </p:pic>
      <p:pic>
        <p:nvPicPr>
          <p:cNvPr id="14" name="Imagen 13">
            <a:extLst>
              <a:ext uri="{FF2B5EF4-FFF2-40B4-BE49-F238E27FC236}">
                <a16:creationId xmlns:a16="http://schemas.microsoft.com/office/drawing/2014/main" id="{977BAFF3-4B0A-5340-857A-DE047E06A0CD}"/>
              </a:ext>
            </a:extLst>
          </p:cNvPr>
          <p:cNvPicPr>
            <a:picLocks noChangeAspect="1"/>
          </p:cNvPicPr>
          <p:nvPr/>
        </p:nvPicPr>
        <p:blipFill rotWithShape="1">
          <a:blip r:embed="rId4"/>
          <a:srcRect b="10523"/>
          <a:stretch/>
        </p:blipFill>
        <p:spPr>
          <a:xfrm>
            <a:off x="4369332" y="2175761"/>
            <a:ext cx="6164389" cy="2638422"/>
          </a:xfrm>
          <a:prstGeom prst="rect">
            <a:avLst/>
          </a:prstGeom>
        </p:spPr>
      </p:pic>
      <p:pic>
        <p:nvPicPr>
          <p:cNvPr id="16" name="Imagen 15">
            <a:extLst>
              <a:ext uri="{FF2B5EF4-FFF2-40B4-BE49-F238E27FC236}">
                <a16:creationId xmlns:a16="http://schemas.microsoft.com/office/drawing/2014/main" id="{DA0BD926-D686-9837-751B-AA4C67E4CB2C}"/>
              </a:ext>
            </a:extLst>
          </p:cNvPr>
          <p:cNvPicPr>
            <a:picLocks noChangeAspect="1"/>
          </p:cNvPicPr>
          <p:nvPr/>
        </p:nvPicPr>
        <p:blipFill>
          <a:blip r:embed="rId5"/>
          <a:stretch>
            <a:fillRect/>
          </a:stretch>
        </p:blipFill>
        <p:spPr>
          <a:xfrm>
            <a:off x="1072411" y="2408778"/>
            <a:ext cx="3115110" cy="1762371"/>
          </a:xfrm>
          <a:prstGeom prst="rect">
            <a:avLst/>
          </a:prstGeom>
        </p:spPr>
      </p:pic>
    </p:spTree>
    <p:extLst>
      <p:ext uri="{BB962C8B-B14F-4D97-AF65-F5344CB8AC3E}">
        <p14:creationId xmlns:p14="http://schemas.microsoft.com/office/powerpoint/2010/main" val="14173014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C7B84DA2-E984-719B-11F2-0D9415EC6E23}"/>
              </a:ext>
            </a:extLst>
          </p:cNvPr>
          <p:cNvSpPr/>
          <p:nvPr/>
        </p:nvSpPr>
        <p:spPr>
          <a:xfrm>
            <a:off x="0" y="5958348"/>
            <a:ext cx="12192000" cy="899652"/>
          </a:xfrm>
          <a:prstGeom prst="rect">
            <a:avLst/>
          </a:prstGeom>
          <a:solidFill>
            <a:srgbClr val="092240"/>
          </a:solidFill>
          <a:ln>
            <a:solidFill>
              <a:srgbClr val="092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n 5" descr="Logotipo, Icono&#10;&#10;Descripción generada automáticamente">
            <a:extLst>
              <a:ext uri="{FF2B5EF4-FFF2-40B4-BE49-F238E27FC236}">
                <a16:creationId xmlns:a16="http://schemas.microsoft.com/office/drawing/2014/main" id="{F809F38B-28C7-D8CB-9E2A-CE09B6D4CEA0}"/>
              </a:ext>
            </a:extLst>
          </p:cNvPr>
          <p:cNvPicPr>
            <a:picLocks noChangeAspect="1"/>
          </p:cNvPicPr>
          <p:nvPr/>
        </p:nvPicPr>
        <p:blipFill rotWithShape="1">
          <a:blip r:embed="rId2">
            <a:extLst>
              <a:ext uri="{28A0092B-C50C-407E-A947-70E740481C1C}">
                <a14:useLocalDpi xmlns:a14="http://schemas.microsoft.com/office/drawing/2010/main" val="0"/>
              </a:ext>
            </a:extLst>
          </a:blip>
          <a:srcRect l="2931"/>
          <a:stretch/>
        </p:blipFill>
        <p:spPr>
          <a:xfrm>
            <a:off x="428017" y="5958348"/>
            <a:ext cx="1288789" cy="899652"/>
          </a:xfrm>
          <a:prstGeom prst="rect">
            <a:avLst/>
          </a:prstGeom>
        </p:spPr>
      </p:pic>
      <p:sp>
        <p:nvSpPr>
          <p:cNvPr id="3" name="Título 1">
            <a:extLst>
              <a:ext uri="{FF2B5EF4-FFF2-40B4-BE49-F238E27FC236}">
                <a16:creationId xmlns:a16="http://schemas.microsoft.com/office/drawing/2014/main" id="{17CFE290-8162-7EB8-0CA9-F3302D473FCC}"/>
              </a:ext>
            </a:extLst>
          </p:cNvPr>
          <p:cNvSpPr txBox="1">
            <a:spLocks/>
          </p:cNvSpPr>
          <p:nvPr/>
        </p:nvSpPr>
        <p:spPr>
          <a:xfrm>
            <a:off x="894519" y="-136021"/>
            <a:ext cx="10402960" cy="1143000"/>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4000" dirty="0"/>
              <a:t>Using </a:t>
            </a:r>
            <a:r>
              <a:rPr lang="en-GB" sz="4000" dirty="0" err="1"/>
              <a:t>ModelFLOWs</a:t>
            </a:r>
            <a:r>
              <a:rPr lang="en-GB" sz="4000" dirty="0"/>
              <a:t>-app</a:t>
            </a:r>
          </a:p>
        </p:txBody>
      </p:sp>
      <p:sp>
        <p:nvSpPr>
          <p:cNvPr id="2" name="Rectángulo 1">
            <a:extLst>
              <a:ext uri="{FF2B5EF4-FFF2-40B4-BE49-F238E27FC236}">
                <a16:creationId xmlns:a16="http://schemas.microsoft.com/office/drawing/2014/main" id="{6E001DF6-B9CE-69D6-BEBE-D9AE7F18388E}"/>
              </a:ext>
            </a:extLst>
          </p:cNvPr>
          <p:cNvSpPr/>
          <p:nvPr/>
        </p:nvSpPr>
        <p:spPr>
          <a:xfrm>
            <a:off x="0" y="6060332"/>
            <a:ext cx="12192000" cy="797668"/>
          </a:xfrm>
          <a:prstGeom prst="rect">
            <a:avLst/>
          </a:prstGeom>
          <a:solidFill>
            <a:srgbClr val="D39650"/>
          </a:solidFill>
          <a:ln>
            <a:solidFill>
              <a:srgbClr val="D396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ángulo 25">
            <a:extLst>
              <a:ext uri="{FF2B5EF4-FFF2-40B4-BE49-F238E27FC236}">
                <a16:creationId xmlns:a16="http://schemas.microsoft.com/office/drawing/2014/main" id="{EE3D4D20-5A75-32A9-B3AC-A9C28BCABDBD}"/>
              </a:ext>
            </a:extLst>
          </p:cNvPr>
          <p:cNvSpPr/>
          <p:nvPr/>
        </p:nvSpPr>
        <p:spPr>
          <a:xfrm>
            <a:off x="0" y="5715154"/>
            <a:ext cx="12192000" cy="899652"/>
          </a:xfrm>
          <a:prstGeom prst="rect">
            <a:avLst/>
          </a:prstGeom>
          <a:solidFill>
            <a:srgbClr val="092240"/>
          </a:solidFill>
          <a:ln>
            <a:solidFill>
              <a:srgbClr val="092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Imagen 26" descr="Logotipo, Icono&#10;&#10;Descripción generada automáticamente">
            <a:extLst>
              <a:ext uri="{FF2B5EF4-FFF2-40B4-BE49-F238E27FC236}">
                <a16:creationId xmlns:a16="http://schemas.microsoft.com/office/drawing/2014/main" id="{4C796DE7-2A04-A602-11AE-C02405B2761C}"/>
              </a:ext>
            </a:extLst>
          </p:cNvPr>
          <p:cNvPicPr>
            <a:picLocks noChangeAspect="1"/>
          </p:cNvPicPr>
          <p:nvPr/>
        </p:nvPicPr>
        <p:blipFill rotWithShape="1">
          <a:blip r:embed="rId2">
            <a:extLst>
              <a:ext uri="{28A0092B-C50C-407E-A947-70E740481C1C}">
                <a14:useLocalDpi xmlns:a14="http://schemas.microsoft.com/office/drawing/2010/main" val="0"/>
              </a:ext>
            </a:extLst>
          </a:blip>
          <a:srcRect l="2931"/>
          <a:stretch/>
        </p:blipFill>
        <p:spPr>
          <a:xfrm>
            <a:off x="428017" y="5715154"/>
            <a:ext cx="1288789" cy="899652"/>
          </a:xfrm>
          <a:prstGeom prst="rect">
            <a:avLst/>
          </a:prstGeom>
        </p:spPr>
      </p:pic>
      <p:sp>
        <p:nvSpPr>
          <p:cNvPr id="28" name="CuadroTexto 27">
            <a:extLst>
              <a:ext uri="{FF2B5EF4-FFF2-40B4-BE49-F238E27FC236}">
                <a16:creationId xmlns:a16="http://schemas.microsoft.com/office/drawing/2014/main" id="{CB6C675D-6D1E-F6EC-4234-363A310EEFE9}"/>
              </a:ext>
            </a:extLst>
          </p:cNvPr>
          <p:cNvSpPr txBox="1"/>
          <p:nvPr/>
        </p:nvSpPr>
        <p:spPr>
          <a:xfrm>
            <a:off x="167944" y="6607631"/>
            <a:ext cx="2377061" cy="276999"/>
          </a:xfrm>
          <a:prstGeom prst="rect">
            <a:avLst/>
          </a:prstGeom>
          <a:noFill/>
        </p:spPr>
        <p:txBody>
          <a:bodyPr wrap="none" rtlCol="0">
            <a:spAutoFit/>
          </a:bodyPr>
          <a:lstStyle/>
          <a:p>
            <a:r>
              <a:rPr lang="es-ES" sz="1200" b="1" dirty="0">
                <a:solidFill>
                  <a:srgbClr val="092240"/>
                </a:solidFill>
              </a:rPr>
              <a:t>Universidad Politécnica de Madrid</a:t>
            </a:r>
            <a:endParaRPr lang="en-US" sz="1200" b="1" dirty="0">
              <a:solidFill>
                <a:srgbClr val="092240"/>
              </a:solidFill>
            </a:endParaRPr>
          </a:p>
        </p:txBody>
      </p:sp>
      <p:sp>
        <p:nvSpPr>
          <p:cNvPr id="30" name="CuadroTexto 29">
            <a:extLst>
              <a:ext uri="{FF2B5EF4-FFF2-40B4-BE49-F238E27FC236}">
                <a16:creationId xmlns:a16="http://schemas.microsoft.com/office/drawing/2014/main" id="{E7D67736-6A5F-8E25-778E-464E8F101CDD}"/>
              </a:ext>
            </a:extLst>
          </p:cNvPr>
          <p:cNvSpPr txBox="1"/>
          <p:nvPr/>
        </p:nvSpPr>
        <p:spPr>
          <a:xfrm>
            <a:off x="989427" y="1096351"/>
            <a:ext cx="10213145" cy="461665"/>
          </a:xfrm>
          <a:prstGeom prst="rect">
            <a:avLst/>
          </a:prstGeom>
          <a:noFill/>
        </p:spPr>
        <p:txBody>
          <a:bodyPr wrap="square" rtlCol="0">
            <a:spAutoFit/>
          </a:bodyPr>
          <a:lstStyle/>
          <a:p>
            <a:pPr algn="just"/>
            <a:r>
              <a:rPr lang="en-GB" sz="2400" b="1" dirty="0"/>
              <a:t>Deep Learning – Data Reconstruction</a:t>
            </a:r>
          </a:p>
        </p:txBody>
      </p:sp>
      <p:sp>
        <p:nvSpPr>
          <p:cNvPr id="5" name="CuadroTexto 4">
            <a:extLst>
              <a:ext uri="{FF2B5EF4-FFF2-40B4-BE49-F238E27FC236}">
                <a16:creationId xmlns:a16="http://schemas.microsoft.com/office/drawing/2014/main" id="{6CBE2778-6B00-F24F-0C74-F71B7E81615D}"/>
              </a:ext>
            </a:extLst>
          </p:cNvPr>
          <p:cNvSpPr txBox="1"/>
          <p:nvPr/>
        </p:nvSpPr>
        <p:spPr>
          <a:xfrm>
            <a:off x="989426" y="1538618"/>
            <a:ext cx="8984567" cy="369332"/>
          </a:xfrm>
          <a:prstGeom prst="rect">
            <a:avLst/>
          </a:prstGeom>
          <a:noFill/>
        </p:spPr>
        <p:txBody>
          <a:bodyPr wrap="square" rtlCol="0">
            <a:spAutoFit/>
          </a:bodyPr>
          <a:lstStyle/>
          <a:p>
            <a:r>
              <a:rPr lang="en-GB" dirty="0" err="1">
                <a:solidFill>
                  <a:srgbClr val="0000FF"/>
                </a:solidFill>
              </a:rPr>
              <a:t>Superresolution</a:t>
            </a:r>
            <a:r>
              <a:rPr lang="en-GB" dirty="0">
                <a:solidFill>
                  <a:srgbClr val="0000FF"/>
                </a:solidFill>
              </a:rPr>
              <a:t> Neural Network</a:t>
            </a:r>
          </a:p>
        </p:txBody>
      </p:sp>
      <p:sp>
        <p:nvSpPr>
          <p:cNvPr id="13" name="CuadroTexto 12">
            <a:extLst>
              <a:ext uri="{FF2B5EF4-FFF2-40B4-BE49-F238E27FC236}">
                <a16:creationId xmlns:a16="http://schemas.microsoft.com/office/drawing/2014/main" id="{A2E1D5FA-AC7C-03F4-F8EF-C56038A1BA09}"/>
              </a:ext>
            </a:extLst>
          </p:cNvPr>
          <p:cNvSpPr txBox="1"/>
          <p:nvPr/>
        </p:nvSpPr>
        <p:spPr>
          <a:xfrm>
            <a:off x="989426" y="4740832"/>
            <a:ext cx="10308052" cy="923330"/>
          </a:xfrm>
          <a:prstGeom prst="rect">
            <a:avLst/>
          </a:prstGeom>
          <a:noFill/>
        </p:spPr>
        <p:txBody>
          <a:bodyPr wrap="square" rtlCol="0">
            <a:spAutoFit/>
          </a:bodyPr>
          <a:lstStyle/>
          <a:p>
            <a:pPr algn="just"/>
            <a:r>
              <a:rPr lang="en-US" b="0" i="0" dirty="0">
                <a:solidFill>
                  <a:srgbClr val="020101"/>
                </a:solidFill>
                <a:effectLst/>
                <a:latin typeface="Source Sans Pro" panose="020B0503030403020204" pitchFamily="34" charset="0"/>
              </a:rPr>
              <a:t>This model inputs 2D (</a:t>
            </a:r>
            <a:r>
              <a:rPr lang="en-US" b="0" i="1" dirty="0">
                <a:solidFill>
                  <a:srgbClr val="020101"/>
                </a:solidFill>
                <a:effectLst/>
                <a:latin typeface="Source Sans Pro" panose="020B0503030403020204" pitchFamily="34" charset="0"/>
              </a:rPr>
              <a:t>Tensor_cylinder_Re100.mat</a:t>
            </a:r>
            <a:r>
              <a:rPr lang="en-US" b="0" i="0" dirty="0">
                <a:solidFill>
                  <a:srgbClr val="020101"/>
                </a:solidFill>
                <a:effectLst/>
                <a:latin typeface="Source Sans Pro" panose="020B0503030403020204" pitchFamily="34" charset="0"/>
              </a:rPr>
              <a:t>) and 3D (</a:t>
            </a:r>
            <a:r>
              <a:rPr lang="en-US" b="0" i="1" dirty="0" err="1">
                <a:solidFill>
                  <a:srgbClr val="020101"/>
                </a:solidFill>
                <a:effectLst/>
                <a:latin typeface="Source Sans Pro" panose="020B0503030403020204" pitchFamily="34" charset="0"/>
              </a:rPr>
              <a:t>Tensor.pkl</a:t>
            </a:r>
            <a:r>
              <a:rPr lang="en-US" b="0" i="0" dirty="0">
                <a:solidFill>
                  <a:srgbClr val="020101"/>
                </a:solidFill>
                <a:effectLst/>
                <a:latin typeface="Source Sans Pro" panose="020B0503030403020204" pitchFamily="34" charset="0"/>
              </a:rPr>
              <a:t>) data. Precisely, the model inputs the </a:t>
            </a:r>
            <a:r>
              <a:rPr lang="en-US" b="0" i="0" dirty="0" err="1">
                <a:solidFill>
                  <a:srgbClr val="020101"/>
                </a:solidFill>
                <a:effectLst/>
                <a:latin typeface="Source Sans Pro" panose="020B0503030403020204" pitchFamily="34" charset="0"/>
              </a:rPr>
              <a:t>downsampled</a:t>
            </a:r>
            <a:r>
              <a:rPr lang="en-US" b="0" i="0" dirty="0">
                <a:solidFill>
                  <a:srgbClr val="020101"/>
                </a:solidFill>
                <a:effectLst/>
                <a:latin typeface="Source Sans Pro" panose="020B0503030403020204" pitchFamily="34" charset="0"/>
              </a:rPr>
              <a:t> and ground truth versions of each database, enhances the </a:t>
            </a:r>
            <a:r>
              <a:rPr lang="en-US" b="0" i="0" dirty="0" err="1">
                <a:solidFill>
                  <a:srgbClr val="020101"/>
                </a:solidFill>
                <a:effectLst/>
                <a:latin typeface="Source Sans Pro" panose="020B0503030403020204" pitchFamily="34" charset="0"/>
              </a:rPr>
              <a:t>downsampled</a:t>
            </a:r>
            <a:r>
              <a:rPr lang="en-US" b="0" i="0" dirty="0">
                <a:solidFill>
                  <a:srgbClr val="020101"/>
                </a:solidFill>
                <a:effectLst/>
                <a:latin typeface="Source Sans Pro" panose="020B0503030403020204" pitchFamily="34" charset="0"/>
              </a:rPr>
              <a:t> version’s resolution, and then compares it to the ground truth. This model is hybrid, since it combines SVD with DL.</a:t>
            </a:r>
            <a:endParaRPr lang="en-GB" dirty="0"/>
          </a:p>
        </p:txBody>
      </p:sp>
      <p:pic>
        <p:nvPicPr>
          <p:cNvPr id="8" name="Imagen 7">
            <a:extLst>
              <a:ext uri="{FF2B5EF4-FFF2-40B4-BE49-F238E27FC236}">
                <a16:creationId xmlns:a16="http://schemas.microsoft.com/office/drawing/2014/main" id="{0908B471-BF94-4808-76E6-45FA6012D4CA}"/>
              </a:ext>
            </a:extLst>
          </p:cNvPr>
          <p:cNvPicPr>
            <a:picLocks noChangeAspect="1"/>
          </p:cNvPicPr>
          <p:nvPr/>
        </p:nvPicPr>
        <p:blipFill>
          <a:blip r:embed="rId3"/>
          <a:stretch>
            <a:fillRect/>
          </a:stretch>
        </p:blipFill>
        <p:spPr>
          <a:xfrm>
            <a:off x="989426" y="2143152"/>
            <a:ext cx="3067478" cy="1762371"/>
          </a:xfrm>
          <a:prstGeom prst="rect">
            <a:avLst/>
          </a:prstGeom>
        </p:spPr>
      </p:pic>
      <p:pic>
        <p:nvPicPr>
          <p:cNvPr id="11" name="Imagen 10">
            <a:extLst>
              <a:ext uri="{FF2B5EF4-FFF2-40B4-BE49-F238E27FC236}">
                <a16:creationId xmlns:a16="http://schemas.microsoft.com/office/drawing/2014/main" id="{3C8962FF-E0D6-921F-14A9-C186985C2A6C}"/>
              </a:ext>
            </a:extLst>
          </p:cNvPr>
          <p:cNvPicPr>
            <a:picLocks noChangeAspect="1"/>
          </p:cNvPicPr>
          <p:nvPr/>
        </p:nvPicPr>
        <p:blipFill>
          <a:blip r:embed="rId4"/>
          <a:stretch>
            <a:fillRect/>
          </a:stretch>
        </p:blipFill>
        <p:spPr>
          <a:xfrm>
            <a:off x="8052113" y="1141946"/>
            <a:ext cx="3572374" cy="1638529"/>
          </a:xfrm>
          <a:prstGeom prst="rect">
            <a:avLst/>
          </a:prstGeom>
        </p:spPr>
      </p:pic>
      <p:pic>
        <p:nvPicPr>
          <p:cNvPr id="15" name="Imagen 14">
            <a:extLst>
              <a:ext uri="{FF2B5EF4-FFF2-40B4-BE49-F238E27FC236}">
                <a16:creationId xmlns:a16="http://schemas.microsoft.com/office/drawing/2014/main" id="{0FC49813-680F-CA2D-1D26-4D6D667DEDAC}"/>
              </a:ext>
            </a:extLst>
          </p:cNvPr>
          <p:cNvPicPr>
            <a:picLocks noChangeAspect="1"/>
          </p:cNvPicPr>
          <p:nvPr/>
        </p:nvPicPr>
        <p:blipFill>
          <a:blip r:embed="rId5"/>
          <a:stretch>
            <a:fillRect/>
          </a:stretch>
        </p:blipFill>
        <p:spPr>
          <a:xfrm>
            <a:off x="4139889" y="2801678"/>
            <a:ext cx="7610745" cy="1888162"/>
          </a:xfrm>
          <a:prstGeom prst="rect">
            <a:avLst/>
          </a:prstGeom>
        </p:spPr>
      </p:pic>
    </p:spTree>
    <p:extLst>
      <p:ext uri="{BB962C8B-B14F-4D97-AF65-F5344CB8AC3E}">
        <p14:creationId xmlns:p14="http://schemas.microsoft.com/office/powerpoint/2010/main" val="10610755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C7B84DA2-E984-719B-11F2-0D9415EC6E23}"/>
              </a:ext>
            </a:extLst>
          </p:cNvPr>
          <p:cNvSpPr/>
          <p:nvPr/>
        </p:nvSpPr>
        <p:spPr>
          <a:xfrm>
            <a:off x="0" y="5958348"/>
            <a:ext cx="12192000" cy="899652"/>
          </a:xfrm>
          <a:prstGeom prst="rect">
            <a:avLst/>
          </a:prstGeom>
          <a:solidFill>
            <a:srgbClr val="092240"/>
          </a:solidFill>
          <a:ln>
            <a:solidFill>
              <a:srgbClr val="092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n 5" descr="Logotipo, Icono&#10;&#10;Descripción generada automáticamente">
            <a:extLst>
              <a:ext uri="{FF2B5EF4-FFF2-40B4-BE49-F238E27FC236}">
                <a16:creationId xmlns:a16="http://schemas.microsoft.com/office/drawing/2014/main" id="{F809F38B-28C7-D8CB-9E2A-CE09B6D4CEA0}"/>
              </a:ext>
            </a:extLst>
          </p:cNvPr>
          <p:cNvPicPr>
            <a:picLocks noChangeAspect="1"/>
          </p:cNvPicPr>
          <p:nvPr/>
        </p:nvPicPr>
        <p:blipFill rotWithShape="1">
          <a:blip r:embed="rId2">
            <a:extLst>
              <a:ext uri="{28A0092B-C50C-407E-A947-70E740481C1C}">
                <a14:useLocalDpi xmlns:a14="http://schemas.microsoft.com/office/drawing/2010/main" val="0"/>
              </a:ext>
            </a:extLst>
          </a:blip>
          <a:srcRect l="2931"/>
          <a:stretch/>
        </p:blipFill>
        <p:spPr>
          <a:xfrm>
            <a:off x="428017" y="5958348"/>
            <a:ext cx="1288789" cy="899652"/>
          </a:xfrm>
          <a:prstGeom prst="rect">
            <a:avLst/>
          </a:prstGeom>
        </p:spPr>
      </p:pic>
      <p:sp>
        <p:nvSpPr>
          <p:cNvPr id="3" name="Título 1">
            <a:extLst>
              <a:ext uri="{FF2B5EF4-FFF2-40B4-BE49-F238E27FC236}">
                <a16:creationId xmlns:a16="http://schemas.microsoft.com/office/drawing/2014/main" id="{17CFE290-8162-7EB8-0CA9-F3302D473FCC}"/>
              </a:ext>
            </a:extLst>
          </p:cNvPr>
          <p:cNvSpPr txBox="1">
            <a:spLocks/>
          </p:cNvSpPr>
          <p:nvPr/>
        </p:nvSpPr>
        <p:spPr>
          <a:xfrm>
            <a:off x="894519" y="-136021"/>
            <a:ext cx="10402960" cy="1143000"/>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4000" dirty="0"/>
              <a:t>Using </a:t>
            </a:r>
            <a:r>
              <a:rPr lang="en-GB" sz="4000" dirty="0" err="1"/>
              <a:t>ModelFLOWs</a:t>
            </a:r>
            <a:r>
              <a:rPr lang="en-GB" sz="4000" dirty="0"/>
              <a:t>-app</a:t>
            </a:r>
          </a:p>
        </p:txBody>
      </p:sp>
      <p:sp>
        <p:nvSpPr>
          <p:cNvPr id="2" name="Rectángulo 1">
            <a:extLst>
              <a:ext uri="{FF2B5EF4-FFF2-40B4-BE49-F238E27FC236}">
                <a16:creationId xmlns:a16="http://schemas.microsoft.com/office/drawing/2014/main" id="{6E001DF6-B9CE-69D6-BEBE-D9AE7F18388E}"/>
              </a:ext>
            </a:extLst>
          </p:cNvPr>
          <p:cNvSpPr/>
          <p:nvPr/>
        </p:nvSpPr>
        <p:spPr>
          <a:xfrm>
            <a:off x="0" y="6060332"/>
            <a:ext cx="12192000" cy="797668"/>
          </a:xfrm>
          <a:prstGeom prst="rect">
            <a:avLst/>
          </a:prstGeom>
          <a:solidFill>
            <a:srgbClr val="D39650"/>
          </a:solidFill>
          <a:ln>
            <a:solidFill>
              <a:srgbClr val="D396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ángulo 25">
            <a:extLst>
              <a:ext uri="{FF2B5EF4-FFF2-40B4-BE49-F238E27FC236}">
                <a16:creationId xmlns:a16="http://schemas.microsoft.com/office/drawing/2014/main" id="{EE3D4D20-5A75-32A9-B3AC-A9C28BCABDBD}"/>
              </a:ext>
            </a:extLst>
          </p:cNvPr>
          <p:cNvSpPr/>
          <p:nvPr/>
        </p:nvSpPr>
        <p:spPr>
          <a:xfrm>
            <a:off x="0" y="5715154"/>
            <a:ext cx="12192000" cy="899652"/>
          </a:xfrm>
          <a:prstGeom prst="rect">
            <a:avLst/>
          </a:prstGeom>
          <a:solidFill>
            <a:srgbClr val="092240"/>
          </a:solidFill>
          <a:ln>
            <a:solidFill>
              <a:srgbClr val="092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Imagen 26" descr="Logotipo, Icono&#10;&#10;Descripción generada automáticamente">
            <a:extLst>
              <a:ext uri="{FF2B5EF4-FFF2-40B4-BE49-F238E27FC236}">
                <a16:creationId xmlns:a16="http://schemas.microsoft.com/office/drawing/2014/main" id="{4C796DE7-2A04-A602-11AE-C02405B2761C}"/>
              </a:ext>
            </a:extLst>
          </p:cNvPr>
          <p:cNvPicPr>
            <a:picLocks noChangeAspect="1"/>
          </p:cNvPicPr>
          <p:nvPr/>
        </p:nvPicPr>
        <p:blipFill rotWithShape="1">
          <a:blip r:embed="rId2">
            <a:extLst>
              <a:ext uri="{28A0092B-C50C-407E-A947-70E740481C1C}">
                <a14:useLocalDpi xmlns:a14="http://schemas.microsoft.com/office/drawing/2010/main" val="0"/>
              </a:ext>
            </a:extLst>
          </a:blip>
          <a:srcRect l="2931"/>
          <a:stretch/>
        </p:blipFill>
        <p:spPr>
          <a:xfrm>
            <a:off x="428017" y="5715154"/>
            <a:ext cx="1288789" cy="899652"/>
          </a:xfrm>
          <a:prstGeom prst="rect">
            <a:avLst/>
          </a:prstGeom>
        </p:spPr>
      </p:pic>
      <p:sp>
        <p:nvSpPr>
          <p:cNvPr id="28" name="CuadroTexto 27">
            <a:extLst>
              <a:ext uri="{FF2B5EF4-FFF2-40B4-BE49-F238E27FC236}">
                <a16:creationId xmlns:a16="http://schemas.microsoft.com/office/drawing/2014/main" id="{CB6C675D-6D1E-F6EC-4234-363A310EEFE9}"/>
              </a:ext>
            </a:extLst>
          </p:cNvPr>
          <p:cNvSpPr txBox="1"/>
          <p:nvPr/>
        </p:nvSpPr>
        <p:spPr>
          <a:xfrm>
            <a:off x="167944" y="6607631"/>
            <a:ext cx="2377061" cy="276999"/>
          </a:xfrm>
          <a:prstGeom prst="rect">
            <a:avLst/>
          </a:prstGeom>
          <a:noFill/>
        </p:spPr>
        <p:txBody>
          <a:bodyPr wrap="none" rtlCol="0">
            <a:spAutoFit/>
          </a:bodyPr>
          <a:lstStyle/>
          <a:p>
            <a:r>
              <a:rPr lang="es-ES" sz="1200" b="1" dirty="0">
                <a:solidFill>
                  <a:srgbClr val="092240"/>
                </a:solidFill>
              </a:rPr>
              <a:t>Universidad Politécnica de Madrid</a:t>
            </a:r>
            <a:endParaRPr lang="en-US" sz="1200" b="1" dirty="0">
              <a:solidFill>
                <a:srgbClr val="092240"/>
              </a:solidFill>
            </a:endParaRPr>
          </a:p>
        </p:txBody>
      </p:sp>
      <p:sp>
        <p:nvSpPr>
          <p:cNvPr id="30" name="CuadroTexto 29">
            <a:extLst>
              <a:ext uri="{FF2B5EF4-FFF2-40B4-BE49-F238E27FC236}">
                <a16:creationId xmlns:a16="http://schemas.microsoft.com/office/drawing/2014/main" id="{E7D67736-6A5F-8E25-778E-464E8F101CDD}"/>
              </a:ext>
            </a:extLst>
          </p:cNvPr>
          <p:cNvSpPr txBox="1"/>
          <p:nvPr/>
        </p:nvSpPr>
        <p:spPr>
          <a:xfrm>
            <a:off x="989427" y="1096351"/>
            <a:ext cx="10213145" cy="461665"/>
          </a:xfrm>
          <a:prstGeom prst="rect">
            <a:avLst/>
          </a:prstGeom>
          <a:noFill/>
        </p:spPr>
        <p:txBody>
          <a:bodyPr wrap="square" rtlCol="0">
            <a:spAutoFit/>
          </a:bodyPr>
          <a:lstStyle/>
          <a:p>
            <a:pPr algn="just"/>
            <a:r>
              <a:rPr lang="en-GB" sz="2400" b="1" dirty="0"/>
              <a:t>Deep Learning – Prediction</a:t>
            </a:r>
          </a:p>
        </p:txBody>
      </p:sp>
      <p:sp>
        <p:nvSpPr>
          <p:cNvPr id="5" name="CuadroTexto 4">
            <a:extLst>
              <a:ext uri="{FF2B5EF4-FFF2-40B4-BE49-F238E27FC236}">
                <a16:creationId xmlns:a16="http://schemas.microsoft.com/office/drawing/2014/main" id="{6CBE2778-6B00-F24F-0C74-F71B7E81615D}"/>
              </a:ext>
            </a:extLst>
          </p:cNvPr>
          <p:cNvSpPr txBox="1"/>
          <p:nvPr/>
        </p:nvSpPr>
        <p:spPr>
          <a:xfrm>
            <a:off x="989426" y="1538618"/>
            <a:ext cx="8984567" cy="369332"/>
          </a:xfrm>
          <a:prstGeom prst="rect">
            <a:avLst/>
          </a:prstGeom>
          <a:noFill/>
        </p:spPr>
        <p:txBody>
          <a:bodyPr wrap="square" rtlCol="0">
            <a:spAutoFit/>
          </a:bodyPr>
          <a:lstStyle/>
          <a:p>
            <a:r>
              <a:rPr lang="en-GB" dirty="0">
                <a:solidFill>
                  <a:srgbClr val="0000FF"/>
                </a:solidFill>
              </a:rPr>
              <a:t>Predictive Neural Networks</a:t>
            </a:r>
          </a:p>
        </p:txBody>
      </p:sp>
      <p:sp>
        <p:nvSpPr>
          <p:cNvPr id="13" name="CuadroTexto 12">
            <a:extLst>
              <a:ext uri="{FF2B5EF4-FFF2-40B4-BE49-F238E27FC236}">
                <a16:creationId xmlns:a16="http://schemas.microsoft.com/office/drawing/2014/main" id="{A2E1D5FA-AC7C-03F4-F8EF-C56038A1BA09}"/>
              </a:ext>
            </a:extLst>
          </p:cNvPr>
          <p:cNvSpPr txBox="1"/>
          <p:nvPr/>
        </p:nvSpPr>
        <p:spPr>
          <a:xfrm>
            <a:off x="995403" y="2009934"/>
            <a:ext cx="10308052" cy="923330"/>
          </a:xfrm>
          <a:prstGeom prst="rect">
            <a:avLst/>
          </a:prstGeom>
          <a:noFill/>
        </p:spPr>
        <p:txBody>
          <a:bodyPr wrap="square" rtlCol="0">
            <a:spAutoFit/>
          </a:bodyPr>
          <a:lstStyle/>
          <a:p>
            <a:pPr algn="just"/>
            <a:r>
              <a:rPr lang="en-US" b="0" i="0" dirty="0">
                <a:solidFill>
                  <a:srgbClr val="020101"/>
                </a:solidFill>
                <a:effectLst/>
                <a:latin typeface="Source Sans Pro" panose="020B0503030403020204" pitchFamily="34" charset="0"/>
              </a:rPr>
              <a:t>Two model types are available: full deep learning, and hybrid deep learning. This last one applies SVD on the training data during the data preprocessing stage. The used architectures are Convolutional Neural Network (CNN) architecture and Recurrent Neural Network (RNN).</a:t>
            </a:r>
            <a:endParaRPr lang="en-GB" dirty="0"/>
          </a:p>
        </p:txBody>
      </p:sp>
      <p:pic>
        <p:nvPicPr>
          <p:cNvPr id="9" name="Imagen 8">
            <a:extLst>
              <a:ext uri="{FF2B5EF4-FFF2-40B4-BE49-F238E27FC236}">
                <a16:creationId xmlns:a16="http://schemas.microsoft.com/office/drawing/2014/main" id="{BDE3445E-F958-463C-62AD-5413A26F64E2}"/>
              </a:ext>
            </a:extLst>
          </p:cNvPr>
          <p:cNvPicPr>
            <a:picLocks noChangeAspect="1"/>
          </p:cNvPicPr>
          <p:nvPr/>
        </p:nvPicPr>
        <p:blipFill>
          <a:blip r:embed="rId3"/>
          <a:stretch>
            <a:fillRect/>
          </a:stretch>
        </p:blipFill>
        <p:spPr>
          <a:xfrm>
            <a:off x="2545005" y="2994195"/>
            <a:ext cx="2253786" cy="2477765"/>
          </a:xfrm>
          <a:prstGeom prst="rect">
            <a:avLst/>
          </a:prstGeom>
        </p:spPr>
      </p:pic>
      <p:pic>
        <p:nvPicPr>
          <p:cNvPr id="12" name="Imagen 11">
            <a:extLst>
              <a:ext uri="{FF2B5EF4-FFF2-40B4-BE49-F238E27FC236}">
                <a16:creationId xmlns:a16="http://schemas.microsoft.com/office/drawing/2014/main" id="{AE18500C-F098-B806-AAEC-084445390CAB}"/>
              </a:ext>
            </a:extLst>
          </p:cNvPr>
          <p:cNvPicPr>
            <a:picLocks noChangeAspect="1"/>
          </p:cNvPicPr>
          <p:nvPr/>
        </p:nvPicPr>
        <p:blipFill>
          <a:blip r:embed="rId4"/>
          <a:stretch>
            <a:fillRect/>
          </a:stretch>
        </p:blipFill>
        <p:spPr>
          <a:xfrm>
            <a:off x="6095999" y="3263528"/>
            <a:ext cx="3077004" cy="1600423"/>
          </a:xfrm>
          <a:prstGeom prst="rect">
            <a:avLst/>
          </a:prstGeom>
        </p:spPr>
      </p:pic>
    </p:spTree>
    <p:extLst>
      <p:ext uri="{BB962C8B-B14F-4D97-AF65-F5344CB8AC3E}">
        <p14:creationId xmlns:p14="http://schemas.microsoft.com/office/powerpoint/2010/main" val="11485503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C7B84DA2-E984-719B-11F2-0D9415EC6E23}"/>
              </a:ext>
            </a:extLst>
          </p:cNvPr>
          <p:cNvSpPr/>
          <p:nvPr/>
        </p:nvSpPr>
        <p:spPr>
          <a:xfrm>
            <a:off x="0" y="5958348"/>
            <a:ext cx="12192000" cy="899652"/>
          </a:xfrm>
          <a:prstGeom prst="rect">
            <a:avLst/>
          </a:prstGeom>
          <a:solidFill>
            <a:srgbClr val="092240"/>
          </a:solidFill>
          <a:ln>
            <a:solidFill>
              <a:srgbClr val="092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n 5" descr="Logotipo, Icono&#10;&#10;Descripción generada automáticamente">
            <a:extLst>
              <a:ext uri="{FF2B5EF4-FFF2-40B4-BE49-F238E27FC236}">
                <a16:creationId xmlns:a16="http://schemas.microsoft.com/office/drawing/2014/main" id="{F809F38B-28C7-D8CB-9E2A-CE09B6D4CEA0}"/>
              </a:ext>
            </a:extLst>
          </p:cNvPr>
          <p:cNvPicPr>
            <a:picLocks noChangeAspect="1"/>
          </p:cNvPicPr>
          <p:nvPr/>
        </p:nvPicPr>
        <p:blipFill rotWithShape="1">
          <a:blip r:embed="rId2">
            <a:extLst>
              <a:ext uri="{28A0092B-C50C-407E-A947-70E740481C1C}">
                <a14:useLocalDpi xmlns:a14="http://schemas.microsoft.com/office/drawing/2010/main" val="0"/>
              </a:ext>
            </a:extLst>
          </a:blip>
          <a:srcRect l="2931"/>
          <a:stretch/>
        </p:blipFill>
        <p:spPr>
          <a:xfrm>
            <a:off x="428017" y="5958348"/>
            <a:ext cx="1288789" cy="899652"/>
          </a:xfrm>
          <a:prstGeom prst="rect">
            <a:avLst/>
          </a:prstGeom>
        </p:spPr>
      </p:pic>
      <p:sp>
        <p:nvSpPr>
          <p:cNvPr id="3" name="Título 1">
            <a:extLst>
              <a:ext uri="{FF2B5EF4-FFF2-40B4-BE49-F238E27FC236}">
                <a16:creationId xmlns:a16="http://schemas.microsoft.com/office/drawing/2014/main" id="{17CFE290-8162-7EB8-0CA9-F3302D473FCC}"/>
              </a:ext>
            </a:extLst>
          </p:cNvPr>
          <p:cNvSpPr txBox="1">
            <a:spLocks/>
          </p:cNvSpPr>
          <p:nvPr/>
        </p:nvSpPr>
        <p:spPr>
          <a:xfrm>
            <a:off x="894519" y="-136021"/>
            <a:ext cx="10402960" cy="1143000"/>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4000" dirty="0"/>
              <a:t>Using </a:t>
            </a:r>
            <a:r>
              <a:rPr lang="en-GB" sz="4000" dirty="0" err="1"/>
              <a:t>ModelFLOWs</a:t>
            </a:r>
            <a:r>
              <a:rPr lang="en-GB" sz="4000" dirty="0"/>
              <a:t>-app</a:t>
            </a:r>
          </a:p>
        </p:txBody>
      </p:sp>
      <p:sp>
        <p:nvSpPr>
          <p:cNvPr id="2" name="Rectángulo 1">
            <a:extLst>
              <a:ext uri="{FF2B5EF4-FFF2-40B4-BE49-F238E27FC236}">
                <a16:creationId xmlns:a16="http://schemas.microsoft.com/office/drawing/2014/main" id="{6E001DF6-B9CE-69D6-BEBE-D9AE7F18388E}"/>
              </a:ext>
            </a:extLst>
          </p:cNvPr>
          <p:cNvSpPr/>
          <p:nvPr/>
        </p:nvSpPr>
        <p:spPr>
          <a:xfrm>
            <a:off x="0" y="6060332"/>
            <a:ext cx="12192000" cy="797668"/>
          </a:xfrm>
          <a:prstGeom prst="rect">
            <a:avLst/>
          </a:prstGeom>
          <a:solidFill>
            <a:srgbClr val="D39650"/>
          </a:solidFill>
          <a:ln>
            <a:solidFill>
              <a:srgbClr val="D396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ángulo 25">
            <a:extLst>
              <a:ext uri="{FF2B5EF4-FFF2-40B4-BE49-F238E27FC236}">
                <a16:creationId xmlns:a16="http://schemas.microsoft.com/office/drawing/2014/main" id="{EE3D4D20-5A75-32A9-B3AC-A9C28BCABDBD}"/>
              </a:ext>
            </a:extLst>
          </p:cNvPr>
          <p:cNvSpPr/>
          <p:nvPr/>
        </p:nvSpPr>
        <p:spPr>
          <a:xfrm>
            <a:off x="0" y="5715154"/>
            <a:ext cx="12192000" cy="899652"/>
          </a:xfrm>
          <a:prstGeom prst="rect">
            <a:avLst/>
          </a:prstGeom>
          <a:solidFill>
            <a:srgbClr val="092240"/>
          </a:solidFill>
          <a:ln>
            <a:solidFill>
              <a:srgbClr val="092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Imagen 26" descr="Logotipo, Icono&#10;&#10;Descripción generada automáticamente">
            <a:extLst>
              <a:ext uri="{FF2B5EF4-FFF2-40B4-BE49-F238E27FC236}">
                <a16:creationId xmlns:a16="http://schemas.microsoft.com/office/drawing/2014/main" id="{4C796DE7-2A04-A602-11AE-C02405B2761C}"/>
              </a:ext>
            </a:extLst>
          </p:cNvPr>
          <p:cNvPicPr>
            <a:picLocks noChangeAspect="1"/>
          </p:cNvPicPr>
          <p:nvPr/>
        </p:nvPicPr>
        <p:blipFill rotWithShape="1">
          <a:blip r:embed="rId2">
            <a:extLst>
              <a:ext uri="{28A0092B-C50C-407E-A947-70E740481C1C}">
                <a14:useLocalDpi xmlns:a14="http://schemas.microsoft.com/office/drawing/2010/main" val="0"/>
              </a:ext>
            </a:extLst>
          </a:blip>
          <a:srcRect l="2931"/>
          <a:stretch/>
        </p:blipFill>
        <p:spPr>
          <a:xfrm>
            <a:off x="428017" y="5715154"/>
            <a:ext cx="1288789" cy="899652"/>
          </a:xfrm>
          <a:prstGeom prst="rect">
            <a:avLst/>
          </a:prstGeom>
        </p:spPr>
      </p:pic>
      <p:sp>
        <p:nvSpPr>
          <p:cNvPr id="28" name="CuadroTexto 27">
            <a:extLst>
              <a:ext uri="{FF2B5EF4-FFF2-40B4-BE49-F238E27FC236}">
                <a16:creationId xmlns:a16="http://schemas.microsoft.com/office/drawing/2014/main" id="{CB6C675D-6D1E-F6EC-4234-363A310EEFE9}"/>
              </a:ext>
            </a:extLst>
          </p:cNvPr>
          <p:cNvSpPr txBox="1"/>
          <p:nvPr/>
        </p:nvSpPr>
        <p:spPr>
          <a:xfrm>
            <a:off x="167944" y="6607631"/>
            <a:ext cx="2377061" cy="276999"/>
          </a:xfrm>
          <a:prstGeom prst="rect">
            <a:avLst/>
          </a:prstGeom>
          <a:noFill/>
        </p:spPr>
        <p:txBody>
          <a:bodyPr wrap="none" rtlCol="0">
            <a:spAutoFit/>
          </a:bodyPr>
          <a:lstStyle/>
          <a:p>
            <a:r>
              <a:rPr lang="es-ES" sz="1200" b="1" dirty="0">
                <a:solidFill>
                  <a:srgbClr val="092240"/>
                </a:solidFill>
              </a:rPr>
              <a:t>Universidad Politécnica de Madrid</a:t>
            </a:r>
            <a:endParaRPr lang="en-US" sz="1200" b="1" dirty="0">
              <a:solidFill>
                <a:srgbClr val="092240"/>
              </a:solidFill>
            </a:endParaRPr>
          </a:p>
        </p:txBody>
      </p:sp>
      <p:sp>
        <p:nvSpPr>
          <p:cNvPr id="30" name="CuadroTexto 29">
            <a:extLst>
              <a:ext uri="{FF2B5EF4-FFF2-40B4-BE49-F238E27FC236}">
                <a16:creationId xmlns:a16="http://schemas.microsoft.com/office/drawing/2014/main" id="{E7D67736-6A5F-8E25-778E-464E8F101CDD}"/>
              </a:ext>
            </a:extLst>
          </p:cNvPr>
          <p:cNvSpPr txBox="1"/>
          <p:nvPr/>
        </p:nvSpPr>
        <p:spPr>
          <a:xfrm>
            <a:off x="989427" y="1096351"/>
            <a:ext cx="10213145" cy="461665"/>
          </a:xfrm>
          <a:prstGeom prst="rect">
            <a:avLst/>
          </a:prstGeom>
          <a:noFill/>
        </p:spPr>
        <p:txBody>
          <a:bodyPr wrap="square" rtlCol="0">
            <a:spAutoFit/>
          </a:bodyPr>
          <a:lstStyle/>
          <a:p>
            <a:pPr algn="just"/>
            <a:r>
              <a:rPr lang="en-GB" sz="2400" b="1" dirty="0"/>
              <a:t>Deep Learning – Prediction</a:t>
            </a:r>
          </a:p>
        </p:txBody>
      </p:sp>
      <p:sp>
        <p:nvSpPr>
          <p:cNvPr id="5" name="CuadroTexto 4">
            <a:extLst>
              <a:ext uri="{FF2B5EF4-FFF2-40B4-BE49-F238E27FC236}">
                <a16:creationId xmlns:a16="http://schemas.microsoft.com/office/drawing/2014/main" id="{6CBE2778-6B00-F24F-0C74-F71B7E81615D}"/>
              </a:ext>
            </a:extLst>
          </p:cNvPr>
          <p:cNvSpPr txBox="1"/>
          <p:nvPr/>
        </p:nvSpPr>
        <p:spPr>
          <a:xfrm>
            <a:off x="989426" y="1538618"/>
            <a:ext cx="8984567" cy="369332"/>
          </a:xfrm>
          <a:prstGeom prst="rect">
            <a:avLst/>
          </a:prstGeom>
          <a:noFill/>
        </p:spPr>
        <p:txBody>
          <a:bodyPr wrap="square" rtlCol="0">
            <a:spAutoFit/>
          </a:bodyPr>
          <a:lstStyle/>
          <a:p>
            <a:r>
              <a:rPr lang="en-GB" dirty="0">
                <a:solidFill>
                  <a:srgbClr val="0000FF"/>
                </a:solidFill>
              </a:rPr>
              <a:t>Predictive Neural Networks – Full Deep Learning Model</a:t>
            </a:r>
          </a:p>
        </p:txBody>
      </p:sp>
      <p:pic>
        <p:nvPicPr>
          <p:cNvPr id="11" name="Imagen 10">
            <a:extLst>
              <a:ext uri="{FF2B5EF4-FFF2-40B4-BE49-F238E27FC236}">
                <a16:creationId xmlns:a16="http://schemas.microsoft.com/office/drawing/2014/main" id="{4EC5490D-3BE4-49A5-DEB7-E3DE1CA51D3B}"/>
              </a:ext>
            </a:extLst>
          </p:cNvPr>
          <p:cNvPicPr>
            <a:picLocks noChangeAspect="1"/>
          </p:cNvPicPr>
          <p:nvPr/>
        </p:nvPicPr>
        <p:blipFill>
          <a:blip r:embed="rId3"/>
          <a:stretch>
            <a:fillRect/>
          </a:stretch>
        </p:blipFill>
        <p:spPr>
          <a:xfrm>
            <a:off x="894519" y="2945607"/>
            <a:ext cx="8373644" cy="2495898"/>
          </a:xfrm>
          <a:prstGeom prst="rect">
            <a:avLst/>
          </a:prstGeom>
        </p:spPr>
      </p:pic>
      <p:pic>
        <p:nvPicPr>
          <p:cNvPr id="8" name="Imagen 7">
            <a:extLst>
              <a:ext uri="{FF2B5EF4-FFF2-40B4-BE49-F238E27FC236}">
                <a16:creationId xmlns:a16="http://schemas.microsoft.com/office/drawing/2014/main" id="{843765C0-0D8B-602E-3BD8-DEAE71E4BDBF}"/>
              </a:ext>
            </a:extLst>
          </p:cNvPr>
          <p:cNvPicPr>
            <a:picLocks noChangeAspect="1"/>
          </p:cNvPicPr>
          <p:nvPr/>
        </p:nvPicPr>
        <p:blipFill>
          <a:blip r:embed="rId4"/>
          <a:stretch>
            <a:fillRect/>
          </a:stretch>
        </p:blipFill>
        <p:spPr>
          <a:xfrm>
            <a:off x="6732055" y="1494332"/>
            <a:ext cx="4696480" cy="1800476"/>
          </a:xfrm>
          <a:prstGeom prst="rect">
            <a:avLst/>
          </a:prstGeom>
        </p:spPr>
      </p:pic>
    </p:spTree>
    <p:extLst>
      <p:ext uri="{BB962C8B-B14F-4D97-AF65-F5344CB8AC3E}">
        <p14:creationId xmlns:p14="http://schemas.microsoft.com/office/powerpoint/2010/main" val="14882138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C7B84DA2-E984-719B-11F2-0D9415EC6E23}"/>
              </a:ext>
            </a:extLst>
          </p:cNvPr>
          <p:cNvSpPr/>
          <p:nvPr/>
        </p:nvSpPr>
        <p:spPr>
          <a:xfrm>
            <a:off x="0" y="5958348"/>
            <a:ext cx="12192000" cy="899652"/>
          </a:xfrm>
          <a:prstGeom prst="rect">
            <a:avLst/>
          </a:prstGeom>
          <a:solidFill>
            <a:srgbClr val="092240"/>
          </a:solidFill>
          <a:ln>
            <a:solidFill>
              <a:srgbClr val="092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n 5" descr="Logotipo, Icono&#10;&#10;Descripción generada automáticamente">
            <a:extLst>
              <a:ext uri="{FF2B5EF4-FFF2-40B4-BE49-F238E27FC236}">
                <a16:creationId xmlns:a16="http://schemas.microsoft.com/office/drawing/2014/main" id="{F809F38B-28C7-D8CB-9E2A-CE09B6D4CEA0}"/>
              </a:ext>
            </a:extLst>
          </p:cNvPr>
          <p:cNvPicPr>
            <a:picLocks noChangeAspect="1"/>
          </p:cNvPicPr>
          <p:nvPr/>
        </p:nvPicPr>
        <p:blipFill rotWithShape="1">
          <a:blip r:embed="rId2">
            <a:extLst>
              <a:ext uri="{28A0092B-C50C-407E-A947-70E740481C1C}">
                <a14:useLocalDpi xmlns:a14="http://schemas.microsoft.com/office/drawing/2010/main" val="0"/>
              </a:ext>
            </a:extLst>
          </a:blip>
          <a:srcRect l="2931"/>
          <a:stretch/>
        </p:blipFill>
        <p:spPr>
          <a:xfrm>
            <a:off x="428017" y="5958348"/>
            <a:ext cx="1288789" cy="899652"/>
          </a:xfrm>
          <a:prstGeom prst="rect">
            <a:avLst/>
          </a:prstGeom>
        </p:spPr>
      </p:pic>
      <p:sp>
        <p:nvSpPr>
          <p:cNvPr id="3" name="Título 1">
            <a:extLst>
              <a:ext uri="{FF2B5EF4-FFF2-40B4-BE49-F238E27FC236}">
                <a16:creationId xmlns:a16="http://schemas.microsoft.com/office/drawing/2014/main" id="{17CFE290-8162-7EB8-0CA9-F3302D473FCC}"/>
              </a:ext>
            </a:extLst>
          </p:cNvPr>
          <p:cNvSpPr txBox="1">
            <a:spLocks/>
          </p:cNvSpPr>
          <p:nvPr/>
        </p:nvSpPr>
        <p:spPr>
          <a:xfrm>
            <a:off x="894519" y="-136021"/>
            <a:ext cx="10402960" cy="1143000"/>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4000" dirty="0"/>
              <a:t>Using </a:t>
            </a:r>
            <a:r>
              <a:rPr lang="en-GB" sz="4000" dirty="0" err="1"/>
              <a:t>ModelFLOWs</a:t>
            </a:r>
            <a:r>
              <a:rPr lang="en-GB" sz="4000" dirty="0"/>
              <a:t>-app</a:t>
            </a:r>
          </a:p>
        </p:txBody>
      </p:sp>
      <p:sp>
        <p:nvSpPr>
          <p:cNvPr id="2" name="Rectángulo 1">
            <a:extLst>
              <a:ext uri="{FF2B5EF4-FFF2-40B4-BE49-F238E27FC236}">
                <a16:creationId xmlns:a16="http://schemas.microsoft.com/office/drawing/2014/main" id="{6E001DF6-B9CE-69D6-BEBE-D9AE7F18388E}"/>
              </a:ext>
            </a:extLst>
          </p:cNvPr>
          <p:cNvSpPr/>
          <p:nvPr/>
        </p:nvSpPr>
        <p:spPr>
          <a:xfrm>
            <a:off x="0" y="6060332"/>
            <a:ext cx="12192000" cy="797668"/>
          </a:xfrm>
          <a:prstGeom prst="rect">
            <a:avLst/>
          </a:prstGeom>
          <a:solidFill>
            <a:srgbClr val="D39650"/>
          </a:solidFill>
          <a:ln>
            <a:solidFill>
              <a:srgbClr val="D396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ángulo 25">
            <a:extLst>
              <a:ext uri="{FF2B5EF4-FFF2-40B4-BE49-F238E27FC236}">
                <a16:creationId xmlns:a16="http://schemas.microsoft.com/office/drawing/2014/main" id="{EE3D4D20-5A75-32A9-B3AC-A9C28BCABDBD}"/>
              </a:ext>
            </a:extLst>
          </p:cNvPr>
          <p:cNvSpPr/>
          <p:nvPr/>
        </p:nvSpPr>
        <p:spPr>
          <a:xfrm>
            <a:off x="0" y="5715154"/>
            <a:ext cx="12192000" cy="899652"/>
          </a:xfrm>
          <a:prstGeom prst="rect">
            <a:avLst/>
          </a:prstGeom>
          <a:solidFill>
            <a:srgbClr val="092240"/>
          </a:solidFill>
          <a:ln>
            <a:solidFill>
              <a:srgbClr val="092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Imagen 26" descr="Logotipo, Icono&#10;&#10;Descripción generada automáticamente">
            <a:extLst>
              <a:ext uri="{FF2B5EF4-FFF2-40B4-BE49-F238E27FC236}">
                <a16:creationId xmlns:a16="http://schemas.microsoft.com/office/drawing/2014/main" id="{4C796DE7-2A04-A602-11AE-C02405B2761C}"/>
              </a:ext>
            </a:extLst>
          </p:cNvPr>
          <p:cNvPicPr>
            <a:picLocks noChangeAspect="1"/>
          </p:cNvPicPr>
          <p:nvPr/>
        </p:nvPicPr>
        <p:blipFill rotWithShape="1">
          <a:blip r:embed="rId2">
            <a:extLst>
              <a:ext uri="{28A0092B-C50C-407E-A947-70E740481C1C}">
                <a14:useLocalDpi xmlns:a14="http://schemas.microsoft.com/office/drawing/2010/main" val="0"/>
              </a:ext>
            </a:extLst>
          </a:blip>
          <a:srcRect l="2931"/>
          <a:stretch/>
        </p:blipFill>
        <p:spPr>
          <a:xfrm>
            <a:off x="428017" y="5715154"/>
            <a:ext cx="1288789" cy="899652"/>
          </a:xfrm>
          <a:prstGeom prst="rect">
            <a:avLst/>
          </a:prstGeom>
        </p:spPr>
      </p:pic>
      <p:sp>
        <p:nvSpPr>
          <p:cNvPr id="28" name="CuadroTexto 27">
            <a:extLst>
              <a:ext uri="{FF2B5EF4-FFF2-40B4-BE49-F238E27FC236}">
                <a16:creationId xmlns:a16="http://schemas.microsoft.com/office/drawing/2014/main" id="{CB6C675D-6D1E-F6EC-4234-363A310EEFE9}"/>
              </a:ext>
            </a:extLst>
          </p:cNvPr>
          <p:cNvSpPr txBox="1"/>
          <p:nvPr/>
        </p:nvSpPr>
        <p:spPr>
          <a:xfrm>
            <a:off x="167944" y="6607631"/>
            <a:ext cx="2377061" cy="276999"/>
          </a:xfrm>
          <a:prstGeom prst="rect">
            <a:avLst/>
          </a:prstGeom>
          <a:noFill/>
        </p:spPr>
        <p:txBody>
          <a:bodyPr wrap="none" rtlCol="0">
            <a:spAutoFit/>
          </a:bodyPr>
          <a:lstStyle/>
          <a:p>
            <a:r>
              <a:rPr lang="es-ES" sz="1200" b="1" dirty="0">
                <a:solidFill>
                  <a:srgbClr val="092240"/>
                </a:solidFill>
              </a:rPr>
              <a:t>Universidad Politécnica de Madrid</a:t>
            </a:r>
            <a:endParaRPr lang="en-US" sz="1200" b="1" dirty="0">
              <a:solidFill>
                <a:srgbClr val="092240"/>
              </a:solidFill>
            </a:endParaRPr>
          </a:p>
        </p:txBody>
      </p:sp>
      <p:sp>
        <p:nvSpPr>
          <p:cNvPr id="30" name="CuadroTexto 29">
            <a:extLst>
              <a:ext uri="{FF2B5EF4-FFF2-40B4-BE49-F238E27FC236}">
                <a16:creationId xmlns:a16="http://schemas.microsoft.com/office/drawing/2014/main" id="{E7D67736-6A5F-8E25-778E-464E8F101CDD}"/>
              </a:ext>
            </a:extLst>
          </p:cNvPr>
          <p:cNvSpPr txBox="1"/>
          <p:nvPr/>
        </p:nvSpPr>
        <p:spPr>
          <a:xfrm>
            <a:off x="989427" y="1096351"/>
            <a:ext cx="10213145" cy="461665"/>
          </a:xfrm>
          <a:prstGeom prst="rect">
            <a:avLst/>
          </a:prstGeom>
          <a:noFill/>
        </p:spPr>
        <p:txBody>
          <a:bodyPr wrap="square" rtlCol="0">
            <a:spAutoFit/>
          </a:bodyPr>
          <a:lstStyle/>
          <a:p>
            <a:pPr algn="just"/>
            <a:r>
              <a:rPr lang="en-GB" sz="2400" b="1" dirty="0"/>
              <a:t>Deep Learning – Prediction</a:t>
            </a:r>
          </a:p>
        </p:txBody>
      </p:sp>
      <p:sp>
        <p:nvSpPr>
          <p:cNvPr id="5" name="CuadroTexto 4">
            <a:extLst>
              <a:ext uri="{FF2B5EF4-FFF2-40B4-BE49-F238E27FC236}">
                <a16:creationId xmlns:a16="http://schemas.microsoft.com/office/drawing/2014/main" id="{6CBE2778-6B00-F24F-0C74-F71B7E81615D}"/>
              </a:ext>
            </a:extLst>
          </p:cNvPr>
          <p:cNvSpPr txBox="1"/>
          <p:nvPr/>
        </p:nvSpPr>
        <p:spPr>
          <a:xfrm>
            <a:off x="989426" y="1538618"/>
            <a:ext cx="8984567" cy="369332"/>
          </a:xfrm>
          <a:prstGeom prst="rect">
            <a:avLst/>
          </a:prstGeom>
          <a:noFill/>
        </p:spPr>
        <p:txBody>
          <a:bodyPr wrap="square" rtlCol="0">
            <a:spAutoFit/>
          </a:bodyPr>
          <a:lstStyle/>
          <a:p>
            <a:r>
              <a:rPr lang="en-GB" dirty="0">
                <a:solidFill>
                  <a:srgbClr val="0000FF"/>
                </a:solidFill>
              </a:rPr>
              <a:t>Predictive Neural Networks – Hybrid Deep Learning Model</a:t>
            </a:r>
          </a:p>
        </p:txBody>
      </p:sp>
      <p:sp>
        <p:nvSpPr>
          <p:cNvPr id="13" name="CuadroTexto 12">
            <a:extLst>
              <a:ext uri="{FF2B5EF4-FFF2-40B4-BE49-F238E27FC236}">
                <a16:creationId xmlns:a16="http://schemas.microsoft.com/office/drawing/2014/main" id="{A2E1D5FA-AC7C-03F4-F8EF-C56038A1BA09}"/>
              </a:ext>
            </a:extLst>
          </p:cNvPr>
          <p:cNvSpPr txBox="1"/>
          <p:nvPr/>
        </p:nvSpPr>
        <p:spPr>
          <a:xfrm>
            <a:off x="989427" y="4670227"/>
            <a:ext cx="10308052" cy="923330"/>
          </a:xfrm>
          <a:prstGeom prst="rect">
            <a:avLst/>
          </a:prstGeom>
          <a:noFill/>
        </p:spPr>
        <p:txBody>
          <a:bodyPr wrap="square" rtlCol="0">
            <a:spAutoFit/>
          </a:bodyPr>
          <a:lstStyle/>
          <a:p>
            <a:pPr algn="just"/>
            <a:r>
              <a:rPr lang="en-US" b="0" i="0" dirty="0">
                <a:solidFill>
                  <a:srgbClr val="020101"/>
                </a:solidFill>
                <a:effectLst/>
                <a:latin typeface="Source Sans Pro" panose="020B0503030403020204" pitchFamily="34" charset="0"/>
              </a:rPr>
              <a:t>Two model types are available: full deep learning, and hybrid deep learning. This last one applies SVD on the training data during the data preprocessing stage. The used architectures are Convolutional Neural Network (CNN) architecture and Recurrent Neural Network (RNN.</a:t>
            </a:r>
            <a:endParaRPr lang="en-GB" dirty="0"/>
          </a:p>
        </p:txBody>
      </p:sp>
      <p:pic>
        <p:nvPicPr>
          <p:cNvPr id="8" name="Imagen 7">
            <a:extLst>
              <a:ext uri="{FF2B5EF4-FFF2-40B4-BE49-F238E27FC236}">
                <a16:creationId xmlns:a16="http://schemas.microsoft.com/office/drawing/2014/main" id="{7569E220-02CC-655C-295D-21F39B0C5EB4}"/>
              </a:ext>
            </a:extLst>
          </p:cNvPr>
          <p:cNvPicPr>
            <a:picLocks noChangeAspect="1"/>
          </p:cNvPicPr>
          <p:nvPr/>
        </p:nvPicPr>
        <p:blipFill>
          <a:blip r:embed="rId3"/>
          <a:stretch>
            <a:fillRect/>
          </a:stretch>
        </p:blipFill>
        <p:spPr>
          <a:xfrm>
            <a:off x="1072411" y="2350217"/>
            <a:ext cx="4706007" cy="2010056"/>
          </a:xfrm>
          <a:prstGeom prst="rect">
            <a:avLst/>
          </a:prstGeom>
        </p:spPr>
      </p:pic>
      <p:pic>
        <p:nvPicPr>
          <p:cNvPr id="11" name="Imagen 10">
            <a:extLst>
              <a:ext uri="{FF2B5EF4-FFF2-40B4-BE49-F238E27FC236}">
                <a16:creationId xmlns:a16="http://schemas.microsoft.com/office/drawing/2014/main" id="{06C82B28-E67D-652B-2C3F-1C28E1E2D68B}"/>
              </a:ext>
            </a:extLst>
          </p:cNvPr>
          <p:cNvPicPr>
            <a:picLocks noChangeAspect="1"/>
          </p:cNvPicPr>
          <p:nvPr/>
        </p:nvPicPr>
        <p:blipFill>
          <a:blip r:embed="rId4"/>
          <a:stretch>
            <a:fillRect/>
          </a:stretch>
        </p:blipFill>
        <p:spPr>
          <a:xfrm>
            <a:off x="6588368" y="1869486"/>
            <a:ext cx="4915586" cy="2800741"/>
          </a:xfrm>
          <a:prstGeom prst="rect">
            <a:avLst/>
          </a:prstGeom>
        </p:spPr>
      </p:pic>
    </p:spTree>
    <p:extLst>
      <p:ext uri="{BB962C8B-B14F-4D97-AF65-F5344CB8AC3E}">
        <p14:creationId xmlns:p14="http://schemas.microsoft.com/office/powerpoint/2010/main" val="4623723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C7B84DA2-E984-719B-11F2-0D9415EC6E23}"/>
              </a:ext>
            </a:extLst>
          </p:cNvPr>
          <p:cNvSpPr/>
          <p:nvPr/>
        </p:nvSpPr>
        <p:spPr>
          <a:xfrm>
            <a:off x="0" y="5958348"/>
            <a:ext cx="12192000" cy="899652"/>
          </a:xfrm>
          <a:prstGeom prst="rect">
            <a:avLst/>
          </a:prstGeom>
          <a:solidFill>
            <a:srgbClr val="092240"/>
          </a:solidFill>
          <a:ln>
            <a:solidFill>
              <a:srgbClr val="092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n 5" descr="Logotipo, Icono&#10;&#10;Descripción generada automáticamente">
            <a:extLst>
              <a:ext uri="{FF2B5EF4-FFF2-40B4-BE49-F238E27FC236}">
                <a16:creationId xmlns:a16="http://schemas.microsoft.com/office/drawing/2014/main" id="{F809F38B-28C7-D8CB-9E2A-CE09B6D4CEA0}"/>
              </a:ext>
            </a:extLst>
          </p:cNvPr>
          <p:cNvPicPr>
            <a:picLocks noChangeAspect="1"/>
          </p:cNvPicPr>
          <p:nvPr/>
        </p:nvPicPr>
        <p:blipFill rotWithShape="1">
          <a:blip r:embed="rId2">
            <a:extLst>
              <a:ext uri="{28A0092B-C50C-407E-A947-70E740481C1C}">
                <a14:useLocalDpi xmlns:a14="http://schemas.microsoft.com/office/drawing/2010/main" val="0"/>
              </a:ext>
            </a:extLst>
          </a:blip>
          <a:srcRect l="2931"/>
          <a:stretch/>
        </p:blipFill>
        <p:spPr>
          <a:xfrm>
            <a:off x="428017" y="5958348"/>
            <a:ext cx="1288789" cy="899652"/>
          </a:xfrm>
          <a:prstGeom prst="rect">
            <a:avLst/>
          </a:prstGeom>
        </p:spPr>
      </p:pic>
      <p:sp>
        <p:nvSpPr>
          <p:cNvPr id="2" name="CuadroTexto 1">
            <a:extLst>
              <a:ext uri="{FF2B5EF4-FFF2-40B4-BE49-F238E27FC236}">
                <a16:creationId xmlns:a16="http://schemas.microsoft.com/office/drawing/2014/main" id="{CF977F43-17BB-3BE5-A1F6-711475C79C82}"/>
              </a:ext>
            </a:extLst>
          </p:cNvPr>
          <p:cNvSpPr txBox="1"/>
          <p:nvPr/>
        </p:nvSpPr>
        <p:spPr>
          <a:xfrm>
            <a:off x="2870791" y="870949"/>
            <a:ext cx="6597502" cy="2308324"/>
          </a:xfrm>
          <a:prstGeom prst="rect">
            <a:avLst/>
          </a:prstGeom>
          <a:noFill/>
        </p:spPr>
        <p:txBody>
          <a:bodyPr wrap="square" rtlCol="0">
            <a:spAutoFit/>
          </a:bodyPr>
          <a:lstStyle/>
          <a:p>
            <a:pPr algn="ctr"/>
            <a:r>
              <a:rPr lang="es-ES" sz="3600" b="1" dirty="0" err="1"/>
              <a:t>Thank</a:t>
            </a:r>
            <a:r>
              <a:rPr lang="es-ES" sz="3600" b="1" dirty="0"/>
              <a:t> </a:t>
            </a:r>
            <a:r>
              <a:rPr lang="es-ES" sz="3600" b="1" dirty="0" err="1"/>
              <a:t>you</a:t>
            </a:r>
            <a:r>
              <a:rPr lang="es-ES" sz="3600" b="1" dirty="0"/>
              <a:t> </a:t>
            </a:r>
            <a:r>
              <a:rPr lang="es-ES" sz="3600" b="1" dirty="0" err="1"/>
              <a:t>for</a:t>
            </a:r>
            <a:r>
              <a:rPr lang="es-ES" sz="3600" b="1" dirty="0"/>
              <a:t> </a:t>
            </a:r>
            <a:r>
              <a:rPr lang="es-ES" sz="3600" b="1" dirty="0" err="1"/>
              <a:t>your</a:t>
            </a:r>
            <a:r>
              <a:rPr lang="es-ES" sz="3600" b="1" dirty="0"/>
              <a:t> </a:t>
            </a:r>
            <a:r>
              <a:rPr lang="es-ES" sz="3600" b="1" dirty="0" err="1"/>
              <a:t>attention</a:t>
            </a:r>
            <a:r>
              <a:rPr lang="es-ES" sz="3600" b="1" dirty="0"/>
              <a:t>!</a:t>
            </a:r>
          </a:p>
          <a:p>
            <a:pPr algn="ctr"/>
            <a:endParaRPr lang="es-ES" sz="3600" b="1" dirty="0">
              <a:solidFill>
                <a:srgbClr val="0033CC"/>
              </a:solidFill>
            </a:endParaRPr>
          </a:p>
          <a:p>
            <a:pPr algn="ctr"/>
            <a:r>
              <a:rPr lang="en-GB" sz="3600" b="1" dirty="0">
                <a:solidFill>
                  <a:srgbClr val="0033CC"/>
                </a:solidFill>
              </a:rPr>
              <a:t>For any help or suggestions please contact us at:</a:t>
            </a:r>
          </a:p>
        </p:txBody>
      </p:sp>
      <p:sp>
        <p:nvSpPr>
          <p:cNvPr id="3" name="CuadroTexto 2">
            <a:extLst>
              <a:ext uri="{FF2B5EF4-FFF2-40B4-BE49-F238E27FC236}">
                <a16:creationId xmlns:a16="http://schemas.microsoft.com/office/drawing/2014/main" id="{F920D15C-4958-D056-1DD0-0931442D1423}"/>
              </a:ext>
            </a:extLst>
          </p:cNvPr>
          <p:cNvSpPr txBox="1"/>
          <p:nvPr/>
        </p:nvSpPr>
        <p:spPr>
          <a:xfrm>
            <a:off x="4704907" y="3240222"/>
            <a:ext cx="2929270" cy="646331"/>
          </a:xfrm>
          <a:prstGeom prst="rect">
            <a:avLst/>
          </a:prstGeom>
          <a:noFill/>
        </p:spPr>
        <p:txBody>
          <a:bodyPr wrap="square" rtlCol="0">
            <a:spAutoFit/>
          </a:bodyPr>
          <a:lstStyle/>
          <a:p>
            <a:r>
              <a:rPr lang="es-ES" dirty="0">
                <a:hlinkClick r:id="rId3"/>
              </a:rPr>
              <a:t>modelflows.mf@gmail.com</a:t>
            </a:r>
            <a:endParaRPr lang="es-ES" dirty="0"/>
          </a:p>
          <a:p>
            <a:endParaRPr lang="es-ES" dirty="0"/>
          </a:p>
        </p:txBody>
      </p:sp>
      <p:sp>
        <p:nvSpPr>
          <p:cNvPr id="7" name="CuadroTexto 6">
            <a:extLst>
              <a:ext uri="{FF2B5EF4-FFF2-40B4-BE49-F238E27FC236}">
                <a16:creationId xmlns:a16="http://schemas.microsoft.com/office/drawing/2014/main" id="{E5C95AE9-9008-F90E-012D-F2541347FC23}"/>
              </a:ext>
            </a:extLst>
          </p:cNvPr>
          <p:cNvSpPr txBox="1"/>
          <p:nvPr/>
        </p:nvSpPr>
        <p:spPr>
          <a:xfrm>
            <a:off x="1305494" y="4724002"/>
            <a:ext cx="6100430" cy="369332"/>
          </a:xfrm>
          <a:prstGeom prst="rect">
            <a:avLst/>
          </a:prstGeom>
          <a:noFill/>
        </p:spPr>
        <p:txBody>
          <a:bodyPr wrap="square">
            <a:spAutoFit/>
          </a:bodyPr>
          <a:lstStyle/>
          <a:p>
            <a:r>
              <a:rPr lang="es-ES" sz="1800" dirty="0">
                <a:solidFill>
                  <a:srgbClr val="FF6600"/>
                </a:solidFill>
                <a:hlinkClick r:id="rId4" action="ppaction://hlinkfile"/>
              </a:rPr>
              <a:t>linkedin.com/in/company/modelflows/</a:t>
            </a:r>
            <a:endParaRPr lang="es-ES" sz="1800" b="1" dirty="0">
              <a:solidFill>
                <a:srgbClr val="FF6600"/>
              </a:solidFill>
            </a:endParaRPr>
          </a:p>
        </p:txBody>
      </p:sp>
      <p:sp>
        <p:nvSpPr>
          <p:cNvPr id="5" name="Rectángulo 4">
            <a:extLst>
              <a:ext uri="{FF2B5EF4-FFF2-40B4-BE49-F238E27FC236}">
                <a16:creationId xmlns:a16="http://schemas.microsoft.com/office/drawing/2014/main" id="{DCCDE7D2-83A2-56DA-EA51-6E084F545B1A}"/>
              </a:ext>
            </a:extLst>
          </p:cNvPr>
          <p:cNvSpPr/>
          <p:nvPr/>
        </p:nvSpPr>
        <p:spPr>
          <a:xfrm>
            <a:off x="0" y="5958348"/>
            <a:ext cx="12192000" cy="899652"/>
          </a:xfrm>
          <a:prstGeom prst="rect">
            <a:avLst/>
          </a:prstGeom>
          <a:solidFill>
            <a:srgbClr val="092240"/>
          </a:solidFill>
          <a:ln>
            <a:solidFill>
              <a:srgbClr val="092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uadroTexto 7">
            <a:extLst>
              <a:ext uri="{FF2B5EF4-FFF2-40B4-BE49-F238E27FC236}">
                <a16:creationId xmlns:a16="http://schemas.microsoft.com/office/drawing/2014/main" id="{69161172-1947-2CFF-8A1D-3B24BFA4B3B7}"/>
              </a:ext>
            </a:extLst>
          </p:cNvPr>
          <p:cNvSpPr txBox="1"/>
          <p:nvPr/>
        </p:nvSpPr>
        <p:spPr>
          <a:xfrm>
            <a:off x="380554" y="6233266"/>
            <a:ext cx="374632" cy="369332"/>
          </a:xfrm>
          <a:prstGeom prst="rect">
            <a:avLst/>
          </a:prstGeom>
          <a:noFill/>
        </p:spPr>
        <p:txBody>
          <a:bodyPr wrap="square" rtlCol="0">
            <a:spAutoFit/>
          </a:bodyPr>
          <a:lstStyle/>
          <a:p>
            <a:r>
              <a:rPr lang="es-ES" dirty="0">
                <a:latin typeface="Times New Roman" panose="02020603050405020304" pitchFamily="18" charset="0"/>
                <a:cs typeface="Times New Roman" panose="02020603050405020304" pitchFamily="18" charset="0"/>
              </a:rPr>
              <a:t>a)</a:t>
            </a:r>
          </a:p>
        </p:txBody>
      </p:sp>
      <p:pic>
        <p:nvPicPr>
          <p:cNvPr id="9" name="Imagen 8" descr="Logotipo, Icono&#10;&#10;Descripción generada automáticamente">
            <a:extLst>
              <a:ext uri="{FF2B5EF4-FFF2-40B4-BE49-F238E27FC236}">
                <a16:creationId xmlns:a16="http://schemas.microsoft.com/office/drawing/2014/main" id="{99B28A92-8097-5B5A-A622-B9331E589940}"/>
              </a:ext>
            </a:extLst>
          </p:cNvPr>
          <p:cNvPicPr>
            <a:picLocks noChangeAspect="1"/>
          </p:cNvPicPr>
          <p:nvPr/>
        </p:nvPicPr>
        <p:blipFill rotWithShape="1">
          <a:blip r:embed="rId2">
            <a:extLst>
              <a:ext uri="{28A0092B-C50C-407E-A947-70E740481C1C}">
                <a14:useLocalDpi xmlns:a14="http://schemas.microsoft.com/office/drawing/2010/main" val="0"/>
              </a:ext>
            </a:extLst>
          </a:blip>
          <a:srcRect l="2931"/>
          <a:stretch/>
        </p:blipFill>
        <p:spPr>
          <a:xfrm>
            <a:off x="428017" y="5958348"/>
            <a:ext cx="1288789" cy="899652"/>
          </a:xfrm>
          <a:prstGeom prst="rect">
            <a:avLst/>
          </a:prstGeom>
        </p:spPr>
      </p:pic>
      <p:sp>
        <p:nvSpPr>
          <p:cNvPr id="10" name="Rectángulo 9">
            <a:extLst>
              <a:ext uri="{FF2B5EF4-FFF2-40B4-BE49-F238E27FC236}">
                <a16:creationId xmlns:a16="http://schemas.microsoft.com/office/drawing/2014/main" id="{5E0A8253-3E6D-3DF9-7418-1373589C19D5}"/>
              </a:ext>
            </a:extLst>
          </p:cNvPr>
          <p:cNvSpPr/>
          <p:nvPr/>
        </p:nvSpPr>
        <p:spPr>
          <a:xfrm>
            <a:off x="0" y="5958348"/>
            <a:ext cx="12192000" cy="899652"/>
          </a:xfrm>
          <a:prstGeom prst="rect">
            <a:avLst/>
          </a:prstGeom>
          <a:solidFill>
            <a:srgbClr val="092240"/>
          </a:solidFill>
          <a:ln>
            <a:solidFill>
              <a:srgbClr val="092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Imagen 10" descr="Logotipo, Icono&#10;&#10;Descripción generada automáticamente">
            <a:extLst>
              <a:ext uri="{FF2B5EF4-FFF2-40B4-BE49-F238E27FC236}">
                <a16:creationId xmlns:a16="http://schemas.microsoft.com/office/drawing/2014/main" id="{A831A56F-4996-1871-91A9-262D6ED33B0A}"/>
              </a:ext>
            </a:extLst>
          </p:cNvPr>
          <p:cNvPicPr>
            <a:picLocks noChangeAspect="1"/>
          </p:cNvPicPr>
          <p:nvPr/>
        </p:nvPicPr>
        <p:blipFill rotWithShape="1">
          <a:blip r:embed="rId2">
            <a:extLst>
              <a:ext uri="{28A0092B-C50C-407E-A947-70E740481C1C}">
                <a14:useLocalDpi xmlns:a14="http://schemas.microsoft.com/office/drawing/2010/main" val="0"/>
              </a:ext>
            </a:extLst>
          </a:blip>
          <a:srcRect l="2931"/>
          <a:stretch/>
        </p:blipFill>
        <p:spPr>
          <a:xfrm>
            <a:off x="428017" y="5958348"/>
            <a:ext cx="1288789" cy="899652"/>
          </a:xfrm>
          <a:prstGeom prst="rect">
            <a:avLst/>
          </a:prstGeom>
        </p:spPr>
      </p:pic>
      <p:sp>
        <p:nvSpPr>
          <p:cNvPr id="12" name="Rectángulo 11">
            <a:extLst>
              <a:ext uri="{FF2B5EF4-FFF2-40B4-BE49-F238E27FC236}">
                <a16:creationId xmlns:a16="http://schemas.microsoft.com/office/drawing/2014/main" id="{6E5E526D-BDED-5508-CBB3-7D13B1AB7DE8}"/>
              </a:ext>
            </a:extLst>
          </p:cNvPr>
          <p:cNvSpPr/>
          <p:nvPr/>
        </p:nvSpPr>
        <p:spPr>
          <a:xfrm>
            <a:off x="0" y="5958348"/>
            <a:ext cx="12192000" cy="899652"/>
          </a:xfrm>
          <a:prstGeom prst="rect">
            <a:avLst/>
          </a:prstGeom>
          <a:solidFill>
            <a:srgbClr val="092240"/>
          </a:solidFill>
          <a:ln>
            <a:solidFill>
              <a:srgbClr val="092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Imagen 12" descr="Logotipo, Icono&#10;&#10;Descripción generada automáticamente">
            <a:extLst>
              <a:ext uri="{FF2B5EF4-FFF2-40B4-BE49-F238E27FC236}">
                <a16:creationId xmlns:a16="http://schemas.microsoft.com/office/drawing/2014/main" id="{11BDF184-FA37-6EE7-0581-6E9A225442E2}"/>
              </a:ext>
            </a:extLst>
          </p:cNvPr>
          <p:cNvPicPr>
            <a:picLocks noChangeAspect="1"/>
          </p:cNvPicPr>
          <p:nvPr/>
        </p:nvPicPr>
        <p:blipFill rotWithShape="1">
          <a:blip r:embed="rId2">
            <a:extLst>
              <a:ext uri="{28A0092B-C50C-407E-A947-70E740481C1C}">
                <a14:useLocalDpi xmlns:a14="http://schemas.microsoft.com/office/drawing/2010/main" val="0"/>
              </a:ext>
            </a:extLst>
          </a:blip>
          <a:srcRect l="2931"/>
          <a:stretch/>
        </p:blipFill>
        <p:spPr>
          <a:xfrm>
            <a:off x="428017" y="5958348"/>
            <a:ext cx="1288789" cy="899652"/>
          </a:xfrm>
          <a:prstGeom prst="rect">
            <a:avLst/>
          </a:prstGeom>
        </p:spPr>
      </p:pic>
      <p:sp>
        <p:nvSpPr>
          <p:cNvPr id="14" name="Rectángulo 13">
            <a:extLst>
              <a:ext uri="{FF2B5EF4-FFF2-40B4-BE49-F238E27FC236}">
                <a16:creationId xmlns:a16="http://schemas.microsoft.com/office/drawing/2014/main" id="{DD52F6AF-7D99-D735-2EB5-DE137168E295}"/>
              </a:ext>
            </a:extLst>
          </p:cNvPr>
          <p:cNvSpPr/>
          <p:nvPr/>
        </p:nvSpPr>
        <p:spPr>
          <a:xfrm>
            <a:off x="0" y="6060332"/>
            <a:ext cx="12192000" cy="797668"/>
          </a:xfrm>
          <a:prstGeom prst="rect">
            <a:avLst/>
          </a:prstGeom>
          <a:solidFill>
            <a:srgbClr val="D39650"/>
          </a:solidFill>
          <a:ln>
            <a:solidFill>
              <a:srgbClr val="D396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ángulo 14">
            <a:extLst>
              <a:ext uri="{FF2B5EF4-FFF2-40B4-BE49-F238E27FC236}">
                <a16:creationId xmlns:a16="http://schemas.microsoft.com/office/drawing/2014/main" id="{23B63CAD-EFC2-48EF-EE44-BC1E5B2976B7}"/>
              </a:ext>
            </a:extLst>
          </p:cNvPr>
          <p:cNvSpPr/>
          <p:nvPr/>
        </p:nvSpPr>
        <p:spPr>
          <a:xfrm>
            <a:off x="0" y="5715154"/>
            <a:ext cx="12192000" cy="899652"/>
          </a:xfrm>
          <a:prstGeom prst="rect">
            <a:avLst/>
          </a:prstGeom>
          <a:solidFill>
            <a:srgbClr val="092240"/>
          </a:solidFill>
          <a:ln>
            <a:solidFill>
              <a:srgbClr val="092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Imagen 15" descr="Logotipo, Icono&#10;&#10;Descripción generada automáticamente">
            <a:extLst>
              <a:ext uri="{FF2B5EF4-FFF2-40B4-BE49-F238E27FC236}">
                <a16:creationId xmlns:a16="http://schemas.microsoft.com/office/drawing/2014/main" id="{4C203732-E576-9CBE-5626-15D5261CD846}"/>
              </a:ext>
            </a:extLst>
          </p:cNvPr>
          <p:cNvPicPr>
            <a:picLocks noChangeAspect="1"/>
          </p:cNvPicPr>
          <p:nvPr/>
        </p:nvPicPr>
        <p:blipFill rotWithShape="1">
          <a:blip r:embed="rId2">
            <a:extLst>
              <a:ext uri="{28A0092B-C50C-407E-A947-70E740481C1C}">
                <a14:useLocalDpi xmlns:a14="http://schemas.microsoft.com/office/drawing/2010/main" val="0"/>
              </a:ext>
            </a:extLst>
          </a:blip>
          <a:srcRect l="2931"/>
          <a:stretch/>
        </p:blipFill>
        <p:spPr>
          <a:xfrm>
            <a:off x="428017" y="5715154"/>
            <a:ext cx="1288789" cy="899652"/>
          </a:xfrm>
          <a:prstGeom prst="rect">
            <a:avLst/>
          </a:prstGeom>
        </p:spPr>
      </p:pic>
      <p:sp>
        <p:nvSpPr>
          <p:cNvPr id="17" name="CuadroTexto 16">
            <a:extLst>
              <a:ext uri="{FF2B5EF4-FFF2-40B4-BE49-F238E27FC236}">
                <a16:creationId xmlns:a16="http://schemas.microsoft.com/office/drawing/2014/main" id="{A9B7BCEB-40C8-A1F1-10FE-9B20E723997A}"/>
              </a:ext>
            </a:extLst>
          </p:cNvPr>
          <p:cNvSpPr txBox="1"/>
          <p:nvPr/>
        </p:nvSpPr>
        <p:spPr>
          <a:xfrm>
            <a:off x="167944" y="6607631"/>
            <a:ext cx="2377061" cy="276999"/>
          </a:xfrm>
          <a:prstGeom prst="rect">
            <a:avLst/>
          </a:prstGeom>
          <a:noFill/>
        </p:spPr>
        <p:txBody>
          <a:bodyPr wrap="none" rtlCol="0">
            <a:spAutoFit/>
          </a:bodyPr>
          <a:lstStyle/>
          <a:p>
            <a:r>
              <a:rPr lang="es-ES" sz="1200" b="1" dirty="0">
                <a:solidFill>
                  <a:srgbClr val="092240"/>
                </a:solidFill>
              </a:rPr>
              <a:t>Universidad Politécnica de Madrid</a:t>
            </a:r>
            <a:endParaRPr lang="en-US" sz="1200" b="1" dirty="0">
              <a:solidFill>
                <a:srgbClr val="092240"/>
              </a:solidFill>
            </a:endParaRPr>
          </a:p>
        </p:txBody>
      </p:sp>
      <p:sp>
        <p:nvSpPr>
          <p:cNvPr id="19" name="CuadroTexto 18">
            <a:extLst>
              <a:ext uri="{FF2B5EF4-FFF2-40B4-BE49-F238E27FC236}">
                <a16:creationId xmlns:a16="http://schemas.microsoft.com/office/drawing/2014/main" id="{E7FD0F61-E7AA-8748-44C0-A3EC9EFD71FF}"/>
              </a:ext>
            </a:extLst>
          </p:cNvPr>
          <p:cNvSpPr txBox="1"/>
          <p:nvPr/>
        </p:nvSpPr>
        <p:spPr>
          <a:xfrm>
            <a:off x="1305494" y="5125972"/>
            <a:ext cx="6100430" cy="369332"/>
          </a:xfrm>
          <a:prstGeom prst="rect">
            <a:avLst/>
          </a:prstGeom>
          <a:noFill/>
        </p:spPr>
        <p:txBody>
          <a:bodyPr wrap="square">
            <a:spAutoFit/>
          </a:bodyPr>
          <a:lstStyle/>
          <a:p>
            <a:r>
              <a:rPr lang="es-ES" dirty="0">
                <a:hlinkClick r:id="rId5" action="ppaction://hlinkfile"/>
              </a:rPr>
              <a:t>github.com/</a:t>
            </a:r>
            <a:r>
              <a:rPr lang="es-ES" dirty="0" err="1">
                <a:hlinkClick r:id="rId5" action="ppaction://hlinkfile"/>
              </a:rPr>
              <a:t>modelflows</a:t>
            </a:r>
            <a:endParaRPr lang="es-ES" dirty="0"/>
          </a:p>
        </p:txBody>
      </p:sp>
      <p:pic>
        <p:nvPicPr>
          <p:cNvPr id="1026" name="Picture 2" descr="Linkedin - Iconos gratis de redes sociales">
            <a:extLst>
              <a:ext uri="{FF2B5EF4-FFF2-40B4-BE49-F238E27FC236}">
                <a16:creationId xmlns:a16="http://schemas.microsoft.com/office/drawing/2014/main" id="{D07F1A53-12EF-65E8-EC5D-03A3449EFBD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4738" y="4724002"/>
            <a:ext cx="323165" cy="32316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Github Logo - Free social media icons">
            <a:extLst>
              <a:ext uri="{FF2B5EF4-FFF2-40B4-BE49-F238E27FC236}">
                <a16:creationId xmlns:a16="http://schemas.microsoft.com/office/drawing/2014/main" id="{14C13787-A0C2-D4A2-B8D2-29C2207045F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4738" y="5124518"/>
            <a:ext cx="323165" cy="32316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Email Logo Vectores, Iconos, Gráficos y Fondos para ...">
            <a:extLst>
              <a:ext uri="{FF2B5EF4-FFF2-40B4-BE49-F238E27FC236}">
                <a16:creationId xmlns:a16="http://schemas.microsoft.com/office/drawing/2014/main" id="{96E869A2-6967-496A-A2DE-5EF9EF1FF508}"/>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5300" t="28447" r="15992" b="31208"/>
          <a:stretch/>
        </p:blipFill>
        <p:spPr bwMode="auto">
          <a:xfrm>
            <a:off x="4254741" y="3290303"/>
            <a:ext cx="450166" cy="264328"/>
          </a:xfrm>
          <a:prstGeom prst="rect">
            <a:avLst/>
          </a:prstGeom>
          <a:noFill/>
          <a:extLst>
            <a:ext uri="{909E8E84-426E-40DD-AFC4-6F175D3DCCD1}">
              <a14:hiddenFill xmlns:a14="http://schemas.microsoft.com/office/drawing/2010/main">
                <a:solidFill>
                  <a:srgbClr val="FFFFFF"/>
                </a:solidFill>
              </a14:hiddenFill>
            </a:ext>
          </a:extLst>
        </p:spPr>
      </p:pic>
      <p:sp>
        <p:nvSpPr>
          <p:cNvPr id="20" name="CuadroTexto 19">
            <a:extLst>
              <a:ext uri="{FF2B5EF4-FFF2-40B4-BE49-F238E27FC236}">
                <a16:creationId xmlns:a16="http://schemas.microsoft.com/office/drawing/2014/main" id="{C472A185-B841-94AA-5E77-847BF93C9B15}"/>
              </a:ext>
            </a:extLst>
          </p:cNvPr>
          <p:cNvSpPr txBox="1"/>
          <p:nvPr/>
        </p:nvSpPr>
        <p:spPr>
          <a:xfrm>
            <a:off x="1356474" y="4274803"/>
            <a:ext cx="4126303" cy="400110"/>
          </a:xfrm>
          <a:prstGeom prst="rect">
            <a:avLst/>
          </a:prstGeom>
          <a:noFill/>
        </p:spPr>
        <p:txBody>
          <a:bodyPr wrap="square" rtlCol="0">
            <a:spAutoFit/>
          </a:bodyPr>
          <a:lstStyle/>
          <a:p>
            <a:r>
              <a:rPr lang="en-GB" sz="2000" b="1" dirty="0"/>
              <a:t>Keep up to date with our work!</a:t>
            </a:r>
          </a:p>
        </p:txBody>
      </p:sp>
    </p:spTree>
    <p:extLst>
      <p:ext uri="{BB962C8B-B14F-4D97-AF65-F5344CB8AC3E}">
        <p14:creationId xmlns:p14="http://schemas.microsoft.com/office/powerpoint/2010/main" val="3729454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C7B84DA2-E984-719B-11F2-0D9415EC6E23}"/>
              </a:ext>
            </a:extLst>
          </p:cNvPr>
          <p:cNvSpPr/>
          <p:nvPr/>
        </p:nvSpPr>
        <p:spPr>
          <a:xfrm>
            <a:off x="0" y="5958348"/>
            <a:ext cx="12192000" cy="899652"/>
          </a:xfrm>
          <a:prstGeom prst="rect">
            <a:avLst/>
          </a:prstGeom>
          <a:solidFill>
            <a:srgbClr val="092240"/>
          </a:solidFill>
          <a:ln>
            <a:solidFill>
              <a:srgbClr val="092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n 5" descr="Logotipo, Icono&#10;&#10;Descripción generada automáticamente">
            <a:extLst>
              <a:ext uri="{FF2B5EF4-FFF2-40B4-BE49-F238E27FC236}">
                <a16:creationId xmlns:a16="http://schemas.microsoft.com/office/drawing/2014/main" id="{F809F38B-28C7-D8CB-9E2A-CE09B6D4CEA0}"/>
              </a:ext>
            </a:extLst>
          </p:cNvPr>
          <p:cNvPicPr>
            <a:picLocks noChangeAspect="1"/>
          </p:cNvPicPr>
          <p:nvPr/>
        </p:nvPicPr>
        <p:blipFill rotWithShape="1">
          <a:blip r:embed="rId2">
            <a:extLst>
              <a:ext uri="{28A0092B-C50C-407E-A947-70E740481C1C}">
                <a14:useLocalDpi xmlns:a14="http://schemas.microsoft.com/office/drawing/2010/main" val="0"/>
              </a:ext>
            </a:extLst>
          </a:blip>
          <a:srcRect l="2931"/>
          <a:stretch/>
        </p:blipFill>
        <p:spPr>
          <a:xfrm>
            <a:off x="428017" y="5958348"/>
            <a:ext cx="1288789" cy="899652"/>
          </a:xfrm>
          <a:prstGeom prst="rect">
            <a:avLst/>
          </a:prstGeom>
        </p:spPr>
      </p:pic>
      <p:sp>
        <p:nvSpPr>
          <p:cNvPr id="3" name="Título 1">
            <a:extLst>
              <a:ext uri="{FF2B5EF4-FFF2-40B4-BE49-F238E27FC236}">
                <a16:creationId xmlns:a16="http://schemas.microsoft.com/office/drawing/2014/main" id="{17CFE290-8162-7EB8-0CA9-F3302D473FCC}"/>
              </a:ext>
            </a:extLst>
          </p:cNvPr>
          <p:cNvSpPr txBox="1">
            <a:spLocks/>
          </p:cNvSpPr>
          <p:nvPr/>
        </p:nvSpPr>
        <p:spPr>
          <a:xfrm>
            <a:off x="1155492" y="-164157"/>
            <a:ext cx="10402960" cy="1143000"/>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4000" dirty="0"/>
              <a:t>Download &amp; Installation</a:t>
            </a:r>
          </a:p>
        </p:txBody>
      </p:sp>
      <p:sp>
        <p:nvSpPr>
          <p:cNvPr id="2" name="Rectángulo 1">
            <a:extLst>
              <a:ext uri="{FF2B5EF4-FFF2-40B4-BE49-F238E27FC236}">
                <a16:creationId xmlns:a16="http://schemas.microsoft.com/office/drawing/2014/main" id="{6E001DF6-B9CE-69D6-BEBE-D9AE7F18388E}"/>
              </a:ext>
            </a:extLst>
          </p:cNvPr>
          <p:cNvSpPr/>
          <p:nvPr/>
        </p:nvSpPr>
        <p:spPr>
          <a:xfrm>
            <a:off x="0" y="6060332"/>
            <a:ext cx="12192000" cy="797668"/>
          </a:xfrm>
          <a:prstGeom prst="rect">
            <a:avLst/>
          </a:prstGeom>
          <a:solidFill>
            <a:srgbClr val="D39650"/>
          </a:solidFill>
          <a:ln>
            <a:solidFill>
              <a:srgbClr val="D396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ángulo 25">
            <a:extLst>
              <a:ext uri="{FF2B5EF4-FFF2-40B4-BE49-F238E27FC236}">
                <a16:creationId xmlns:a16="http://schemas.microsoft.com/office/drawing/2014/main" id="{EE3D4D20-5A75-32A9-B3AC-A9C28BCABDBD}"/>
              </a:ext>
            </a:extLst>
          </p:cNvPr>
          <p:cNvSpPr/>
          <p:nvPr/>
        </p:nvSpPr>
        <p:spPr>
          <a:xfrm>
            <a:off x="0" y="5715154"/>
            <a:ext cx="12192000" cy="899652"/>
          </a:xfrm>
          <a:prstGeom prst="rect">
            <a:avLst/>
          </a:prstGeom>
          <a:solidFill>
            <a:srgbClr val="092240"/>
          </a:solidFill>
          <a:ln>
            <a:solidFill>
              <a:srgbClr val="092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Imagen 26" descr="Logotipo, Icono&#10;&#10;Descripción generada automáticamente">
            <a:extLst>
              <a:ext uri="{FF2B5EF4-FFF2-40B4-BE49-F238E27FC236}">
                <a16:creationId xmlns:a16="http://schemas.microsoft.com/office/drawing/2014/main" id="{4C796DE7-2A04-A602-11AE-C02405B2761C}"/>
              </a:ext>
            </a:extLst>
          </p:cNvPr>
          <p:cNvPicPr>
            <a:picLocks noChangeAspect="1"/>
          </p:cNvPicPr>
          <p:nvPr/>
        </p:nvPicPr>
        <p:blipFill rotWithShape="1">
          <a:blip r:embed="rId2">
            <a:extLst>
              <a:ext uri="{28A0092B-C50C-407E-A947-70E740481C1C}">
                <a14:useLocalDpi xmlns:a14="http://schemas.microsoft.com/office/drawing/2010/main" val="0"/>
              </a:ext>
            </a:extLst>
          </a:blip>
          <a:srcRect l="2931"/>
          <a:stretch/>
        </p:blipFill>
        <p:spPr>
          <a:xfrm>
            <a:off x="428017" y="5715154"/>
            <a:ext cx="1288789" cy="899652"/>
          </a:xfrm>
          <a:prstGeom prst="rect">
            <a:avLst/>
          </a:prstGeom>
        </p:spPr>
      </p:pic>
      <p:sp>
        <p:nvSpPr>
          <p:cNvPr id="28" name="CuadroTexto 27">
            <a:extLst>
              <a:ext uri="{FF2B5EF4-FFF2-40B4-BE49-F238E27FC236}">
                <a16:creationId xmlns:a16="http://schemas.microsoft.com/office/drawing/2014/main" id="{CB6C675D-6D1E-F6EC-4234-363A310EEFE9}"/>
              </a:ext>
            </a:extLst>
          </p:cNvPr>
          <p:cNvSpPr txBox="1"/>
          <p:nvPr/>
        </p:nvSpPr>
        <p:spPr>
          <a:xfrm>
            <a:off x="167944" y="6607631"/>
            <a:ext cx="2377061" cy="276999"/>
          </a:xfrm>
          <a:prstGeom prst="rect">
            <a:avLst/>
          </a:prstGeom>
          <a:noFill/>
        </p:spPr>
        <p:txBody>
          <a:bodyPr wrap="none" rtlCol="0">
            <a:spAutoFit/>
          </a:bodyPr>
          <a:lstStyle/>
          <a:p>
            <a:r>
              <a:rPr lang="es-ES" sz="1200" b="1" dirty="0">
                <a:solidFill>
                  <a:srgbClr val="092240"/>
                </a:solidFill>
              </a:rPr>
              <a:t>Universidad Politécnica de Madrid</a:t>
            </a:r>
            <a:endParaRPr lang="en-US" sz="1200" b="1" dirty="0">
              <a:solidFill>
                <a:srgbClr val="092240"/>
              </a:solidFill>
            </a:endParaRPr>
          </a:p>
        </p:txBody>
      </p:sp>
      <p:sp>
        <p:nvSpPr>
          <p:cNvPr id="29" name="CuadroTexto 28">
            <a:extLst>
              <a:ext uri="{FF2B5EF4-FFF2-40B4-BE49-F238E27FC236}">
                <a16:creationId xmlns:a16="http://schemas.microsoft.com/office/drawing/2014/main" id="{6AB87B2A-1DF9-0A58-2A5F-6712654B2FAF}"/>
              </a:ext>
            </a:extLst>
          </p:cNvPr>
          <p:cNvSpPr txBox="1"/>
          <p:nvPr/>
        </p:nvSpPr>
        <p:spPr>
          <a:xfrm>
            <a:off x="942535" y="1167618"/>
            <a:ext cx="10615917" cy="523220"/>
          </a:xfrm>
          <a:prstGeom prst="rect">
            <a:avLst/>
          </a:prstGeom>
          <a:noFill/>
        </p:spPr>
        <p:txBody>
          <a:bodyPr wrap="square" rtlCol="0">
            <a:spAutoFit/>
          </a:bodyPr>
          <a:lstStyle/>
          <a:p>
            <a:r>
              <a:rPr lang="en-GB" sz="2800" b="1" dirty="0"/>
              <a:t>How can I download </a:t>
            </a:r>
            <a:r>
              <a:rPr lang="en-GB" sz="2800" b="1" dirty="0" err="1"/>
              <a:t>ModelFLOWs</a:t>
            </a:r>
            <a:r>
              <a:rPr lang="en-GB" sz="2800" b="1" dirty="0"/>
              <a:t>-app?</a:t>
            </a:r>
          </a:p>
        </p:txBody>
      </p:sp>
      <p:sp>
        <p:nvSpPr>
          <p:cNvPr id="30" name="CuadroTexto 29">
            <a:extLst>
              <a:ext uri="{FF2B5EF4-FFF2-40B4-BE49-F238E27FC236}">
                <a16:creationId xmlns:a16="http://schemas.microsoft.com/office/drawing/2014/main" id="{E7D67736-6A5F-8E25-778E-464E8F101CDD}"/>
              </a:ext>
            </a:extLst>
          </p:cNvPr>
          <p:cNvSpPr txBox="1"/>
          <p:nvPr/>
        </p:nvSpPr>
        <p:spPr>
          <a:xfrm>
            <a:off x="942535" y="1914971"/>
            <a:ext cx="8904850" cy="3416320"/>
          </a:xfrm>
          <a:prstGeom prst="rect">
            <a:avLst/>
          </a:prstGeom>
          <a:noFill/>
        </p:spPr>
        <p:txBody>
          <a:bodyPr wrap="square" rtlCol="0">
            <a:spAutoFit/>
          </a:bodyPr>
          <a:lstStyle/>
          <a:p>
            <a:r>
              <a:rPr lang="en-GB" dirty="0" err="1"/>
              <a:t>ModelFLOWs</a:t>
            </a:r>
            <a:r>
              <a:rPr lang="en-GB" dirty="0"/>
              <a:t>-app is easy to download:</a:t>
            </a:r>
          </a:p>
          <a:p>
            <a:endParaRPr lang="en-GB" dirty="0"/>
          </a:p>
          <a:p>
            <a:pPr marL="342900" indent="-342900">
              <a:buAutoNum type="arabicParenR"/>
            </a:pPr>
            <a:r>
              <a:rPr lang="en-GB" dirty="0"/>
              <a:t>Head over to the </a:t>
            </a:r>
            <a:r>
              <a:rPr lang="en-GB" dirty="0" err="1"/>
              <a:t>ModelFLOWs</a:t>
            </a:r>
            <a:r>
              <a:rPr lang="en-GB" dirty="0"/>
              <a:t>-app GitHub repository (</a:t>
            </a:r>
            <a:r>
              <a:rPr lang="en-GB" dirty="0">
                <a:hlinkClick r:id="rId3"/>
              </a:rPr>
              <a:t>github.com/</a:t>
            </a:r>
            <a:r>
              <a:rPr lang="en-GB" dirty="0" err="1">
                <a:hlinkClick r:id="rId3"/>
              </a:rPr>
              <a:t>modelflows</a:t>
            </a:r>
            <a:r>
              <a:rPr lang="en-GB" dirty="0">
                <a:hlinkClick r:id="rId3"/>
              </a:rPr>
              <a:t>/</a:t>
            </a:r>
            <a:r>
              <a:rPr lang="en-GB" dirty="0" err="1">
                <a:hlinkClick r:id="rId3"/>
              </a:rPr>
              <a:t>ModelFLOWs</a:t>
            </a:r>
            <a:r>
              <a:rPr lang="en-GB" dirty="0">
                <a:hlinkClick r:id="rId3"/>
              </a:rPr>
              <a:t>-app</a:t>
            </a:r>
            <a:r>
              <a:rPr lang="en-GB" dirty="0"/>
              <a:t>)</a:t>
            </a:r>
          </a:p>
          <a:p>
            <a:pPr marL="342900" indent="-342900">
              <a:buAutoNum type="arabicParenR"/>
            </a:pPr>
            <a:endParaRPr lang="en-GB" dirty="0"/>
          </a:p>
          <a:p>
            <a:pPr marL="342900" indent="-342900">
              <a:buAutoNum type="arabicParenR"/>
            </a:pPr>
            <a:r>
              <a:rPr lang="en-GB" dirty="0"/>
              <a:t>Find the version that you would like to download (mains/desktop/web-browser demo)</a:t>
            </a:r>
          </a:p>
          <a:p>
            <a:pPr marL="342900" indent="-342900">
              <a:buAutoNum type="arabicParenR"/>
            </a:pPr>
            <a:endParaRPr lang="en-GB" dirty="0"/>
          </a:p>
          <a:p>
            <a:pPr marL="342900" indent="-342900">
              <a:buAutoNum type="arabicParenR"/>
            </a:pPr>
            <a:r>
              <a:rPr lang="en-GB" dirty="0"/>
              <a:t>Click on “main” and then the branch corresponding to the version you would like</a:t>
            </a:r>
          </a:p>
          <a:p>
            <a:pPr marL="342900" indent="-342900">
              <a:buAutoNum type="arabicParenR"/>
            </a:pPr>
            <a:endParaRPr lang="en-GB" dirty="0"/>
          </a:p>
          <a:p>
            <a:pPr marL="342900" indent="-342900">
              <a:buAutoNum type="arabicParenR"/>
            </a:pPr>
            <a:r>
              <a:rPr lang="en-GB" dirty="0"/>
              <a:t>Once in the desired branch, click on “code” and select “Download ZIP”</a:t>
            </a:r>
          </a:p>
          <a:p>
            <a:pPr marL="342900" indent="-342900">
              <a:buAutoNum type="arabicParenR"/>
            </a:pPr>
            <a:endParaRPr lang="en-GB" dirty="0"/>
          </a:p>
          <a:p>
            <a:pPr marL="342900" indent="-342900">
              <a:buAutoNum type="arabicParenR"/>
            </a:pPr>
            <a:r>
              <a:rPr lang="en-GB" dirty="0"/>
              <a:t>Done! You have downloaded </a:t>
            </a:r>
            <a:r>
              <a:rPr lang="en-GB" dirty="0" err="1"/>
              <a:t>ModelFLOWs</a:t>
            </a:r>
            <a:r>
              <a:rPr lang="en-GB" dirty="0"/>
              <a:t>-app</a:t>
            </a:r>
          </a:p>
        </p:txBody>
      </p:sp>
    </p:spTree>
    <p:extLst>
      <p:ext uri="{BB962C8B-B14F-4D97-AF65-F5344CB8AC3E}">
        <p14:creationId xmlns:p14="http://schemas.microsoft.com/office/powerpoint/2010/main" val="1316219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C7B84DA2-E984-719B-11F2-0D9415EC6E23}"/>
              </a:ext>
            </a:extLst>
          </p:cNvPr>
          <p:cNvSpPr/>
          <p:nvPr/>
        </p:nvSpPr>
        <p:spPr>
          <a:xfrm>
            <a:off x="0" y="5958348"/>
            <a:ext cx="12192000" cy="899652"/>
          </a:xfrm>
          <a:prstGeom prst="rect">
            <a:avLst/>
          </a:prstGeom>
          <a:solidFill>
            <a:srgbClr val="092240"/>
          </a:solidFill>
          <a:ln>
            <a:solidFill>
              <a:srgbClr val="092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n 5" descr="Logotipo, Icono&#10;&#10;Descripción generada automáticamente">
            <a:extLst>
              <a:ext uri="{FF2B5EF4-FFF2-40B4-BE49-F238E27FC236}">
                <a16:creationId xmlns:a16="http://schemas.microsoft.com/office/drawing/2014/main" id="{F809F38B-28C7-D8CB-9E2A-CE09B6D4CEA0}"/>
              </a:ext>
            </a:extLst>
          </p:cNvPr>
          <p:cNvPicPr>
            <a:picLocks noChangeAspect="1"/>
          </p:cNvPicPr>
          <p:nvPr/>
        </p:nvPicPr>
        <p:blipFill rotWithShape="1">
          <a:blip r:embed="rId2">
            <a:extLst>
              <a:ext uri="{28A0092B-C50C-407E-A947-70E740481C1C}">
                <a14:useLocalDpi xmlns:a14="http://schemas.microsoft.com/office/drawing/2010/main" val="0"/>
              </a:ext>
            </a:extLst>
          </a:blip>
          <a:srcRect l="2931"/>
          <a:stretch/>
        </p:blipFill>
        <p:spPr>
          <a:xfrm>
            <a:off x="428017" y="5958348"/>
            <a:ext cx="1288789" cy="899652"/>
          </a:xfrm>
          <a:prstGeom prst="rect">
            <a:avLst/>
          </a:prstGeom>
        </p:spPr>
      </p:pic>
      <p:sp>
        <p:nvSpPr>
          <p:cNvPr id="3" name="Título 1">
            <a:extLst>
              <a:ext uri="{FF2B5EF4-FFF2-40B4-BE49-F238E27FC236}">
                <a16:creationId xmlns:a16="http://schemas.microsoft.com/office/drawing/2014/main" id="{17CFE290-8162-7EB8-0CA9-F3302D473FCC}"/>
              </a:ext>
            </a:extLst>
          </p:cNvPr>
          <p:cNvSpPr txBox="1">
            <a:spLocks/>
          </p:cNvSpPr>
          <p:nvPr/>
        </p:nvSpPr>
        <p:spPr>
          <a:xfrm>
            <a:off x="1155492" y="-164157"/>
            <a:ext cx="10402960" cy="1143000"/>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4000" dirty="0"/>
              <a:t>Download &amp; Installation</a:t>
            </a:r>
          </a:p>
        </p:txBody>
      </p:sp>
      <p:sp>
        <p:nvSpPr>
          <p:cNvPr id="2" name="Rectángulo 1">
            <a:extLst>
              <a:ext uri="{FF2B5EF4-FFF2-40B4-BE49-F238E27FC236}">
                <a16:creationId xmlns:a16="http://schemas.microsoft.com/office/drawing/2014/main" id="{6E001DF6-B9CE-69D6-BEBE-D9AE7F18388E}"/>
              </a:ext>
            </a:extLst>
          </p:cNvPr>
          <p:cNvSpPr/>
          <p:nvPr/>
        </p:nvSpPr>
        <p:spPr>
          <a:xfrm>
            <a:off x="0" y="6060332"/>
            <a:ext cx="12192000" cy="797668"/>
          </a:xfrm>
          <a:prstGeom prst="rect">
            <a:avLst/>
          </a:prstGeom>
          <a:solidFill>
            <a:srgbClr val="D39650"/>
          </a:solidFill>
          <a:ln>
            <a:solidFill>
              <a:srgbClr val="D396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ángulo 25">
            <a:extLst>
              <a:ext uri="{FF2B5EF4-FFF2-40B4-BE49-F238E27FC236}">
                <a16:creationId xmlns:a16="http://schemas.microsoft.com/office/drawing/2014/main" id="{EE3D4D20-5A75-32A9-B3AC-A9C28BCABDBD}"/>
              </a:ext>
            </a:extLst>
          </p:cNvPr>
          <p:cNvSpPr/>
          <p:nvPr/>
        </p:nvSpPr>
        <p:spPr>
          <a:xfrm>
            <a:off x="0" y="5715154"/>
            <a:ext cx="12192000" cy="899652"/>
          </a:xfrm>
          <a:prstGeom prst="rect">
            <a:avLst/>
          </a:prstGeom>
          <a:solidFill>
            <a:srgbClr val="092240"/>
          </a:solidFill>
          <a:ln>
            <a:solidFill>
              <a:srgbClr val="092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Imagen 26" descr="Logotipo, Icono&#10;&#10;Descripción generada automáticamente">
            <a:extLst>
              <a:ext uri="{FF2B5EF4-FFF2-40B4-BE49-F238E27FC236}">
                <a16:creationId xmlns:a16="http://schemas.microsoft.com/office/drawing/2014/main" id="{4C796DE7-2A04-A602-11AE-C02405B2761C}"/>
              </a:ext>
            </a:extLst>
          </p:cNvPr>
          <p:cNvPicPr>
            <a:picLocks noChangeAspect="1"/>
          </p:cNvPicPr>
          <p:nvPr/>
        </p:nvPicPr>
        <p:blipFill rotWithShape="1">
          <a:blip r:embed="rId2">
            <a:extLst>
              <a:ext uri="{28A0092B-C50C-407E-A947-70E740481C1C}">
                <a14:useLocalDpi xmlns:a14="http://schemas.microsoft.com/office/drawing/2010/main" val="0"/>
              </a:ext>
            </a:extLst>
          </a:blip>
          <a:srcRect l="2931"/>
          <a:stretch/>
        </p:blipFill>
        <p:spPr>
          <a:xfrm>
            <a:off x="428017" y="5715154"/>
            <a:ext cx="1288789" cy="899652"/>
          </a:xfrm>
          <a:prstGeom prst="rect">
            <a:avLst/>
          </a:prstGeom>
        </p:spPr>
      </p:pic>
      <p:sp>
        <p:nvSpPr>
          <p:cNvPr id="28" name="CuadroTexto 27">
            <a:extLst>
              <a:ext uri="{FF2B5EF4-FFF2-40B4-BE49-F238E27FC236}">
                <a16:creationId xmlns:a16="http://schemas.microsoft.com/office/drawing/2014/main" id="{CB6C675D-6D1E-F6EC-4234-363A310EEFE9}"/>
              </a:ext>
            </a:extLst>
          </p:cNvPr>
          <p:cNvSpPr txBox="1"/>
          <p:nvPr/>
        </p:nvSpPr>
        <p:spPr>
          <a:xfrm>
            <a:off x="167944" y="6607631"/>
            <a:ext cx="2377061" cy="276999"/>
          </a:xfrm>
          <a:prstGeom prst="rect">
            <a:avLst/>
          </a:prstGeom>
          <a:noFill/>
        </p:spPr>
        <p:txBody>
          <a:bodyPr wrap="none" rtlCol="0">
            <a:spAutoFit/>
          </a:bodyPr>
          <a:lstStyle/>
          <a:p>
            <a:r>
              <a:rPr lang="es-ES" sz="1200" b="1" dirty="0">
                <a:solidFill>
                  <a:srgbClr val="092240"/>
                </a:solidFill>
              </a:rPr>
              <a:t>Universidad Politécnica de Madrid</a:t>
            </a:r>
            <a:endParaRPr lang="en-US" sz="1200" b="1" dirty="0">
              <a:solidFill>
                <a:srgbClr val="092240"/>
              </a:solidFill>
            </a:endParaRPr>
          </a:p>
        </p:txBody>
      </p:sp>
      <p:sp>
        <p:nvSpPr>
          <p:cNvPr id="29" name="CuadroTexto 28">
            <a:extLst>
              <a:ext uri="{FF2B5EF4-FFF2-40B4-BE49-F238E27FC236}">
                <a16:creationId xmlns:a16="http://schemas.microsoft.com/office/drawing/2014/main" id="{6AB87B2A-1DF9-0A58-2A5F-6712654B2FAF}"/>
              </a:ext>
            </a:extLst>
          </p:cNvPr>
          <p:cNvSpPr txBox="1"/>
          <p:nvPr/>
        </p:nvSpPr>
        <p:spPr>
          <a:xfrm>
            <a:off x="942535" y="1167618"/>
            <a:ext cx="10615917" cy="523220"/>
          </a:xfrm>
          <a:prstGeom prst="rect">
            <a:avLst/>
          </a:prstGeom>
          <a:noFill/>
        </p:spPr>
        <p:txBody>
          <a:bodyPr wrap="square" rtlCol="0">
            <a:spAutoFit/>
          </a:bodyPr>
          <a:lstStyle/>
          <a:p>
            <a:r>
              <a:rPr lang="en-GB" sz="2800" b="1" dirty="0"/>
              <a:t>How can I download </a:t>
            </a:r>
            <a:r>
              <a:rPr lang="en-GB" sz="2800" b="1" dirty="0" err="1"/>
              <a:t>ModelFLOWs</a:t>
            </a:r>
            <a:r>
              <a:rPr lang="en-GB" sz="2800" b="1" dirty="0"/>
              <a:t>-app?</a:t>
            </a:r>
          </a:p>
        </p:txBody>
      </p:sp>
      <p:pic>
        <p:nvPicPr>
          <p:cNvPr id="7" name="Imagen 6">
            <a:extLst>
              <a:ext uri="{FF2B5EF4-FFF2-40B4-BE49-F238E27FC236}">
                <a16:creationId xmlns:a16="http://schemas.microsoft.com/office/drawing/2014/main" id="{F622BED4-4253-F053-9458-DE0B5A582042}"/>
              </a:ext>
            </a:extLst>
          </p:cNvPr>
          <p:cNvPicPr>
            <a:picLocks noChangeAspect="1"/>
          </p:cNvPicPr>
          <p:nvPr/>
        </p:nvPicPr>
        <p:blipFill rotWithShape="1">
          <a:blip r:embed="rId3"/>
          <a:srcRect r="33615"/>
          <a:stretch/>
        </p:blipFill>
        <p:spPr>
          <a:xfrm>
            <a:off x="474909" y="1760273"/>
            <a:ext cx="4898949" cy="3734883"/>
          </a:xfrm>
          <a:prstGeom prst="rect">
            <a:avLst/>
          </a:prstGeom>
        </p:spPr>
      </p:pic>
      <p:pic>
        <p:nvPicPr>
          <p:cNvPr id="9" name="Imagen 8">
            <a:extLst>
              <a:ext uri="{FF2B5EF4-FFF2-40B4-BE49-F238E27FC236}">
                <a16:creationId xmlns:a16="http://schemas.microsoft.com/office/drawing/2014/main" id="{1B00D1A4-96C9-EF9C-F7E1-9C66B81122AB}"/>
              </a:ext>
            </a:extLst>
          </p:cNvPr>
          <p:cNvPicPr>
            <a:picLocks noChangeAspect="1"/>
          </p:cNvPicPr>
          <p:nvPr/>
        </p:nvPicPr>
        <p:blipFill>
          <a:blip r:embed="rId4"/>
          <a:stretch>
            <a:fillRect/>
          </a:stretch>
        </p:blipFill>
        <p:spPr>
          <a:xfrm>
            <a:off x="1716806" y="1792822"/>
            <a:ext cx="2648320" cy="2915057"/>
          </a:xfrm>
          <a:prstGeom prst="rect">
            <a:avLst/>
          </a:prstGeom>
          <a:ln w="28575">
            <a:solidFill>
              <a:srgbClr val="0033CC"/>
            </a:solidFill>
          </a:ln>
        </p:spPr>
      </p:pic>
      <p:sp>
        <p:nvSpPr>
          <p:cNvPr id="10" name="Rectángulo 9">
            <a:extLst>
              <a:ext uri="{FF2B5EF4-FFF2-40B4-BE49-F238E27FC236}">
                <a16:creationId xmlns:a16="http://schemas.microsoft.com/office/drawing/2014/main" id="{31A4AE64-A3C8-6165-D852-6A3C0DF10ABA}"/>
              </a:ext>
            </a:extLst>
          </p:cNvPr>
          <p:cNvSpPr/>
          <p:nvPr/>
        </p:nvSpPr>
        <p:spPr>
          <a:xfrm>
            <a:off x="490672" y="1792822"/>
            <a:ext cx="903725" cy="349881"/>
          </a:xfrm>
          <a:prstGeom prst="rect">
            <a:avLst/>
          </a:prstGeom>
          <a:no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ángulo 12">
            <a:extLst>
              <a:ext uri="{FF2B5EF4-FFF2-40B4-BE49-F238E27FC236}">
                <a16:creationId xmlns:a16="http://schemas.microsoft.com/office/drawing/2014/main" id="{42CA29BB-AC3D-BACF-2BDE-ABC21983B099}"/>
              </a:ext>
            </a:extLst>
          </p:cNvPr>
          <p:cNvSpPr/>
          <p:nvPr/>
        </p:nvSpPr>
        <p:spPr>
          <a:xfrm>
            <a:off x="1716806" y="4072128"/>
            <a:ext cx="2648320" cy="32918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5" name="Imagen 14">
            <a:extLst>
              <a:ext uri="{FF2B5EF4-FFF2-40B4-BE49-F238E27FC236}">
                <a16:creationId xmlns:a16="http://schemas.microsoft.com/office/drawing/2014/main" id="{0B6B6378-DE8F-B638-9B43-75A5DF61EF84}"/>
              </a:ext>
            </a:extLst>
          </p:cNvPr>
          <p:cNvPicPr>
            <a:picLocks noChangeAspect="1"/>
          </p:cNvPicPr>
          <p:nvPr/>
        </p:nvPicPr>
        <p:blipFill>
          <a:blip r:embed="rId5"/>
          <a:stretch>
            <a:fillRect/>
          </a:stretch>
        </p:blipFill>
        <p:spPr>
          <a:xfrm>
            <a:off x="4441744" y="1796061"/>
            <a:ext cx="6770263" cy="2259524"/>
          </a:xfrm>
          <a:prstGeom prst="rect">
            <a:avLst/>
          </a:prstGeom>
          <a:ln w="28575">
            <a:solidFill>
              <a:srgbClr val="FF0000"/>
            </a:solidFill>
          </a:ln>
        </p:spPr>
      </p:pic>
      <p:pic>
        <p:nvPicPr>
          <p:cNvPr id="17" name="Imagen 16">
            <a:extLst>
              <a:ext uri="{FF2B5EF4-FFF2-40B4-BE49-F238E27FC236}">
                <a16:creationId xmlns:a16="http://schemas.microsoft.com/office/drawing/2014/main" id="{7FAAEA06-1493-86F3-4AE5-AE348A965853}"/>
              </a:ext>
            </a:extLst>
          </p:cNvPr>
          <p:cNvPicPr>
            <a:picLocks noChangeAspect="1"/>
          </p:cNvPicPr>
          <p:nvPr/>
        </p:nvPicPr>
        <p:blipFill>
          <a:blip r:embed="rId6"/>
          <a:stretch>
            <a:fillRect/>
          </a:stretch>
        </p:blipFill>
        <p:spPr>
          <a:xfrm>
            <a:off x="7639633" y="2230763"/>
            <a:ext cx="3572374" cy="3362794"/>
          </a:xfrm>
          <a:prstGeom prst="rect">
            <a:avLst/>
          </a:prstGeom>
          <a:ln w="28575">
            <a:solidFill>
              <a:srgbClr val="FFC000"/>
            </a:solidFill>
          </a:ln>
        </p:spPr>
      </p:pic>
      <p:sp>
        <p:nvSpPr>
          <p:cNvPr id="18" name="Rectángulo 17">
            <a:extLst>
              <a:ext uri="{FF2B5EF4-FFF2-40B4-BE49-F238E27FC236}">
                <a16:creationId xmlns:a16="http://schemas.microsoft.com/office/drawing/2014/main" id="{6522B67A-EBDB-A632-76A6-3C10BE8E08D2}"/>
              </a:ext>
            </a:extLst>
          </p:cNvPr>
          <p:cNvSpPr/>
          <p:nvPr/>
        </p:nvSpPr>
        <p:spPr>
          <a:xfrm>
            <a:off x="10578905" y="1822435"/>
            <a:ext cx="633102" cy="330268"/>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CuadroTexto 18">
            <a:extLst>
              <a:ext uri="{FF2B5EF4-FFF2-40B4-BE49-F238E27FC236}">
                <a16:creationId xmlns:a16="http://schemas.microsoft.com/office/drawing/2014/main" id="{6479521B-6D53-7D62-6E10-84A09668958E}"/>
              </a:ext>
            </a:extLst>
          </p:cNvPr>
          <p:cNvSpPr txBox="1"/>
          <p:nvPr/>
        </p:nvSpPr>
        <p:spPr>
          <a:xfrm>
            <a:off x="9144466" y="5113271"/>
            <a:ext cx="281354" cy="380236"/>
          </a:xfrm>
          <a:prstGeom prst="rect">
            <a:avLst/>
          </a:prstGeom>
          <a:noFill/>
        </p:spPr>
        <p:txBody>
          <a:bodyPr wrap="square" rtlCol="0">
            <a:spAutoFit/>
          </a:bodyPr>
          <a:lstStyle/>
          <a:p>
            <a:r>
              <a:rPr lang="en-GB" b="1" dirty="0"/>
              <a:t>4</a:t>
            </a:r>
          </a:p>
        </p:txBody>
      </p:sp>
      <p:sp>
        <p:nvSpPr>
          <p:cNvPr id="20" name="CuadroTexto 19">
            <a:extLst>
              <a:ext uri="{FF2B5EF4-FFF2-40B4-BE49-F238E27FC236}">
                <a16:creationId xmlns:a16="http://schemas.microsoft.com/office/drawing/2014/main" id="{303FA113-2DFC-68E5-C5CB-D05CCB1D18B3}"/>
              </a:ext>
            </a:extLst>
          </p:cNvPr>
          <p:cNvSpPr txBox="1"/>
          <p:nvPr/>
        </p:nvSpPr>
        <p:spPr>
          <a:xfrm>
            <a:off x="223387" y="1488924"/>
            <a:ext cx="281354" cy="380236"/>
          </a:xfrm>
          <a:prstGeom prst="rect">
            <a:avLst/>
          </a:prstGeom>
          <a:noFill/>
        </p:spPr>
        <p:txBody>
          <a:bodyPr wrap="square" rtlCol="0">
            <a:spAutoFit/>
          </a:bodyPr>
          <a:lstStyle/>
          <a:p>
            <a:r>
              <a:rPr lang="en-GB" b="1" dirty="0"/>
              <a:t>1</a:t>
            </a:r>
          </a:p>
        </p:txBody>
      </p:sp>
      <p:sp>
        <p:nvSpPr>
          <p:cNvPr id="21" name="CuadroTexto 20">
            <a:extLst>
              <a:ext uri="{FF2B5EF4-FFF2-40B4-BE49-F238E27FC236}">
                <a16:creationId xmlns:a16="http://schemas.microsoft.com/office/drawing/2014/main" id="{4F69CAFA-F543-5286-952E-F779A63001CB}"/>
              </a:ext>
            </a:extLst>
          </p:cNvPr>
          <p:cNvSpPr txBox="1"/>
          <p:nvPr/>
        </p:nvSpPr>
        <p:spPr>
          <a:xfrm>
            <a:off x="11234906" y="1822435"/>
            <a:ext cx="281354" cy="380236"/>
          </a:xfrm>
          <a:prstGeom prst="rect">
            <a:avLst/>
          </a:prstGeom>
          <a:noFill/>
        </p:spPr>
        <p:txBody>
          <a:bodyPr wrap="square" rtlCol="0">
            <a:spAutoFit/>
          </a:bodyPr>
          <a:lstStyle/>
          <a:p>
            <a:r>
              <a:rPr lang="en-GB" b="1" dirty="0"/>
              <a:t>3</a:t>
            </a:r>
          </a:p>
        </p:txBody>
      </p:sp>
      <p:sp>
        <p:nvSpPr>
          <p:cNvPr id="22" name="CuadroTexto 21">
            <a:extLst>
              <a:ext uri="{FF2B5EF4-FFF2-40B4-BE49-F238E27FC236}">
                <a16:creationId xmlns:a16="http://schemas.microsoft.com/office/drawing/2014/main" id="{FB6D9A31-8E55-67C6-6EDA-F4FA2C5F56FA}"/>
              </a:ext>
            </a:extLst>
          </p:cNvPr>
          <p:cNvSpPr txBox="1"/>
          <p:nvPr/>
        </p:nvSpPr>
        <p:spPr>
          <a:xfrm>
            <a:off x="1742598" y="4046602"/>
            <a:ext cx="281354" cy="380236"/>
          </a:xfrm>
          <a:prstGeom prst="rect">
            <a:avLst/>
          </a:prstGeom>
          <a:noFill/>
        </p:spPr>
        <p:txBody>
          <a:bodyPr wrap="square" rtlCol="0">
            <a:spAutoFit/>
          </a:bodyPr>
          <a:lstStyle/>
          <a:p>
            <a:r>
              <a:rPr lang="en-GB" b="1" dirty="0"/>
              <a:t>2</a:t>
            </a:r>
          </a:p>
        </p:txBody>
      </p:sp>
      <p:sp>
        <p:nvSpPr>
          <p:cNvPr id="23" name="Rectángulo 22">
            <a:extLst>
              <a:ext uri="{FF2B5EF4-FFF2-40B4-BE49-F238E27FC236}">
                <a16:creationId xmlns:a16="http://schemas.microsoft.com/office/drawing/2014/main" id="{979F1F44-3712-7010-7F53-DBE2AA6D8679}"/>
              </a:ext>
            </a:extLst>
          </p:cNvPr>
          <p:cNvSpPr/>
          <p:nvPr/>
        </p:nvSpPr>
        <p:spPr>
          <a:xfrm>
            <a:off x="7643102" y="5149806"/>
            <a:ext cx="3591804" cy="322154"/>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872286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C7B84DA2-E984-719B-11F2-0D9415EC6E23}"/>
              </a:ext>
            </a:extLst>
          </p:cNvPr>
          <p:cNvSpPr/>
          <p:nvPr/>
        </p:nvSpPr>
        <p:spPr>
          <a:xfrm>
            <a:off x="0" y="5958348"/>
            <a:ext cx="12192000" cy="899652"/>
          </a:xfrm>
          <a:prstGeom prst="rect">
            <a:avLst/>
          </a:prstGeom>
          <a:solidFill>
            <a:srgbClr val="092240"/>
          </a:solidFill>
          <a:ln>
            <a:solidFill>
              <a:srgbClr val="092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n 5" descr="Logotipo, Icono&#10;&#10;Descripción generada automáticamente">
            <a:extLst>
              <a:ext uri="{FF2B5EF4-FFF2-40B4-BE49-F238E27FC236}">
                <a16:creationId xmlns:a16="http://schemas.microsoft.com/office/drawing/2014/main" id="{F809F38B-28C7-D8CB-9E2A-CE09B6D4CEA0}"/>
              </a:ext>
            </a:extLst>
          </p:cNvPr>
          <p:cNvPicPr>
            <a:picLocks noChangeAspect="1"/>
          </p:cNvPicPr>
          <p:nvPr/>
        </p:nvPicPr>
        <p:blipFill rotWithShape="1">
          <a:blip r:embed="rId2">
            <a:extLst>
              <a:ext uri="{28A0092B-C50C-407E-A947-70E740481C1C}">
                <a14:useLocalDpi xmlns:a14="http://schemas.microsoft.com/office/drawing/2010/main" val="0"/>
              </a:ext>
            </a:extLst>
          </a:blip>
          <a:srcRect l="2931"/>
          <a:stretch/>
        </p:blipFill>
        <p:spPr>
          <a:xfrm>
            <a:off x="428017" y="5958348"/>
            <a:ext cx="1288789" cy="899652"/>
          </a:xfrm>
          <a:prstGeom prst="rect">
            <a:avLst/>
          </a:prstGeom>
        </p:spPr>
      </p:pic>
      <p:sp>
        <p:nvSpPr>
          <p:cNvPr id="3" name="Título 1">
            <a:extLst>
              <a:ext uri="{FF2B5EF4-FFF2-40B4-BE49-F238E27FC236}">
                <a16:creationId xmlns:a16="http://schemas.microsoft.com/office/drawing/2014/main" id="{17CFE290-8162-7EB8-0CA9-F3302D473FCC}"/>
              </a:ext>
            </a:extLst>
          </p:cNvPr>
          <p:cNvSpPr txBox="1">
            <a:spLocks/>
          </p:cNvSpPr>
          <p:nvPr/>
        </p:nvSpPr>
        <p:spPr>
          <a:xfrm>
            <a:off x="1155492" y="-164157"/>
            <a:ext cx="10402960" cy="1143000"/>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4000" dirty="0"/>
              <a:t>Download &amp; Installation</a:t>
            </a:r>
          </a:p>
        </p:txBody>
      </p:sp>
      <p:sp>
        <p:nvSpPr>
          <p:cNvPr id="2" name="Rectángulo 1">
            <a:extLst>
              <a:ext uri="{FF2B5EF4-FFF2-40B4-BE49-F238E27FC236}">
                <a16:creationId xmlns:a16="http://schemas.microsoft.com/office/drawing/2014/main" id="{6E001DF6-B9CE-69D6-BEBE-D9AE7F18388E}"/>
              </a:ext>
            </a:extLst>
          </p:cNvPr>
          <p:cNvSpPr/>
          <p:nvPr/>
        </p:nvSpPr>
        <p:spPr>
          <a:xfrm>
            <a:off x="0" y="6060332"/>
            <a:ext cx="12192000" cy="797668"/>
          </a:xfrm>
          <a:prstGeom prst="rect">
            <a:avLst/>
          </a:prstGeom>
          <a:solidFill>
            <a:srgbClr val="D39650"/>
          </a:solidFill>
          <a:ln>
            <a:solidFill>
              <a:srgbClr val="D396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ángulo 25">
            <a:extLst>
              <a:ext uri="{FF2B5EF4-FFF2-40B4-BE49-F238E27FC236}">
                <a16:creationId xmlns:a16="http://schemas.microsoft.com/office/drawing/2014/main" id="{EE3D4D20-5A75-32A9-B3AC-A9C28BCABDBD}"/>
              </a:ext>
            </a:extLst>
          </p:cNvPr>
          <p:cNvSpPr/>
          <p:nvPr/>
        </p:nvSpPr>
        <p:spPr>
          <a:xfrm>
            <a:off x="0" y="5715154"/>
            <a:ext cx="12192000" cy="899652"/>
          </a:xfrm>
          <a:prstGeom prst="rect">
            <a:avLst/>
          </a:prstGeom>
          <a:solidFill>
            <a:srgbClr val="092240"/>
          </a:solidFill>
          <a:ln>
            <a:solidFill>
              <a:srgbClr val="092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Imagen 26" descr="Logotipo, Icono&#10;&#10;Descripción generada automáticamente">
            <a:extLst>
              <a:ext uri="{FF2B5EF4-FFF2-40B4-BE49-F238E27FC236}">
                <a16:creationId xmlns:a16="http://schemas.microsoft.com/office/drawing/2014/main" id="{4C796DE7-2A04-A602-11AE-C02405B2761C}"/>
              </a:ext>
            </a:extLst>
          </p:cNvPr>
          <p:cNvPicPr>
            <a:picLocks noChangeAspect="1"/>
          </p:cNvPicPr>
          <p:nvPr/>
        </p:nvPicPr>
        <p:blipFill rotWithShape="1">
          <a:blip r:embed="rId2">
            <a:extLst>
              <a:ext uri="{28A0092B-C50C-407E-A947-70E740481C1C}">
                <a14:useLocalDpi xmlns:a14="http://schemas.microsoft.com/office/drawing/2010/main" val="0"/>
              </a:ext>
            </a:extLst>
          </a:blip>
          <a:srcRect l="2931"/>
          <a:stretch/>
        </p:blipFill>
        <p:spPr>
          <a:xfrm>
            <a:off x="428017" y="5715154"/>
            <a:ext cx="1288789" cy="899652"/>
          </a:xfrm>
          <a:prstGeom prst="rect">
            <a:avLst/>
          </a:prstGeom>
        </p:spPr>
      </p:pic>
      <p:sp>
        <p:nvSpPr>
          <p:cNvPr id="28" name="CuadroTexto 27">
            <a:extLst>
              <a:ext uri="{FF2B5EF4-FFF2-40B4-BE49-F238E27FC236}">
                <a16:creationId xmlns:a16="http://schemas.microsoft.com/office/drawing/2014/main" id="{CB6C675D-6D1E-F6EC-4234-363A310EEFE9}"/>
              </a:ext>
            </a:extLst>
          </p:cNvPr>
          <p:cNvSpPr txBox="1"/>
          <p:nvPr/>
        </p:nvSpPr>
        <p:spPr>
          <a:xfrm>
            <a:off x="167944" y="6607631"/>
            <a:ext cx="2377061" cy="276999"/>
          </a:xfrm>
          <a:prstGeom prst="rect">
            <a:avLst/>
          </a:prstGeom>
          <a:noFill/>
        </p:spPr>
        <p:txBody>
          <a:bodyPr wrap="none" rtlCol="0">
            <a:spAutoFit/>
          </a:bodyPr>
          <a:lstStyle/>
          <a:p>
            <a:r>
              <a:rPr lang="es-ES" sz="1200" b="1" dirty="0">
                <a:solidFill>
                  <a:srgbClr val="092240"/>
                </a:solidFill>
              </a:rPr>
              <a:t>Universidad Politécnica de Madrid</a:t>
            </a:r>
            <a:endParaRPr lang="en-US" sz="1200" b="1" dirty="0">
              <a:solidFill>
                <a:srgbClr val="092240"/>
              </a:solidFill>
            </a:endParaRPr>
          </a:p>
        </p:txBody>
      </p:sp>
      <p:sp>
        <p:nvSpPr>
          <p:cNvPr id="29" name="CuadroTexto 28">
            <a:extLst>
              <a:ext uri="{FF2B5EF4-FFF2-40B4-BE49-F238E27FC236}">
                <a16:creationId xmlns:a16="http://schemas.microsoft.com/office/drawing/2014/main" id="{6AB87B2A-1DF9-0A58-2A5F-6712654B2FAF}"/>
              </a:ext>
            </a:extLst>
          </p:cNvPr>
          <p:cNvSpPr txBox="1"/>
          <p:nvPr/>
        </p:nvSpPr>
        <p:spPr>
          <a:xfrm>
            <a:off x="942535" y="1167618"/>
            <a:ext cx="10615917" cy="523220"/>
          </a:xfrm>
          <a:prstGeom prst="rect">
            <a:avLst/>
          </a:prstGeom>
          <a:noFill/>
        </p:spPr>
        <p:txBody>
          <a:bodyPr wrap="square" rtlCol="0">
            <a:spAutoFit/>
          </a:bodyPr>
          <a:lstStyle/>
          <a:p>
            <a:r>
              <a:rPr lang="en-GB" sz="2800" b="1" dirty="0"/>
              <a:t>How do I “Install” </a:t>
            </a:r>
            <a:r>
              <a:rPr lang="en-GB" sz="2800" b="1" dirty="0" err="1"/>
              <a:t>ModelFLOWs</a:t>
            </a:r>
            <a:r>
              <a:rPr lang="en-GB" sz="2800" b="1" dirty="0"/>
              <a:t>-app?</a:t>
            </a:r>
          </a:p>
        </p:txBody>
      </p:sp>
      <p:sp>
        <p:nvSpPr>
          <p:cNvPr id="30" name="CuadroTexto 29">
            <a:extLst>
              <a:ext uri="{FF2B5EF4-FFF2-40B4-BE49-F238E27FC236}">
                <a16:creationId xmlns:a16="http://schemas.microsoft.com/office/drawing/2014/main" id="{E7D67736-6A5F-8E25-778E-464E8F101CDD}"/>
              </a:ext>
            </a:extLst>
          </p:cNvPr>
          <p:cNvSpPr txBox="1"/>
          <p:nvPr/>
        </p:nvSpPr>
        <p:spPr>
          <a:xfrm>
            <a:off x="942535" y="1879613"/>
            <a:ext cx="9228407" cy="2031325"/>
          </a:xfrm>
          <a:prstGeom prst="rect">
            <a:avLst/>
          </a:prstGeom>
          <a:noFill/>
        </p:spPr>
        <p:txBody>
          <a:bodyPr wrap="square" rtlCol="0">
            <a:spAutoFit/>
          </a:bodyPr>
          <a:lstStyle/>
          <a:p>
            <a:pPr algn="just"/>
            <a:r>
              <a:rPr lang="en-GB" dirty="0" err="1"/>
              <a:t>ModelFLOWs</a:t>
            </a:r>
            <a:r>
              <a:rPr lang="en-GB" dirty="0"/>
              <a:t>-app doesn’t require installation, but you may need to install some libraries to your environment.</a:t>
            </a:r>
          </a:p>
          <a:p>
            <a:pPr algn="just"/>
            <a:endParaRPr lang="en-GB" dirty="0"/>
          </a:p>
          <a:p>
            <a:pPr algn="just"/>
            <a:r>
              <a:rPr lang="en-GB" dirty="0"/>
              <a:t>This application has been developed using Python 3.9 and is compatible with all later versions.</a:t>
            </a:r>
          </a:p>
          <a:p>
            <a:endParaRPr lang="en-GB" dirty="0"/>
          </a:p>
          <a:p>
            <a:r>
              <a:rPr lang="en-GB" dirty="0"/>
              <a:t>The required libraries are:                                         If you are going to use the web-version demo, 					you will also have to install:</a:t>
            </a:r>
          </a:p>
        </p:txBody>
      </p:sp>
      <p:pic>
        <p:nvPicPr>
          <p:cNvPr id="7" name="Imagen 6">
            <a:extLst>
              <a:ext uri="{FF2B5EF4-FFF2-40B4-BE49-F238E27FC236}">
                <a16:creationId xmlns:a16="http://schemas.microsoft.com/office/drawing/2014/main" id="{B933EC98-99FF-1060-C4E2-0CCB87922FCE}"/>
              </a:ext>
            </a:extLst>
          </p:cNvPr>
          <p:cNvPicPr>
            <a:picLocks noChangeAspect="1"/>
          </p:cNvPicPr>
          <p:nvPr/>
        </p:nvPicPr>
        <p:blipFill>
          <a:blip r:embed="rId3"/>
          <a:stretch>
            <a:fillRect/>
          </a:stretch>
        </p:blipFill>
        <p:spPr>
          <a:xfrm>
            <a:off x="1356474" y="3673623"/>
            <a:ext cx="1705213" cy="1819529"/>
          </a:xfrm>
          <a:prstGeom prst="rect">
            <a:avLst/>
          </a:prstGeom>
        </p:spPr>
      </p:pic>
      <p:pic>
        <p:nvPicPr>
          <p:cNvPr id="9" name="Imagen 8">
            <a:extLst>
              <a:ext uri="{FF2B5EF4-FFF2-40B4-BE49-F238E27FC236}">
                <a16:creationId xmlns:a16="http://schemas.microsoft.com/office/drawing/2014/main" id="{2EC9B280-3C6C-78DB-2015-1B3372B1E465}"/>
              </a:ext>
            </a:extLst>
          </p:cNvPr>
          <p:cNvPicPr>
            <a:picLocks noChangeAspect="1"/>
          </p:cNvPicPr>
          <p:nvPr/>
        </p:nvPicPr>
        <p:blipFill>
          <a:blip r:embed="rId4"/>
          <a:stretch>
            <a:fillRect/>
          </a:stretch>
        </p:blipFill>
        <p:spPr>
          <a:xfrm>
            <a:off x="6503964" y="3913113"/>
            <a:ext cx="2381582" cy="695422"/>
          </a:xfrm>
          <a:prstGeom prst="rect">
            <a:avLst/>
          </a:prstGeom>
        </p:spPr>
      </p:pic>
    </p:spTree>
    <p:extLst>
      <p:ext uri="{BB962C8B-B14F-4D97-AF65-F5344CB8AC3E}">
        <p14:creationId xmlns:p14="http://schemas.microsoft.com/office/powerpoint/2010/main" val="45020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C7B84DA2-E984-719B-11F2-0D9415EC6E23}"/>
              </a:ext>
            </a:extLst>
          </p:cNvPr>
          <p:cNvSpPr/>
          <p:nvPr/>
        </p:nvSpPr>
        <p:spPr>
          <a:xfrm>
            <a:off x="0" y="5958348"/>
            <a:ext cx="12192000" cy="899652"/>
          </a:xfrm>
          <a:prstGeom prst="rect">
            <a:avLst/>
          </a:prstGeom>
          <a:solidFill>
            <a:srgbClr val="092240"/>
          </a:solidFill>
          <a:ln>
            <a:solidFill>
              <a:srgbClr val="092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n 5" descr="Logotipo, Icono&#10;&#10;Descripción generada automáticamente">
            <a:extLst>
              <a:ext uri="{FF2B5EF4-FFF2-40B4-BE49-F238E27FC236}">
                <a16:creationId xmlns:a16="http://schemas.microsoft.com/office/drawing/2014/main" id="{F809F38B-28C7-D8CB-9E2A-CE09B6D4CEA0}"/>
              </a:ext>
            </a:extLst>
          </p:cNvPr>
          <p:cNvPicPr>
            <a:picLocks noChangeAspect="1"/>
          </p:cNvPicPr>
          <p:nvPr/>
        </p:nvPicPr>
        <p:blipFill rotWithShape="1">
          <a:blip r:embed="rId2">
            <a:extLst>
              <a:ext uri="{28A0092B-C50C-407E-A947-70E740481C1C}">
                <a14:useLocalDpi xmlns:a14="http://schemas.microsoft.com/office/drawing/2010/main" val="0"/>
              </a:ext>
            </a:extLst>
          </a:blip>
          <a:srcRect l="2931"/>
          <a:stretch/>
        </p:blipFill>
        <p:spPr>
          <a:xfrm>
            <a:off x="428017" y="5958348"/>
            <a:ext cx="1288789" cy="899652"/>
          </a:xfrm>
          <a:prstGeom prst="rect">
            <a:avLst/>
          </a:prstGeom>
        </p:spPr>
      </p:pic>
      <p:sp>
        <p:nvSpPr>
          <p:cNvPr id="3" name="Título 1">
            <a:extLst>
              <a:ext uri="{FF2B5EF4-FFF2-40B4-BE49-F238E27FC236}">
                <a16:creationId xmlns:a16="http://schemas.microsoft.com/office/drawing/2014/main" id="{17CFE290-8162-7EB8-0CA9-F3302D473FCC}"/>
              </a:ext>
            </a:extLst>
          </p:cNvPr>
          <p:cNvSpPr txBox="1">
            <a:spLocks/>
          </p:cNvSpPr>
          <p:nvPr/>
        </p:nvSpPr>
        <p:spPr>
          <a:xfrm>
            <a:off x="1155492" y="-164157"/>
            <a:ext cx="10402960" cy="1143000"/>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4000" dirty="0"/>
              <a:t>Download &amp; Installation</a:t>
            </a:r>
          </a:p>
        </p:txBody>
      </p:sp>
      <p:sp>
        <p:nvSpPr>
          <p:cNvPr id="2" name="Rectángulo 1">
            <a:extLst>
              <a:ext uri="{FF2B5EF4-FFF2-40B4-BE49-F238E27FC236}">
                <a16:creationId xmlns:a16="http://schemas.microsoft.com/office/drawing/2014/main" id="{6E001DF6-B9CE-69D6-BEBE-D9AE7F18388E}"/>
              </a:ext>
            </a:extLst>
          </p:cNvPr>
          <p:cNvSpPr/>
          <p:nvPr/>
        </p:nvSpPr>
        <p:spPr>
          <a:xfrm>
            <a:off x="0" y="6060332"/>
            <a:ext cx="12192000" cy="797668"/>
          </a:xfrm>
          <a:prstGeom prst="rect">
            <a:avLst/>
          </a:prstGeom>
          <a:solidFill>
            <a:srgbClr val="D39650"/>
          </a:solidFill>
          <a:ln>
            <a:solidFill>
              <a:srgbClr val="D396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ángulo 25">
            <a:extLst>
              <a:ext uri="{FF2B5EF4-FFF2-40B4-BE49-F238E27FC236}">
                <a16:creationId xmlns:a16="http://schemas.microsoft.com/office/drawing/2014/main" id="{EE3D4D20-5A75-32A9-B3AC-A9C28BCABDBD}"/>
              </a:ext>
            </a:extLst>
          </p:cNvPr>
          <p:cNvSpPr/>
          <p:nvPr/>
        </p:nvSpPr>
        <p:spPr>
          <a:xfrm>
            <a:off x="0" y="5715154"/>
            <a:ext cx="12192000" cy="899652"/>
          </a:xfrm>
          <a:prstGeom prst="rect">
            <a:avLst/>
          </a:prstGeom>
          <a:solidFill>
            <a:srgbClr val="092240"/>
          </a:solidFill>
          <a:ln>
            <a:solidFill>
              <a:srgbClr val="092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Imagen 26" descr="Logotipo, Icono&#10;&#10;Descripción generada automáticamente">
            <a:extLst>
              <a:ext uri="{FF2B5EF4-FFF2-40B4-BE49-F238E27FC236}">
                <a16:creationId xmlns:a16="http://schemas.microsoft.com/office/drawing/2014/main" id="{4C796DE7-2A04-A602-11AE-C02405B2761C}"/>
              </a:ext>
            </a:extLst>
          </p:cNvPr>
          <p:cNvPicPr>
            <a:picLocks noChangeAspect="1"/>
          </p:cNvPicPr>
          <p:nvPr/>
        </p:nvPicPr>
        <p:blipFill rotWithShape="1">
          <a:blip r:embed="rId2">
            <a:extLst>
              <a:ext uri="{28A0092B-C50C-407E-A947-70E740481C1C}">
                <a14:useLocalDpi xmlns:a14="http://schemas.microsoft.com/office/drawing/2010/main" val="0"/>
              </a:ext>
            </a:extLst>
          </a:blip>
          <a:srcRect l="2931"/>
          <a:stretch/>
        </p:blipFill>
        <p:spPr>
          <a:xfrm>
            <a:off x="428017" y="5715154"/>
            <a:ext cx="1288789" cy="899652"/>
          </a:xfrm>
          <a:prstGeom prst="rect">
            <a:avLst/>
          </a:prstGeom>
        </p:spPr>
      </p:pic>
      <p:sp>
        <p:nvSpPr>
          <p:cNvPr id="28" name="CuadroTexto 27">
            <a:extLst>
              <a:ext uri="{FF2B5EF4-FFF2-40B4-BE49-F238E27FC236}">
                <a16:creationId xmlns:a16="http://schemas.microsoft.com/office/drawing/2014/main" id="{CB6C675D-6D1E-F6EC-4234-363A310EEFE9}"/>
              </a:ext>
            </a:extLst>
          </p:cNvPr>
          <p:cNvSpPr txBox="1"/>
          <p:nvPr/>
        </p:nvSpPr>
        <p:spPr>
          <a:xfrm>
            <a:off x="167944" y="6607631"/>
            <a:ext cx="2377061" cy="276999"/>
          </a:xfrm>
          <a:prstGeom prst="rect">
            <a:avLst/>
          </a:prstGeom>
          <a:noFill/>
        </p:spPr>
        <p:txBody>
          <a:bodyPr wrap="none" rtlCol="0">
            <a:spAutoFit/>
          </a:bodyPr>
          <a:lstStyle/>
          <a:p>
            <a:r>
              <a:rPr lang="es-ES" sz="1200" b="1" dirty="0">
                <a:solidFill>
                  <a:srgbClr val="092240"/>
                </a:solidFill>
              </a:rPr>
              <a:t>Universidad Politécnica de Madrid</a:t>
            </a:r>
            <a:endParaRPr lang="en-US" sz="1200" b="1" dirty="0">
              <a:solidFill>
                <a:srgbClr val="092240"/>
              </a:solidFill>
            </a:endParaRPr>
          </a:p>
        </p:txBody>
      </p:sp>
      <p:sp>
        <p:nvSpPr>
          <p:cNvPr id="29" name="CuadroTexto 28">
            <a:extLst>
              <a:ext uri="{FF2B5EF4-FFF2-40B4-BE49-F238E27FC236}">
                <a16:creationId xmlns:a16="http://schemas.microsoft.com/office/drawing/2014/main" id="{6AB87B2A-1DF9-0A58-2A5F-6712654B2FAF}"/>
              </a:ext>
            </a:extLst>
          </p:cNvPr>
          <p:cNvSpPr txBox="1"/>
          <p:nvPr/>
        </p:nvSpPr>
        <p:spPr>
          <a:xfrm>
            <a:off x="942535" y="1167618"/>
            <a:ext cx="10615917" cy="523220"/>
          </a:xfrm>
          <a:prstGeom prst="rect">
            <a:avLst/>
          </a:prstGeom>
          <a:noFill/>
        </p:spPr>
        <p:txBody>
          <a:bodyPr wrap="square" rtlCol="0">
            <a:spAutoFit/>
          </a:bodyPr>
          <a:lstStyle/>
          <a:p>
            <a:r>
              <a:rPr lang="en-GB" sz="2800" b="1" dirty="0"/>
              <a:t>How do I “Install” </a:t>
            </a:r>
            <a:r>
              <a:rPr lang="en-GB" sz="2800" b="1" dirty="0" err="1"/>
              <a:t>ModelFLOWs</a:t>
            </a:r>
            <a:r>
              <a:rPr lang="en-GB" sz="2800" b="1" dirty="0"/>
              <a:t>-app?</a:t>
            </a:r>
          </a:p>
        </p:txBody>
      </p:sp>
      <p:sp>
        <p:nvSpPr>
          <p:cNvPr id="30" name="CuadroTexto 29">
            <a:extLst>
              <a:ext uri="{FF2B5EF4-FFF2-40B4-BE49-F238E27FC236}">
                <a16:creationId xmlns:a16="http://schemas.microsoft.com/office/drawing/2014/main" id="{E7D67736-6A5F-8E25-778E-464E8F101CDD}"/>
              </a:ext>
            </a:extLst>
          </p:cNvPr>
          <p:cNvSpPr txBox="1"/>
          <p:nvPr/>
        </p:nvSpPr>
        <p:spPr>
          <a:xfrm>
            <a:off x="942535" y="1914971"/>
            <a:ext cx="10410093" cy="3139321"/>
          </a:xfrm>
          <a:prstGeom prst="rect">
            <a:avLst/>
          </a:prstGeom>
          <a:noFill/>
        </p:spPr>
        <p:txBody>
          <a:bodyPr wrap="square" rtlCol="0">
            <a:spAutoFit/>
          </a:bodyPr>
          <a:lstStyle/>
          <a:p>
            <a:pPr algn="just"/>
            <a:r>
              <a:rPr lang="en-GB" dirty="0"/>
              <a:t>There are two options to install these libraries, both are done through the command prompt/line:</a:t>
            </a:r>
          </a:p>
          <a:p>
            <a:pPr algn="just"/>
            <a:endParaRPr lang="en-GB" dirty="0"/>
          </a:p>
          <a:p>
            <a:pPr algn="just"/>
            <a:r>
              <a:rPr lang="en-GB" dirty="0"/>
              <a:t>Option 1 (</a:t>
            </a:r>
            <a:r>
              <a:rPr lang="en-GB" b="1" dirty="0"/>
              <a:t>FAST</a:t>
            </a:r>
            <a:r>
              <a:rPr lang="en-GB" dirty="0"/>
              <a:t>): In command prompt, head to the </a:t>
            </a:r>
            <a:r>
              <a:rPr lang="en-GB" dirty="0" err="1"/>
              <a:t>ModelFLOWs</a:t>
            </a:r>
            <a:r>
              <a:rPr lang="en-GB" dirty="0"/>
              <a:t>-app directory (the folder that you have just downloaded) and run the following command:</a:t>
            </a:r>
          </a:p>
          <a:p>
            <a:pPr algn="just"/>
            <a:endParaRPr lang="en-GB" dirty="0"/>
          </a:p>
          <a:p>
            <a:pPr algn="just"/>
            <a:endParaRPr lang="en-GB" dirty="0"/>
          </a:p>
          <a:p>
            <a:pPr algn="just"/>
            <a:endParaRPr lang="en-GB" dirty="0"/>
          </a:p>
          <a:p>
            <a:pPr algn="just"/>
            <a:r>
              <a:rPr lang="en-GB" dirty="0"/>
              <a:t>This will read the </a:t>
            </a:r>
            <a:r>
              <a:rPr lang="en-GB" i="1" dirty="0"/>
              <a:t>Requirements.txt </a:t>
            </a:r>
            <a:r>
              <a:rPr lang="en-GB" dirty="0"/>
              <a:t>file, which is located inside the folder and contains a list of all the necessary libraries and corresponding versions, and install them automatically.</a:t>
            </a:r>
          </a:p>
          <a:p>
            <a:pPr algn="just"/>
            <a:endParaRPr lang="en-GB" dirty="0"/>
          </a:p>
          <a:p>
            <a:pPr algn="just"/>
            <a:r>
              <a:rPr lang="en-GB" dirty="0"/>
              <a:t>Option 2 (</a:t>
            </a:r>
            <a:r>
              <a:rPr lang="en-GB" b="1" dirty="0"/>
              <a:t>SLOW</a:t>
            </a:r>
            <a:r>
              <a:rPr lang="en-GB" dirty="0"/>
              <a:t>): Install each library manually (you don’t need to be inside the directory). </a:t>
            </a:r>
          </a:p>
        </p:txBody>
      </p:sp>
      <p:pic>
        <p:nvPicPr>
          <p:cNvPr id="8" name="Imagen 7">
            <a:extLst>
              <a:ext uri="{FF2B5EF4-FFF2-40B4-BE49-F238E27FC236}">
                <a16:creationId xmlns:a16="http://schemas.microsoft.com/office/drawing/2014/main" id="{38DDE5B7-E9E1-1B42-4A17-06CFE373D5B3}"/>
              </a:ext>
            </a:extLst>
          </p:cNvPr>
          <p:cNvPicPr>
            <a:picLocks noChangeAspect="1"/>
          </p:cNvPicPr>
          <p:nvPr/>
        </p:nvPicPr>
        <p:blipFill>
          <a:blip r:embed="rId3"/>
          <a:stretch>
            <a:fillRect/>
          </a:stretch>
        </p:blipFill>
        <p:spPr>
          <a:xfrm>
            <a:off x="3194419" y="3167026"/>
            <a:ext cx="5906324" cy="523948"/>
          </a:xfrm>
          <a:prstGeom prst="rect">
            <a:avLst/>
          </a:prstGeom>
        </p:spPr>
      </p:pic>
      <p:pic>
        <p:nvPicPr>
          <p:cNvPr id="11" name="Imagen 10">
            <a:extLst>
              <a:ext uri="{FF2B5EF4-FFF2-40B4-BE49-F238E27FC236}">
                <a16:creationId xmlns:a16="http://schemas.microsoft.com/office/drawing/2014/main" id="{80AF3AA3-07EF-548F-AE4D-5E1D52B158C3}"/>
              </a:ext>
            </a:extLst>
          </p:cNvPr>
          <p:cNvPicPr>
            <a:picLocks noChangeAspect="1"/>
          </p:cNvPicPr>
          <p:nvPr/>
        </p:nvPicPr>
        <p:blipFill>
          <a:blip r:embed="rId4"/>
          <a:stretch>
            <a:fillRect/>
          </a:stretch>
        </p:blipFill>
        <p:spPr>
          <a:xfrm>
            <a:off x="3985918" y="5097424"/>
            <a:ext cx="4220164" cy="362001"/>
          </a:xfrm>
          <a:prstGeom prst="rect">
            <a:avLst/>
          </a:prstGeom>
        </p:spPr>
      </p:pic>
      <p:sp>
        <p:nvSpPr>
          <p:cNvPr id="12" name="Rectángulo 11">
            <a:extLst>
              <a:ext uri="{FF2B5EF4-FFF2-40B4-BE49-F238E27FC236}">
                <a16:creationId xmlns:a16="http://schemas.microsoft.com/office/drawing/2014/main" id="{B9415962-6A44-C7C8-B037-23DC57AF1BB0}"/>
              </a:ext>
            </a:extLst>
          </p:cNvPr>
          <p:cNvSpPr/>
          <p:nvPr/>
        </p:nvSpPr>
        <p:spPr>
          <a:xfrm flipV="1">
            <a:off x="3854548" y="3182211"/>
            <a:ext cx="464234" cy="42024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ángulo 12">
            <a:extLst>
              <a:ext uri="{FF2B5EF4-FFF2-40B4-BE49-F238E27FC236}">
                <a16:creationId xmlns:a16="http://schemas.microsoft.com/office/drawing/2014/main" id="{D3F6CCC0-6282-1688-2189-5AE0F9BCB5FD}"/>
              </a:ext>
            </a:extLst>
          </p:cNvPr>
          <p:cNvSpPr/>
          <p:nvPr/>
        </p:nvSpPr>
        <p:spPr>
          <a:xfrm flipV="1">
            <a:off x="4656406" y="5176843"/>
            <a:ext cx="447821" cy="13317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08547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C7B84DA2-E984-719B-11F2-0D9415EC6E23}"/>
              </a:ext>
            </a:extLst>
          </p:cNvPr>
          <p:cNvSpPr/>
          <p:nvPr/>
        </p:nvSpPr>
        <p:spPr>
          <a:xfrm>
            <a:off x="0" y="5958348"/>
            <a:ext cx="12192000" cy="899652"/>
          </a:xfrm>
          <a:prstGeom prst="rect">
            <a:avLst/>
          </a:prstGeom>
          <a:solidFill>
            <a:srgbClr val="092240"/>
          </a:solidFill>
          <a:ln>
            <a:solidFill>
              <a:srgbClr val="092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n 5" descr="Logotipo, Icono&#10;&#10;Descripción generada automáticamente">
            <a:extLst>
              <a:ext uri="{FF2B5EF4-FFF2-40B4-BE49-F238E27FC236}">
                <a16:creationId xmlns:a16="http://schemas.microsoft.com/office/drawing/2014/main" id="{F809F38B-28C7-D8CB-9E2A-CE09B6D4CEA0}"/>
              </a:ext>
            </a:extLst>
          </p:cNvPr>
          <p:cNvPicPr>
            <a:picLocks noChangeAspect="1"/>
          </p:cNvPicPr>
          <p:nvPr/>
        </p:nvPicPr>
        <p:blipFill rotWithShape="1">
          <a:blip r:embed="rId2">
            <a:extLst>
              <a:ext uri="{28A0092B-C50C-407E-A947-70E740481C1C}">
                <a14:useLocalDpi xmlns:a14="http://schemas.microsoft.com/office/drawing/2010/main" val="0"/>
              </a:ext>
            </a:extLst>
          </a:blip>
          <a:srcRect l="2931"/>
          <a:stretch/>
        </p:blipFill>
        <p:spPr>
          <a:xfrm>
            <a:off x="428017" y="5958348"/>
            <a:ext cx="1288789" cy="899652"/>
          </a:xfrm>
          <a:prstGeom prst="rect">
            <a:avLst/>
          </a:prstGeom>
        </p:spPr>
      </p:pic>
      <p:sp>
        <p:nvSpPr>
          <p:cNvPr id="3" name="Título 1">
            <a:extLst>
              <a:ext uri="{FF2B5EF4-FFF2-40B4-BE49-F238E27FC236}">
                <a16:creationId xmlns:a16="http://schemas.microsoft.com/office/drawing/2014/main" id="{17CFE290-8162-7EB8-0CA9-F3302D473FCC}"/>
              </a:ext>
            </a:extLst>
          </p:cNvPr>
          <p:cNvSpPr txBox="1">
            <a:spLocks/>
          </p:cNvSpPr>
          <p:nvPr/>
        </p:nvSpPr>
        <p:spPr>
          <a:xfrm>
            <a:off x="1155492" y="-164157"/>
            <a:ext cx="10402960" cy="1143000"/>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4000" dirty="0"/>
              <a:t>Download &amp; Installation</a:t>
            </a:r>
          </a:p>
        </p:txBody>
      </p:sp>
      <p:sp>
        <p:nvSpPr>
          <p:cNvPr id="2" name="Rectángulo 1">
            <a:extLst>
              <a:ext uri="{FF2B5EF4-FFF2-40B4-BE49-F238E27FC236}">
                <a16:creationId xmlns:a16="http://schemas.microsoft.com/office/drawing/2014/main" id="{6E001DF6-B9CE-69D6-BEBE-D9AE7F18388E}"/>
              </a:ext>
            </a:extLst>
          </p:cNvPr>
          <p:cNvSpPr/>
          <p:nvPr/>
        </p:nvSpPr>
        <p:spPr>
          <a:xfrm>
            <a:off x="0" y="6060332"/>
            <a:ext cx="12192000" cy="797668"/>
          </a:xfrm>
          <a:prstGeom prst="rect">
            <a:avLst/>
          </a:prstGeom>
          <a:solidFill>
            <a:srgbClr val="D39650"/>
          </a:solidFill>
          <a:ln>
            <a:solidFill>
              <a:srgbClr val="D396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ángulo 25">
            <a:extLst>
              <a:ext uri="{FF2B5EF4-FFF2-40B4-BE49-F238E27FC236}">
                <a16:creationId xmlns:a16="http://schemas.microsoft.com/office/drawing/2014/main" id="{EE3D4D20-5A75-32A9-B3AC-A9C28BCABDBD}"/>
              </a:ext>
            </a:extLst>
          </p:cNvPr>
          <p:cNvSpPr/>
          <p:nvPr/>
        </p:nvSpPr>
        <p:spPr>
          <a:xfrm>
            <a:off x="0" y="5715154"/>
            <a:ext cx="12192000" cy="899652"/>
          </a:xfrm>
          <a:prstGeom prst="rect">
            <a:avLst/>
          </a:prstGeom>
          <a:solidFill>
            <a:srgbClr val="092240"/>
          </a:solidFill>
          <a:ln>
            <a:solidFill>
              <a:srgbClr val="092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Imagen 26" descr="Logotipo, Icono&#10;&#10;Descripción generada automáticamente">
            <a:extLst>
              <a:ext uri="{FF2B5EF4-FFF2-40B4-BE49-F238E27FC236}">
                <a16:creationId xmlns:a16="http://schemas.microsoft.com/office/drawing/2014/main" id="{4C796DE7-2A04-A602-11AE-C02405B2761C}"/>
              </a:ext>
            </a:extLst>
          </p:cNvPr>
          <p:cNvPicPr>
            <a:picLocks noChangeAspect="1"/>
          </p:cNvPicPr>
          <p:nvPr/>
        </p:nvPicPr>
        <p:blipFill rotWithShape="1">
          <a:blip r:embed="rId2">
            <a:extLst>
              <a:ext uri="{28A0092B-C50C-407E-A947-70E740481C1C}">
                <a14:useLocalDpi xmlns:a14="http://schemas.microsoft.com/office/drawing/2010/main" val="0"/>
              </a:ext>
            </a:extLst>
          </a:blip>
          <a:srcRect l="2931"/>
          <a:stretch/>
        </p:blipFill>
        <p:spPr>
          <a:xfrm>
            <a:off x="428017" y="5715154"/>
            <a:ext cx="1288789" cy="899652"/>
          </a:xfrm>
          <a:prstGeom prst="rect">
            <a:avLst/>
          </a:prstGeom>
        </p:spPr>
      </p:pic>
      <p:sp>
        <p:nvSpPr>
          <p:cNvPr id="28" name="CuadroTexto 27">
            <a:extLst>
              <a:ext uri="{FF2B5EF4-FFF2-40B4-BE49-F238E27FC236}">
                <a16:creationId xmlns:a16="http://schemas.microsoft.com/office/drawing/2014/main" id="{CB6C675D-6D1E-F6EC-4234-363A310EEFE9}"/>
              </a:ext>
            </a:extLst>
          </p:cNvPr>
          <p:cNvSpPr txBox="1"/>
          <p:nvPr/>
        </p:nvSpPr>
        <p:spPr>
          <a:xfrm>
            <a:off x="167944" y="6607631"/>
            <a:ext cx="2377061" cy="276999"/>
          </a:xfrm>
          <a:prstGeom prst="rect">
            <a:avLst/>
          </a:prstGeom>
          <a:noFill/>
        </p:spPr>
        <p:txBody>
          <a:bodyPr wrap="none" rtlCol="0">
            <a:spAutoFit/>
          </a:bodyPr>
          <a:lstStyle/>
          <a:p>
            <a:r>
              <a:rPr lang="es-ES" sz="1200" b="1" dirty="0">
                <a:solidFill>
                  <a:srgbClr val="092240"/>
                </a:solidFill>
              </a:rPr>
              <a:t>Universidad Politécnica de Madrid</a:t>
            </a:r>
            <a:endParaRPr lang="en-US" sz="1200" b="1" dirty="0">
              <a:solidFill>
                <a:srgbClr val="092240"/>
              </a:solidFill>
            </a:endParaRPr>
          </a:p>
        </p:txBody>
      </p:sp>
      <p:sp>
        <p:nvSpPr>
          <p:cNvPr id="29" name="CuadroTexto 28">
            <a:extLst>
              <a:ext uri="{FF2B5EF4-FFF2-40B4-BE49-F238E27FC236}">
                <a16:creationId xmlns:a16="http://schemas.microsoft.com/office/drawing/2014/main" id="{6AB87B2A-1DF9-0A58-2A5F-6712654B2FAF}"/>
              </a:ext>
            </a:extLst>
          </p:cNvPr>
          <p:cNvSpPr txBox="1"/>
          <p:nvPr/>
        </p:nvSpPr>
        <p:spPr>
          <a:xfrm>
            <a:off x="942535" y="1167618"/>
            <a:ext cx="10615917" cy="523220"/>
          </a:xfrm>
          <a:prstGeom prst="rect">
            <a:avLst/>
          </a:prstGeom>
          <a:noFill/>
        </p:spPr>
        <p:txBody>
          <a:bodyPr wrap="square" rtlCol="0">
            <a:spAutoFit/>
          </a:bodyPr>
          <a:lstStyle/>
          <a:p>
            <a:r>
              <a:rPr lang="en-GB" sz="2800" b="1" dirty="0"/>
              <a:t>How do I open </a:t>
            </a:r>
            <a:r>
              <a:rPr lang="en-GB" sz="2800" b="1" dirty="0" err="1"/>
              <a:t>ModelFLOWs</a:t>
            </a:r>
            <a:r>
              <a:rPr lang="en-GB" sz="2800" b="1" dirty="0"/>
              <a:t>-app?</a:t>
            </a:r>
          </a:p>
        </p:txBody>
      </p:sp>
      <p:sp>
        <p:nvSpPr>
          <p:cNvPr id="30" name="CuadroTexto 29">
            <a:extLst>
              <a:ext uri="{FF2B5EF4-FFF2-40B4-BE49-F238E27FC236}">
                <a16:creationId xmlns:a16="http://schemas.microsoft.com/office/drawing/2014/main" id="{E7D67736-6A5F-8E25-778E-464E8F101CDD}"/>
              </a:ext>
            </a:extLst>
          </p:cNvPr>
          <p:cNvSpPr txBox="1"/>
          <p:nvPr/>
        </p:nvSpPr>
        <p:spPr>
          <a:xfrm>
            <a:off x="942535" y="1914971"/>
            <a:ext cx="9228407" cy="646331"/>
          </a:xfrm>
          <a:prstGeom prst="rect">
            <a:avLst/>
          </a:prstGeom>
          <a:noFill/>
        </p:spPr>
        <p:txBody>
          <a:bodyPr wrap="square" rtlCol="0">
            <a:spAutoFit/>
          </a:bodyPr>
          <a:lstStyle/>
          <a:p>
            <a:pPr algn="just"/>
            <a:r>
              <a:rPr lang="en-GB" dirty="0"/>
              <a:t>This is also done in the command prompt/line. Each version (web-browser/desktop) requires a different, but short and easy to remember command (inside the app directory):</a:t>
            </a:r>
          </a:p>
        </p:txBody>
      </p:sp>
      <p:graphicFrame>
        <p:nvGraphicFramePr>
          <p:cNvPr id="5" name="Tabla 7">
            <a:extLst>
              <a:ext uri="{FF2B5EF4-FFF2-40B4-BE49-F238E27FC236}">
                <a16:creationId xmlns:a16="http://schemas.microsoft.com/office/drawing/2014/main" id="{FD591742-A804-8F8D-65D8-4CD1BFC0B437}"/>
              </a:ext>
            </a:extLst>
          </p:cNvPr>
          <p:cNvGraphicFramePr>
            <a:graphicFrameLocks noGrp="1"/>
          </p:cNvGraphicFramePr>
          <p:nvPr>
            <p:extLst>
              <p:ext uri="{D42A27DB-BD31-4B8C-83A1-F6EECF244321}">
                <p14:modId xmlns:p14="http://schemas.microsoft.com/office/powerpoint/2010/main" val="2735976850"/>
              </p:ext>
            </p:extLst>
          </p:nvPr>
        </p:nvGraphicFramePr>
        <p:xfrm>
          <a:off x="2533872" y="2827670"/>
          <a:ext cx="6540970" cy="2565760"/>
        </p:xfrm>
        <a:graphic>
          <a:graphicData uri="http://schemas.openxmlformats.org/drawingml/2006/table">
            <a:tbl>
              <a:tblPr firstRow="1" bandRow="1">
                <a:tableStyleId>{5C22544A-7EE6-4342-B048-85BDC9FD1C3A}</a:tableStyleId>
              </a:tblPr>
              <a:tblGrid>
                <a:gridCol w="6540970">
                  <a:extLst>
                    <a:ext uri="{9D8B030D-6E8A-4147-A177-3AD203B41FA5}">
                      <a16:colId xmlns:a16="http://schemas.microsoft.com/office/drawing/2014/main" val="3513523129"/>
                    </a:ext>
                  </a:extLst>
                </a:gridCol>
              </a:tblGrid>
              <a:tr h="1282880">
                <a:tc>
                  <a:txBody>
                    <a:bodyPr/>
                    <a:lstStyle/>
                    <a:p>
                      <a:pPr algn="ctr"/>
                      <a:r>
                        <a:rPr lang="en-GB" dirty="0">
                          <a:solidFill>
                            <a:schemeClr val="tx1"/>
                          </a:solidFill>
                        </a:rPr>
                        <a:t>For the web-browser demo: </a:t>
                      </a:r>
                      <a:r>
                        <a:rPr lang="en-GB" b="0" i="1" dirty="0" err="1">
                          <a:solidFill>
                            <a:srgbClr val="0033CC"/>
                          </a:solidFill>
                        </a:rPr>
                        <a:t>streamlit</a:t>
                      </a:r>
                      <a:r>
                        <a:rPr lang="en-GB" b="0" i="1" dirty="0">
                          <a:solidFill>
                            <a:srgbClr val="0033CC"/>
                          </a:solidFill>
                        </a:rPr>
                        <a:t> run ModelFLOWs_web.py</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1004439"/>
                  </a:ext>
                </a:extLst>
              </a:tr>
              <a:tr h="12828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1" dirty="0">
                          <a:solidFill>
                            <a:schemeClr val="tx1"/>
                          </a:solidFill>
                        </a:rPr>
                        <a:t>For the desktop version: </a:t>
                      </a:r>
                      <a:r>
                        <a:rPr lang="en-GB" b="0" i="1" dirty="0">
                          <a:solidFill>
                            <a:srgbClr val="0033CC"/>
                          </a:solidFill>
                        </a:rPr>
                        <a:t>python ModelFLOWs_app.py</a:t>
                      </a:r>
                      <a:endParaRPr lang="en-GB" b="1" dirty="0">
                        <a:solidFill>
                          <a:schemeClr val="tx1"/>
                        </a:solidFill>
                      </a:endParaRPr>
                    </a:p>
                    <a:p>
                      <a:endParaRPr lang="en-GB" dirty="0"/>
                    </a:p>
                  </a:txBody>
                  <a:tcPr>
                    <a:lnT w="38100" cmpd="sng">
                      <a:noFill/>
                    </a:lnT>
                    <a:noFill/>
                  </a:tcPr>
                </a:tc>
                <a:extLst>
                  <a:ext uri="{0D108BD9-81ED-4DB2-BD59-A6C34878D82A}">
                    <a16:rowId xmlns:a16="http://schemas.microsoft.com/office/drawing/2014/main" val="2474062782"/>
                  </a:ext>
                </a:extLst>
              </a:tr>
            </a:tbl>
          </a:graphicData>
        </a:graphic>
      </p:graphicFrame>
      <p:pic>
        <p:nvPicPr>
          <p:cNvPr id="10" name="Imagen 9">
            <a:extLst>
              <a:ext uri="{FF2B5EF4-FFF2-40B4-BE49-F238E27FC236}">
                <a16:creationId xmlns:a16="http://schemas.microsoft.com/office/drawing/2014/main" id="{0130BE16-7E66-8957-D4AC-4B427CB4988E}"/>
              </a:ext>
            </a:extLst>
          </p:cNvPr>
          <p:cNvPicPr>
            <a:picLocks noChangeAspect="1"/>
          </p:cNvPicPr>
          <p:nvPr/>
        </p:nvPicPr>
        <p:blipFill>
          <a:blip r:embed="rId3"/>
          <a:stretch>
            <a:fillRect/>
          </a:stretch>
        </p:blipFill>
        <p:spPr>
          <a:xfrm>
            <a:off x="1249672" y="3288608"/>
            <a:ext cx="8654292" cy="297911"/>
          </a:xfrm>
          <a:prstGeom prst="rect">
            <a:avLst/>
          </a:prstGeom>
        </p:spPr>
      </p:pic>
      <p:pic>
        <p:nvPicPr>
          <p:cNvPr id="12" name="Imagen 11">
            <a:extLst>
              <a:ext uri="{FF2B5EF4-FFF2-40B4-BE49-F238E27FC236}">
                <a16:creationId xmlns:a16="http://schemas.microsoft.com/office/drawing/2014/main" id="{4F2F4201-DADD-1E24-0161-8D6BAB563972}"/>
              </a:ext>
            </a:extLst>
          </p:cNvPr>
          <p:cNvPicPr>
            <a:picLocks noChangeAspect="1"/>
          </p:cNvPicPr>
          <p:nvPr/>
        </p:nvPicPr>
        <p:blipFill>
          <a:blip r:embed="rId4"/>
          <a:stretch>
            <a:fillRect/>
          </a:stretch>
        </p:blipFill>
        <p:spPr>
          <a:xfrm>
            <a:off x="1973775" y="4563459"/>
            <a:ext cx="7101067" cy="281231"/>
          </a:xfrm>
          <a:prstGeom prst="rect">
            <a:avLst/>
          </a:prstGeom>
        </p:spPr>
      </p:pic>
      <p:sp>
        <p:nvSpPr>
          <p:cNvPr id="13" name="Rectángulo 12">
            <a:extLst>
              <a:ext uri="{FF2B5EF4-FFF2-40B4-BE49-F238E27FC236}">
                <a16:creationId xmlns:a16="http://schemas.microsoft.com/office/drawing/2014/main" id="{8D7DEB4B-2586-CDBC-B2E5-23A1B44E547C}"/>
              </a:ext>
            </a:extLst>
          </p:cNvPr>
          <p:cNvSpPr/>
          <p:nvPr/>
        </p:nvSpPr>
        <p:spPr>
          <a:xfrm>
            <a:off x="2278966" y="3288609"/>
            <a:ext cx="787791" cy="24963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Rectángulo 13">
            <a:extLst>
              <a:ext uri="{FF2B5EF4-FFF2-40B4-BE49-F238E27FC236}">
                <a16:creationId xmlns:a16="http://schemas.microsoft.com/office/drawing/2014/main" id="{A3D7D2E1-05AC-7568-810A-F79B131F22E5}"/>
              </a:ext>
            </a:extLst>
          </p:cNvPr>
          <p:cNvSpPr/>
          <p:nvPr/>
        </p:nvSpPr>
        <p:spPr>
          <a:xfrm>
            <a:off x="2975725" y="4563459"/>
            <a:ext cx="695944" cy="24336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814396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C7B84DA2-E984-719B-11F2-0D9415EC6E23}"/>
              </a:ext>
            </a:extLst>
          </p:cNvPr>
          <p:cNvSpPr/>
          <p:nvPr/>
        </p:nvSpPr>
        <p:spPr>
          <a:xfrm>
            <a:off x="0" y="5958348"/>
            <a:ext cx="12192000" cy="899652"/>
          </a:xfrm>
          <a:prstGeom prst="rect">
            <a:avLst/>
          </a:prstGeom>
          <a:solidFill>
            <a:srgbClr val="092240"/>
          </a:solidFill>
          <a:ln>
            <a:solidFill>
              <a:srgbClr val="092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n 5" descr="Logotipo, Icono&#10;&#10;Descripción generada automáticamente">
            <a:extLst>
              <a:ext uri="{FF2B5EF4-FFF2-40B4-BE49-F238E27FC236}">
                <a16:creationId xmlns:a16="http://schemas.microsoft.com/office/drawing/2014/main" id="{F809F38B-28C7-D8CB-9E2A-CE09B6D4CEA0}"/>
              </a:ext>
            </a:extLst>
          </p:cNvPr>
          <p:cNvPicPr>
            <a:picLocks noChangeAspect="1"/>
          </p:cNvPicPr>
          <p:nvPr/>
        </p:nvPicPr>
        <p:blipFill rotWithShape="1">
          <a:blip r:embed="rId2">
            <a:extLst>
              <a:ext uri="{28A0092B-C50C-407E-A947-70E740481C1C}">
                <a14:useLocalDpi xmlns:a14="http://schemas.microsoft.com/office/drawing/2010/main" val="0"/>
              </a:ext>
            </a:extLst>
          </a:blip>
          <a:srcRect l="2931"/>
          <a:stretch/>
        </p:blipFill>
        <p:spPr>
          <a:xfrm>
            <a:off x="428017" y="5958348"/>
            <a:ext cx="1288789" cy="899652"/>
          </a:xfrm>
          <a:prstGeom prst="rect">
            <a:avLst/>
          </a:prstGeom>
        </p:spPr>
      </p:pic>
      <p:sp>
        <p:nvSpPr>
          <p:cNvPr id="3" name="Título 1">
            <a:extLst>
              <a:ext uri="{FF2B5EF4-FFF2-40B4-BE49-F238E27FC236}">
                <a16:creationId xmlns:a16="http://schemas.microsoft.com/office/drawing/2014/main" id="{17CFE290-8162-7EB8-0CA9-F3302D473FCC}"/>
              </a:ext>
            </a:extLst>
          </p:cNvPr>
          <p:cNvSpPr txBox="1">
            <a:spLocks/>
          </p:cNvSpPr>
          <p:nvPr/>
        </p:nvSpPr>
        <p:spPr>
          <a:xfrm>
            <a:off x="1155492" y="-164157"/>
            <a:ext cx="10402960" cy="1143000"/>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4000" dirty="0"/>
              <a:t>Download &amp; Installation</a:t>
            </a:r>
          </a:p>
        </p:txBody>
      </p:sp>
      <p:sp>
        <p:nvSpPr>
          <p:cNvPr id="2" name="Rectángulo 1">
            <a:extLst>
              <a:ext uri="{FF2B5EF4-FFF2-40B4-BE49-F238E27FC236}">
                <a16:creationId xmlns:a16="http://schemas.microsoft.com/office/drawing/2014/main" id="{6E001DF6-B9CE-69D6-BEBE-D9AE7F18388E}"/>
              </a:ext>
            </a:extLst>
          </p:cNvPr>
          <p:cNvSpPr/>
          <p:nvPr/>
        </p:nvSpPr>
        <p:spPr>
          <a:xfrm>
            <a:off x="0" y="6060332"/>
            <a:ext cx="12192000" cy="797668"/>
          </a:xfrm>
          <a:prstGeom prst="rect">
            <a:avLst/>
          </a:prstGeom>
          <a:solidFill>
            <a:srgbClr val="D39650"/>
          </a:solidFill>
          <a:ln>
            <a:solidFill>
              <a:srgbClr val="D396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ángulo 25">
            <a:extLst>
              <a:ext uri="{FF2B5EF4-FFF2-40B4-BE49-F238E27FC236}">
                <a16:creationId xmlns:a16="http://schemas.microsoft.com/office/drawing/2014/main" id="{EE3D4D20-5A75-32A9-B3AC-A9C28BCABDBD}"/>
              </a:ext>
            </a:extLst>
          </p:cNvPr>
          <p:cNvSpPr/>
          <p:nvPr/>
        </p:nvSpPr>
        <p:spPr>
          <a:xfrm>
            <a:off x="0" y="5715154"/>
            <a:ext cx="12192000" cy="899652"/>
          </a:xfrm>
          <a:prstGeom prst="rect">
            <a:avLst/>
          </a:prstGeom>
          <a:solidFill>
            <a:srgbClr val="092240"/>
          </a:solidFill>
          <a:ln>
            <a:solidFill>
              <a:srgbClr val="092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Imagen 26" descr="Logotipo, Icono&#10;&#10;Descripción generada automáticamente">
            <a:extLst>
              <a:ext uri="{FF2B5EF4-FFF2-40B4-BE49-F238E27FC236}">
                <a16:creationId xmlns:a16="http://schemas.microsoft.com/office/drawing/2014/main" id="{4C796DE7-2A04-A602-11AE-C02405B2761C}"/>
              </a:ext>
            </a:extLst>
          </p:cNvPr>
          <p:cNvPicPr>
            <a:picLocks noChangeAspect="1"/>
          </p:cNvPicPr>
          <p:nvPr/>
        </p:nvPicPr>
        <p:blipFill rotWithShape="1">
          <a:blip r:embed="rId2">
            <a:extLst>
              <a:ext uri="{28A0092B-C50C-407E-A947-70E740481C1C}">
                <a14:useLocalDpi xmlns:a14="http://schemas.microsoft.com/office/drawing/2010/main" val="0"/>
              </a:ext>
            </a:extLst>
          </a:blip>
          <a:srcRect l="2931"/>
          <a:stretch/>
        </p:blipFill>
        <p:spPr>
          <a:xfrm>
            <a:off x="428017" y="5715154"/>
            <a:ext cx="1288789" cy="899652"/>
          </a:xfrm>
          <a:prstGeom prst="rect">
            <a:avLst/>
          </a:prstGeom>
        </p:spPr>
      </p:pic>
      <p:sp>
        <p:nvSpPr>
          <p:cNvPr id="28" name="CuadroTexto 27">
            <a:extLst>
              <a:ext uri="{FF2B5EF4-FFF2-40B4-BE49-F238E27FC236}">
                <a16:creationId xmlns:a16="http://schemas.microsoft.com/office/drawing/2014/main" id="{CB6C675D-6D1E-F6EC-4234-363A310EEFE9}"/>
              </a:ext>
            </a:extLst>
          </p:cNvPr>
          <p:cNvSpPr txBox="1"/>
          <p:nvPr/>
        </p:nvSpPr>
        <p:spPr>
          <a:xfrm>
            <a:off x="167944" y="6607631"/>
            <a:ext cx="2377061" cy="276999"/>
          </a:xfrm>
          <a:prstGeom prst="rect">
            <a:avLst/>
          </a:prstGeom>
          <a:noFill/>
        </p:spPr>
        <p:txBody>
          <a:bodyPr wrap="none" rtlCol="0">
            <a:spAutoFit/>
          </a:bodyPr>
          <a:lstStyle/>
          <a:p>
            <a:r>
              <a:rPr lang="es-ES" sz="1200" b="1" dirty="0">
                <a:solidFill>
                  <a:srgbClr val="092240"/>
                </a:solidFill>
              </a:rPr>
              <a:t>Universidad Politécnica de Madrid</a:t>
            </a:r>
            <a:endParaRPr lang="en-US" sz="1200" b="1" dirty="0">
              <a:solidFill>
                <a:srgbClr val="092240"/>
              </a:solidFill>
            </a:endParaRPr>
          </a:p>
        </p:txBody>
      </p:sp>
      <p:sp>
        <p:nvSpPr>
          <p:cNvPr id="29" name="CuadroTexto 28">
            <a:extLst>
              <a:ext uri="{FF2B5EF4-FFF2-40B4-BE49-F238E27FC236}">
                <a16:creationId xmlns:a16="http://schemas.microsoft.com/office/drawing/2014/main" id="{6AB87B2A-1DF9-0A58-2A5F-6712654B2FAF}"/>
              </a:ext>
            </a:extLst>
          </p:cNvPr>
          <p:cNvSpPr txBox="1"/>
          <p:nvPr/>
        </p:nvSpPr>
        <p:spPr>
          <a:xfrm>
            <a:off x="942535" y="1167618"/>
            <a:ext cx="10615917" cy="523220"/>
          </a:xfrm>
          <a:prstGeom prst="rect">
            <a:avLst/>
          </a:prstGeom>
          <a:noFill/>
        </p:spPr>
        <p:txBody>
          <a:bodyPr wrap="square" rtlCol="0">
            <a:spAutoFit/>
          </a:bodyPr>
          <a:lstStyle/>
          <a:p>
            <a:r>
              <a:rPr lang="en-GB" sz="2800" b="1" dirty="0"/>
              <a:t>Once the app is open…</a:t>
            </a:r>
          </a:p>
        </p:txBody>
      </p:sp>
      <p:sp>
        <p:nvSpPr>
          <p:cNvPr id="30" name="CuadroTexto 29">
            <a:extLst>
              <a:ext uri="{FF2B5EF4-FFF2-40B4-BE49-F238E27FC236}">
                <a16:creationId xmlns:a16="http://schemas.microsoft.com/office/drawing/2014/main" id="{E7D67736-6A5F-8E25-778E-464E8F101CDD}"/>
              </a:ext>
            </a:extLst>
          </p:cNvPr>
          <p:cNvSpPr txBox="1"/>
          <p:nvPr/>
        </p:nvSpPr>
        <p:spPr>
          <a:xfrm>
            <a:off x="942535" y="1914971"/>
            <a:ext cx="10213145" cy="646331"/>
          </a:xfrm>
          <a:prstGeom prst="rect">
            <a:avLst/>
          </a:prstGeom>
          <a:noFill/>
        </p:spPr>
        <p:txBody>
          <a:bodyPr wrap="square" rtlCol="0">
            <a:spAutoFit/>
          </a:bodyPr>
          <a:lstStyle/>
          <a:p>
            <a:pPr algn="just"/>
            <a:r>
              <a:rPr lang="en-GB" dirty="0"/>
              <a:t>Both versions of </a:t>
            </a:r>
            <a:r>
              <a:rPr lang="en-GB" dirty="0" err="1"/>
              <a:t>ModelFLOWs</a:t>
            </a:r>
            <a:r>
              <a:rPr lang="en-GB" dirty="0"/>
              <a:t>-app have very intuitive user-friendly menus, allowing you to easily navigate between the different options: </a:t>
            </a:r>
          </a:p>
        </p:txBody>
      </p:sp>
      <p:pic>
        <p:nvPicPr>
          <p:cNvPr id="8" name="Imagen 7">
            <a:extLst>
              <a:ext uri="{FF2B5EF4-FFF2-40B4-BE49-F238E27FC236}">
                <a16:creationId xmlns:a16="http://schemas.microsoft.com/office/drawing/2014/main" id="{B984CB02-D7DE-473C-24D8-1800E76ACD06}"/>
              </a:ext>
            </a:extLst>
          </p:cNvPr>
          <p:cNvPicPr>
            <a:picLocks noChangeAspect="1"/>
          </p:cNvPicPr>
          <p:nvPr/>
        </p:nvPicPr>
        <p:blipFill>
          <a:blip r:embed="rId3"/>
          <a:stretch>
            <a:fillRect/>
          </a:stretch>
        </p:blipFill>
        <p:spPr>
          <a:xfrm>
            <a:off x="1533926" y="2642799"/>
            <a:ext cx="3762562" cy="2979791"/>
          </a:xfrm>
          <a:prstGeom prst="rect">
            <a:avLst/>
          </a:prstGeom>
        </p:spPr>
      </p:pic>
      <p:pic>
        <p:nvPicPr>
          <p:cNvPr id="11" name="Imagen 10">
            <a:extLst>
              <a:ext uri="{FF2B5EF4-FFF2-40B4-BE49-F238E27FC236}">
                <a16:creationId xmlns:a16="http://schemas.microsoft.com/office/drawing/2014/main" id="{3822AB02-3763-545E-DD22-6731D3965399}"/>
              </a:ext>
            </a:extLst>
          </p:cNvPr>
          <p:cNvPicPr>
            <a:picLocks noChangeAspect="1"/>
          </p:cNvPicPr>
          <p:nvPr/>
        </p:nvPicPr>
        <p:blipFill>
          <a:blip r:embed="rId4"/>
          <a:stretch>
            <a:fillRect/>
          </a:stretch>
        </p:blipFill>
        <p:spPr>
          <a:xfrm>
            <a:off x="5725672" y="2837113"/>
            <a:ext cx="5430008" cy="2591162"/>
          </a:xfrm>
          <a:prstGeom prst="rect">
            <a:avLst/>
          </a:prstGeom>
        </p:spPr>
      </p:pic>
    </p:spTree>
    <p:extLst>
      <p:ext uri="{BB962C8B-B14F-4D97-AF65-F5344CB8AC3E}">
        <p14:creationId xmlns:p14="http://schemas.microsoft.com/office/powerpoint/2010/main" val="3737127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C7B84DA2-E984-719B-11F2-0D9415EC6E23}"/>
              </a:ext>
            </a:extLst>
          </p:cNvPr>
          <p:cNvSpPr/>
          <p:nvPr/>
        </p:nvSpPr>
        <p:spPr>
          <a:xfrm>
            <a:off x="0" y="5958348"/>
            <a:ext cx="12192000" cy="899652"/>
          </a:xfrm>
          <a:prstGeom prst="rect">
            <a:avLst/>
          </a:prstGeom>
          <a:solidFill>
            <a:srgbClr val="092240"/>
          </a:solidFill>
          <a:ln>
            <a:solidFill>
              <a:srgbClr val="092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n 5" descr="Logotipo, Icono&#10;&#10;Descripción generada automáticamente">
            <a:extLst>
              <a:ext uri="{FF2B5EF4-FFF2-40B4-BE49-F238E27FC236}">
                <a16:creationId xmlns:a16="http://schemas.microsoft.com/office/drawing/2014/main" id="{F809F38B-28C7-D8CB-9E2A-CE09B6D4CEA0}"/>
              </a:ext>
            </a:extLst>
          </p:cNvPr>
          <p:cNvPicPr>
            <a:picLocks noChangeAspect="1"/>
          </p:cNvPicPr>
          <p:nvPr/>
        </p:nvPicPr>
        <p:blipFill rotWithShape="1">
          <a:blip r:embed="rId2">
            <a:extLst>
              <a:ext uri="{28A0092B-C50C-407E-A947-70E740481C1C}">
                <a14:useLocalDpi xmlns:a14="http://schemas.microsoft.com/office/drawing/2010/main" val="0"/>
              </a:ext>
            </a:extLst>
          </a:blip>
          <a:srcRect l="2931"/>
          <a:stretch/>
        </p:blipFill>
        <p:spPr>
          <a:xfrm>
            <a:off x="428017" y="5958348"/>
            <a:ext cx="1288789" cy="899652"/>
          </a:xfrm>
          <a:prstGeom prst="rect">
            <a:avLst/>
          </a:prstGeom>
        </p:spPr>
      </p:pic>
      <p:sp>
        <p:nvSpPr>
          <p:cNvPr id="3" name="Título 1">
            <a:extLst>
              <a:ext uri="{FF2B5EF4-FFF2-40B4-BE49-F238E27FC236}">
                <a16:creationId xmlns:a16="http://schemas.microsoft.com/office/drawing/2014/main" id="{17CFE290-8162-7EB8-0CA9-F3302D473FCC}"/>
              </a:ext>
            </a:extLst>
          </p:cNvPr>
          <p:cNvSpPr txBox="1">
            <a:spLocks/>
          </p:cNvSpPr>
          <p:nvPr/>
        </p:nvSpPr>
        <p:spPr>
          <a:xfrm>
            <a:off x="894519" y="-150089"/>
            <a:ext cx="10402960" cy="1143000"/>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4000" dirty="0"/>
              <a:t>Using </a:t>
            </a:r>
            <a:r>
              <a:rPr lang="en-GB" sz="4000" dirty="0" err="1"/>
              <a:t>ModelFLOWs</a:t>
            </a:r>
            <a:r>
              <a:rPr lang="en-GB" sz="4000" dirty="0"/>
              <a:t>-app</a:t>
            </a:r>
          </a:p>
        </p:txBody>
      </p:sp>
      <p:sp>
        <p:nvSpPr>
          <p:cNvPr id="2" name="Rectángulo 1">
            <a:extLst>
              <a:ext uri="{FF2B5EF4-FFF2-40B4-BE49-F238E27FC236}">
                <a16:creationId xmlns:a16="http://schemas.microsoft.com/office/drawing/2014/main" id="{6E001DF6-B9CE-69D6-BEBE-D9AE7F18388E}"/>
              </a:ext>
            </a:extLst>
          </p:cNvPr>
          <p:cNvSpPr/>
          <p:nvPr/>
        </p:nvSpPr>
        <p:spPr>
          <a:xfrm>
            <a:off x="0" y="6060332"/>
            <a:ext cx="12192000" cy="797668"/>
          </a:xfrm>
          <a:prstGeom prst="rect">
            <a:avLst/>
          </a:prstGeom>
          <a:solidFill>
            <a:srgbClr val="D39650"/>
          </a:solidFill>
          <a:ln>
            <a:solidFill>
              <a:srgbClr val="D396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ángulo 25">
            <a:extLst>
              <a:ext uri="{FF2B5EF4-FFF2-40B4-BE49-F238E27FC236}">
                <a16:creationId xmlns:a16="http://schemas.microsoft.com/office/drawing/2014/main" id="{EE3D4D20-5A75-32A9-B3AC-A9C28BCABDBD}"/>
              </a:ext>
            </a:extLst>
          </p:cNvPr>
          <p:cNvSpPr/>
          <p:nvPr/>
        </p:nvSpPr>
        <p:spPr>
          <a:xfrm>
            <a:off x="0" y="5715154"/>
            <a:ext cx="12192000" cy="899652"/>
          </a:xfrm>
          <a:prstGeom prst="rect">
            <a:avLst/>
          </a:prstGeom>
          <a:solidFill>
            <a:srgbClr val="092240"/>
          </a:solidFill>
          <a:ln>
            <a:solidFill>
              <a:srgbClr val="092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Imagen 26" descr="Logotipo, Icono&#10;&#10;Descripción generada automáticamente">
            <a:extLst>
              <a:ext uri="{FF2B5EF4-FFF2-40B4-BE49-F238E27FC236}">
                <a16:creationId xmlns:a16="http://schemas.microsoft.com/office/drawing/2014/main" id="{4C796DE7-2A04-A602-11AE-C02405B2761C}"/>
              </a:ext>
            </a:extLst>
          </p:cNvPr>
          <p:cNvPicPr>
            <a:picLocks noChangeAspect="1"/>
          </p:cNvPicPr>
          <p:nvPr/>
        </p:nvPicPr>
        <p:blipFill rotWithShape="1">
          <a:blip r:embed="rId2">
            <a:extLst>
              <a:ext uri="{28A0092B-C50C-407E-A947-70E740481C1C}">
                <a14:useLocalDpi xmlns:a14="http://schemas.microsoft.com/office/drawing/2010/main" val="0"/>
              </a:ext>
            </a:extLst>
          </a:blip>
          <a:srcRect l="2931"/>
          <a:stretch/>
        </p:blipFill>
        <p:spPr>
          <a:xfrm>
            <a:off x="428017" y="5715154"/>
            <a:ext cx="1288789" cy="899652"/>
          </a:xfrm>
          <a:prstGeom prst="rect">
            <a:avLst/>
          </a:prstGeom>
        </p:spPr>
      </p:pic>
      <p:sp>
        <p:nvSpPr>
          <p:cNvPr id="28" name="CuadroTexto 27">
            <a:extLst>
              <a:ext uri="{FF2B5EF4-FFF2-40B4-BE49-F238E27FC236}">
                <a16:creationId xmlns:a16="http://schemas.microsoft.com/office/drawing/2014/main" id="{CB6C675D-6D1E-F6EC-4234-363A310EEFE9}"/>
              </a:ext>
            </a:extLst>
          </p:cNvPr>
          <p:cNvSpPr txBox="1"/>
          <p:nvPr/>
        </p:nvSpPr>
        <p:spPr>
          <a:xfrm>
            <a:off x="167944" y="6607631"/>
            <a:ext cx="2377061" cy="276999"/>
          </a:xfrm>
          <a:prstGeom prst="rect">
            <a:avLst/>
          </a:prstGeom>
          <a:noFill/>
        </p:spPr>
        <p:txBody>
          <a:bodyPr wrap="none" rtlCol="0">
            <a:spAutoFit/>
          </a:bodyPr>
          <a:lstStyle/>
          <a:p>
            <a:r>
              <a:rPr lang="es-ES" sz="1200" b="1" dirty="0">
                <a:solidFill>
                  <a:srgbClr val="092240"/>
                </a:solidFill>
              </a:rPr>
              <a:t>Universidad Politécnica de Madrid</a:t>
            </a:r>
            <a:endParaRPr lang="en-US" sz="1200" b="1" dirty="0">
              <a:solidFill>
                <a:srgbClr val="092240"/>
              </a:solidFill>
            </a:endParaRPr>
          </a:p>
        </p:txBody>
      </p:sp>
      <p:graphicFrame>
        <p:nvGraphicFramePr>
          <p:cNvPr id="5" name="Tabla 6">
            <a:extLst>
              <a:ext uri="{FF2B5EF4-FFF2-40B4-BE49-F238E27FC236}">
                <a16:creationId xmlns:a16="http://schemas.microsoft.com/office/drawing/2014/main" id="{DBAE29BB-E546-0D84-12A5-546C0D363B30}"/>
              </a:ext>
            </a:extLst>
          </p:cNvPr>
          <p:cNvGraphicFramePr>
            <a:graphicFrameLocks noGrp="1"/>
          </p:cNvGraphicFramePr>
          <p:nvPr>
            <p:extLst>
              <p:ext uri="{D42A27DB-BD31-4B8C-83A1-F6EECF244321}">
                <p14:modId xmlns:p14="http://schemas.microsoft.com/office/powerpoint/2010/main" val="3676603751"/>
              </p:ext>
            </p:extLst>
          </p:nvPr>
        </p:nvGraphicFramePr>
        <p:xfrm>
          <a:off x="894518" y="2065697"/>
          <a:ext cx="10402958" cy="1665800"/>
        </p:xfrm>
        <a:graphic>
          <a:graphicData uri="http://schemas.openxmlformats.org/drawingml/2006/table">
            <a:tbl>
              <a:tblPr firstRow="1" bandRow="1">
                <a:tableStyleId>{5C22544A-7EE6-4342-B048-85BDC9FD1C3A}</a:tableStyleId>
              </a:tblPr>
              <a:tblGrid>
                <a:gridCol w="5201479">
                  <a:extLst>
                    <a:ext uri="{9D8B030D-6E8A-4147-A177-3AD203B41FA5}">
                      <a16:colId xmlns:a16="http://schemas.microsoft.com/office/drawing/2014/main" val="2243963855"/>
                    </a:ext>
                  </a:extLst>
                </a:gridCol>
                <a:gridCol w="5201479">
                  <a:extLst>
                    <a:ext uri="{9D8B030D-6E8A-4147-A177-3AD203B41FA5}">
                      <a16:colId xmlns:a16="http://schemas.microsoft.com/office/drawing/2014/main" val="972688671"/>
                    </a:ext>
                  </a:extLst>
                </a:gridCol>
              </a:tblGrid>
              <a:tr h="416450">
                <a:tc>
                  <a:txBody>
                    <a:bodyPr/>
                    <a:lstStyle/>
                    <a:p>
                      <a:pPr algn="ctr"/>
                      <a:r>
                        <a:rPr lang="en-GB" dirty="0"/>
                        <a:t>Desktop version</a:t>
                      </a:r>
                    </a:p>
                  </a:txBody>
                  <a:tcPr>
                    <a:solidFill>
                      <a:schemeClr val="accent1">
                        <a:lumMod val="50000"/>
                      </a:schemeClr>
                    </a:solidFill>
                  </a:tcPr>
                </a:tc>
                <a:tc>
                  <a:txBody>
                    <a:bodyPr/>
                    <a:lstStyle/>
                    <a:p>
                      <a:pPr algn="ctr"/>
                      <a:r>
                        <a:rPr lang="en-GB" dirty="0"/>
                        <a:t>Web-browser version</a:t>
                      </a:r>
                    </a:p>
                  </a:txBody>
                  <a:tcPr>
                    <a:solidFill>
                      <a:schemeClr val="accent1">
                        <a:lumMod val="50000"/>
                      </a:schemeClr>
                    </a:solidFill>
                  </a:tcPr>
                </a:tc>
                <a:extLst>
                  <a:ext uri="{0D108BD9-81ED-4DB2-BD59-A6C34878D82A}">
                    <a16:rowId xmlns:a16="http://schemas.microsoft.com/office/drawing/2014/main" val="3644243964"/>
                  </a:ext>
                </a:extLst>
              </a:tr>
              <a:tr h="416450">
                <a:tc>
                  <a:txBody>
                    <a:bodyPr/>
                    <a:lstStyle/>
                    <a:p>
                      <a:r>
                        <a:rPr lang="en-GB" dirty="0"/>
                        <a:t>Runs in command prompt/line</a:t>
                      </a:r>
                    </a:p>
                  </a:txBody>
                  <a:tcPr/>
                </a:tc>
                <a:tc>
                  <a:txBody>
                    <a:bodyPr/>
                    <a:lstStyle/>
                    <a:p>
                      <a:r>
                        <a:rPr lang="en-GB" dirty="0"/>
                        <a:t>Runs in the web-browser (Chrome/Mozilla/Edge…)</a:t>
                      </a:r>
                    </a:p>
                  </a:txBody>
                  <a:tcPr/>
                </a:tc>
                <a:extLst>
                  <a:ext uri="{0D108BD9-81ED-4DB2-BD59-A6C34878D82A}">
                    <a16:rowId xmlns:a16="http://schemas.microsoft.com/office/drawing/2014/main" val="2349443377"/>
                  </a:ext>
                </a:extLst>
              </a:tr>
              <a:tr h="4164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User selects the database (.mat, .</a:t>
                      </a:r>
                      <a:r>
                        <a:rPr lang="en-GB" dirty="0" err="1"/>
                        <a:t>npy</a:t>
                      </a:r>
                      <a:r>
                        <a:rPr lang="en-GB" dirty="0"/>
                        <a:t>, .csv, .</a:t>
                      </a:r>
                      <a:r>
                        <a:rPr lang="en-GB" dirty="0" err="1"/>
                        <a:t>pkl</a:t>
                      </a:r>
                      <a:r>
                        <a:rPr lang="en-GB" dirty="0"/>
                        <a:t>, .h5)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Fixed databases</a:t>
                      </a:r>
                    </a:p>
                  </a:txBody>
                  <a:tcPr/>
                </a:tc>
                <a:extLst>
                  <a:ext uri="{0D108BD9-81ED-4DB2-BD59-A6C34878D82A}">
                    <a16:rowId xmlns:a16="http://schemas.microsoft.com/office/drawing/2014/main" val="1079406156"/>
                  </a:ext>
                </a:extLst>
              </a:tr>
              <a:tr h="416450">
                <a:tc>
                  <a:txBody>
                    <a:bodyPr/>
                    <a:lstStyle/>
                    <a:p>
                      <a:r>
                        <a:rPr lang="en-GB" dirty="0"/>
                        <a:t>Flexible</a:t>
                      </a:r>
                    </a:p>
                  </a:txBody>
                  <a:tcPr/>
                </a:tc>
                <a:tc>
                  <a:txBody>
                    <a:bodyPr/>
                    <a:lstStyle/>
                    <a:p>
                      <a:r>
                        <a:rPr lang="en-GB" dirty="0"/>
                        <a:t>Limited parameter configuration</a:t>
                      </a:r>
                    </a:p>
                  </a:txBody>
                  <a:tcPr/>
                </a:tc>
                <a:extLst>
                  <a:ext uri="{0D108BD9-81ED-4DB2-BD59-A6C34878D82A}">
                    <a16:rowId xmlns:a16="http://schemas.microsoft.com/office/drawing/2014/main" val="3131727038"/>
                  </a:ext>
                </a:extLst>
              </a:tr>
            </a:tbl>
          </a:graphicData>
        </a:graphic>
      </p:graphicFrame>
      <p:sp>
        <p:nvSpPr>
          <p:cNvPr id="7" name="CuadroTexto 6">
            <a:extLst>
              <a:ext uri="{FF2B5EF4-FFF2-40B4-BE49-F238E27FC236}">
                <a16:creationId xmlns:a16="http://schemas.microsoft.com/office/drawing/2014/main" id="{A0321AC2-133C-1369-C48B-4C3A215C59A6}"/>
              </a:ext>
            </a:extLst>
          </p:cNvPr>
          <p:cNvSpPr txBox="1"/>
          <p:nvPr/>
        </p:nvSpPr>
        <p:spPr>
          <a:xfrm>
            <a:off x="894518" y="1453171"/>
            <a:ext cx="7891975" cy="369332"/>
          </a:xfrm>
          <a:prstGeom prst="rect">
            <a:avLst/>
          </a:prstGeom>
          <a:noFill/>
        </p:spPr>
        <p:txBody>
          <a:bodyPr wrap="square" rtlCol="0">
            <a:spAutoFit/>
          </a:bodyPr>
          <a:lstStyle/>
          <a:p>
            <a:r>
              <a:rPr lang="en-GB" dirty="0"/>
              <a:t>Differences between versions:</a:t>
            </a:r>
          </a:p>
        </p:txBody>
      </p:sp>
      <p:sp>
        <p:nvSpPr>
          <p:cNvPr id="9" name="CuadroTexto 8">
            <a:extLst>
              <a:ext uri="{FF2B5EF4-FFF2-40B4-BE49-F238E27FC236}">
                <a16:creationId xmlns:a16="http://schemas.microsoft.com/office/drawing/2014/main" id="{739AEF70-6CFA-E1AA-FA49-7A2DBF0CF615}"/>
              </a:ext>
            </a:extLst>
          </p:cNvPr>
          <p:cNvSpPr txBox="1"/>
          <p:nvPr/>
        </p:nvSpPr>
        <p:spPr>
          <a:xfrm>
            <a:off x="894518" y="4135902"/>
            <a:ext cx="10402958" cy="646331"/>
          </a:xfrm>
          <a:prstGeom prst="rect">
            <a:avLst/>
          </a:prstGeom>
          <a:noFill/>
        </p:spPr>
        <p:txBody>
          <a:bodyPr wrap="square" rtlCol="0">
            <a:spAutoFit/>
          </a:bodyPr>
          <a:lstStyle/>
          <a:p>
            <a:r>
              <a:rPr lang="en-GB" dirty="0"/>
              <a:t>This tutorial will focus on the web-browser version, since its has been created as a demo for unexperienced users.</a:t>
            </a:r>
          </a:p>
        </p:txBody>
      </p:sp>
    </p:spTree>
    <p:extLst>
      <p:ext uri="{BB962C8B-B14F-4D97-AF65-F5344CB8AC3E}">
        <p14:creationId xmlns:p14="http://schemas.microsoft.com/office/powerpoint/2010/main" val="182296712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ea1f1963-a4cd-4183-982d-5e3a2263d762">
      <Terms xmlns="http://schemas.microsoft.com/office/infopath/2007/PartnerControls"/>
    </lcf76f155ced4ddcb4097134ff3c332f>
    <TaxCatchAll xmlns="7104bd94-4083-4779-8768-541700349e9a"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26A8F7DEE1027B48AE690C041C185240" ma:contentTypeVersion="11" ma:contentTypeDescription="Crear nuevo documento." ma:contentTypeScope="" ma:versionID="b591b6b370bba6b0b7df6028dc02b86f">
  <xsd:schema xmlns:xsd="http://www.w3.org/2001/XMLSchema" xmlns:xs="http://www.w3.org/2001/XMLSchema" xmlns:p="http://schemas.microsoft.com/office/2006/metadata/properties" xmlns:ns2="ea1f1963-a4cd-4183-982d-5e3a2263d762" xmlns:ns3="7104bd94-4083-4779-8768-541700349e9a" targetNamespace="http://schemas.microsoft.com/office/2006/metadata/properties" ma:root="true" ma:fieldsID="c15a7e406ed4d00b86afd997564c26a9" ns2:_="" ns3:_="">
    <xsd:import namespace="ea1f1963-a4cd-4183-982d-5e3a2263d762"/>
    <xsd:import namespace="7104bd94-4083-4779-8768-541700349e9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ObjectDetectorVersions"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a1f1963-a4cd-4183-982d-5e3a2263d76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lcf76f155ced4ddcb4097134ff3c332f" ma:index="14" nillable="true" ma:taxonomy="true" ma:internalName="lcf76f155ced4ddcb4097134ff3c332f" ma:taxonomyFieldName="MediaServiceImageTags" ma:displayName="Etiquetas de imagen" ma:readOnly="false" ma:fieldId="{5cf76f15-5ced-4ddc-b409-7134ff3c332f}" ma:taxonomyMulti="true" ma:sspId="6b79bab5-423c-41bb-b2a6-fa644551eac3" ma:termSetId="09814cd3-568e-fe90-9814-8d621ff8fb84" ma:anchorId="fba54fb3-c3e1-fe81-a776-ca4b69148c4d" ma:open="true" ma:isKeyword="false">
      <xsd:complexType>
        <xsd:sequence>
          <xsd:element ref="pc:Terms" minOccurs="0" maxOccurs="1"/>
        </xsd:sequence>
      </xsd:complex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04bd94-4083-4779-8768-541700349e9a" elementFormDefault="qualified">
    <xsd:import namespace="http://schemas.microsoft.com/office/2006/documentManagement/types"/>
    <xsd:import namespace="http://schemas.microsoft.com/office/infopath/2007/PartnerControls"/>
    <xsd:element name="TaxCatchAll" ma:index="15" nillable="true" ma:displayName="Taxonomy Catch All Column" ma:hidden="true" ma:list="{47312b7f-67fd-4ce4-b562-48bc51f9cd45}" ma:internalName="TaxCatchAll" ma:showField="CatchAllData" ma:web="7104bd94-4083-4779-8768-541700349e9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6CCB3E6-A50F-4F9C-9C74-6450A7243693}">
  <ds:schemaRefs>
    <ds:schemaRef ds:uri="http://schemas.microsoft.com/sharepoint/v3/contenttype/forms"/>
  </ds:schemaRefs>
</ds:datastoreItem>
</file>

<file path=customXml/itemProps2.xml><?xml version="1.0" encoding="utf-8"?>
<ds:datastoreItem xmlns:ds="http://schemas.openxmlformats.org/officeDocument/2006/customXml" ds:itemID="{7E2A3918-21C1-4D09-B324-C3298092D2AD}">
  <ds:schemaRefs>
    <ds:schemaRef ds:uri="http://schemas.microsoft.com/office/infopath/2007/PartnerControls"/>
    <ds:schemaRef ds:uri="http://purl.org/dc/terms/"/>
    <ds:schemaRef ds:uri="http://purl.org/dc/elements/1.1/"/>
    <ds:schemaRef ds:uri="http://schemas.openxmlformats.org/package/2006/metadata/core-properties"/>
    <ds:schemaRef ds:uri="http://purl.org/dc/dcmitype/"/>
    <ds:schemaRef ds:uri="http://schemas.microsoft.com/office/2006/documentManagement/types"/>
    <ds:schemaRef ds:uri="http://www.w3.org/XML/1998/namespace"/>
    <ds:schemaRef ds:uri="http://schemas.microsoft.com/office/2006/metadata/properties"/>
    <ds:schemaRef ds:uri="ea1f1963-a4cd-4183-982d-5e3a2263d762"/>
    <ds:schemaRef ds:uri="7104bd94-4083-4779-8768-541700349e9a"/>
  </ds:schemaRefs>
</ds:datastoreItem>
</file>

<file path=customXml/itemProps3.xml><?xml version="1.0" encoding="utf-8"?>
<ds:datastoreItem xmlns:ds="http://schemas.openxmlformats.org/officeDocument/2006/customXml" ds:itemID="{D22FE865-1138-4173-A0EA-25DD10B9C8C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a1f1963-a4cd-4183-982d-5e3a2263d762"/>
    <ds:schemaRef ds:uri="7104bd94-4083-4779-8768-541700349e9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2579</TotalTime>
  <Words>1337</Words>
  <Application>Microsoft Office PowerPoint</Application>
  <PresentationFormat>Panorámica</PresentationFormat>
  <Paragraphs>181</Paragraphs>
  <Slides>27</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27</vt:i4>
      </vt:variant>
    </vt:vector>
  </HeadingPairs>
  <TitlesOfParts>
    <vt:vector size="33" baseType="lpstr">
      <vt:lpstr>Arial</vt:lpstr>
      <vt:lpstr>Calibri</vt:lpstr>
      <vt:lpstr>Calibri Light</vt:lpstr>
      <vt:lpstr>Source Sans Pro</vt:lpstr>
      <vt:lpstr>Times New Roman</vt:lpstr>
      <vt:lpstr>Tema de Office</vt:lpstr>
      <vt:lpstr>  Installing and using ModelFLOWs-app</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Universidad Politecnica de Madrid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ENEKO LAZPITA SUINAGA</dc:creator>
  <cp:lastModifiedBy>HETHERINGTON, ASHTON IAN</cp:lastModifiedBy>
  <cp:revision>42</cp:revision>
  <dcterms:created xsi:type="dcterms:W3CDTF">2023-03-28T09:27:13Z</dcterms:created>
  <dcterms:modified xsi:type="dcterms:W3CDTF">2023-05-28T16:00:55Z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0x01010026A8F7DEE1027B48AE690C041C185240</vt:lpwstr>
  </property>
</Properties>
</file>